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90" r:id="rId3"/>
    <p:sldId id="428" r:id="rId4"/>
    <p:sldId id="392" r:id="rId5"/>
    <p:sldId id="443" r:id="rId6"/>
    <p:sldId id="444" r:id="rId7"/>
    <p:sldId id="445" r:id="rId8"/>
    <p:sldId id="446" r:id="rId9"/>
    <p:sldId id="447" r:id="rId10"/>
    <p:sldId id="323" r:id="rId11"/>
    <p:sldId id="31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8029" autoAdjust="0"/>
  </p:normalViewPr>
  <p:slideViewPr>
    <p:cSldViewPr>
      <p:cViewPr>
        <p:scale>
          <a:sx n="70" d="100"/>
          <a:sy n="70" d="100"/>
        </p:scale>
        <p:origin x="-17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DD2-C942-4D6B-88C5-0A7AEE39504B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E6CD-5FC4-4E55-9F6A-5EA17D968D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43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 smtClean="0"/>
              <a:t>CO OVERVIEW – SUBMODULES / SYSTEM </a:t>
            </a:r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4B1B44-7BAA-4C64-8E24-EB1DAB629639}" type="slidenum">
              <a:rPr lang="pl-PL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0AF6E-F706-44FC-AE83-0158BCEDCC64}" type="datetimeFigureOut">
              <a:rPr lang="de-DE" smtClean="0"/>
              <a:pPr/>
              <a:t>10.12.2016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goellner@meinesteuerberatung.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2350232"/>
          </a:xfrm>
        </p:spPr>
        <p:txBody>
          <a:bodyPr>
            <a:normAutofit/>
          </a:bodyPr>
          <a:lstStyle/>
          <a:p>
            <a:r>
              <a:rPr lang="en-US" b="1" dirty="0" smtClean="0"/>
              <a:t>“HRM &amp; BSc”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4906336"/>
            <a:ext cx="3672407" cy="1251472"/>
          </a:xfrm>
        </p:spPr>
        <p:txBody>
          <a:bodyPr>
            <a:normAutofit/>
          </a:bodyPr>
          <a:lstStyle/>
          <a:p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Dipl.-Ing. Johannes GÖLLNER, </a:t>
            </a:r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de-A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Masaryk University, Brno, CZ</a:t>
            </a: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25</a:t>
            </a:r>
            <a:r>
              <a:rPr lang="de-AT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2016,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11:05–16:10  </a:t>
            </a:r>
          </a:p>
          <a:p>
            <a:r>
              <a:rPr lang="de-A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de-AT" sz="1600" b="1" dirty="0">
                <a:latin typeface="Arial" panose="020B0604020202020204" pitchFamily="34" charset="0"/>
                <a:cs typeface="Arial" panose="020B0604020202020204" pitchFamily="34" charset="0"/>
              </a:rPr>
              <a:t>-part </a:t>
            </a:r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184832"/>
            <a:ext cx="7632966" cy="1575048"/>
          </a:xfrm>
        </p:spPr>
        <p:txBody>
          <a:bodyPr>
            <a:noAutofit/>
          </a:bodyPr>
          <a:lstStyle/>
          <a:p>
            <a:r>
              <a:rPr lang="de-A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Dipl.-Ing. Johannes GOELLNER, </a:t>
            </a:r>
            <a:r>
              <a:rPr lang="de-AT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johannes.goellner@meinesteuerberatung.at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Vienna, </a:t>
            </a:r>
            <a:r>
              <a:rPr lang="de-AT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Marxergasse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13/10, Austria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mobil: +43-(0)650-22529991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717032"/>
            <a:ext cx="7632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de-A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5127"/>
              </p:ext>
            </p:extLst>
          </p:nvPr>
        </p:nvGraphicFramePr>
        <p:xfrm>
          <a:off x="827088" y="2366963"/>
          <a:ext cx="7632699" cy="345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061"/>
                <a:gridCol w="1534366"/>
                <a:gridCol w="1411149"/>
                <a:gridCol w="1769974"/>
                <a:gridCol w="1411149"/>
              </a:tblGrid>
              <a:tr h="2879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Austria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Germany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U.K.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USA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8639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Gesetze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AktG, GmbHG, IRÄG, </a:t>
                      </a:r>
                      <a:r>
                        <a:rPr lang="de-AT" sz="1200" dirty="0" smtClean="0">
                          <a:effectLst/>
                        </a:rPr>
                        <a:t>URÄG</a:t>
                      </a:r>
                      <a:r>
                        <a:rPr lang="de-AT" sz="1200" dirty="0">
                          <a:effectLst/>
                        </a:rPr>
                        <a:t>, RLÄG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KontTraG, dAktG, dHGB,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Sarbanes-Oxley Act (2002)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Corporate Governance Kodizes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Nationaler CGC (2002)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Nationaler CGC (2006)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Combined Code on Corporate Governance (2003)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200" dirty="0" smtClean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Final</a:t>
                      </a:r>
                      <a:r>
                        <a:rPr lang="de-AT" sz="1200" baseline="0" dirty="0" smtClean="0">
                          <a:effectLst/>
                        </a:rPr>
                        <a:t>  </a:t>
                      </a:r>
                      <a:r>
                        <a:rPr lang="de-AT" sz="1200" dirty="0" smtClean="0">
                          <a:effectLst/>
                        </a:rPr>
                        <a:t>NYSE </a:t>
                      </a:r>
                      <a:r>
                        <a:rPr lang="de-AT" sz="1200" dirty="0">
                          <a:effectLst/>
                        </a:rPr>
                        <a:t>Corporate </a:t>
                      </a:r>
                      <a:r>
                        <a:rPr lang="de-AT" sz="1200" dirty="0" err="1">
                          <a:effectLst/>
                        </a:rPr>
                        <a:t>Governance</a:t>
                      </a:r>
                      <a:r>
                        <a:rPr lang="de-AT" sz="1200" dirty="0">
                          <a:effectLst/>
                        </a:rPr>
                        <a:t> Rules (2003)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Standards &amp; Empfehlungen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ONR </a:t>
                      </a:r>
                      <a:r>
                        <a:rPr lang="de-AT" sz="1200" dirty="0" smtClean="0">
                          <a:effectLst/>
                        </a:rPr>
                        <a:t>49000:2010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ISO 31000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31010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Revised Turnbull Guidance (2005), Orange Book (2004), BS 31100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COSO I &amp; II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</a:tbl>
          </a:graphicData>
        </a:graphic>
      </p:graphicFrame>
      <p:sp>
        <p:nvSpPr>
          <p:cNvPr id="11299" name="Textfeld 5"/>
          <p:cNvSpPr txBox="1">
            <a:spLocks noChangeArrowheads="1"/>
          </p:cNvSpPr>
          <p:nvPr/>
        </p:nvSpPr>
        <p:spPr bwMode="auto">
          <a:xfrm>
            <a:off x="2268538" y="1571625"/>
            <a:ext cx="4751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>
                <a:solidFill>
                  <a:srgbClr val="0070C0"/>
                </a:solidFill>
              </a:rPr>
              <a:t>LEGAL COMPLIANCE</a:t>
            </a:r>
          </a:p>
        </p:txBody>
      </p:sp>
      <p:sp>
        <p:nvSpPr>
          <p:cNvPr id="11300" name="Textfeld 3"/>
          <p:cNvSpPr txBox="1">
            <a:spLocks noChangeArrowheads="1"/>
          </p:cNvSpPr>
          <p:nvPr/>
        </p:nvSpPr>
        <p:spPr bwMode="auto">
          <a:xfrm>
            <a:off x="2484438" y="5949950"/>
            <a:ext cx="4321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 err="1" smtClean="0"/>
              <a:t>Exemplarely</a:t>
            </a:r>
            <a:r>
              <a:rPr lang="de-AT" altLang="de-DE" sz="1200" dirty="0" smtClean="0"/>
              <a:t>  </a:t>
            </a:r>
            <a:r>
              <a:rPr lang="de-AT" altLang="de-DE" sz="1200" dirty="0" err="1" smtClean="0"/>
              <a:t>Documentation</a:t>
            </a:r>
            <a:r>
              <a:rPr lang="de-AT" altLang="de-DE" sz="1200" dirty="0" smtClean="0"/>
              <a:t> </a:t>
            </a:r>
            <a:r>
              <a:rPr lang="de-AT" altLang="de-DE" sz="1200" dirty="0" err="1" smtClean="0"/>
              <a:t>of</a:t>
            </a:r>
            <a:r>
              <a:rPr lang="de-AT" altLang="de-DE" sz="1200" dirty="0" smtClean="0"/>
              <a:t> different </a:t>
            </a:r>
            <a:r>
              <a:rPr lang="de-AT" altLang="de-DE" sz="1200" dirty="0" err="1" smtClean="0"/>
              <a:t>Regulations</a:t>
            </a:r>
            <a:endParaRPr lang="de-AT" altLang="de-DE" sz="1200" dirty="0"/>
          </a:p>
        </p:txBody>
      </p:sp>
      <p:sp>
        <p:nvSpPr>
          <p:cNvPr id="113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AAE3B4-59F5-4AB2-96D8-9E5774D03510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rgbClr val="0070C0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>
                <a:solidFill>
                  <a:srgbClr val="0070C0"/>
                </a:solidFill>
              </a:rPr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4716463" y="647536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 smtClean="0">
                <a:latin typeface="Arial" charset="0"/>
                <a:cs typeface="Arial" charset="0"/>
              </a:rPr>
              <a:t>Source: </a:t>
            </a:r>
            <a:r>
              <a:rPr lang="de-AT" altLang="de-DE" sz="1000" dirty="0">
                <a:latin typeface="Arial" charset="0"/>
                <a:cs typeface="Arial" charset="0"/>
              </a:rPr>
              <a:t>Copyright </a:t>
            </a:r>
            <a:r>
              <a:rPr lang="de-AT" altLang="de-DE" sz="1000" dirty="0" err="1">
                <a:latin typeface="Arial" charset="0"/>
                <a:cs typeface="Arial" charset="0"/>
              </a:rPr>
              <a:t>by</a:t>
            </a:r>
            <a:r>
              <a:rPr lang="de-AT" altLang="de-DE" sz="1000" dirty="0">
                <a:latin typeface="Arial" charset="0"/>
                <a:cs typeface="Arial" charset="0"/>
              </a:rPr>
              <a:t> GÖLLNER,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LV Risikomanagement  I, BOKU Wien, 2012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is </a:t>
            </a:r>
            <a:r>
              <a:rPr lang="en-US" sz="2000" b="1" dirty="0">
                <a:solidFill>
                  <a:srgbClr val="0070C0"/>
                </a:solidFill>
              </a:rPr>
              <a:t>ensured.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4500563" y="1052513"/>
            <a:ext cx="0" cy="54721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1082675" y="2660650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077913" y="4589463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feld 7"/>
          <p:cNvSpPr txBox="1">
            <a:spLocks noChangeArrowheads="1"/>
          </p:cNvSpPr>
          <p:nvPr/>
        </p:nvSpPr>
        <p:spPr bwMode="auto">
          <a:xfrm>
            <a:off x="1738313" y="882650"/>
            <a:ext cx="1871662" cy="3381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600" b="1"/>
              <a:t>CONTROLLING</a:t>
            </a:r>
          </a:p>
        </p:txBody>
      </p:sp>
      <p:sp>
        <p:nvSpPr>
          <p:cNvPr id="13318" name="Textfeld 10"/>
          <p:cNvSpPr txBox="1">
            <a:spLocks noChangeArrowheads="1"/>
          </p:cNvSpPr>
          <p:nvPr/>
        </p:nvSpPr>
        <p:spPr bwMode="auto">
          <a:xfrm>
            <a:off x="4995358" y="865188"/>
            <a:ext cx="2925763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dirty="0" smtClean="0"/>
              <a:t>HRM</a:t>
            </a:r>
            <a:endParaRPr lang="de-AT" altLang="de-DE" sz="1600" b="1" dirty="0"/>
          </a:p>
        </p:txBody>
      </p:sp>
      <p:sp>
        <p:nvSpPr>
          <p:cNvPr id="13319" name="Textfeld 13"/>
          <p:cNvSpPr txBox="1">
            <a:spLocks noChangeArrowheads="1"/>
          </p:cNvSpPr>
          <p:nvPr/>
        </p:nvSpPr>
        <p:spPr bwMode="auto">
          <a:xfrm>
            <a:off x="4968371" y="1151269"/>
            <a:ext cx="3168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smtClean="0"/>
              <a:t>Strategic HR-Controlling</a:t>
            </a:r>
            <a:endParaRPr lang="de-AT" altLang="de-DE" b="1" dirty="0"/>
          </a:p>
        </p:txBody>
      </p:sp>
      <p:sp>
        <p:nvSpPr>
          <p:cNvPr id="13320" name="Textfeld 15"/>
          <p:cNvSpPr txBox="1">
            <a:spLocks noChangeArrowheads="1"/>
          </p:cNvSpPr>
          <p:nvPr/>
        </p:nvSpPr>
        <p:spPr bwMode="auto">
          <a:xfrm>
            <a:off x="5022963" y="3170238"/>
            <a:ext cx="31686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000" dirty="0" err="1" smtClean="0"/>
              <a:t>Operatively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err="1" smtClean="0"/>
              <a:t>Operatively</a:t>
            </a:r>
            <a:r>
              <a:rPr lang="de-AT" altLang="de-DE" b="1" dirty="0" smtClean="0"/>
              <a:t> HR-Controlling</a:t>
            </a:r>
            <a:endParaRPr lang="de-AT" altLang="de-DE" b="1" dirty="0"/>
          </a:p>
        </p:txBody>
      </p:sp>
      <p:sp>
        <p:nvSpPr>
          <p:cNvPr id="13321" name="Textfeld 16"/>
          <p:cNvSpPr txBox="1">
            <a:spLocks noChangeArrowheads="1"/>
          </p:cNvSpPr>
          <p:nvPr/>
        </p:nvSpPr>
        <p:spPr bwMode="auto">
          <a:xfrm>
            <a:off x="1036638" y="1566863"/>
            <a:ext cx="3167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sp>
        <p:nvSpPr>
          <p:cNvPr id="13322" name="Textfeld 17"/>
          <p:cNvSpPr txBox="1">
            <a:spLocks noChangeArrowheads="1"/>
          </p:cNvSpPr>
          <p:nvPr/>
        </p:nvSpPr>
        <p:spPr bwMode="auto">
          <a:xfrm>
            <a:off x="1031875" y="3652838"/>
            <a:ext cx="3168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err="1" smtClean="0"/>
              <a:t>Operatively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878263" y="41275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878263" y="17526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1836738" y="2322513"/>
            <a:ext cx="0" cy="1295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516688" y="2660650"/>
            <a:ext cx="0" cy="509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feld 27"/>
          <p:cNvSpPr txBox="1">
            <a:spLocks noChangeArrowheads="1"/>
          </p:cNvSpPr>
          <p:nvPr/>
        </p:nvSpPr>
        <p:spPr bwMode="auto">
          <a:xfrm>
            <a:off x="611188" y="5110163"/>
            <a:ext cx="174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err="1" smtClean="0"/>
              <a:t>Finance</a:t>
            </a:r>
            <a:endParaRPr lang="de-AT" altLang="de-DE" sz="2800" b="1" dirty="0"/>
          </a:p>
        </p:txBody>
      </p:sp>
      <p:sp>
        <p:nvSpPr>
          <p:cNvPr id="13328" name="Textfeld 29"/>
          <p:cNvSpPr txBox="1">
            <a:spLocks noChangeArrowheads="1"/>
          </p:cNvSpPr>
          <p:nvPr/>
        </p:nvSpPr>
        <p:spPr bwMode="auto">
          <a:xfrm>
            <a:off x="2357438" y="5251450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smtClean="0"/>
              <a:t>ICS</a:t>
            </a:r>
            <a:endParaRPr lang="de-AT" altLang="de-DE" sz="2800" b="1" dirty="0"/>
          </a:p>
        </p:txBody>
      </p:sp>
      <p:sp>
        <p:nvSpPr>
          <p:cNvPr id="13329" name="Textfeld 30"/>
          <p:cNvSpPr txBox="1">
            <a:spLocks noChangeArrowheads="1"/>
          </p:cNvSpPr>
          <p:nvPr/>
        </p:nvSpPr>
        <p:spPr bwMode="auto">
          <a:xfrm>
            <a:off x="311150" y="6094413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 dirty="0" smtClean="0"/>
              <a:t>Accounting</a:t>
            </a:r>
            <a:endParaRPr lang="de-AT" altLang="de-DE" sz="2000" b="1" dirty="0"/>
          </a:p>
        </p:txBody>
      </p:sp>
      <p:cxnSp>
        <p:nvCxnSpPr>
          <p:cNvPr id="224" name="Gerade Verbindung mit Pfeil 223"/>
          <p:cNvCxnSpPr/>
          <p:nvPr/>
        </p:nvCxnSpPr>
        <p:spPr>
          <a:xfrm flipV="1">
            <a:off x="1539875" y="5561013"/>
            <a:ext cx="0" cy="6000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79613" y="5372100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1531938" y="4337050"/>
            <a:ext cx="7937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3217863" y="4419600"/>
            <a:ext cx="6350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492500" y="4179888"/>
            <a:ext cx="1924050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492500" y="2540000"/>
            <a:ext cx="1871663" cy="265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3338513" y="2452688"/>
            <a:ext cx="0" cy="27114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feld 1"/>
          <p:cNvSpPr txBox="1">
            <a:spLocks noChangeArrowheads="1"/>
          </p:cNvSpPr>
          <p:nvPr/>
        </p:nvSpPr>
        <p:spPr bwMode="auto">
          <a:xfrm>
            <a:off x="4243388" y="744538"/>
            <a:ext cx="51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/>
              <a:t>vs.</a:t>
            </a:r>
          </a:p>
        </p:txBody>
      </p:sp>
      <p:sp>
        <p:nvSpPr>
          <p:cNvPr id="13338" name="Textfeld 26"/>
          <p:cNvSpPr txBox="1">
            <a:spLocks noChangeArrowheads="1"/>
          </p:cNvSpPr>
          <p:nvPr/>
        </p:nvSpPr>
        <p:spPr bwMode="auto">
          <a:xfrm rot="-5400000">
            <a:off x="-913606" y="2577307"/>
            <a:ext cx="3168650" cy="83026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 smtClean="0"/>
              <a:t>Integrierted</a:t>
            </a:r>
            <a:r>
              <a:rPr lang="de-AT" altLang="de-DE" sz="1600" b="1" i="1" dirty="0" smtClean="0"/>
              <a:t> </a:t>
            </a:r>
            <a:r>
              <a:rPr lang="de-AT" altLang="de-DE" sz="1600" b="1" i="1" dirty="0"/>
              <a:t>CONTROLLING/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Balanced</a:t>
            </a:r>
            <a:r>
              <a:rPr lang="de-AT" altLang="de-DE" sz="1600" b="1" i="1" dirty="0"/>
              <a:t> Controlling</a:t>
            </a:r>
          </a:p>
        </p:txBody>
      </p:sp>
    </p:spTree>
    <p:extLst>
      <p:ext uri="{BB962C8B-B14F-4D97-AF65-F5344CB8AC3E}">
        <p14:creationId xmlns:p14="http://schemas.microsoft.com/office/powerpoint/2010/main" val="143341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en-US" sz="2000" b="1" dirty="0">
                <a:solidFill>
                  <a:schemeClr val="tx1"/>
                </a:solidFill>
              </a:rPr>
              <a:t>ensured.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9632" y="1844824"/>
            <a:ext cx="69847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CONTROLLING </a:t>
            </a:r>
            <a:r>
              <a:rPr lang="de-DE" altLang="de-DE" sz="1800" b="1" dirty="0" smtClean="0">
                <a:latin typeface="Arial" charset="0"/>
              </a:rPr>
              <a:t>IS A ADDITION AND SUPPORT </a:t>
            </a:r>
            <a:r>
              <a:rPr lang="de-DE" altLang="de-DE" sz="1800" b="1" dirty="0" err="1" smtClean="0">
                <a:latin typeface="Arial" charset="0"/>
              </a:rPr>
              <a:t>of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the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whole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r>
              <a:rPr lang="de-DE" altLang="de-DE" sz="1800" b="1" dirty="0" smtClean="0">
                <a:latin typeface="Arial" charset="0"/>
              </a:rPr>
              <a:t>CORPORATE/ORGANISATION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NOT ALONE THING OF  THE </a:t>
            </a:r>
            <a:endParaRPr lang="en-US" sz="1800" b="1" dirty="0" smtClean="0">
              <a:latin typeface="Arial" charset="0"/>
            </a:endParaRP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CONTROLLER </a:t>
            </a:r>
            <a:r>
              <a:rPr lang="en-US" sz="1800" b="1" dirty="0">
                <a:latin typeface="Arial" charset="0"/>
              </a:rPr>
              <a:t>BUT EVERYBODY and  PROFIT EXECUTIVE </a:t>
            </a:r>
            <a:r>
              <a:rPr lang="en-US" sz="1800" b="1" dirty="0" smtClean="0">
                <a:latin typeface="Arial" charset="0"/>
              </a:rPr>
              <a:t>  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OFFICERS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A COOPERATION BETWEEN MANAGERS </a:t>
            </a:r>
            <a:r>
              <a:rPr lang="en-US" sz="1800" b="1" dirty="0" smtClean="0"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AND </a:t>
            </a:r>
            <a:r>
              <a:rPr lang="en-US" sz="1800" b="1" dirty="0">
                <a:latin typeface="Arial" charset="0"/>
              </a:rPr>
              <a:t>CONTROLLERS</a:t>
            </a:r>
            <a:endParaRPr lang="de-DE" altLang="de-D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300744"/>
            <a:ext cx="864096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2400" b="1" dirty="0">
                <a:latin typeface="Arial" charset="0"/>
              </a:rPr>
              <a:t>+ BALANCED CONTROLLING </a:t>
            </a:r>
            <a:r>
              <a:rPr lang="de-DE" altLang="de-DE" sz="2400" b="1" dirty="0" smtClean="0">
                <a:latin typeface="Arial" charset="0"/>
              </a:rPr>
              <a:t>IS INTEGRATED 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   CONTROLLING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+  </a:t>
            </a:r>
            <a:r>
              <a:rPr lang="de-DE" altLang="de-DE" sz="2400" b="1" dirty="0" smtClean="0">
                <a:latin typeface="Arial" charset="0"/>
              </a:rPr>
              <a:t>INTEGRATED </a:t>
            </a:r>
            <a:r>
              <a:rPr lang="de-DE" altLang="de-DE" sz="2400" b="1" dirty="0">
                <a:latin typeface="Arial" charset="0"/>
              </a:rPr>
              <a:t>CONTROLLING </a:t>
            </a:r>
            <a:r>
              <a:rPr lang="de-DE" altLang="de-DE" sz="2400" b="1" dirty="0" err="1" smtClean="0">
                <a:latin typeface="Arial" charset="0"/>
              </a:rPr>
              <a:t>consits</a:t>
            </a:r>
            <a:r>
              <a:rPr lang="de-DE" altLang="de-DE" sz="2400" b="1" dirty="0" smtClean="0">
                <a:latin typeface="Arial" charset="0"/>
              </a:rPr>
              <a:t> </a:t>
            </a:r>
            <a:r>
              <a:rPr lang="de-DE" altLang="de-DE" sz="2400" b="1" dirty="0" err="1" smtClean="0">
                <a:latin typeface="Arial" charset="0"/>
              </a:rPr>
              <a:t>of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	</a:t>
            </a:r>
            <a:r>
              <a:rPr lang="de-DE" altLang="de-DE" sz="2000" b="1" dirty="0">
                <a:latin typeface="Arial" charset="0"/>
              </a:rPr>
              <a:t>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strategic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operatively</a:t>
            </a:r>
            <a:r>
              <a:rPr lang="de-DE" altLang="de-DE" sz="2000" b="1" dirty="0" smtClean="0">
                <a:latin typeface="Arial" charset="0"/>
              </a:rPr>
              <a:t> 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                  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Effectivity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Efficincy</a:t>
            </a:r>
            <a:r>
              <a:rPr lang="de-DE" altLang="de-DE" sz="2000" b="1" dirty="0" smtClean="0">
                <a:latin typeface="Arial" charset="0"/>
              </a:rPr>
              <a:t> in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	   Controlling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Team-Controlling, Partnerring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	  </a:t>
            </a:r>
            <a:r>
              <a:rPr lang="de-DE" altLang="de-DE" sz="2000" b="1" dirty="0" smtClean="0">
                <a:latin typeface="Arial" charset="0"/>
              </a:rPr>
              <a:t>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	</a:t>
            </a:r>
            <a:r>
              <a:rPr lang="de-DE" altLang="de-DE" sz="2000" b="1" dirty="0" smtClean="0">
                <a:latin typeface="Arial" charset="0"/>
              </a:rPr>
              <a:t>   </a:t>
            </a:r>
            <a:r>
              <a:rPr lang="de-DE" altLang="de-DE" sz="2000" b="1" dirty="0" err="1" smtClean="0">
                <a:latin typeface="Arial" charset="0"/>
              </a:rPr>
              <a:t>Self</a:t>
            </a:r>
            <a:r>
              <a:rPr lang="de-DE" altLang="de-DE" sz="2000" b="1" dirty="0" smtClean="0">
                <a:latin typeface="Arial" charset="0"/>
              </a:rPr>
              <a:t>-Controlling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new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Performance </a:t>
            </a:r>
            <a:r>
              <a:rPr lang="de-AT" sz="2000" b="1" dirty="0" err="1">
                <a:latin typeface="Arial" charset="0"/>
              </a:rPr>
              <a:t>Measures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four</a:t>
            </a:r>
            <a:r>
              <a:rPr lang="de-DE" altLang="de-DE" sz="2000" b="1" dirty="0">
                <a:latin typeface="Arial" charset="0"/>
              </a:rPr>
              <a:t>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Dimensions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the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Balanced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Scorecard</a:t>
            </a:r>
            <a:r>
              <a:rPr lang="de-DE" altLang="de-DE" sz="2000" b="1" dirty="0">
                <a:latin typeface="Arial" charset="0"/>
              </a:rPr>
              <a:t> [</a:t>
            </a:r>
            <a:r>
              <a:rPr lang="de-DE" altLang="de-DE" sz="2000" b="1" dirty="0" err="1">
                <a:latin typeface="Arial" charset="0"/>
              </a:rPr>
              <a:t>BSc</a:t>
            </a:r>
            <a:r>
              <a:rPr lang="de-DE" altLang="de-DE" sz="2000" b="1" dirty="0">
                <a:latin typeface="Arial" charset="0"/>
              </a:rPr>
              <a:t>]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other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adequate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useable</a:t>
            </a:r>
            <a:r>
              <a:rPr lang="de-DE" altLang="de-DE" sz="2000" b="1" dirty="0">
                <a:latin typeface="Arial" charset="0"/>
              </a:rPr>
              <a:t> Models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Tools</a:t>
            </a:r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8288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The 4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Dimensions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of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BSc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?</a:t>
            </a:r>
            <a:r>
              <a:rPr lang="de-DE" altLang="de-DE" sz="1800" b="1" dirty="0" smtClean="0">
                <a:latin typeface="Arial" charset="0"/>
              </a:rPr>
              <a:t/>
            </a:r>
            <a:br>
              <a:rPr lang="de-DE" altLang="de-DE" sz="1800" b="1" dirty="0" smtClean="0">
                <a:latin typeface="Arial" charset="0"/>
              </a:rPr>
            </a:br>
            <a:endParaRPr lang="de-DE" altLang="de-DE" sz="4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438400"/>
            <a:ext cx="648260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FINANCE </a:t>
            </a:r>
            <a:r>
              <a:rPr lang="de-DE" altLang="de-DE" sz="1800" b="1" dirty="0">
                <a:latin typeface="Arial" charset="0"/>
              </a:rPr>
              <a:t>- </a:t>
            </a:r>
            <a:r>
              <a:rPr lang="de-DE" altLang="de-DE" sz="1800" b="1" dirty="0" smtClean="0">
                <a:latin typeface="Arial" charset="0"/>
              </a:rPr>
              <a:t>AND VALUE-PERSPECTIVE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RESSOURCE-PERSPECTIVE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b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MARKET-  AND COSTUMERS-</a:t>
            </a:r>
            <a:r>
              <a:rPr lang="de-AT" sz="1800" b="1" dirty="0" smtClean="0">
                <a:latin typeface="Arial" charset="0"/>
              </a:rPr>
              <a:t>PERSPECTIVE</a:t>
            </a:r>
          </a:p>
          <a:p>
            <a:pPr algn="l"/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INTERNAL PROCESS-PERSPECTIVE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INTERNAL ORGANISATIONS-PERSPECTIVE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INNOVATION- AND KNOWLEDGE-PERSPECTIVE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[DEVELOPMENT-PERSPECTIVE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3335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2000" b="1" dirty="0">
                <a:solidFill>
                  <a:schemeClr val="tx1"/>
                </a:solidFill>
              </a:rPr>
              <a:t>WEAKNESSES IN CONTROLLING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Arial" charset="0"/>
              </a:rPr>
              <a:t>of</a:t>
            </a: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 View:  MANAGER</a:t>
            </a:r>
            <a:r>
              <a:rPr lang="de-DE" altLang="de-DE" sz="1400" b="1" dirty="0" smtClean="0">
                <a:latin typeface="Arial" charset="0"/>
              </a:rPr>
              <a:t/>
            </a:r>
            <a:br>
              <a:rPr lang="de-DE" altLang="de-DE" sz="1400" b="1" dirty="0" smtClean="0">
                <a:latin typeface="Arial" charset="0"/>
              </a:rPr>
            </a:br>
            <a:endParaRPr lang="de-DE" altLang="de-DE" sz="3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044700"/>
            <a:ext cx="682283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HAVE TOO LITTLE INSIGHT INTO THE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OPERATIVLY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BUSINESS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 37,5 - 44,6 %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MISSING of QUALITATIVE ADDITIONAL INFORMATION ON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THE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NUMBER OF REPORTS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32,3 - 44,6 %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exploit the EXISTING INSTRUMENTS NOT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OFF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32,1 - 43,5 %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ONLY MARGINAL INFORMATION PROFITS FROM THE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NUMBERS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PROVIDED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29,0 - 32,1 %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INFORMATION COME LATE AND ARE NOT NEWS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</a:t>
            </a:r>
            <a:endParaRPr lang="de-DE" altLang="de-DE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altLang="de-DE" sz="1800" b="1" dirty="0" smtClean="0">
                <a:solidFill>
                  <a:schemeClr val="tx1"/>
                </a:solidFill>
                <a:latin typeface="Arial" charset="0"/>
              </a:rPr>
              <a:t>  25,8 – 26,8 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%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392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Austin</vt:lpstr>
      <vt:lpstr>“HRM &amp; BSc” 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PowerPoint-Präsentation</vt:lpstr>
      <vt:lpstr>PowerPoint-Präsentation</vt:lpstr>
      <vt:lpstr>PowerPoint-Präsentation</vt:lpstr>
      <vt:lpstr>Contact: Dipl.-Ing. Johannes GOELLNER, MSc email: johannes.goellner@meinesteuerberatung.at 1030 Vienna, Marxergasse 13/10, Austria mobil: +43-(0)650-22529991  </vt:lpstr>
      <vt:lpstr>Thank you for your attention.  Questions 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Comet-Projektidee</dc:title>
  <dc:creator>Andreas</dc:creator>
  <cp:lastModifiedBy>goellner</cp:lastModifiedBy>
  <cp:revision>368</cp:revision>
  <dcterms:created xsi:type="dcterms:W3CDTF">2013-05-03T09:31:31Z</dcterms:created>
  <dcterms:modified xsi:type="dcterms:W3CDTF">2016-12-10T09:24:38Z</dcterms:modified>
</cp:coreProperties>
</file>