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73" r:id="rId3"/>
    <p:sldId id="268" r:id="rId4"/>
    <p:sldId id="272" r:id="rId5"/>
    <p:sldId id="269" r:id="rId6"/>
    <p:sldId id="270" r:id="rId7"/>
    <p:sldId id="260" r:id="rId8"/>
    <p:sldId id="261" r:id="rId9"/>
    <p:sldId id="265" r:id="rId10"/>
    <p:sldId id="266" r:id="rId11"/>
    <p:sldId id="267" r:id="rId12"/>
    <p:sldId id="258" r:id="rId13"/>
    <p:sldId id="274" r:id="rId14"/>
    <p:sldId id="275" r:id="rId15"/>
    <p:sldId id="276" r:id="rId16"/>
    <p:sldId id="277" r:id="rId17"/>
    <p:sldId id="278" r:id="rId18"/>
    <p:sldId id="279" r:id="rId19"/>
    <p:sldId id="263" r:id="rId20"/>
    <p:sldId id="271" r:id="rId21"/>
    <p:sldId id="262" r:id="rId22"/>
    <p:sldId id="26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08"/>
    <p:restoredTop sz="94677"/>
  </p:normalViewPr>
  <p:slideViewPr>
    <p:cSldViewPr>
      <p:cViewPr varScale="1">
        <p:scale>
          <a:sx n="64" d="100"/>
          <a:sy n="64" d="100"/>
        </p:scale>
        <p:origin x="-1330" y="-77"/>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E2D1D9-872F-46FF-A2A8-E4E643AE3DB5}"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FC8A7-FE0A-45D2-A32D-7EB6EE97E29A}"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E2D1D9-872F-46FF-A2A8-E4E643AE3DB5}"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FC8A7-FE0A-45D2-A32D-7EB6EE97E2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E2D1D9-872F-46FF-A2A8-E4E643AE3DB5}"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FC8A7-FE0A-45D2-A32D-7EB6EE97E2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E2D1D9-872F-46FF-A2A8-E4E643AE3DB5}"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FC8A7-FE0A-45D2-A32D-7EB6EE97E2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E2D1D9-872F-46FF-A2A8-E4E643AE3DB5}"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FC8A7-FE0A-45D2-A32D-7EB6EE97E29A}"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7E2D1D9-872F-46FF-A2A8-E4E643AE3DB5}"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4FC8A7-FE0A-45D2-A32D-7EB6EE97E2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E2D1D9-872F-46FF-A2A8-E4E643AE3DB5}" type="datetimeFigureOut">
              <a:rPr lang="en-US" smtClean="0"/>
              <a:pPr/>
              <a:t>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4FC8A7-FE0A-45D2-A32D-7EB6EE97E29A}"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E2D1D9-872F-46FF-A2A8-E4E643AE3DB5}" type="datetimeFigureOut">
              <a:rPr lang="en-US" smtClean="0"/>
              <a:pPr/>
              <a:t>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4FC8A7-FE0A-45D2-A32D-7EB6EE97E2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E2D1D9-872F-46FF-A2A8-E4E643AE3DB5}" type="datetimeFigureOut">
              <a:rPr lang="en-US" smtClean="0"/>
              <a:pPr/>
              <a:t>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4FC8A7-FE0A-45D2-A32D-7EB6EE97E2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E2D1D9-872F-46FF-A2A8-E4E643AE3DB5}"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4FC8A7-FE0A-45D2-A32D-7EB6EE97E29A}"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E2D1D9-872F-46FF-A2A8-E4E643AE3DB5}"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4FC8A7-FE0A-45D2-A32D-7EB6EE97E29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7E2D1D9-872F-46FF-A2A8-E4E643AE3DB5}" type="datetimeFigureOut">
              <a:rPr lang="en-US" smtClean="0"/>
              <a:pPr/>
              <a:t>12/9/2016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A4FC8A7-FE0A-45D2-A32D-7EB6EE97E29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400" dirty="0" smtClean="0"/>
              <a:t>“not marketing</a:t>
            </a:r>
            <a:r>
              <a:rPr lang="en-US" sz="2400" smtClean="0"/>
              <a:t>” </a:t>
            </a:r>
            <a:r>
              <a:rPr lang="en-US" sz="2400" smtClean="0"/>
              <a:t>presentation  </a:t>
            </a:r>
            <a:r>
              <a:rPr lang="en-US" sz="2400" dirty="0" smtClean="0"/>
              <a:t>about</a:t>
            </a:r>
            <a:r>
              <a:rPr lang="en-US" sz="3200" dirty="0" smtClean="0"/>
              <a:t/>
            </a:r>
            <a:br>
              <a:rPr lang="en-US" sz="3200" dirty="0" smtClean="0"/>
            </a:br>
            <a:r>
              <a:rPr lang="en-US" sz="3200" dirty="0" smtClean="0"/>
              <a:t>Measuring Human capital in an organization </a:t>
            </a:r>
            <a:endParaRPr lang="en-US" sz="3200" dirty="0"/>
          </a:p>
        </p:txBody>
      </p:sp>
      <p:sp>
        <p:nvSpPr>
          <p:cNvPr id="3" name="Subtitle 2"/>
          <p:cNvSpPr>
            <a:spLocks noGrp="1"/>
          </p:cNvSpPr>
          <p:nvPr>
            <p:ph type="subTitle" idx="1"/>
          </p:nvPr>
        </p:nvSpPr>
        <p:spPr/>
        <p:txBody>
          <a:bodyPr>
            <a:normAutofit fontScale="92500" lnSpcReduction="20000"/>
          </a:bodyPr>
          <a:lstStyle/>
          <a:p>
            <a:endParaRPr lang="en-US" dirty="0" smtClean="0"/>
          </a:p>
          <a:p>
            <a:r>
              <a:rPr lang="en-US" dirty="0" smtClean="0"/>
              <a:t>Group 1: Mohammad </a:t>
            </a:r>
            <a:r>
              <a:rPr lang="en-US" dirty="0" err="1" smtClean="0"/>
              <a:t>Zafar</a:t>
            </a:r>
            <a:r>
              <a:rPr lang="en-US" dirty="0" smtClean="0"/>
              <a:t> </a:t>
            </a:r>
            <a:r>
              <a:rPr lang="en-US" dirty="0" err="1" smtClean="0"/>
              <a:t>Durani</a:t>
            </a:r>
            <a:endParaRPr lang="en-US" dirty="0" smtClean="0"/>
          </a:p>
          <a:p>
            <a:r>
              <a:rPr lang="en-US" dirty="0"/>
              <a:t> </a:t>
            </a:r>
            <a:r>
              <a:rPr lang="en-US" dirty="0" smtClean="0"/>
              <a:t>              </a:t>
            </a:r>
            <a:r>
              <a:rPr lang="en-US" dirty="0" err="1" smtClean="0"/>
              <a:t>Gombojav</a:t>
            </a:r>
            <a:r>
              <a:rPr lang="en-US" dirty="0" smtClean="0"/>
              <a:t> </a:t>
            </a:r>
            <a:r>
              <a:rPr lang="en-US" dirty="0" err="1" smtClean="0"/>
              <a:t>Otgonbayar</a:t>
            </a:r>
            <a:endParaRPr lang="en-US" dirty="0" smtClean="0"/>
          </a:p>
          <a:p>
            <a:r>
              <a:rPr lang="en-US" dirty="0"/>
              <a:t> </a:t>
            </a:r>
            <a:r>
              <a:rPr lang="en-US" dirty="0" smtClean="0"/>
              <a:t>              </a:t>
            </a:r>
            <a:r>
              <a:rPr lang="en-US" dirty="0" err="1"/>
              <a:t>Srdjan</a:t>
            </a:r>
            <a:r>
              <a:rPr lang="en-US" dirty="0"/>
              <a:t> </a:t>
            </a:r>
            <a:r>
              <a:rPr lang="en-US" dirty="0" err="1" smtClean="0"/>
              <a:t>Višnjevac</a:t>
            </a:r>
            <a:endParaRPr lang="en-US" dirty="0" smtClean="0"/>
          </a:p>
          <a:p>
            <a:r>
              <a:rPr lang="en-US" dirty="0"/>
              <a:t> </a:t>
            </a:r>
            <a:r>
              <a:rPr lang="en-US" dirty="0" smtClean="0"/>
              <a:t>              Elis </a:t>
            </a:r>
            <a:r>
              <a:rPr lang="en-US" dirty="0" err="1" smtClean="0"/>
              <a:t>Agolli</a:t>
            </a:r>
            <a:r>
              <a:rPr lang="en-US" dirty="0" smtClean="0"/>
              <a:t> </a:t>
            </a:r>
            <a:endParaRPr lang="en-US" dirty="0"/>
          </a:p>
        </p:txBody>
      </p:sp>
    </p:spTree>
    <p:extLst>
      <p:ext uri="{BB962C8B-B14F-4D97-AF65-F5344CB8AC3E}">
        <p14:creationId xmlns="" xmlns:p14="http://schemas.microsoft.com/office/powerpoint/2010/main" val="83451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Conventional &amp; New measurement </a:t>
            </a:r>
            <a:endParaRPr lang="en-US" dirty="0"/>
          </a:p>
        </p:txBody>
      </p:sp>
      <p:sp>
        <p:nvSpPr>
          <p:cNvPr id="3" name="Content Placeholder 2"/>
          <p:cNvSpPr>
            <a:spLocks noGrp="1"/>
          </p:cNvSpPr>
          <p:nvPr>
            <p:ph idx="1"/>
          </p:nvPr>
        </p:nvSpPr>
        <p:spPr/>
        <p:txBody>
          <a:bodyPr/>
          <a:lstStyle/>
          <a:p>
            <a:r>
              <a:rPr lang="en-US" dirty="0" smtClean="0"/>
              <a:t>Conventional measurement OECD</a:t>
            </a:r>
          </a:p>
          <a:p>
            <a:r>
              <a:rPr lang="en-US" dirty="0"/>
              <a:t>1. Investment in human capital </a:t>
            </a:r>
            <a:endParaRPr lang="en-US" dirty="0" smtClean="0"/>
          </a:p>
          <a:p>
            <a:r>
              <a:rPr lang="en-US" dirty="0" smtClean="0"/>
              <a:t>2</a:t>
            </a:r>
            <a:r>
              <a:rPr lang="en-US" dirty="0"/>
              <a:t>. Quality adjustment in human capital investments</a:t>
            </a:r>
          </a:p>
          <a:p>
            <a:r>
              <a:rPr lang="en-US" dirty="0"/>
              <a:t>3. Results of </a:t>
            </a:r>
            <a:r>
              <a:rPr lang="en-US" dirty="0" smtClean="0"/>
              <a:t>education</a:t>
            </a:r>
          </a:p>
          <a:p>
            <a:endParaRPr lang="en-US" dirty="0" smtClean="0"/>
          </a:p>
          <a:p>
            <a:r>
              <a:rPr lang="en-US" dirty="0" smtClean="0"/>
              <a:t>New measurement</a:t>
            </a:r>
          </a:p>
          <a:p>
            <a:r>
              <a:rPr lang="en-US" dirty="0" smtClean="0"/>
              <a:t>HDI Measures a country’s human development and well-being</a:t>
            </a:r>
          </a:p>
          <a:p>
            <a:r>
              <a:rPr lang="en-US" dirty="0" smtClean="0"/>
              <a:t>The structure of HDI is constituted with health, Knowledge and standard living</a:t>
            </a:r>
          </a:p>
          <a:p>
            <a:endParaRPr lang="en-US" dirty="0"/>
          </a:p>
          <a:p>
            <a:endParaRPr lang="en-US" dirty="0"/>
          </a:p>
          <a:p>
            <a:endParaRPr lang="en-US" dirty="0"/>
          </a:p>
        </p:txBody>
      </p:sp>
    </p:spTree>
    <p:extLst>
      <p:ext uri="{BB962C8B-B14F-4D97-AF65-F5344CB8AC3E}">
        <p14:creationId xmlns="" xmlns:p14="http://schemas.microsoft.com/office/powerpoint/2010/main" val="11847777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so complicated?</a:t>
            </a:r>
            <a:endParaRPr lang="en-US" dirty="0"/>
          </a:p>
        </p:txBody>
      </p:sp>
    </p:spTree>
    <p:extLst>
      <p:ext uri="{BB962C8B-B14F-4D97-AF65-F5344CB8AC3E}">
        <p14:creationId xmlns="" xmlns:p14="http://schemas.microsoft.com/office/powerpoint/2010/main" val="1298911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152400" y="1371600"/>
            <a:ext cx="4204138" cy="2438400"/>
          </a:xfrm>
        </p:spPr>
      </p:pic>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4495800" y="1371600"/>
            <a:ext cx="4343400" cy="2438400"/>
          </a:xfrm>
          <a:prstGeom prst="rect">
            <a:avLst/>
          </a:prstGeom>
        </p:spPr>
      </p:pic>
      <p:pic>
        <p:nvPicPr>
          <p:cNvPr id="7" name="Picture 6"/>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4495800" y="4003964"/>
            <a:ext cx="4387850" cy="2686049"/>
          </a:xfrm>
          <a:prstGeom prst="rect">
            <a:avLst/>
          </a:prstGeom>
        </p:spPr>
      </p:pic>
      <p:pic>
        <p:nvPicPr>
          <p:cNvPr id="6146" name="Picture 2" descr="http://media.caranddriver.com/images/media/331369/prius-next-up-for-recall-hysteria-could-corolla-be-next-editorial-photo-349435-s-450x274.jpg"/>
          <p:cNvPicPr>
            <a:picLocks noChangeAspect="1" noChangeArrowheads="1"/>
          </p:cNvPicPr>
          <p:nvPr/>
        </p:nvPicPr>
        <p:blipFill>
          <a:blip r:embed="rId5"/>
          <a:srcRect l="3278"/>
          <a:stretch>
            <a:fillRect/>
          </a:stretch>
        </p:blipFill>
        <p:spPr bwMode="auto">
          <a:xfrm>
            <a:off x="142844" y="4033859"/>
            <a:ext cx="4214842" cy="2653348"/>
          </a:xfrm>
          <a:prstGeom prst="rect">
            <a:avLst/>
          </a:prstGeom>
          <a:noFill/>
        </p:spPr>
      </p:pic>
    </p:spTree>
    <p:extLst>
      <p:ext uri="{BB962C8B-B14F-4D97-AF65-F5344CB8AC3E}">
        <p14:creationId xmlns="" xmlns:p14="http://schemas.microsoft.com/office/powerpoint/2010/main" val="3301443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28596" y="571480"/>
            <a:ext cx="8229600" cy="990600"/>
          </a:xfrm>
        </p:spPr>
        <p:txBody>
          <a:bodyPr/>
          <a:lstStyle/>
          <a:p>
            <a:r>
              <a:rPr lang="en-US" dirty="0" smtClean="0"/>
              <a:t>                 Input Model : Cost</a:t>
            </a:r>
            <a:endParaRPr lang="en-US" dirty="0"/>
          </a:p>
        </p:txBody>
      </p:sp>
      <p:pic>
        <p:nvPicPr>
          <p:cNvPr id="10"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152400" y="1371600"/>
            <a:ext cx="4204138" cy="2438400"/>
          </a:xfrm>
        </p:spPr>
      </p:pic>
      <p:pic>
        <p:nvPicPr>
          <p:cNvPr id="11" name="Picture 10"/>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4495800" y="1371600"/>
            <a:ext cx="4343400" cy="2438400"/>
          </a:xfrm>
          <a:prstGeom prst="rect">
            <a:avLst/>
          </a:prstGeom>
        </p:spPr>
      </p:pic>
      <p:pic>
        <p:nvPicPr>
          <p:cNvPr id="12" name="Picture 11"/>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4495800" y="4003964"/>
            <a:ext cx="4387850" cy="2686049"/>
          </a:xfrm>
          <a:prstGeom prst="rect">
            <a:avLst/>
          </a:prstGeom>
        </p:spPr>
      </p:pic>
      <p:pic>
        <p:nvPicPr>
          <p:cNvPr id="13" name="Picture 2" descr="http://media.caranddriver.com/images/media/331369/prius-next-up-for-recall-hysteria-could-corolla-be-next-editorial-photo-349435-s-450x274.jpg"/>
          <p:cNvPicPr>
            <a:picLocks noChangeAspect="1" noChangeArrowheads="1"/>
          </p:cNvPicPr>
          <p:nvPr/>
        </p:nvPicPr>
        <p:blipFill>
          <a:blip r:embed="rId5"/>
          <a:srcRect l="3278"/>
          <a:stretch>
            <a:fillRect/>
          </a:stretch>
        </p:blipFill>
        <p:spPr bwMode="auto">
          <a:xfrm>
            <a:off x="142844" y="4033859"/>
            <a:ext cx="4214842" cy="2653348"/>
          </a:xfrm>
          <a:prstGeom prst="rect">
            <a:avLst/>
          </a:prstGeom>
          <a:noFill/>
        </p:spPr>
      </p:pic>
      <p:sp>
        <p:nvSpPr>
          <p:cNvPr id="15" name="Oval 14"/>
          <p:cNvSpPr/>
          <p:nvPr/>
        </p:nvSpPr>
        <p:spPr>
          <a:xfrm>
            <a:off x="7786710" y="4000504"/>
            <a:ext cx="1143008" cy="114300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smtClean="0">
                <a:solidFill>
                  <a:schemeClr val="tx1"/>
                </a:solidFill>
              </a:rPr>
              <a:t>1</a:t>
            </a:r>
            <a:endParaRPr lang="en-US" sz="6600" dirty="0">
              <a:solidFill>
                <a:schemeClr val="tx1"/>
              </a:solidFill>
            </a:endParaRPr>
          </a:p>
        </p:txBody>
      </p:sp>
      <p:sp>
        <p:nvSpPr>
          <p:cNvPr id="16" name="Oval 15"/>
          <p:cNvSpPr/>
          <p:nvPr/>
        </p:nvSpPr>
        <p:spPr>
          <a:xfrm>
            <a:off x="3214678" y="1214422"/>
            <a:ext cx="1143008" cy="114300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smtClean="0">
                <a:solidFill>
                  <a:schemeClr val="tx1"/>
                </a:solidFill>
              </a:rPr>
              <a:t>2</a:t>
            </a:r>
            <a:endParaRPr lang="en-US" sz="6600" dirty="0">
              <a:solidFill>
                <a:schemeClr val="tx1"/>
              </a:solidFill>
            </a:endParaRPr>
          </a:p>
        </p:txBody>
      </p:sp>
      <p:sp>
        <p:nvSpPr>
          <p:cNvPr id="17" name="Oval 16"/>
          <p:cNvSpPr/>
          <p:nvPr/>
        </p:nvSpPr>
        <p:spPr>
          <a:xfrm>
            <a:off x="7786710" y="1214422"/>
            <a:ext cx="1143008" cy="114300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smtClean="0">
                <a:solidFill>
                  <a:schemeClr val="tx1"/>
                </a:solidFill>
              </a:rPr>
              <a:t>3</a:t>
            </a:r>
            <a:endParaRPr lang="en-US" sz="6600" dirty="0">
              <a:solidFill>
                <a:schemeClr val="tx1"/>
              </a:solidFill>
            </a:endParaRPr>
          </a:p>
        </p:txBody>
      </p:sp>
      <p:sp>
        <p:nvSpPr>
          <p:cNvPr id="18" name="Oval 17"/>
          <p:cNvSpPr/>
          <p:nvPr/>
        </p:nvSpPr>
        <p:spPr>
          <a:xfrm>
            <a:off x="3286116" y="3929066"/>
            <a:ext cx="1143008" cy="114300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smtClean="0">
                <a:solidFill>
                  <a:schemeClr val="tx1"/>
                </a:solidFill>
              </a:rPr>
              <a:t>4</a:t>
            </a:r>
            <a:endParaRPr lang="en-US" sz="6600"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533400"/>
            <a:ext cx="8229600" cy="990600"/>
          </a:xfrm>
        </p:spPr>
        <p:txBody>
          <a:bodyPr/>
          <a:lstStyle/>
          <a:p>
            <a:pPr algn="ctr"/>
            <a:r>
              <a:rPr lang="en-US" dirty="0" smtClean="0"/>
              <a:t>Output model: Price</a:t>
            </a:r>
            <a:endParaRPr lang="en-US" dirty="0"/>
          </a:p>
        </p:txBody>
      </p:sp>
      <p:pic>
        <p:nvPicPr>
          <p:cNvPr id="10"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152400" y="1371600"/>
            <a:ext cx="4204138" cy="2438400"/>
          </a:xfrm>
        </p:spPr>
      </p:pic>
      <p:pic>
        <p:nvPicPr>
          <p:cNvPr id="11" name="Picture 10"/>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4495800" y="1371600"/>
            <a:ext cx="4343400" cy="2438400"/>
          </a:xfrm>
          <a:prstGeom prst="rect">
            <a:avLst/>
          </a:prstGeom>
        </p:spPr>
      </p:pic>
      <p:pic>
        <p:nvPicPr>
          <p:cNvPr id="12" name="Picture 11"/>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4495800" y="4003964"/>
            <a:ext cx="4387850" cy="2686049"/>
          </a:xfrm>
          <a:prstGeom prst="rect">
            <a:avLst/>
          </a:prstGeom>
        </p:spPr>
      </p:pic>
      <p:pic>
        <p:nvPicPr>
          <p:cNvPr id="13" name="Picture 2" descr="http://media.caranddriver.com/images/media/331369/prius-next-up-for-recall-hysteria-could-corolla-be-next-editorial-photo-349435-s-450x274.jpg"/>
          <p:cNvPicPr>
            <a:picLocks noChangeAspect="1" noChangeArrowheads="1"/>
          </p:cNvPicPr>
          <p:nvPr/>
        </p:nvPicPr>
        <p:blipFill>
          <a:blip r:embed="rId5"/>
          <a:srcRect l="3278"/>
          <a:stretch>
            <a:fillRect/>
          </a:stretch>
        </p:blipFill>
        <p:spPr bwMode="auto">
          <a:xfrm>
            <a:off x="142844" y="4033859"/>
            <a:ext cx="4214842" cy="2653348"/>
          </a:xfrm>
          <a:prstGeom prst="rect">
            <a:avLst/>
          </a:prstGeom>
          <a:noFill/>
        </p:spPr>
      </p:pic>
      <p:sp>
        <p:nvSpPr>
          <p:cNvPr id="15" name="Oval 14"/>
          <p:cNvSpPr/>
          <p:nvPr/>
        </p:nvSpPr>
        <p:spPr>
          <a:xfrm>
            <a:off x="7786710" y="4000504"/>
            <a:ext cx="1143008" cy="114300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smtClean="0">
                <a:solidFill>
                  <a:schemeClr val="tx1"/>
                </a:solidFill>
              </a:rPr>
              <a:t>2</a:t>
            </a:r>
            <a:endParaRPr lang="en-US" sz="6600" dirty="0">
              <a:solidFill>
                <a:schemeClr val="tx1"/>
              </a:solidFill>
            </a:endParaRPr>
          </a:p>
        </p:txBody>
      </p:sp>
      <p:sp>
        <p:nvSpPr>
          <p:cNvPr id="16" name="Oval 15"/>
          <p:cNvSpPr/>
          <p:nvPr/>
        </p:nvSpPr>
        <p:spPr>
          <a:xfrm>
            <a:off x="3214678" y="1214422"/>
            <a:ext cx="1143008" cy="114300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smtClean="0">
                <a:solidFill>
                  <a:schemeClr val="tx1"/>
                </a:solidFill>
              </a:rPr>
              <a:t>1</a:t>
            </a:r>
            <a:endParaRPr lang="en-US" sz="6600" dirty="0">
              <a:solidFill>
                <a:schemeClr val="tx1"/>
              </a:solidFill>
            </a:endParaRPr>
          </a:p>
        </p:txBody>
      </p:sp>
      <p:sp>
        <p:nvSpPr>
          <p:cNvPr id="17" name="Oval 16"/>
          <p:cNvSpPr/>
          <p:nvPr/>
        </p:nvSpPr>
        <p:spPr>
          <a:xfrm>
            <a:off x="7786710" y="1214422"/>
            <a:ext cx="1143008" cy="114300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smtClean="0">
                <a:solidFill>
                  <a:schemeClr val="tx1"/>
                </a:solidFill>
              </a:rPr>
              <a:t>3</a:t>
            </a:r>
            <a:endParaRPr lang="en-US" sz="6600" dirty="0">
              <a:solidFill>
                <a:schemeClr val="tx1"/>
              </a:solidFill>
            </a:endParaRPr>
          </a:p>
        </p:txBody>
      </p:sp>
      <p:sp>
        <p:nvSpPr>
          <p:cNvPr id="18" name="Oval 17"/>
          <p:cNvSpPr/>
          <p:nvPr/>
        </p:nvSpPr>
        <p:spPr>
          <a:xfrm>
            <a:off x="3286116" y="3929066"/>
            <a:ext cx="1143008" cy="114300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smtClean="0">
                <a:solidFill>
                  <a:schemeClr val="tx1"/>
                </a:solidFill>
              </a:rPr>
              <a:t>4</a:t>
            </a:r>
            <a:endParaRPr lang="en-US" sz="6600"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533400"/>
            <a:ext cx="8229600" cy="990600"/>
          </a:xfrm>
        </p:spPr>
        <p:txBody>
          <a:bodyPr/>
          <a:lstStyle/>
          <a:p>
            <a:pPr algn="ctr"/>
            <a:r>
              <a:rPr lang="en-US" dirty="0" smtClean="0"/>
              <a:t>Comparison: Margin %</a:t>
            </a:r>
            <a:endParaRPr lang="en-US" dirty="0"/>
          </a:p>
        </p:txBody>
      </p:sp>
      <p:pic>
        <p:nvPicPr>
          <p:cNvPr id="10"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152400" y="1371600"/>
            <a:ext cx="4204138" cy="2438400"/>
          </a:xfrm>
        </p:spPr>
      </p:pic>
      <p:pic>
        <p:nvPicPr>
          <p:cNvPr id="11" name="Picture 10"/>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4495800" y="1371600"/>
            <a:ext cx="4343400" cy="2438400"/>
          </a:xfrm>
          <a:prstGeom prst="rect">
            <a:avLst/>
          </a:prstGeom>
        </p:spPr>
      </p:pic>
      <p:pic>
        <p:nvPicPr>
          <p:cNvPr id="12" name="Picture 11"/>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4495800" y="4003964"/>
            <a:ext cx="4387850" cy="2686049"/>
          </a:xfrm>
          <a:prstGeom prst="rect">
            <a:avLst/>
          </a:prstGeom>
        </p:spPr>
      </p:pic>
      <p:pic>
        <p:nvPicPr>
          <p:cNvPr id="13" name="Picture 2" descr="http://media.caranddriver.com/images/media/331369/prius-next-up-for-recall-hysteria-could-corolla-be-next-editorial-photo-349435-s-450x274.jpg"/>
          <p:cNvPicPr>
            <a:picLocks noChangeAspect="1" noChangeArrowheads="1"/>
          </p:cNvPicPr>
          <p:nvPr/>
        </p:nvPicPr>
        <p:blipFill>
          <a:blip r:embed="rId5"/>
          <a:srcRect l="3278"/>
          <a:stretch>
            <a:fillRect/>
          </a:stretch>
        </p:blipFill>
        <p:spPr bwMode="auto">
          <a:xfrm>
            <a:off x="142844" y="4033859"/>
            <a:ext cx="4214842" cy="2653348"/>
          </a:xfrm>
          <a:prstGeom prst="rect">
            <a:avLst/>
          </a:prstGeom>
          <a:noFill/>
        </p:spPr>
      </p:pic>
      <p:sp>
        <p:nvSpPr>
          <p:cNvPr id="15" name="Oval 14"/>
          <p:cNvSpPr/>
          <p:nvPr/>
        </p:nvSpPr>
        <p:spPr>
          <a:xfrm>
            <a:off x="7786710" y="4000504"/>
            <a:ext cx="1143008" cy="114300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smtClean="0">
                <a:solidFill>
                  <a:schemeClr val="tx1"/>
                </a:solidFill>
              </a:rPr>
              <a:t>4</a:t>
            </a:r>
            <a:endParaRPr lang="en-US" sz="6600" dirty="0">
              <a:solidFill>
                <a:schemeClr val="tx1"/>
              </a:solidFill>
            </a:endParaRPr>
          </a:p>
        </p:txBody>
      </p:sp>
      <p:sp>
        <p:nvSpPr>
          <p:cNvPr id="16" name="Oval 15"/>
          <p:cNvSpPr/>
          <p:nvPr/>
        </p:nvSpPr>
        <p:spPr>
          <a:xfrm>
            <a:off x="3214678" y="1214422"/>
            <a:ext cx="1143008" cy="114300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smtClean="0">
                <a:solidFill>
                  <a:schemeClr val="tx1"/>
                </a:solidFill>
              </a:rPr>
              <a:t>3</a:t>
            </a:r>
            <a:endParaRPr lang="en-US" sz="6600" dirty="0">
              <a:solidFill>
                <a:schemeClr val="tx1"/>
              </a:solidFill>
            </a:endParaRPr>
          </a:p>
        </p:txBody>
      </p:sp>
      <p:sp>
        <p:nvSpPr>
          <p:cNvPr id="17" name="Oval 16"/>
          <p:cNvSpPr/>
          <p:nvPr/>
        </p:nvSpPr>
        <p:spPr>
          <a:xfrm>
            <a:off x="7786710" y="1214422"/>
            <a:ext cx="1143008" cy="114300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smtClean="0">
                <a:solidFill>
                  <a:schemeClr val="tx1"/>
                </a:solidFill>
              </a:rPr>
              <a:t>1</a:t>
            </a:r>
            <a:endParaRPr lang="en-US" sz="6600" dirty="0">
              <a:solidFill>
                <a:schemeClr val="tx1"/>
              </a:solidFill>
            </a:endParaRPr>
          </a:p>
        </p:txBody>
      </p:sp>
      <p:sp>
        <p:nvSpPr>
          <p:cNvPr id="18" name="Oval 17"/>
          <p:cNvSpPr/>
          <p:nvPr/>
        </p:nvSpPr>
        <p:spPr>
          <a:xfrm>
            <a:off x="3286116" y="3929066"/>
            <a:ext cx="1143008" cy="114300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smtClean="0">
                <a:solidFill>
                  <a:schemeClr val="tx1"/>
                </a:solidFill>
              </a:rPr>
              <a:t>2</a:t>
            </a:r>
            <a:endParaRPr lang="en-US" sz="6600"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533400"/>
            <a:ext cx="8229600" cy="990600"/>
          </a:xfrm>
        </p:spPr>
        <p:txBody>
          <a:bodyPr/>
          <a:lstStyle/>
          <a:p>
            <a:pPr algn="ctr"/>
            <a:r>
              <a:rPr lang="en-US" dirty="0" smtClean="0"/>
              <a:t>Indicator: Off-road performance</a:t>
            </a:r>
            <a:endParaRPr lang="en-US" dirty="0"/>
          </a:p>
        </p:txBody>
      </p:sp>
      <p:pic>
        <p:nvPicPr>
          <p:cNvPr id="10"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152400" y="1371600"/>
            <a:ext cx="4204138" cy="2438400"/>
          </a:xfrm>
        </p:spPr>
      </p:pic>
      <p:pic>
        <p:nvPicPr>
          <p:cNvPr id="11" name="Picture 10"/>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4495800" y="1371600"/>
            <a:ext cx="4343400" cy="2438400"/>
          </a:xfrm>
          <a:prstGeom prst="rect">
            <a:avLst/>
          </a:prstGeom>
        </p:spPr>
      </p:pic>
      <p:pic>
        <p:nvPicPr>
          <p:cNvPr id="12" name="Picture 11"/>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4495800" y="4003964"/>
            <a:ext cx="4387850" cy="2686049"/>
          </a:xfrm>
          <a:prstGeom prst="rect">
            <a:avLst/>
          </a:prstGeom>
        </p:spPr>
      </p:pic>
      <p:pic>
        <p:nvPicPr>
          <p:cNvPr id="13" name="Picture 2" descr="http://media.caranddriver.com/images/media/331369/prius-next-up-for-recall-hysteria-could-corolla-be-next-editorial-photo-349435-s-450x274.jpg"/>
          <p:cNvPicPr>
            <a:picLocks noChangeAspect="1" noChangeArrowheads="1"/>
          </p:cNvPicPr>
          <p:nvPr/>
        </p:nvPicPr>
        <p:blipFill>
          <a:blip r:embed="rId5"/>
          <a:srcRect l="3278"/>
          <a:stretch>
            <a:fillRect/>
          </a:stretch>
        </p:blipFill>
        <p:spPr bwMode="auto">
          <a:xfrm>
            <a:off x="142844" y="4033859"/>
            <a:ext cx="4214842" cy="2653348"/>
          </a:xfrm>
          <a:prstGeom prst="rect">
            <a:avLst/>
          </a:prstGeom>
          <a:noFill/>
        </p:spPr>
      </p:pic>
      <p:sp>
        <p:nvSpPr>
          <p:cNvPr id="15" name="Oval 14"/>
          <p:cNvSpPr/>
          <p:nvPr/>
        </p:nvSpPr>
        <p:spPr>
          <a:xfrm>
            <a:off x="7786710" y="4000504"/>
            <a:ext cx="1143008" cy="114300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smtClean="0">
                <a:solidFill>
                  <a:schemeClr val="tx1"/>
                </a:solidFill>
              </a:rPr>
              <a:t>1</a:t>
            </a:r>
            <a:endParaRPr lang="en-US" sz="6600" dirty="0">
              <a:solidFill>
                <a:schemeClr val="tx1"/>
              </a:solidFill>
            </a:endParaRPr>
          </a:p>
        </p:txBody>
      </p:sp>
      <p:sp>
        <p:nvSpPr>
          <p:cNvPr id="16" name="Oval 15"/>
          <p:cNvSpPr/>
          <p:nvPr/>
        </p:nvSpPr>
        <p:spPr>
          <a:xfrm>
            <a:off x="3214678" y="1214422"/>
            <a:ext cx="1143008" cy="114300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smtClean="0">
                <a:solidFill>
                  <a:schemeClr val="tx1"/>
                </a:solidFill>
              </a:rPr>
              <a:t>3</a:t>
            </a:r>
            <a:endParaRPr lang="en-US" sz="6600" dirty="0">
              <a:solidFill>
                <a:schemeClr val="tx1"/>
              </a:solidFill>
            </a:endParaRPr>
          </a:p>
        </p:txBody>
      </p:sp>
      <p:sp>
        <p:nvSpPr>
          <p:cNvPr id="17" name="Oval 16"/>
          <p:cNvSpPr/>
          <p:nvPr/>
        </p:nvSpPr>
        <p:spPr>
          <a:xfrm>
            <a:off x="7786710" y="1214422"/>
            <a:ext cx="1143008" cy="114300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smtClean="0">
                <a:solidFill>
                  <a:schemeClr val="tx1"/>
                </a:solidFill>
              </a:rPr>
              <a:t>2</a:t>
            </a:r>
            <a:endParaRPr lang="en-US" sz="6600" dirty="0">
              <a:solidFill>
                <a:schemeClr val="tx1"/>
              </a:solidFill>
            </a:endParaRPr>
          </a:p>
        </p:txBody>
      </p:sp>
      <p:sp>
        <p:nvSpPr>
          <p:cNvPr id="18" name="Oval 17"/>
          <p:cNvSpPr/>
          <p:nvPr/>
        </p:nvSpPr>
        <p:spPr>
          <a:xfrm>
            <a:off x="3286116" y="3929066"/>
            <a:ext cx="1143008" cy="114300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smtClean="0">
                <a:solidFill>
                  <a:schemeClr val="tx1"/>
                </a:solidFill>
              </a:rPr>
              <a:t>4</a:t>
            </a:r>
            <a:endParaRPr lang="en-US" sz="6600"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533400"/>
            <a:ext cx="8229600" cy="990600"/>
          </a:xfrm>
        </p:spPr>
        <p:txBody>
          <a:bodyPr/>
          <a:lstStyle/>
          <a:p>
            <a:pPr algn="ctr"/>
            <a:r>
              <a:rPr lang="en-US" dirty="0" smtClean="0"/>
              <a:t>Indicator: Energy efficiency</a:t>
            </a:r>
            <a:endParaRPr lang="en-US" dirty="0"/>
          </a:p>
        </p:txBody>
      </p:sp>
      <p:pic>
        <p:nvPicPr>
          <p:cNvPr id="10"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152400" y="1371600"/>
            <a:ext cx="4204138" cy="2438400"/>
          </a:xfrm>
        </p:spPr>
      </p:pic>
      <p:pic>
        <p:nvPicPr>
          <p:cNvPr id="11" name="Picture 10"/>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4495800" y="1371600"/>
            <a:ext cx="4343400" cy="2438400"/>
          </a:xfrm>
          <a:prstGeom prst="rect">
            <a:avLst/>
          </a:prstGeom>
        </p:spPr>
      </p:pic>
      <p:pic>
        <p:nvPicPr>
          <p:cNvPr id="12" name="Picture 11"/>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4495800" y="4003964"/>
            <a:ext cx="4387850" cy="2686049"/>
          </a:xfrm>
          <a:prstGeom prst="rect">
            <a:avLst/>
          </a:prstGeom>
        </p:spPr>
      </p:pic>
      <p:pic>
        <p:nvPicPr>
          <p:cNvPr id="13" name="Picture 2" descr="http://media.caranddriver.com/images/media/331369/prius-next-up-for-recall-hysteria-could-corolla-be-next-editorial-photo-349435-s-450x274.jpg"/>
          <p:cNvPicPr>
            <a:picLocks noChangeAspect="1" noChangeArrowheads="1"/>
          </p:cNvPicPr>
          <p:nvPr/>
        </p:nvPicPr>
        <p:blipFill>
          <a:blip r:embed="rId5"/>
          <a:srcRect l="3278"/>
          <a:stretch>
            <a:fillRect/>
          </a:stretch>
        </p:blipFill>
        <p:spPr bwMode="auto">
          <a:xfrm>
            <a:off x="142844" y="4033859"/>
            <a:ext cx="4214842" cy="2653348"/>
          </a:xfrm>
          <a:prstGeom prst="rect">
            <a:avLst/>
          </a:prstGeom>
          <a:noFill/>
        </p:spPr>
      </p:pic>
      <p:sp>
        <p:nvSpPr>
          <p:cNvPr id="15" name="Oval 14"/>
          <p:cNvSpPr/>
          <p:nvPr/>
        </p:nvSpPr>
        <p:spPr>
          <a:xfrm>
            <a:off x="7786710" y="4000504"/>
            <a:ext cx="1143008" cy="114300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smtClean="0">
                <a:solidFill>
                  <a:schemeClr val="tx1"/>
                </a:solidFill>
              </a:rPr>
              <a:t>4</a:t>
            </a:r>
            <a:endParaRPr lang="en-US" sz="6600" dirty="0">
              <a:solidFill>
                <a:schemeClr val="tx1"/>
              </a:solidFill>
            </a:endParaRPr>
          </a:p>
        </p:txBody>
      </p:sp>
      <p:sp>
        <p:nvSpPr>
          <p:cNvPr id="16" name="Oval 15"/>
          <p:cNvSpPr/>
          <p:nvPr/>
        </p:nvSpPr>
        <p:spPr>
          <a:xfrm>
            <a:off x="3214678" y="1214422"/>
            <a:ext cx="1143008" cy="114300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smtClean="0">
                <a:solidFill>
                  <a:schemeClr val="tx1"/>
                </a:solidFill>
              </a:rPr>
              <a:t>3</a:t>
            </a:r>
            <a:endParaRPr lang="en-US" sz="6600" dirty="0">
              <a:solidFill>
                <a:schemeClr val="tx1"/>
              </a:solidFill>
            </a:endParaRPr>
          </a:p>
        </p:txBody>
      </p:sp>
      <p:sp>
        <p:nvSpPr>
          <p:cNvPr id="17" name="Oval 16"/>
          <p:cNvSpPr/>
          <p:nvPr/>
        </p:nvSpPr>
        <p:spPr>
          <a:xfrm>
            <a:off x="7786710" y="1214422"/>
            <a:ext cx="1143008" cy="114300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smtClean="0">
                <a:solidFill>
                  <a:schemeClr val="tx1"/>
                </a:solidFill>
              </a:rPr>
              <a:t>2</a:t>
            </a:r>
            <a:endParaRPr lang="en-US" sz="6600" dirty="0">
              <a:solidFill>
                <a:schemeClr val="tx1"/>
              </a:solidFill>
            </a:endParaRPr>
          </a:p>
        </p:txBody>
      </p:sp>
      <p:sp>
        <p:nvSpPr>
          <p:cNvPr id="18" name="Oval 17"/>
          <p:cNvSpPr/>
          <p:nvPr/>
        </p:nvSpPr>
        <p:spPr>
          <a:xfrm>
            <a:off x="3286116" y="3929066"/>
            <a:ext cx="1143008" cy="114300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smtClean="0">
                <a:solidFill>
                  <a:schemeClr val="tx1"/>
                </a:solidFill>
              </a:rPr>
              <a:t>1</a:t>
            </a:r>
            <a:endParaRPr lang="en-US" sz="6600"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it so complicated?</a:t>
            </a:r>
            <a:endParaRPr lang="en-US" dirty="0"/>
          </a:p>
        </p:txBody>
      </p:sp>
      <p:sp>
        <p:nvSpPr>
          <p:cNvPr id="3" name="Content Placeholder 2"/>
          <p:cNvSpPr>
            <a:spLocks noGrp="1"/>
          </p:cNvSpPr>
          <p:nvPr>
            <p:ph idx="1"/>
          </p:nvPr>
        </p:nvSpPr>
        <p:spPr/>
        <p:txBody>
          <a:bodyPr anchor="ctr">
            <a:normAutofit/>
          </a:bodyPr>
          <a:lstStyle/>
          <a:p>
            <a:r>
              <a:rPr lang="en-US" sz="3800" dirty="0" smtClean="0"/>
              <a:t>Because every model gives different results. For example</a:t>
            </a:r>
            <a:r>
              <a:rPr lang="mr-IN" sz="3800" dirty="0" smtClean="0"/>
              <a:t>……</a:t>
            </a:r>
            <a:r>
              <a:rPr lang="en-US" sz="3800" dirty="0" smtClean="0"/>
              <a:t>.</a:t>
            </a:r>
            <a:endParaRPr lang="en-US" sz="3800" dirty="0"/>
          </a:p>
        </p:txBody>
      </p:sp>
    </p:spTree>
    <p:extLst>
      <p:ext uri="{BB962C8B-B14F-4D97-AF65-F5344CB8AC3E}">
        <p14:creationId xmlns="" xmlns:p14="http://schemas.microsoft.com/office/powerpoint/2010/main" val="1298911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533400" y="1143000"/>
            <a:ext cx="8128000" cy="4876800"/>
          </a:xfrm>
        </p:spPr>
      </p:pic>
    </p:spTree>
    <p:extLst>
      <p:ext uri="{BB962C8B-B14F-4D97-AF65-F5344CB8AC3E}">
        <p14:creationId xmlns="" xmlns:p14="http://schemas.microsoft.com/office/powerpoint/2010/main" val="3992043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Human Capital?</a:t>
            </a:r>
            <a:endParaRPr lang="en-US" dirty="0"/>
          </a:p>
        </p:txBody>
      </p:sp>
      <p:sp>
        <p:nvSpPr>
          <p:cNvPr id="3" name="Content Placeholder 2"/>
          <p:cNvSpPr>
            <a:spLocks noGrp="1"/>
          </p:cNvSpPr>
          <p:nvPr>
            <p:ph sz="half" idx="1"/>
          </p:nvPr>
        </p:nvSpPr>
        <p:spPr/>
        <p:txBody>
          <a:bodyPr/>
          <a:lstStyle/>
          <a:p>
            <a:r>
              <a:rPr lang="en-US" dirty="0" smtClean="0"/>
              <a:t>Company A</a:t>
            </a:r>
            <a:endParaRPr lang="en-US" dirty="0"/>
          </a:p>
        </p:txBody>
      </p:sp>
      <p:sp>
        <p:nvSpPr>
          <p:cNvPr id="4" name="Content Placeholder 3"/>
          <p:cNvSpPr>
            <a:spLocks noGrp="1"/>
          </p:cNvSpPr>
          <p:nvPr>
            <p:ph sz="half" idx="2"/>
          </p:nvPr>
        </p:nvSpPr>
        <p:spPr/>
        <p:txBody>
          <a:bodyPr/>
          <a:lstStyle/>
          <a:p>
            <a:r>
              <a:rPr lang="en-US" dirty="0" smtClean="0"/>
              <a:t>Company B</a:t>
            </a:r>
            <a:endParaRPr lang="en-US" dirty="0"/>
          </a:p>
        </p:txBody>
      </p:sp>
      <p:pic>
        <p:nvPicPr>
          <p:cNvPr id="1026" name="Picture 2" descr="http://b-i.forbesimg.com/jacobmorgan/files/2013/10/cubicles.jpeg"/>
          <p:cNvPicPr>
            <a:picLocks noChangeAspect="1" noChangeArrowheads="1"/>
          </p:cNvPicPr>
          <p:nvPr/>
        </p:nvPicPr>
        <p:blipFill>
          <a:blip r:embed="rId2"/>
          <a:srcRect/>
          <a:stretch>
            <a:fillRect/>
          </a:stretch>
        </p:blipFill>
        <p:spPr bwMode="auto">
          <a:xfrm>
            <a:off x="357158" y="2500306"/>
            <a:ext cx="3846661" cy="2500330"/>
          </a:xfrm>
          <a:prstGeom prst="rect">
            <a:avLst/>
          </a:prstGeom>
          <a:noFill/>
        </p:spPr>
      </p:pic>
      <p:pic>
        <p:nvPicPr>
          <p:cNvPr id="6" name="Picture 2" descr="http://b-i.forbesimg.com/jacobmorgan/files/2013/10/cubicles.jpeg"/>
          <p:cNvPicPr>
            <a:picLocks noChangeAspect="1" noChangeArrowheads="1"/>
          </p:cNvPicPr>
          <p:nvPr/>
        </p:nvPicPr>
        <p:blipFill>
          <a:blip r:embed="rId2"/>
          <a:srcRect/>
          <a:stretch>
            <a:fillRect/>
          </a:stretch>
        </p:blipFill>
        <p:spPr bwMode="auto">
          <a:xfrm>
            <a:off x="4500562" y="2428868"/>
            <a:ext cx="3846661" cy="2500330"/>
          </a:xfrm>
          <a:prstGeom prst="rect">
            <a:avLst/>
          </a:prstGeom>
          <a:noFill/>
        </p:spPr>
      </p:pic>
      <p:sp>
        <p:nvSpPr>
          <p:cNvPr id="7" name="Content Placeholder 2"/>
          <p:cNvSpPr txBox="1">
            <a:spLocks/>
          </p:cNvSpPr>
          <p:nvPr/>
        </p:nvSpPr>
        <p:spPr>
          <a:xfrm>
            <a:off x="457200" y="5354430"/>
            <a:ext cx="7901014" cy="1074966"/>
          </a:xfrm>
          <a:prstGeom prst="rect">
            <a:avLst/>
          </a:prstGeom>
        </p:spPr>
        <p:txBody>
          <a:bodyPr vert="horz" lIns="91440" tIns="45720" rIns="91440" bIns="45720" rtlCol="0">
            <a:normAutofit/>
          </a:bodyPr>
          <a:lstStyle/>
          <a:p>
            <a:pPr marL="182880" marR="0" lvl="0" indent="-182880" algn="l" defTabSz="914400" rtl="0" eaLnBrk="1" fontAlgn="auto" latinLnBrk="0" hangingPunct="1">
              <a:lnSpc>
                <a:spcPct val="100000"/>
              </a:lnSpc>
              <a:spcBef>
                <a:spcPct val="20000"/>
              </a:spcBef>
              <a:spcAft>
                <a:spcPts val="0"/>
              </a:spcAft>
              <a:buClr>
                <a:schemeClr val="accent1"/>
              </a:buClr>
              <a:buSzPct val="85000"/>
              <a:buFontTx/>
              <a:buChar char="-"/>
              <a:tabLst/>
              <a:defRPr/>
            </a:pPr>
            <a:r>
              <a:rPr lang="en-US" sz="2800" dirty="0" smtClean="0"/>
              <a:t>Same office, same finance… does it mean they perform the same?</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www.thewatchlab.co.uk/wp-content/uploads/2016/07/CR7-MANDEM.jpg"/>
          <p:cNvPicPr>
            <a:picLocks noChangeAspect="1" noChangeArrowheads="1"/>
          </p:cNvPicPr>
          <p:nvPr/>
        </p:nvPicPr>
        <p:blipFill>
          <a:blip r:embed="rId2"/>
          <a:srcRect/>
          <a:stretch>
            <a:fillRect/>
          </a:stretch>
        </p:blipFill>
        <p:spPr bwMode="auto">
          <a:xfrm>
            <a:off x="285720" y="714356"/>
            <a:ext cx="8501122" cy="5671844"/>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500034" y="1071546"/>
            <a:ext cx="8229600" cy="4876800"/>
          </a:xfrm>
        </p:spPr>
        <p:txBody>
          <a:bodyPr>
            <a:normAutofit lnSpcReduction="10000"/>
          </a:bodyPr>
          <a:lstStyle/>
          <a:p>
            <a:r>
              <a:rPr lang="nb-NO" sz="2000" dirty="0" smtClean="0"/>
              <a:t>Literature:</a:t>
            </a:r>
          </a:p>
          <a:p>
            <a:endParaRPr lang="en-US" sz="2000" dirty="0" smtClean="0"/>
          </a:p>
          <a:p>
            <a:r>
              <a:rPr lang="en-US" sz="1800" dirty="0" smtClean="0"/>
              <a:t>The 3rd OECD World Forum on “Statistics, Knowledge and Policy” Charting Progress, Building Visions, Improving Life </a:t>
            </a:r>
            <a:r>
              <a:rPr lang="en-US" sz="1800" dirty="0" err="1" smtClean="0"/>
              <a:t>Busan</a:t>
            </a:r>
            <a:r>
              <a:rPr lang="en-US" sz="1800" dirty="0" smtClean="0"/>
              <a:t>, Korea - 27-30 October 200</a:t>
            </a:r>
          </a:p>
          <a:p>
            <a:r>
              <a:rPr lang="en-US" sz="1800" dirty="0" smtClean="0"/>
              <a:t>Approaches for Human Capital Measurement with an Empirical Application for Growth Policy </a:t>
            </a:r>
            <a:r>
              <a:rPr lang="en-US" sz="1800" dirty="0" err="1" smtClean="0"/>
              <a:t>Rewat</a:t>
            </a:r>
            <a:r>
              <a:rPr lang="en-US" sz="1800" dirty="0" smtClean="0"/>
              <a:t> Thamma-Apiroam1 1 Department of Economics, Faculty of Economics, </a:t>
            </a:r>
            <a:r>
              <a:rPr lang="en-US" sz="1800" dirty="0" err="1" smtClean="0"/>
              <a:t>Kasetsart</a:t>
            </a:r>
            <a:r>
              <a:rPr lang="en-US" sz="1800" dirty="0" smtClean="0"/>
              <a:t> University, Bangkok, Thailand</a:t>
            </a:r>
          </a:p>
          <a:p>
            <a:r>
              <a:rPr lang="en-US" sz="1800" dirty="0" smtClean="0"/>
              <a:t>https://www.unece.org/fileadmin/DAM/stats/documents/ece/ces/bur/2016/February/15-Add1-Human_Capital_Guide_after.pdf</a:t>
            </a:r>
          </a:p>
          <a:p>
            <a:r>
              <a:rPr lang="en-US" sz="1800" dirty="0" smtClean="0"/>
              <a:t>http://www.employment-studies.co.uk/system/files/resources/files/454.pdf</a:t>
            </a:r>
          </a:p>
          <a:p>
            <a:r>
              <a:rPr lang="en-US" sz="1800" dirty="0" smtClean="0"/>
              <a:t>https://frcatel.fri.uniza.sk/hrme/files/2011/2011_2_05.pdf</a:t>
            </a:r>
          </a:p>
          <a:p>
            <a:r>
              <a:rPr lang="en-US" sz="1800" dirty="0"/>
              <a:t>The scientific journal of human studies </a:t>
            </a:r>
            <a:r>
              <a:rPr lang="en-US" sz="1800" dirty="0" smtClean="0"/>
              <a:t>- http</a:t>
            </a:r>
            <a:r>
              <a:rPr lang="en-US" sz="1800" dirty="0"/>
              <a:t>://eds.a.ebscohost.com</a:t>
            </a:r>
            <a:r>
              <a:rPr lang="en-US" sz="1800" dirty="0" smtClean="0"/>
              <a:t>/</a:t>
            </a:r>
          </a:p>
          <a:p>
            <a:r>
              <a:rPr lang="en-US" sz="1800" dirty="0" smtClean="0"/>
              <a:t>International journal of economics, commerce and management - </a:t>
            </a:r>
            <a:r>
              <a:rPr lang="en-US" sz="1800" dirty="0"/>
              <a:t>http://</a:t>
            </a:r>
            <a:r>
              <a:rPr lang="en-US" sz="1800" dirty="0" err="1"/>
              <a:t>ijecm.co.uk</a:t>
            </a:r>
            <a:r>
              <a:rPr lang="en-US" sz="1800" dirty="0"/>
              <a:t>/ </a:t>
            </a:r>
          </a:p>
          <a:p>
            <a:r>
              <a:rPr lang="en-US" sz="1800" dirty="0" smtClean="0"/>
              <a:t>Human capital and its measurement - </a:t>
            </a:r>
            <a:r>
              <a:rPr lang="en-US" sz="1800" dirty="0"/>
              <a:t>The 3rd OECD World Forum on “Statistics, Knowledge and Policy</a:t>
            </a:r>
            <a:r>
              <a:rPr lang="en-US" sz="1800" dirty="0" smtClean="0"/>
              <a:t>”</a:t>
            </a:r>
          </a:p>
          <a:p>
            <a:endParaRPr lang="en-US" sz="2000" dirty="0"/>
          </a:p>
        </p:txBody>
      </p:sp>
    </p:spTree>
    <p:extLst>
      <p:ext uri="{BB962C8B-B14F-4D97-AF65-F5344CB8AC3E}">
        <p14:creationId xmlns="" xmlns:p14="http://schemas.microsoft.com/office/powerpoint/2010/main" val="11513741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SO !!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914400" y="1447800"/>
            <a:ext cx="7543800" cy="5029200"/>
          </a:xfrm>
        </p:spPr>
      </p:pic>
    </p:spTree>
    <p:extLst>
      <p:ext uri="{BB962C8B-B14F-4D97-AF65-F5344CB8AC3E}">
        <p14:creationId xmlns="" xmlns:p14="http://schemas.microsoft.com/office/powerpoint/2010/main" val="119742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we need to measure Human Capital?</a:t>
            </a:r>
            <a:endParaRPr lang="en-US" dirty="0"/>
          </a:p>
        </p:txBody>
      </p:sp>
      <p:sp>
        <p:nvSpPr>
          <p:cNvPr id="5" name="Content Placeholder 3"/>
          <p:cNvSpPr txBox="1">
            <a:spLocks/>
          </p:cNvSpPr>
          <p:nvPr/>
        </p:nvSpPr>
        <p:spPr>
          <a:xfrm>
            <a:off x="500034" y="2139696"/>
            <a:ext cx="8182004" cy="4718304"/>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Because if we do so, we would know the real value of our employees, and how to turn it in the most efficient way for the good of the company! </a:t>
            </a:r>
          </a:p>
          <a:p>
            <a:pPr marL="0" marR="0" lvl="0" indent="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We need to keep in mind that HC is arguably the most important asset in every organization. And it’s the asset that makes thing work! </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9698" name="Picture 2" descr="http://www.accountingcoach.com/wp-content/uploads/2013/10/05X-table-01.png"/>
          <p:cNvPicPr>
            <a:picLocks noChangeAspect="1" noChangeArrowheads="1"/>
          </p:cNvPicPr>
          <p:nvPr/>
        </p:nvPicPr>
        <p:blipFill>
          <a:blip r:embed="rId2"/>
          <a:srcRect/>
          <a:stretch>
            <a:fillRect/>
          </a:stretch>
        </p:blipFill>
        <p:spPr bwMode="auto">
          <a:xfrm>
            <a:off x="357158" y="571480"/>
            <a:ext cx="8466586" cy="3786214"/>
          </a:xfrm>
          <a:prstGeom prst="rect">
            <a:avLst/>
          </a:prstGeom>
          <a:noFill/>
        </p:spPr>
      </p:pic>
      <p:sp>
        <p:nvSpPr>
          <p:cNvPr id="5" name="TextBox 4"/>
          <p:cNvSpPr txBox="1"/>
          <p:nvPr/>
        </p:nvSpPr>
        <p:spPr>
          <a:xfrm>
            <a:off x="428596" y="4643446"/>
            <a:ext cx="8286808" cy="830997"/>
          </a:xfrm>
          <a:prstGeom prst="rect">
            <a:avLst/>
          </a:prstGeom>
          <a:noFill/>
        </p:spPr>
        <p:txBody>
          <a:bodyPr wrap="square" rtlCol="0">
            <a:spAutoFit/>
          </a:bodyPr>
          <a:lstStyle/>
          <a:p>
            <a:r>
              <a:rPr lang="en-US" sz="2400" dirty="0" smtClean="0"/>
              <a:t>People should be regarded as assets rather than variable cost, in other words, treated as human capital (Beer 1984)</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Capital Measurement models</a:t>
            </a:r>
            <a:endParaRPr lang="en-US" dirty="0"/>
          </a:p>
        </p:txBody>
      </p:sp>
      <p:sp>
        <p:nvSpPr>
          <p:cNvPr id="3" name="Content Placeholder 2"/>
          <p:cNvSpPr>
            <a:spLocks noGrp="1"/>
          </p:cNvSpPr>
          <p:nvPr>
            <p:ph sz="half" idx="1"/>
          </p:nvPr>
        </p:nvSpPr>
        <p:spPr/>
        <p:txBody>
          <a:bodyPr/>
          <a:lstStyle/>
          <a:p>
            <a:r>
              <a:rPr lang="en-US" dirty="0" smtClean="0"/>
              <a:t>Input model</a:t>
            </a:r>
          </a:p>
          <a:p>
            <a:r>
              <a:rPr lang="en-US" dirty="0" smtClean="0"/>
              <a:t>Output model</a:t>
            </a:r>
          </a:p>
          <a:p>
            <a:r>
              <a:rPr lang="en-US" dirty="0" smtClean="0"/>
              <a:t>Comparison value model</a:t>
            </a:r>
          </a:p>
          <a:p>
            <a:r>
              <a:rPr lang="en-US" dirty="0" smtClean="0"/>
              <a:t>KPI model</a:t>
            </a:r>
          </a:p>
          <a:p>
            <a:endParaRPr lang="en-US" dirty="0" smtClean="0"/>
          </a:p>
          <a:p>
            <a:pPr>
              <a:buNone/>
            </a:pPr>
            <a:r>
              <a:rPr lang="en-US" dirty="0" smtClean="0"/>
              <a:t>Also</a:t>
            </a:r>
          </a:p>
          <a:p>
            <a:r>
              <a:rPr lang="en-US" dirty="0" smtClean="0"/>
              <a:t>Conventional</a:t>
            </a:r>
          </a:p>
          <a:p>
            <a:r>
              <a:rPr lang="en-US" dirty="0" smtClean="0"/>
              <a:t>New</a:t>
            </a:r>
            <a:endParaRPr lang="en-US" dirty="0"/>
          </a:p>
        </p:txBody>
      </p:sp>
      <p:sp>
        <p:nvSpPr>
          <p:cNvPr id="4" name="Content Placeholder 3"/>
          <p:cNvSpPr>
            <a:spLocks noGrp="1"/>
          </p:cNvSpPr>
          <p:nvPr>
            <p:ph sz="half" idx="2"/>
          </p:nvPr>
        </p:nvSpPr>
        <p:spPr/>
        <p:txBody>
          <a:bodyPr/>
          <a:lstStyle/>
          <a:p>
            <a:pPr>
              <a:buNone/>
            </a:pPr>
            <a:r>
              <a:rPr lang="en-US" dirty="0" smtClean="0"/>
              <a:t>(Cost based model)</a:t>
            </a:r>
          </a:p>
          <a:p>
            <a:pPr>
              <a:buNone/>
            </a:pPr>
            <a:r>
              <a:rPr lang="en-US" dirty="0" smtClean="0"/>
              <a:t>(Income based model)</a:t>
            </a:r>
          </a:p>
          <a:p>
            <a:pPr>
              <a:buNone/>
            </a:pPr>
            <a:r>
              <a:rPr lang="en-US" dirty="0" smtClean="0"/>
              <a:t>(Integration model)</a:t>
            </a:r>
          </a:p>
          <a:p>
            <a:endParaRPr lang="en-US" dirty="0" smtClean="0"/>
          </a:p>
          <a:p>
            <a:pPr>
              <a:buNone/>
            </a:pPr>
            <a:r>
              <a:rPr lang="en-US" dirty="0" smtClean="0"/>
              <a:t>(Indicator model)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Input Model </a:t>
            </a:r>
            <a:endParaRPr lang="en-US" dirty="0"/>
          </a:p>
        </p:txBody>
      </p:sp>
      <p:sp>
        <p:nvSpPr>
          <p:cNvPr id="3" name="Content Placeholder 2"/>
          <p:cNvSpPr>
            <a:spLocks noGrp="1"/>
          </p:cNvSpPr>
          <p:nvPr>
            <p:ph idx="1"/>
          </p:nvPr>
        </p:nvSpPr>
        <p:spPr/>
        <p:txBody>
          <a:bodyPr/>
          <a:lstStyle/>
          <a:p>
            <a:r>
              <a:rPr lang="nb-NO" dirty="0" smtClean="0"/>
              <a:t>Measures accumulated values of all expenditures</a:t>
            </a:r>
          </a:p>
          <a:p>
            <a:r>
              <a:rPr lang="nb-NO" dirty="0" smtClean="0"/>
              <a:t>Historical costs</a:t>
            </a:r>
          </a:p>
          <a:p>
            <a:r>
              <a:rPr lang="nb-NO" dirty="0" smtClean="0"/>
              <a:t>Costs are tangible and intangible</a:t>
            </a:r>
          </a:p>
          <a:p>
            <a:endParaRPr lang="nb-NO" dirty="0" smtClean="0"/>
          </a:p>
          <a:p>
            <a:r>
              <a:rPr lang="nb-NO" dirty="0" smtClean="0"/>
              <a:t>Limitations:</a:t>
            </a:r>
          </a:p>
          <a:p>
            <a:endParaRPr lang="nb-NO" dirty="0" smtClean="0"/>
          </a:p>
          <a:p>
            <a:r>
              <a:rPr lang="nb-NO" dirty="0" smtClean="0"/>
              <a:t>No necessary relationship between investment and quality of the output</a:t>
            </a:r>
          </a:p>
          <a:p>
            <a:r>
              <a:rPr lang="nb-NO" dirty="0" smtClean="0"/>
              <a:t>Not easy to divide costs of consumption and cost of investment</a:t>
            </a:r>
          </a:p>
          <a:p>
            <a:endParaRPr lang="en-US" dirty="0"/>
          </a:p>
        </p:txBody>
      </p:sp>
    </p:spTree>
    <p:extLst>
      <p:ext uri="{BB962C8B-B14F-4D97-AF65-F5344CB8AC3E}">
        <p14:creationId xmlns="" xmlns:p14="http://schemas.microsoft.com/office/powerpoint/2010/main" val="2957709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Output Model </a:t>
            </a:r>
            <a:endParaRPr lang="en-US" dirty="0"/>
          </a:p>
        </p:txBody>
      </p:sp>
      <p:sp>
        <p:nvSpPr>
          <p:cNvPr id="5" name="Content Placeholder 4"/>
          <p:cNvSpPr>
            <a:spLocks noGrp="1"/>
          </p:cNvSpPr>
          <p:nvPr>
            <p:ph idx="1"/>
          </p:nvPr>
        </p:nvSpPr>
        <p:spPr/>
        <p:txBody>
          <a:bodyPr/>
          <a:lstStyle/>
          <a:p>
            <a:r>
              <a:rPr lang="nb-NO" dirty="0" smtClean="0"/>
              <a:t>Measures all discounted values of future earnings through lifetime</a:t>
            </a:r>
          </a:p>
          <a:p>
            <a:r>
              <a:rPr lang="nb-NO" dirty="0" smtClean="0"/>
              <a:t>It values HC at market prices</a:t>
            </a:r>
          </a:p>
          <a:p>
            <a:r>
              <a:rPr lang="nb-NO" dirty="0" smtClean="0"/>
              <a:t>Dynamic economy is more interested </a:t>
            </a:r>
          </a:p>
          <a:p>
            <a:endParaRPr lang="nb-NO" dirty="0" smtClean="0"/>
          </a:p>
          <a:p>
            <a:r>
              <a:rPr lang="nb-NO" dirty="0" smtClean="0"/>
              <a:t>Weak points</a:t>
            </a:r>
          </a:p>
          <a:p>
            <a:r>
              <a:rPr lang="en-US" dirty="0" smtClean="0"/>
              <a:t>Model assumes that differences in wages can perfectly reflect differences in productivity</a:t>
            </a:r>
          </a:p>
          <a:p>
            <a:r>
              <a:rPr lang="en-US" dirty="0" smtClean="0"/>
              <a:t>What kind of expenditure should be classified as maintenance</a:t>
            </a:r>
          </a:p>
          <a:p>
            <a:r>
              <a:rPr lang="nb-NO" dirty="0" smtClean="0"/>
              <a:t>In developing countries is not easy to find data</a:t>
            </a:r>
            <a:endParaRPr lang="en-US" dirty="0"/>
          </a:p>
        </p:txBody>
      </p:sp>
    </p:spTree>
    <p:extLst>
      <p:ext uri="{BB962C8B-B14F-4D97-AF65-F5344CB8AC3E}">
        <p14:creationId xmlns="" xmlns:p14="http://schemas.microsoft.com/office/powerpoint/2010/main" val="2202963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Comparison </a:t>
            </a:r>
            <a:endParaRPr lang="en-US" dirty="0"/>
          </a:p>
        </p:txBody>
      </p:sp>
      <p:sp>
        <p:nvSpPr>
          <p:cNvPr id="3" name="Content Placeholder 2"/>
          <p:cNvSpPr>
            <a:spLocks noGrp="1"/>
          </p:cNvSpPr>
          <p:nvPr>
            <p:ph idx="1"/>
          </p:nvPr>
        </p:nvSpPr>
        <p:spPr/>
        <p:txBody>
          <a:bodyPr/>
          <a:lstStyle/>
          <a:p>
            <a:pPr algn="just"/>
            <a:r>
              <a:rPr lang="en-US" dirty="0"/>
              <a:t>It s the combination of above two models (Input and output), as investment in human capital determine the stock of human capital (input model), which in turn determine the individual earnings (output model). (Tao &amp; Stinson</a:t>
            </a:r>
            <a:r>
              <a:rPr lang="en-US" dirty="0" smtClean="0"/>
              <a:t>)</a:t>
            </a:r>
          </a:p>
          <a:p>
            <a:endParaRPr lang="en-US" dirty="0" smtClean="0"/>
          </a:p>
          <a:p>
            <a:r>
              <a:rPr lang="en-US" dirty="0" smtClean="0"/>
              <a:t>Limitation</a:t>
            </a:r>
          </a:p>
          <a:p>
            <a:r>
              <a:rPr lang="en-US" dirty="0" smtClean="0"/>
              <a:t>The categorization of rearing costs</a:t>
            </a:r>
          </a:p>
          <a:p>
            <a:r>
              <a:rPr lang="en-US" dirty="0" smtClean="0"/>
              <a:t>The ability of graduates with SAT scores</a:t>
            </a:r>
            <a:endParaRPr lang="en-US" dirty="0"/>
          </a:p>
          <a:p>
            <a:endParaRPr lang="en-US" dirty="0"/>
          </a:p>
        </p:txBody>
      </p:sp>
    </p:spTree>
    <p:extLst>
      <p:ext uri="{BB962C8B-B14F-4D97-AF65-F5344CB8AC3E}">
        <p14:creationId xmlns="" xmlns:p14="http://schemas.microsoft.com/office/powerpoint/2010/main" val="33387425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Indicator Model </a:t>
            </a:r>
            <a:endParaRPr lang="en-US" dirty="0"/>
          </a:p>
        </p:txBody>
      </p:sp>
      <p:sp>
        <p:nvSpPr>
          <p:cNvPr id="3" name="Content Placeholder 2"/>
          <p:cNvSpPr>
            <a:spLocks noGrp="1"/>
          </p:cNvSpPr>
          <p:nvPr>
            <p:ph idx="1"/>
          </p:nvPr>
        </p:nvSpPr>
        <p:spPr/>
        <p:txBody>
          <a:bodyPr/>
          <a:lstStyle/>
          <a:p>
            <a:pPr algn="just"/>
            <a:r>
              <a:rPr lang="en-US" dirty="0"/>
              <a:t>The estimation of human capital from the point of view of the investments in education, without allocating any monetary values to the human capital. The most frequently use indicators are literacy rates, school enrollment rates and average years of education.</a:t>
            </a:r>
          </a:p>
          <a:p>
            <a:pPr algn="just"/>
            <a:r>
              <a:rPr lang="en-US" dirty="0"/>
              <a:t>In </a:t>
            </a:r>
            <a:r>
              <a:rPr lang="en-US" dirty="0" smtClean="0"/>
              <a:t>this </a:t>
            </a:r>
            <a:r>
              <a:rPr lang="en-US" dirty="0"/>
              <a:t>model the Skandia navigator can be named. </a:t>
            </a:r>
            <a:endParaRPr lang="en-US" dirty="0" smtClean="0"/>
          </a:p>
          <a:p>
            <a:pPr algn="just"/>
            <a:endParaRPr lang="en-US"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11560" y="4199082"/>
            <a:ext cx="7920880" cy="2374900"/>
          </a:xfrm>
          <a:prstGeom prst="rect">
            <a:avLst/>
          </a:prstGeom>
        </p:spPr>
      </p:pic>
    </p:spTree>
    <p:extLst>
      <p:ext uri="{BB962C8B-B14F-4D97-AF65-F5344CB8AC3E}">
        <p14:creationId xmlns="" xmlns:p14="http://schemas.microsoft.com/office/powerpoint/2010/main" val="7556341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927</TotalTime>
  <Words>606</Words>
  <Application>Microsoft Macintosh PowerPoint</Application>
  <PresentationFormat>On-screen Show (4:3)</PresentationFormat>
  <Paragraphs>106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Clarity</vt:lpstr>
      <vt:lpstr>“not marketing” presentation  about Measuring Human capital in an organization </vt:lpstr>
      <vt:lpstr>What is Human Capital?</vt:lpstr>
      <vt:lpstr>Why do we need to measure Human Capital?</vt:lpstr>
      <vt:lpstr>Slide 4</vt:lpstr>
      <vt:lpstr>Human Capital Measurement models</vt:lpstr>
      <vt:lpstr>                 Input Model </vt:lpstr>
      <vt:lpstr>                 Output Model </vt:lpstr>
      <vt:lpstr>                  Comparison </vt:lpstr>
      <vt:lpstr>Indicator Model </vt:lpstr>
      <vt:lpstr>Conventional &amp; New measurement </vt:lpstr>
      <vt:lpstr>Is it so complicated?</vt:lpstr>
      <vt:lpstr>Slide 12</vt:lpstr>
      <vt:lpstr>                 Input Model : Cost</vt:lpstr>
      <vt:lpstr>Output model: Price</vt:lpstr>
      <vt:lpstr>Comparison: Margin %</vt:lpstr>
      <vt:lpstr>Indicator: Off-road performance</vt:lpstr>
      <vt:lpstr>Indicator: Energy efficiency</vt:lpstr>
      <vt:lpstr>Why is it so complicated?</vt:lpstr>
      <vt:lpstr>Slide 19</vt:lpstr>
      <vt:lpstr>Slide 20</vt:lpstr>
      <vt:lpstr>                              </vt:lpstr>
      <vt:lpstr>                            SO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Human capital in an organization</dc:title>
  <dc:creator>USER</dc:creator>
  <cp:lastModifiedBy>Srdjan</cp:lastModifiedBy>
  <cp:revision>74</cp:revision>
  <dcterms:created xsi:type="dcterms:W3CDTF">2016-12-05T21:33:01Z</dcterms:created>
  <dcterms:modified xsi:type="dcterms:W3CDTF">2016-12-09T17:58:39Z</dcterms:modified>
</cp:coreProperties>
</file>