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72" r:id="rId3"/>
    <p:sldId id="278" r:id="rId4"/>
    <p:sldId id="287" r:id="rId5"/>
    <p:sldId id="279" r:id="rId6"/>
    <p:sldId id="271" r:id="rId7"/>
    <p:sldId id="276" r:id="rId8"/>
    <p:sldId id="274" r:id="rId9"/>
    <p:sldId id="275" r:id="rId10"/>
    <p:sldId id="273" r:id="rId11"/>
    <p:sldId id="280" r:id="rId12"/>
    <p:sldId id="282" r:id="rId13"/>
    <p:sldId id="285" r:id="rId14"/>
    <p:sldId id="288" r:id="rId15"/>
    <p:sldId id="284" r:id="rId16"/>
    <p:sldId id="283" r:id="rId17"/>
    <p:sldId id="263" r:id="rId18"/>
    <p:sldId id="269" r:id="rId19"/>
    <p:sldId id="270" r:id="rId20"/>
    <p:sldId id="266" r:id="rId21"/>
    <p:sldId id="264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5E86756-9D7D-411A-A726-4DD855E1F5A1}">
          <p14:sldIdLst>
            <p14:sldId id="256"/>
            <p14:sldId id="272"/>
            <p14:sldId id="278"/>
            <p14:sldId id="287"/>
            <p14:sldId id="279"/>
            <p14:sldId id="271"/>
            <p14:sldId id="276"/>
            <p14:sldId id="274"/>
            <p14:sldId id="275"/>
            <p14:sldId id="273"/>
            <p14:sldId id="280"/>
            <p14:sldId id="282"/>
            <p14:sldId id="285"/>
            <p14:sldId id="288"/>
            <p14:sldId id="284"/>
            <p14:sldId id="283"/>
            <p14:sldId id="263"/>
            <p14:sldId id="269"/>
            <p14:sldId id="270"/>
            <p14:sldId id="266"/>
            <p14:sldId id="26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3552">
          <p15:clr>
            <a:srgbClr val="A4A3A4"/>
          </p15:clr>
        </p15:guide>
        <p15:guide id="2" pos="18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DF7"/>
    <a:srgbClr val="800040"/>
    <a:srgbClr val="FF0080"/>
    <a:srgbClr val="5D7E9D"/>
    <a:srgbClr val="191919"/>
    <a:srgbClr val="8000FF"/>
    <a:srgbClr val="00FF80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82" autoAdjust="0"/>
    <p:restoredTop sz="91734" autoAdjust="0"/>
  </p:normalViewPr>
  <p:slideViewPr>
    <p:cSldViewPr snapToObjects="1">
      <p:cViewPr>
        <p:scale>
          <a:sx n="68" d="100"/>
          <a:sy n="68" d="100"/>
        </p:scale>
        <p:origin x="-1218" y="-84"/>
      </p:cViewPr>
      <p:guideLst>
        <p:guide orient="horz" pos="3552"/>
        <p:guide pos="18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lia\Downloads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Sheet3!$D$23</c:f>
              <c:strCache>
                <c:ptCount val="1"/>
                <c:pt idx="0">
                  <c:v>Importance</c:v>
                </c:pt>
              </c:strCache>
            </c:strRef>
          </c:tx>
          <c:invertIfNegative val="0"/>
          <c:cat>
            <c:strRef>
              <c:f>Sheet3!$C$24:$C$32</c:f>
              <c:strCache>
                <c:ptCount val="9"/>
                <c:pt idx="0">
                  <c:v>Time management</c:v>
                </c:pt>
                <c:pt idx="1">
                  <c:v>Bad multitasking</c:v>
                </c:pt>
                <c:pt idx="2">
                  <c:v>Follow/Ignore the Gantt chart</c:v>
                </c:pt>
                <c:pt idx="3">
                  <c:v>Bad priorities</c:v>
                </c:pt>
                <c:pt idx="4">
                  <c:v>Laziness and procrastination</c:v>
                </c:pt>
                <c:pt idx="5">
                  <c:v>No writing</c:v>
                </c:pt>
                <c:pt idx="6">
                  <c:v>Student syndrome</c:v>
                </c:pt>
                <c:pt idx="7">
                  <c:v>Too much reading</c:v>
                </c:pt>
                <c:pt idx="8">
                  <c:v>Computer Failure</c:v>
                </c:pt>
              </c:strCache>
            </c:strRef>
          </c:cat>
          <c:val>
            <c:numRef>
              <c:f>Sheet3!$D$24:$D$32</c:f>
              <c:numCache>
                <c:formatCode>General</c:formatCode>
                <c:ptCount val="9"/>
                <c:pt idx="0">
                  <c:v>60</c:v>
                </c:pt>
                <c:pt idx="1">
                  <c:v>42</c:v>
                </c:pt>
                <c:pt idx="2">
                  <c:v>40</c:v>
                </c:pt>
                <c:pt idx="3">
                  <c:v>38</c:v>
                </c:pt>
                <c:pt idx="4">
                  <c:v>38</c:v>
                </c:pt>
                <c:pt idx="5">
                  <c:v>36</c:v>
                </c:pt>
                <c:pt idx="6">
                  <c:v>34</c:v>
                </c:pt>
                <c:pt idx="7">
                  <c:v>27</c:v>
                </c:pt>
                <c:pt idx="8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832704"/>
        <c:axId val="27835392"/>
      </c:barChart>
      <c:lineChart>
        <c:grouping val="standard"/>
        <c:varyColors val="0"/>
        <c:ser>
          <c:idx val="1"/>
          <c:order val="1"/>
          <c:tx>
            <c:strRef>
              <c:f>Sheet3!$G$23</c:f>
              <c:strCache>
                <c:ptCount val="1"/>
                <c:pt idx="0">
                  <c:v>Cumulative %</c:v>
                </c:pt>
              </c:strCache>
            </c:strRef>
          </c:tx>
          <c:cat>
            <c:strRef>
              <c:f>Sheet3!$C$24:$C$32</c:f>
              <c:strCache>
                <c:ptCount val="9"/>
                <c:pt idx="0">
                  <c:v>Time management</c:v>
                </c:pt>
                <c:pt idx="1">
                  <c:v>Bad multitasking</c:v>
                </c:pt>
                <c:pt idx="2">
                  <c:v>Follow/Ignore the Gantt chart</c:v>
                </c:pt>
                <c:pt idx="3">
                  <c:v>Bad priorities</c:v>
                </c:pt>
                <c:pt idx="4">
                  <c:v>Laziness and procrastination</c:v>
                </c:pt>
                <c:pt idx="5">
                  <c:v>No writing</c:v>
                </c:pt>
                <c:pt idx="6">
                  <c:v>Student syndrome</c:v>
                </c:pt>
                <c:pt idx="7">
                  <c:v>Too much reading</c:v>
                </c:pt>
                <c:pt idx="8">
                  <c:v>Computer Failure</c:v>
                </c:pt>
              </c:strCache>
            </c:strRef>
          </c:cat>
          <c:val>
            <c:numRef>
              <c:f>Sheet3!$G$24:$G$32</c:f>
              <c:numCache>
                <c:formatCode>0.00</c:formatCode>
                <c:ptCount val="9"/>
                <c:pt idx="0">
                  <c:v>18.181818181818183</c:v>
                </c:pt>
                <c:pt idx="1">
                  <c:v>30.90909090909091</c:v>
                </c:pt>
                <c:pt idx="2">
                  <c:v>43.030303030303031</c:v>
                </c:pt>
                <c:pt idx="3">
                  <c:v>54.545454545454547</c:v>
                </c:pt>
                <c:pt idx="4">
                  <c:v>66.060606060606062</c:v>
                </c:pt>
                <c:pt idx="5">
                  <c:v>76.969696969696969</c:v>
                </c:pt>
                <c:pt idx="6">
                  <c:v>87.272727272727266</c:v>
                </c:pt>
                <c:pt idx="7">
                  <c:v>95.454545454545453</c:v>
                </c:pt>
                <c:pt idx="8">
                  <c:v>100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855104"/>
        <c:axId val="27853568"/>
      </c:lineChart>
      <c:catAx>
        <c:axId val="27832704"/>
        <c:scaling>
          <c:orientation val="minMax"/>
        </c:scaling>
        <c:delete val="0"/>
        <c:axPos val="b"/>
        <c:majorTickMark val="out"/>
        <c:minorTickMark val="none"/>
        <c:tickLblPos val="nextTo"/>
        <c:crossAx val="27835392"/>
        <c:crosses val="autoZero"/>
        <c:auto val="1"/>
        <c:lblAlgn val="ctr"/>
        <c:lblOffset val="100"/>
        <c:noMultiLvlLbl val="0"/>
      </c:catAx>
      <c:valAx>
        <c:axId val="278353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7832704"/>
        <c:crosses val="autoZero"/>
        <c:crossBetween val="between"/>
      </c:valAx>
      <c:valAx>
        <c:axId val="27853568"/>
        <c:scaling>
          <c:orientation val="minMax"/>
          <c:max val="100"/>
        </c:scaling>
        <c:delete val="0"/>
        <c:axPos val="r"/>
        <c:numFmt formatCode="0.00" sourceLinked="1"/>
        <c:majorTickMark val="out"/>
        <c:minorTickMark val="none"/>
        <c:tickLblPos val="nextTo"/>
        <c:crossAx val="27855104"/>
        <c:crosses val="max"/>
        <c:crossBetween val="between"/>
      </c:valAx>
      <c:catAx>
        <c:axId val="27855104"/>
        <c:scaling>
          <c:orientation val="minMax"/>
        </c:scaling>
        <c:delete val="1"/>
        <c:axPos val="b"/>
        <c:majorTickMark val="out"/>
        <c:minorTickMark val="none"/>
        <c:tickLblPos val="nextTo"/>
        <c:crossAx val="27853568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56102805538212663"/>
          <c:y val="0.87665370716585778"/>
          <c:w val="0.23579182026345574"/>
          <c:h val="8.1386090720010934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DC713B6-0914-49D6-BF37-6C99C07806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1169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B3E5D85-AF58-4F92-8F4A-DD381BC658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39556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FB7DDE-B7C8-4BB0-8A81-2B5EED63B229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6246841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0B7AA5-9688-4FEC-82CF-B95A677C7D29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3582258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0B7AA5-9688-4FEC-82CF-B95A677C7D29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3582258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0B7AA5-9688-4FEC-82CF-B95A677C7D29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3582258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0B7AA5-9688-4FEC-82CF-B95A677C7D29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3582258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5C77A07-B86E-45DA-8D7F-96FFAC4CCB7D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6140892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5C77A07-B86E-45DA-8D7F-96FFAC4CCB7D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6140892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0B7AA5-9688-4FEC-82CF-B95A677C7D29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3582258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0B7AA5-9688-4FEC-82CF-B95A677C7D29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3582258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0B7AA5-9688-4FEC-82CF-B95A677C7D29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3582258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0B7AA5-9688-4FEC-82CF-B95A677C7D29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358225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0B7AA5-9688-4FEC-82CF-B95A677C7D29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3582258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FB7DDE-B7C8-4BB0-8A81-2B5EED63B229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624684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0B7AA5-9688-4FEC-82CF-B95A677C7D2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358225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0B7AA5-9688-4FEC-82CF-B95A677C7D2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3582258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0B7AA5-9688-4FEC-82CF-B95A677C7D2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358225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0B7AA5-9688-4FEC-82CF-B95A677C7D29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3582258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0B7AA5-9688-4FEC-82CF-B95A677C7D2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358225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0B7AA5-9688-4FEC-82CF-B95A677C7D2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3582258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0B7AA5-9688-4FEC-82CF-B95A677C7D29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358225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pic>
        <p:nvPicPr>
          <p:cNvPr id="5" name="Picture 21" descr="padandpe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5" t="253" r="1352" b="27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859D07-4B1C-4139-A7CA-EDB6B0153F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0214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A58D7-B77C-466B-B32B-4B60C6B67E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8137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026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026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51CEB-E83D-451C-B943-742CC514C1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231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2175C-F0FC-4A34-96AE-6D82409D4D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7568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CD7F8-6E7D-4264-80E9-5449B2C41A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4567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AC1C6-0514-4F4B-A87F-64CBB1738C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373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E3C04-4025-4FA1-A470-BFB6519288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103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249F0-5A72-4135-B12A-23B3C69E7C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768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F1B80-0BF9-400C-8411-FEAA86457D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259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56A11-E1EC-4275-BAEE-64B78F7E0C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2962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C1685-9EFE-4232-8734-575147A771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9303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0C81A-BB28-4A92-B33E-866CE8B0DB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2626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08917-8509-406E-AA32-41274E7656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7963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70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6C9B72F-B8E0-4F27-9BB2-57FB167186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21" descr="justpad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5" t="253" r="1352" b="27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5"/>
          <p:cNvSpPr txBox="1">
            <a:spLocks noChangeArrowheads="1"/>
          </p:cNvSpPr>
          <p:nvPr/>
        </p:nvSpPr>
        <p:spPr bwMode="auto">
          <a:xfrm>
            <a:off x="3870325" y="17192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5123" name="Text Box 58"/>
          <p:cNvSpPr txBox="1">
            <a:spLocks noChangeArrowheads="1"/>
          </p:cNvSpPr>
          <p:nvPr/>
        </p:nvSpPr>
        <p:spPr bwMode="auto">
          <a:xfrm>
            <a:off x="898525" y="30146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5124" name="Text Box 60"/>
          <p:cNvSpPr txBox="1">
            <a:spLocks noChangeArrowheads="1"/>
          </p:cNvSpPr>
          <p:nvPr/>
        </p:nvSpPr>
        <p:spPr bwMode="auto">
          <a:xfrm>
            <a:off x="1523999" y="1527021"/>
            <a:ext cx="6324600" cy="3708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8823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4000" dirty="0">
              <a:solidFill>
                <a:schemeClr val="hlin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eaLnBrk="1" hangingPunct="1"/>
            <a:r>
              <a:rPr lang="en-US" altLang="en-US" sz="4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Operational</a:t>
            </a:r>
          </a:p>
          <a:p>
            <a:pPr eaLnBrk="1" hangingPunct="1"/>
            <a:r>
              <a:rPr lang="en-US" altLang="en-US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	</a:t>
            </a:r>
            <a:r>
              <a:rPr lang="en-US" altLang="en-US" sz="4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en-US" altLang="en-US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Management </a:t>
            </a:r>
            <a:endParaRPr lang="en-US" altLang="en-US" sz="40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eaLnBrk="1" hangingPunct="1"/>
            <a:r>
              <a:rPr lang="en-US" altLang="en-US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	</a:t>
            </a:r>
            <a:r>
              <a:rPr lang="en-US" altLang="en-US" sz="4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	Paper</a:t>
            </a:r>
            <a:endParaRPr lang="en-US" altLang="en-US" sz="4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eaLnBrk="1" hangingPunct="1"/>
            <a:r>
              <a:rPr lang="en-US" altLang="en-US" sz="4800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</a:t>
            </a:r>
            <a:endParaRPr lang="en-US" altLang="en-US" sz="4800" b="1" dirty="0">
              <a:solidFill>
                <a:srgbClr val="CCCCCC"/>
              </a:solidFill>
              <a:latin typeface="Arial Black" panose="020B0A04020102020204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</p:txBody>
      </p:sp>
      <p:sp>
        <p:nvSpPr>
          <p:cNvPr id="5126" name="Rectangle 63"/>
          <p:cNvSpPr>
            <a:spLocks noChangeArrowheads="1"/>
          </p:cNvSpPr>
          <p:nvPr/>
        </p:nvSpPr>
        <p:spPr bwMode="auto">
          <a:xfrm>
            <a:off x="7027445" y="5517232"/>
            <a:ext cx="1642309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 smtClean="0"/>
              <a:t>Lilia </a:t>
            </a:r>
            <a:r>
              <a:rPr lang="en-US" altLang="en-US" b="1" dirty="0" err="1" smtClean="0"/>
              <a:t>Tugulea</a:t>
            </a:r>
            <a:r>
              <a:rPr lang="en-US" altLang="en-US" b="1" dirty="0"/>
              <a:t> </a:t>
            </a:r>
            <a:endParaRPr lang="en-US" altLang="en-US" b="1" dirty="0" smtClean="0"/>
          </a:p>
          <a:p>
            <a:pPr eaLnBrk="1" hangingPunct="1">
              <a:spcBef>
                <a:spcPct val="50000"/>
              </a:spcBef>
            </a:pPr>
            <a:r>
              <a:rPr lang="en-US" altLang="en-US" b="1" dirty="0" smtClean="0"/>
              <a:t>UCO: 440131</a:t>
            </a:r>
            <a:endParaRPr lang="en-US" alt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7"/>
          <p:cNvSpPr>
            <a:spLocks noChangeArrowheads="1"/>
          </p:cNvSpPr>
          <p:nvPr/>
        </p:nvSpPr>
        <p:spPr bwMode="auto">
          <a:xfrm>
            <a:off x="2223321" y="371619"/>
            <a:ext cx="496855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 dirty="0" smtClean="0">
                <a:solidFill>
                  <a:schemeClr val="hlink"/>
                </a:solidFill>
                <a:latin typeface="+mn-lt"/>
              </a:rPr>
              <a:t>Time Buffers</a:t>
            </a:r>
            <a:endParaRPr lang="en-US" altLang="en-US" sz="4400" b="1" dirty="0">
              <a:solidFill>
                <a:schemeClr val="hlink"/>
              </a:solidFill>
              <a:latin typeface="+mn-lt"/>
            </a:endParaRPr>
          </a:p>
        </p:txBody>
      </p:sp>
      <p:sp>
        <p:nvSpPr>
          <p:cNvPr id="15" name="Text Placeholder 7"/>
          <p:cNvSpPr txBox="1">
            <a:spLocks/>
          </p:cNvSpPr>
          <p:nvPr/>
        </p:nvSpPr>
        <p:spPr bwMode="auto">
          <a:xfrm>
            <a:off x="1801010" y="2924944"/>
            <a:ext cx="6553033" cy="1980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hlink"/>
                </a:solidFill>
              </a:rPr>
              <a:t>Do not abuse</a:t>
            </a:r>
          </a:p>
          <a:p>
            <a:r>
              <a:rPr lang="en-US" sz="2400" b="1" dirty="0">
                <a:solidFill>
                  <a:schemeClr val="hlink"/>
                </a:solidFill>
              </a:rPr>
              <a:t>	</a:t>
            </a:r>
            <a:r>
              <a:rPr lang="en-US" sz="2400" b="1" dirty="0" smtClean="0">
                <a:solidFill>
                  <a:schemeClr val="hlink"/>
                </a:solidFill>
              </a:rPr>
              <a:t>–  too many : poor planning</a:t>
            </a:r>
          </a:p>
          <a:p>
            <a:r>
              <a:rPr lang="en-US" sz="2400" b="1" dirty="0">
                <a:solidFill>
                  <a:schemeClr val="hlink"/>
                </a:solidFill>
              </a:rPr>
              <a:t>	</a:t>
            </a:r>
            <a:r>
              <a:rPr lang="en-US" sz="2400" b="1" dirty="0" smtClean="0">
                <a:solidFill>
                  <a:schemeClr val="hlink"/>
                </a:solidFill>
              </a:rPr>
              <a:t>–  no value added</a:t>
            </a:r>
            <a:r>
              <a:rPr lang="en-US" altLang="en-US" sz="2400" b="1" dirty="0" smtClean="0">
                <a:solidFill>
                  <a:schemeClr val="hlink"/>
                </a:solidFill>
              </a:rPr>
              <a:t> </a:t>
            </a:r>
          </a:p>
          <a:p>
            <a:r>
              <a:rPr lang="en-US" altLang="en-US" sz="2400" b="1" dirty="0">
                <a:solidFill>
                  <a:schemeClr val="hlink"/>
                </a:solidFill>
              </a:rPr>
              <a:t>	</a:t>
            </a:r>
            <a:r>
              <a:rPr lang="en-US" sz="2400" b="1" dirty="0" smtClean="0">
                <a:solidFill>
                  <a:schemeClr val="hlink"/>
                </a:solidFill>
              </a:rPr>
              <a:t>–  Parkinson’s Law</a:t>
            </a:r>
            <a:r>
              <a:rPr lang="en-US" altLang="en-US" sz="2400" b="1" dirty="0" smtClean="0">
                <a:solidFill>
                  <a:schemeClr val="hlink"/>
                </a:solidFill>
              </a:rPr>
              <a:t> </a:t>
            </a:r>
          </a:p>
          <a:p>
            <a:endParaRPr lang="en-US" altLang="en-US" sz="2400" b="1" dirty="0">
              <a:solidFill>
                <a:schemeClr val="hlink"/>
              </a:solidFill>
            </a:endParaRPr>
          </a:p>
          <a:p>
            <a:endParaRPr lang="en-US" sz="2400" b="1" dirty="0">
              <a:solidFill>
                <a:schemeClr val="hlink"/>
              </a:solidFill>
            </a:endParaRPr>
          </a:p>
        </p:txBody>
      </p:sp>
      <p:sp>
        <p:nvSpPr>
          <p:cNvPr id="10" name="Text Placeholder 7"/>
          <p:cNvSpPr txBox="1">
            <a:spLocks/>
          </p:cNvSpPr>
          <p:nvPr/>
        </p:nvSpPr>
        <p:spPr bwMode="auto">
          <a:xfrm>
            <a:off x="1862522" y="5184486"/>
            <a:ext cx="6804756" cy="963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altLang="en-US" sz="2400" b="1" dirty="0" smtClean="0">
                <a:solidFill>
                  <a:schemeClr val="hlink"/>
                </a:solidFill>
              </a:rPr>
              <a:t>Project buffer – 50% of total length</a:t>
            </a:r>
            <a:endParaRPr lang="en-US" altLang="en-US" sz="2400" b="1" dirty="0">
              <a:solidFill>
                <a:schemeClr val="hlink"/>
              </a:solidFill>
            </a:endParaRPr>
          </a:p>
          <a:p>
            <a:endParaRPr lang="en-US" sz="2400" b="1" dirty="0">
              <a:solidFill>
                <a:schemeClr val="hlink"/>
              </a:solidFill>
            </a:endParaRPr>
          </a:p>
        </p:txBody>
      </p:sp>
      <p:sp>
        <p:nvSpPr>
          <p:cNvPr id="12" name="Rectangle 37"/>
          <p:cNvSpPr>
            <a:spLocks noChangeArrowheads="1"/>
          </p:cNvSpPr>
          <p:nvPr/>
        </p:nvSpPr>
        <p:spPr bwMode="auto">
          <a:xfrm>
            <a:off x="534885" y="1340768"/>
            <a:ext cx="334299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 smtClean="0">
                <a:solidFill>
                  <a:schemeClr val="tx2"/>
                </a:solidFill>
                <a:latin typeface="+mn-lt"/>
              </a:rPr>
              <a:t>Important:</a:t>
            </a:r>
            <a:endParaRPr lang="en-US" altLang="en-US" sz="32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3" name="Text Placeholder 7"/>
          <p:cNvSpPr txBox="1">
            <a:spLocks/>
          </p:cNvSpPr>
          <p:nvPr/>
        </p:nvSpPr>
        <p:spPr bwMode="auto">
          <a:xfrm>
            <a:off x="1789347" y="2024844"/>
            <a:ext cx="6553033" cy="747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chemeClr val="hlink"/>
                </a:solidFill>
              </a:rPr>
              <a:t>Uncertainty exists – </a:t>
            </a:r>
            <a:r>
              <a:rPr lang="en-US" sz="2400" b="1" dirty="0" smtClean="0">
                <a:solidFill>
                  <a:schemeClr val="hlink"/>
                </a:solidFill>
              </a:rPr>
              <a:t>additional </a:t>
            </a:r>
            <a:r>
              <a:rPr lang="en-US" sz="2400" b="1" dirty="0">
                <a:solidFill>
                  <a:schemeClr val="hlink"/>
                </a:solidFill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1467489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7"/>
          <p:cNvSpPr>
            <a:spLocks noChangeArrowheads="1"/>
          </p:cNvSpPr>
          <p:nvPr/>
        </p:nvSpPr>
        <p:spPr bwMode="auto">
          <a:xfrm>
            <a:off x="551823" y="224644"/>
            <a:ext cx="817828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 dirty="0" smtClean="0">
                <a:solidFill>
                  <a:schemeClr val="hlink"/>
                </a:solidFill>
                <a:latin typeface="+mn-lt"/>
              </a:rPr>
              <a:t>Thinking Process Tools: CRT</a:t>
            </a:r>
            <a:endParaRPr lang="en-US" altLang="en-US" sz="4400" b="1" dirty="0">
              <a:solidFill>
                <a:schemeClr val="hlink"/>
              </a:solidFill>
              <a:latin typeface="+mn-lt"/>
            </a:endParaRPr>
          </a:p>
        </p:txBody>
      </p:sp>
      <p:sp>
        <p:nvSpPr>
          <p:cNvPr id="12" name="Rectangle 37"/>
          <p:cNvSpPr>
            <a:spLocks noChangeArrowheads="1"/>
          </p:cNvSpPr>
          <p:nvPr/>
        </p:nvSpPr>
        <p:spPr bwMode="auto">
          <a:xfrm>
            <a:off x="551823" y="1502935"/>
            <a:ext cx="334299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 smtClean="0">
                <a:solidFill>
                  <a:schemeClr val="tx2"/>
                </a:solidFill>
                <a:latin typeface="+mn-lt"/>
              </a:rPr>
              <a:t>What is CRT?</a:t>
            </a:r>
            <a:endParaRPr lang="en-US" altLang="en-US" sz="32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3" name="Text Placeholder 7"/>
          <p:cNvSpPr txBox="1">
            <a:spLocks/>
          </p:cNvSpPr>
          <p:nvPr/>
        </p:nvSpPr>
        <p:spPr bwMode="auto">
          <a:xfrm>
            <a:off x="1799691" y="2195446"/>
            <a:ext cx="6930417" cy="2745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hlink"/>
                </a:solidFill>
              </a:rPr>
              <a:t>Used </a:t>
            </a:r>
            <a:r>
              <a:rPr lang="en-US" sz="2400" b="1" dirty="0">
                <a:solidFill>
                  <a:schemeClr val="hlink"/>
                </a:solidFill>
              </a:rPr>
              <a:t>to fully describe an existing </a:t>
            </a:r>
            <a:r>
              <a:rPr lang="en-US" sz="2400" b="1" dirty="0" smtClean="0">
                <a:solidFill>
                  <a:schemeClr val="hlink"/>
                </a:solidFill>
              </a:rPr>
              <a:t>situation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hlink"/>
                </a:solidFill>
              </a:rPr>
              <a:t>Purpose: understand how the problems </a:t>
            </a:r>
            <a:r>
              <a:rPr lang="en-US" sz="2400" b="1" dirty="0">
                <a:solidFill>
                  <a:schemeClr val="hlink"/>
                </a:solidFill>
              </a:rPr>
              <a:t>are related to each </a:t>
            </a:r>
            <a:r>
              <a:rPr lang="en-US" sz="2400" b="1" dirty="0" smtClean="0">
                <a:solidFill>
                  <a:schemeClr val="hlink"/>
                </a:solidFill>
              </a:rPr>
              <a:t>other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hlink"/>
                </a:solidFill>
              </a:rPr>
              <a:t>Cause </a:t>
            </a:r>
            <a:r>
              <a:rPr lang="en-US" sz="2400" b="1" dirty="0">
                <a:solidFill>
                  <a:schemeClr val="hlink"/>
                </a:solidFill>
              </a:rPr>
              <a:t>and effect </a:t>
            </a:r>
            <a:r>
              <a:rPr lang="en-US" sz="2400" b="1" dirty="0" smtClean="0">
                <a:solidFill>
                  <a:schemeClr val="hlink"/>
                </a:solidFill>
              </a:rPr>
              <a:t>relationship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chemeClr val="hlink"/>
                </a:solidFill>
              </a:rPr>
              <a:t>"if..., then..." or "if...and if...and if..., then..."</a:t>
            </a:r>
          </a:p>
        </p:txBody>
      </p:sp>
    </p:spTree>
    <p:extLst>
      <p:ext uri="{BB962C8B-B14F-4D97-AF65-F5344CB8AC3E}">
        <p14:creationId xmlns:p14="http://schemas.microsoft.com/office/powerpoint/2010/main" val="3787630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7"/>
          <p:cNvSpPr>
            <a:spLocks noChangeArrowheads="1"/>
          </p:cNvSpPr>
          <p:nvPr/>
        </p:nvSpPr>
        <p:spPr bwMode="auto">
          <a:xfrm>
            <a:off x="657857" y="967076"/>
            <a:ext cx="40891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tx2"/>
                </a:solidFill>
                <a:latin typeface="+mn-lt"/>
              </a:rPr>
              <a:t>Undesirable effects </a:t>
            </a:r>
            <a:endParaRPr lang="en-US" altLang="en-US" sz="32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" name="Rectangle 37"/>
          <p:cNvSpPr>
            <a:spLocks noChangeArrowheads="1"/>
          </p:cNvSpPr>
          <p:nvPr/>
        </p:nvSpPr>
        <p:spPr bwMode="auto">
          <a:xfrm>
            <a:off x="657857" y="152636"/>
            <a:ext cx="817828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 dirty="0" smtClean="0">
                <a:solidFill>
                  <a:schemeClr val="hlink"/>
                </a:solidFill>
                <a:latin typeface="+mn-lt"/>
              </a:rPr>
              <a:t>Thinking Process Tools: CRT</a:t>
            </a:r>
            <a:endParaRPr lang="en-US" altLang="en-US" sz="4400" b="1" dirty="0">
              <a:solidFill>
                <a:schemeClr val="hlink"/>
              </a:solidFill>
              <a:latin typeface="+mn-lt"/>
            </a:endParaRPr>
          </a:p>
        </p:txBody>
      </p:sp>
      <p:sp>
        <p:nvSpPr>
          <p:cNvPr id="5" name="Text Placeholder 7"/>
          <p:cNvSpPr txBox="1">
            <a:spLocks/>
          </p:cNvSpPr>
          <p:nvPr/>
        </p:nvSpPr>
        <p:spPr bwMode="auto">
          <a:xfrm>
            <a:off x="1141681" y="1520788"/>
            <a:ext cx="7380820" cy="5064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chemeClr val="hlink"/>
                </a:solidFill>
              </a:rPr>
              <a:t>lack of necessary literature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chemeClr val="hlink"/>
                </a:solidFill>
              </a:rPr>
              <a:t>reading too much, no writing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hlink"/>
                </a:solidFill>
              </a:rPr>
              <a:t>difficulties starting </a:t>
            </a:r>
            <a:r>
              <a:rPr lang="en-US" sz="2400" b="1" dirty="0">
                <a:solidFill>
                  <a:schemeClr val="hlink"/>
                </a:solidFill>
              </a:rPr>
              <a:t>the </a:t>
            </a:r>
            <a:r>
              <a:rPr lang="en-US" sz="2400" b="1" dirty="0" smtClean="0">
                <a:solidFill>
                  <a:schemeClr val="hlink"/>
                </a:solidFill>
              </a:rPr>
              <a:t>process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chemeClr val="hlink"/>
                </a:solidFill>
              </a:rPr>
              <a:t>supervisor </a:t>
            </a:r>
            <a:r>
              <a:rPr lang="en-US" sz="2400" b="1" dirty="0" smtClean="0">
                <a:solidFill>
                  <a:schemeClr val="hlink"/>
                </a:solidFill>
              </a:rPr>
              <a:t>issue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chemeClr val="hlink"/>
                </a:solidFill>
              </a:rPr>
              <a:t>ignore the Gantt chart (Parkinson syndrome)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hlink"/>
                </a:solidFill>
              </a:rPr>
              <a:t>lack </a:t>
            </a:r>
            <a:r>
              <a:rPr lang="en-US" sz="2400" b="1" dirty="0">
                <a:solidFill>
                  <a:schemeClr val="hlink"/>
                </a:solidFill>
              </a:rPr>
              <a:t>of </a:t>
            </a:r>
            <a:r>
              <a:rPr lang="en-US" sz="2400" b="1" dirty="0" smtClean="0">
                <a:solidFill>
                  <a:schemeClr val="hlink"/>
                </a:solidFill>
              </a:rPr>
              <a:t>time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hlink"/>
                </a:solidFill>
              </a:rPr>
              <a:t>not </a:t>
            </a:r>
            <a:r>
              <a:rPr lang="en-US" sz="2400" b="1" dirty="0">
                <a:solidFill>
                  <a:schemeClr val="hlink"/>
                </a:solidFill>
              </a:rPr>
              <a:t>focused </a:t>
            </a:r>
            <a:endParaRPr lang="en-US" sz="2400" b="1" dirty="0" smtClean="0">
              <a:solidFill>
                <a:schemeClr val="hlink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hlink"/>
                </a:solidFill>
              </a:rPr>
              <a:t>student syndrome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hlink"/>
                </a:solidFill>
              </a:rPr>
              <a:t>bad multitasking, confusing priorities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hlink"/>
                </a:solidFill>
              </a:rPr>
              <a:t>fear </a:t>
            </a:r>
            <a:r>
              <a:rPr lang="en-US" sz="2400" b="1" dirty="0">
                <a:solidFill>
                  <a:schemeClr val="hlink"/>
                </a:solidFill>
              </a:rPr>
              <a:t>and </a:t>
            </a:r>
            <a:r>
              <a:rPr lang="en-US" sz="2400" b="1" dirty="0" smtClean="0">
                <a:solidFill>
                  <a:schemeClr val="hlink"/>
                </a:solidFill>
              </a:rPr>
              <a:t>panic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hlink"/>
                </a:solidFill>
              </a:rPr>
              <a:t>computer </a:t>
            </a:r>
            <a:r>
              <a:rPr lang="en-US" sz="2400" b="1" dirty="0">
                <a:solidFill>
                  <a:schemeClr val="hlink"/>
                </a:solidFill>
              </a:rPr>
              <a:t>failure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sz="2400" b="1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343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7"/>
          <p:cNvSpPr>
            <a:spLocks noChangeArrowheads="1"/>
          </p:cNvSpPr>
          <p:nvPr/>
        </p:nvSpPr>
        <p:spPr bwMode="auto">
          <a:xfrm>
            <a:off x="545737" y="152636"/>
            <a:ext cx="817828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 dirty="0" smtClean="0">
                <a:solidFill>
                  <a:schemeClr val="hlink"/>
                </a:solidFill>
                <a:latin typeface="+mn-lt"/>
              </a:rPr>
              <a:t>Thinking Process Tools: CRT</a:t>
            </a:r>
            <a:endParaRPr lang="en-US" altLang="en-US" sz="4400" b="1" dirty="0">
              <a:solidFill>
                <a:schemeClr val="hlink"/>
              </a:solidFill>
              <a:latin typeface="+mn-lt"/>
            </a:endParaRPr>
          </a:p>
        </p:txBody>
      </p:sp>
      <p:sp>
        <p:nvSpPr>
          <p:cNvPr id="19461" name="Rectangle 19460"/>
          <p:cNvSpPr/>
          <p:nvPr/>
        </p:nvSpPr>
        <p:spPr>
          <a:xfrm>
            <a:off x="4950042" y="2178528"/>
            <a:ext cx="1072703" cy="7560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Travel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453075" y="922077"/>
            <a:ext cx="1620180" cy="7560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Bad Priorities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652846" y="2178528"/>
            <a:ext cx="892450" cy="7560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Lazy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702303" y="2178528"/>
            <a:ext cx="1121725" cy="7560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Procrastinate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75134" y="2178528"/>
            <a:ext cx="1620180" cy="7560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Too much reading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555776" y="4225443"/>
            <a:ext cx="1620180" cy="7560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starting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68801" y="3285056"/>
            <a:ext cx="1620180" cy="7560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writing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473081" y="885631"/>
            <a:ext cx="1620180" cy="7560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focused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473081" y="3501008"/>
            <a:ext cx="1620180" cy="7560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Fear and Panic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9473" name="Straight Arrow Connector 19472"/>
          <p:cNvCxnSpPr>
            <a:stCxn id="54" idx="0"/>
            <a:endCxn id="52" idx="2"/>
          </p:cNvCxnSpPr>
          <p:nvPr/>
        </p:nvCxnSpPr>
        <p:spPr>
          <a:xfrm flipV="1">
            <a:off x="1478891" y="2934612"/>
            <a:ext cx="6333" cy="3504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83568" y="922077"/>
            <a:ext cx="1620180" cy="7560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necessary literature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6" name="Straight Arrow Connector 35"/>
          <p:cNvCxnSpPr>
            <a:stCxn id="52" idx="0"/>
          </p:cNvCxnSpPr>
          <p:nvPr/>
        </p:nvCxnSpPr>
        <p:spPr>
          <a:xfrm flipH="1" flipV="1">
            <a:off x="1478891" y="1670467"/>
            <a:ext cx="6333" cy="5080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40" idx="0"/>
            <a:endCxn id="39" idx="2"/>
          </p:cNvCxnSpPr>
          <p:nvPr/>
        </p:nvCxnSpPr>
        <p:spPr>
          <a:xfrm flipV="1">
            <a:off x="3099071" y="1678161"/>
            <a:ext cx="1164094" cy="5003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9461" idx="0"/>
            <a:endCxn id="39" idx="2"/>
          </p:cNvCxnSpPr>
          <p:nvPr/>
        </p:nvCxnSpPr>
        <p:spPr>
          <a:xfrm flipH="1" flipV="1">
            <a:off x="4263165" y="1678161"/>
            <a:ext cx="1223229" cy="5003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41" idx="0"/>
            <a:endCxn id="39" idx="2"/>
          </p:cNvCxnSpPr>
          <p:nvPr/>
        </p:nvCxnSpPr>
        <p:spPr>
          <a:xfrm flipH="1" flipV="1">
            <a:off x="4263165" y="1678161"/>
            <a:ext cx="1" cy="5003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6473081" y="2178528"/>
            <a:ext cx="1620180" cy="7560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Ignore deadlines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402565" y="3631449"/>
            <a:ext cx="1620180" cy="75608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Chaos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9" name="Elbow Connector 58"/>
          <p:cNvCxnSpPr>
            <a:stCxn id="54" idx="2"/>
            <a:endCxn id="53" idx="1"/>
          </p:cNvCxnSpPr>
          <p:nvPr/>
        </p:nvCxnSpPr>
        <p:spPr>
          <a:xfrm rot="16200000" flipH="1">
            <a:off x="1736161" y="3783869"/>
            <a:ext cx="562345" cy="107688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>
          <a:xfrm>
            <a:off x="2146522" y="5489809"/>
            <a:ext cx="2438687" cy="82809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Low quality &amp; not in time</a:t>
            </a:r>
            <a:endParaRPr lang="en-US" b="1" dirty="0"/>
          </a:p>
        </p:txBody>
      </p:sp>
      <p:cxnSp>
        <p:nvCxnSpPr>
          <p:cNvPr id="62" name="Straight Arrow Connector 61"/>
          <p:cNvCxnSpPr>
            <a:stCxn id="76" idx="0"/>
            <a:endCxn id="53" idx="2"/>
          </p:cNvCxnSpPr>
          <p:nvPr/>
        </p:nvCxnSpPr>
        <p:spPr>
          <a:xfrm flipV="1">
            <a:off x="3365866" y="4981527"/>
            <a:ext cx="0" cy="5082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56" idx="1"/>
            <a:endCxn id="73" idx="3"/>
          </p:cNvCxnSpPr>
          <p:nvPr/>
        </p:nvCxnSpPr>
        <p:spPr>
          <a:xfrm flipH="1">
            <a:off x="6022745" y="3879050"/>
            <a:ext cx="450336" cy="1304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lbow Connector 70"/>
          <p:cNvCxnSpPr>
            <a:stCxn id="73" idx="2"/>
            <a:endCxn id="53" idx="3"/>
          </p:cNvCxnSpPr>
          <p:nvPr/>
        </p:nvCxnSpPr>
        <p:spPr>
          <a:xfrm rot="5400000">
            <a:off x="4586330" y="3977160"/>
            <a:ext cx="215952" cy="1036699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53" idx="0"/>
            <a:endCxn id="40" idx="2"/>
          </p:cNvCxnSpPr>
          <p:nvPr/>
        </p:nvCxnSpPr>
        <p:spPr>
          <a:xfrm flipH="1" flipV="1">
            <a:off x="3099071" y="2934612"/>
            <a:ext cx="266795" cy="1290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53" idx="0"/>
            <a:endCxn id="41" idx="2"/>
          </p:cNvCxnSpPr>
          <p:nvPr/>
        </p:nvCxnSpPr>
        <p:spPr>
          <a:xfrm flipV="1">
            <a:off x="3365866" y="2934612"/>
            <a:ext cx="897300" cy="1290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53" idx="0"/>
            <a:endCxn id="19461" idx="2"/>
          </p:cNvCxnSpPr>
          <p:nvPr/>
        </p:nvCxnSpPr>
        <p:spPr>
          <a:xfrm flipV="1">
            <a:off x="3365866" y="2934612"/>
            <a:ext cx="2120528" cy="1290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56" idx="0"/>
            <a:endCxn id="63" idx="2"/>
          </p:cNvCxnSpPr>
          <p:nvPr/>
        </p:nvCxnSpPr>
        <p:spPr>
          <a:xfrm flipV="1">
            <a:off x="7283171" y="2934612"/>
            <a:ext cx="0" cy="5663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3" idx="0"/>
            <a:endCxn id="55" idx="2"/>
          </p:cNvCxnSpPr>
          <p:nvPr/>
        </p:nvCxnSpPr>
        <p:spPr>
          <a:xfrm flipV="1">
            <a:off x="7283171" y="1641715"/>
            <a:ext cx="0" cy="5368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2293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630239" y="368660"/>
            <a:ext cx="78867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 dirty="0" smtClean="0">
                <a:solidFill>
                  <a:schemeClr val="hlink"/>
                </a:solidFill>
                <a:latin typeface="+mn-lt"/>
              </a:rPr>
              <a:t>Pareto Analysis</a:t>
            </a:r>
            <a:endParaRPr lang="en-US" altLang="en-US" sz="4400" b="1" dirty="0">
              <a:solidFill>
                <a:schemeClr val="hlink"/>
              </a:solidFill>
              <a:latin typeface="+mn-lt"/>
            </a:endParaRPr>
          </a:p>
        </p:txBody>
      </p:sp>
      <p:graphicFrame>
        <p:nvGraphicFramePr>
          <p:cNvPr id="3" name="Zástupný symbol pro obrázek 2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279163486"/>
              </p:ext>
            </p:extLst>
          </p:nvPr>
        </p:nvGraphicFramePr>
        <p:xfrm>
          <a:off x="632389" y="1288875"/>
          <a:ext cx="3759592" cy="31842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6721"/>
                <a:gridCol w="758979"/>
                <a:gridCol w="600123"/>
                <a:gridCol w="432441"/>
                <a:gridCol w="741328"/>
              </a:tblGrid>
              <a:tr h="600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UDE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Importance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Cumulative Count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 %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Cumulative %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ctr"/>
                </a:tc>
              </a:tr>
              <a:tr h="238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Time management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60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60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18.18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18.18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</a:tr>
              <a:tr h="238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Bad multitasking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42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102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12.73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30.91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</a:tr>
              <a:tr h="4763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Follow/Ignore the Gantt chart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40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142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12.12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43.03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</a:tr>
              <a:tr h="238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Bad priorities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38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180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11.52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54.55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</a:tr>
              <a:tr h="440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Laziness and procrastination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38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218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11.52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66.06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</a:tr>
              <a:tr h="238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No writing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36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254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10.91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76.97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</a:tr>
              <a:tr h="238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Student syndrome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34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288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10.30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87.27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</a:tr>
              <a:tr h="238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Too much reading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27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315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8.18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95.45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</a:tr>
              <a:tr h="238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Computer Failure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15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330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4.55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100.00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79" marR="58679" marT="0" marB="0" anchor="b"/>
                </a:tc>
              </a:tr>
            </a:tbl>
          </a:graphicData>
        </a:graphic>
      </p:graphicFrame>
      <p:graphicFrame>
        <p:nvGraphicFramePr>
          <p:cNvPr id="7" name="Chart 1455"/>
          <p:cNvGraphicFramePr/>
          <p:nvPr>
            <p:extLst>
              <p:ext uri="{D42A27DB-BD31-4B8C-83A1-F6EECF244321}">
                <p14:modId xmlns:p14="http://schemas.microsoft.com/office/powerpoint/2010/main" val="2437612545"/>
              </p:ext>
            </p:extLst>
          </p:nvPr>
        </p:nvGraphicFramePr>
        <p:xfrm>
          <a:off x="4391981" y="1208247"/>
          <a:ext cx="5508611" cy="532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820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2"/>
          <p:cNvSpPr>
            <a:spLocks noChangeArrowheads="1"/>
          </p:cNvSpPr>
          <p:nvPr/>
        </p:nvSpPr>
        <p:spPr bwMode="auto">
          <a:xfrm rot="2448511">
            <a:off x="1010751" y="631965"/>
            <a:ext cx="381000" cy="11430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9220" name="Rectangle 33"/>
          <p:cNvSpPr>
            <a:spLocks noChangeArrowheads="1"/>
          </p:cNvSpPr>
          <p:nvPr/>
        </p:nvSpPr>
        <p:spPr bwMode="auto">
          <a:xfrm rot="7848511">
            <a:off x="7782881" y="592584"/>
            <a:ext cx="381000" cy="11430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9221" name="Rectangle 34"/>
          <p:cNvSpPr>
            <a:spLocks noChangeArrowheads="1"/>
          </p:cNvSpPr>
          <p:nvPr/>
        </p:nvSpPr>
        <p:spPr bwMode="auto">
          <a:xfrm rot="19151489" flipV="1">
            <a:off x="1010751" y="5096464"/>
            <a:ext cx="381000" cy="11430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9222" name="Rectangle 35"/>
          <p:cNvSpPr>
            <a:spLocks noChangeArrowheads="1"/>
          </p:cNvSpPr>
          <p:nvPr/>
        </p:nvSpPr>
        <p:spPr bwMode="auto">
          <a:xfrm rot="13751489" flipV="1">
            <a:off x="7771732" y="5139379"/>
            <a:ext cx="381000" cy="11430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618" y="1164084"/>
            <a:ext cx="6347982" cy="465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7"/>
          <p:cNvSpPr>
            <a:spLocks noChangeArrowheads="1"/>
          </p:cNvSpPr>
          <p:nvPr/>
        </p:nvSpPr>
        <p:spPr bwMode="auto">
          <a:xfrm>
            <a:off x="1500618" y="399404"/>
            <a:ext cx="623973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 dirty="0" smtClean="0">
                <a:solidFill>
                  <a:schemeClr val="hlink"/>
                </a:solidFill>
                <a:latin typeface="+mn-lt"/>
              </a:rPr>
              <a:t>Fishbone diagram</a:t>
            </a:r>
            <a:endParaRPr lang="en-US" altLang="en-US" sz="4400" b="1" dirty="0">
              <a:solidFill>
                <a:schemeClr val="hlink"/>
              </a:solidFill>
              <a:latin typeface="+mn-lt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888" y="1043379"/>
            <a:ext cx="7134225" cy="479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699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2"/>
          <p:cNvSpPr>
            <a:spLocks noChangeArrowheads="1"/>
          </p:cNvSpPr>
          <p:nvPr/>
        </p:nvSpPr>
        <p:spPr bwMode="auto">
          <a:xfrm rot="2448511">
            <a:off x="1257300" y="723900"/>
            <a:ext cx="381000" cy="11430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9220" name="Rectangle 33"/>
          <p:cNvSpPr>
            <a:spLocks noChangeArrowheads="1"/>
          </p:cNvSpPr>
          <p:nvPr/>
        </p:nvSpPr>
        <p:spPr bwMode="auto">
          <a:xfrm rot="7848511">
            <a:off x="7658100" y="723900"/>
            <a:ext cx="381000" cy="11430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9221" name="Rectangle 34"/>
          <p:cNvSpPr>
            <a:spLocks noChangeArrowheads="1"/>
          </p:cNvSpPr>
          <p:nvPr/>
        </p:nvSpPr>
        <p:spPr bwMode="auto">
          <a:xfrm rot="19151489" flipV="1">
            <a:off x="1219200" y="4921250"/>
            <a:ext cx="381000" cy="11430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9222" name="Rectangle 35"/>
          <p:cNvSpPr>
            <a:spLocks noChangeArrowheads="1"/>
          </p:cNvSpPr>
          <p:nvPr/>
        </p:nvSpPr>
        <p:spPr bwMode="auto">
          <a:xfrm rot="13751489" flipV="1">
            <a:off x="7620000" y="4921250"/>
            <a:ext cx="381000" cy="11430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618" y="1164084"/>
            <a:ext cx="6347982" cy="465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7"/>
          <p:cNvSpPr>
            <a:spLocks noChangeArrowheads="1"/>
          </p:cNvSpPr>
          <p:nvPr/>
        </p:nvSpPr>
        <p:spPr bwMode="auto">
          <a:xfrm>
            <a:off x="2663788" y="399404"/>
            <a:ext cx="334299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 dirty="0">
                <a:solidFill>
                  <a:schemeClr val="hlink"/>
                </a:solidFill>
                <a:latin typeface="+mn-lt"/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220964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7"/>
          <p:cNvSpPr>
            <a:spLocks noChangeArrowheads="1"/>
          </p:cNvSpPr>
          <p:nvPr/>
        </p:nvSpPr>
        <p:spPr bwMode="auto">
          <a:xfrm>
            <a:off x="2483768" y="371620"/>
            <a:ext cx="37084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b="1" dirty="0" smtClean="0">
                <a:solidFill>
                  <a:schemeClr val="hlink"/>
                </a:solidFill>
                <a:latin typeface="+mn-lt"/>
              </a:rPr>
              <a:t>Suggestions</a:t>
            </a:r>
            <a:endParaRPr lang="en-US" sz="4400" b="1" dirty="0">
              <a:solidFill>
                <a:schemeClr val="hlink"/>
              </a:solidFill>
              <a:latin typeface="+mn-lt"/>
            </a:endParaRPr>
          </a:p>
        </p:txBody>
      </p:sp>
      <p:sp>
        <p:nvSpPr>
          <p:cNvPr id="16" name="Rectangle 37"/>
          <p:cNvSpPr>
            <a:spLocks noChangeArrowheads="1"/>
          </p:cNvSpPr>
          <p:nvPr/>
        </p:nvSpPr>
        <p:spPr bwMode="auto">
          <a:xfrm>
            <a:off x="795746" y="1253978"/>
            <a:ext cx="73766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n-US" altLang="en-US" sz="3200" b="1" dirty="0" smtClean="0">
                <a:solidFill>
                  <a:schemeClr val="tx2"/>
                </a:solidFill>
                <a:latin typeface="+mn-lt"/>
              </a:rPr>
              <a:t>Time </a:t>
            </a:r>
            <a:r>
              <a:rPr lang="en-US" altLang="en-US" sz="3200" b="1" dirty="0">
                <a:solidFill>
                  <a:schemeClr val="tx2"/>
                </a:solidFill>
                <a:latin typeface="+mn-lt"/>
              </a:rPr>
              <a:t>management </a:t>
            </a:r>
          </a:p>
        </p:txBody>
      </p:sp>
      <p:pic>
        <p:nvPicPr>
          <p:cNvPr id="9221" name="Picture 5" descr="D:\DISC E\e-things\e-scoala\@ SEM III\Operations Management\paper\Google\TIME MANAGEMEN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384884"/>
            <a:ext cx="6984776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338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7"/>
          <p:cNvSpPr>
            <a:spLocks noChangeArrowheads="1"/>
          </p:cNvSpPr>
          <p:nvPr/>
        </p:nvSpPr>
        <p:spPr bwMode="auto">
          <a:xfrm>
            <a:off x="2483768" y="371620"/>
            <a:ext cx="37084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b="1" dirty="0" smtClean="0">
                <a:solidFill>
                  <a:schemeClr val="hlink"/>
                </a:solidFill>
                <a:latin typeface="+mn-lt"/>
              </a:rPr>
              <a:t>Suggestions</a:t>
            </a:r>
            <a:endParaRPr lang="en-US" sz="4400" b="1" dirty="0">
              <a:solidFill>
                <a:schemeClr val="hlink"/>
              </a:solidFill>
              <a:latin typeface="+mn-lt"/>
            </a:endParaRPr>
          </a:p>
        </p:txBody>
      </p:sp>
      <p:sp>
        <p:nvSpPr>
          <p:cNvPr id="16" name="Rectangle 37"/>
          <p:cNvSpPr>
            <a:spLocks noChangeArrowheads="1"/>
          </p:cNvSpPr>
          <p:nvPr/>
        </p:nvSpPr>
        <p:spPr bwMode="auto">
          <a:xfrm>
            <a:off x="795746" y="1253978"/>
            <a:ext cx="73766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n-US" altLang="en-US" sz="3200" b="1" dirty="0" smtClean="0">
                <a:solidFill>
                  <a:schemeClr val="tx2"/>
                </a:solidFill>
                <a:latin typeface="+mn-lt"/>
              </a:rPr>
              <a:t>Self improvement</a:t>
            </a:r>
            <a:endParaRPr lang="en-US" altLang="en-US" sz="32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1266" name="Picture 2" descr="D:\DISC E\e-things\e-scoala\@ SEM III\Operations Management\paper\Google\0fd03ac324d99caa4d7d04c1d6a2b7f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096852"/>
            <a:ext cx="6372708" cy="3996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559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7"/>
          <p:cNvSpPr>
            <a:spLocks noChangeArrowheads="1"/>
          </p:cNvSpPr>
          <p:nvPr/>
        </p:nvSpPr>
        <p:spPr bwMode="auto">
          <a:xfrm>
            <a:off x="2483768" y="371620"/>
            <a:ext cx="37084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b="1" dirty="0" smtClean="0">
                <a:solidFill>
                  <a:schemeClr val="hlink"/>
                </a:solidFill>
                <a:latin typeface="+mn-lt"/>
              </a:rPr>
              <a:t>Suggestions</a:t>
            </a:r>
            <a:endParaRPr lang="en-US" sz="4400" b="1" dirty="0">
              <a:solidFill>
                <a:schemeClr val="hlink"/>
              </a:solidFill>
              <a:latin typeface="+mn-lt"/>
            </a:endParaRPr>
          </a:p>
        </p:txBody>
      </p:sp>
      <p:sp>
        <p:nvSpPr>
          <p:cNvPr id="16" name="Rectangle 37"/>
          <p:cNvSpPr>
            <a:spLocks noChangeArrowheads="1"/>
          </p:cNvSpPr>
          <p:nvPr/>
        </p:nvSpPr>
        <p:spPr bwMode="auto">
          <a:xfrm>
            <a:off x="795746" y="1253978"/>
            <a:ext cx="73766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n-US" altLang="en-US" sz="3200" b="1" dirty="0" smtClean="0">
                <a:solidFill>
                  <a:schemeClr val="tx2"/>
                </a:solidFill>
                <a:latin typeface="+mn-lt"/>
              </a:rPr>
              <a:t>Reward system </a:t>
            </a:r>
            <a:endParaRPr lang="en-US" altLang="en-US" sz="32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242" name="Picture 2" descr="D:\DISC E\e-things\e-scoala\@ SEM III\Operations Management\paper\Google\donkey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465004"/>
            <a:ext cx="5868651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7"/>
          <p:cNvSpPr>
            <a:spLocks noGrp="1"/>
          </p:cNvSpPr>
          <p:nvPr>
            <p:ph type="body" sz="half" idx="2"/>
          </p:nvPr>
        </p:nvSpPr>
        <p:spPr>
          <a:xfrm>
            <a:off x="2668289" y="1988840"/>
            <a:ext cx="4104456" cy="1324124"/>
          </a:xfrm>
        </p:spPr>
        <p:txBody>
          <a:bodyPr/>
          <a:lstStyle/>
          <a:p>
            <a:r>
              <a:rPr lang="en-US" altLang="en-US" sz="2400" b="1" dirty="0" smtClean="0">
                <a:solidFill>
                  <a:schemeClr val="hlink"/>
                </a:solidFill>
              </a:rPr>
              <a:t>Level of satisfaction</a:t>
            </a:r>
          </a:p>
          <a:p>
            <a:r>
              <a:rPr lang="en-US" altLang="en-US" sz="2400" b="1" dirty="0" smtClean="0">
                <a:solidFill>
                  <a:schemeClr val="hlink"/>
                </a:solidFill>
              </a:rPr>
              <a:t>Rewards</a:t>
            </a:r>
            <a:endParaRPr lang="en-US" altLang="en-US" sz="2400" b="1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83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7"/>
          <p:cNvSpPr>
            <a:spLocks noChangeArrowheads="1"/>
          </p:cNvSpPr>
          <p:nvPr/>
        </p:nvSpPr>
        <p:spPr bwMode="auto">
          <a:xfrm>
            <a:off x="3347864" y="368778"/>
            <a:ext cx="307424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 dirty="0" smtClean="0">
                <a:solidFill>
                  <a:schemeClr val="hlink"/>
                </a:solidFill>
                <a:latin typeface="+mn-lt"/>
              </a:rPr>
              <a:t>TOC</a:t>
            </a:r>
            <a:endParaRPr lang="en-US" altLang="en-US" sz="4400" b="1" dirty="0">
              <a:solidFill>
                <a:schemeClr val="hlink"/>
              </a:solidFill>
              <a:latin typeface="+mn-lt"/>
            </a:endParaRPr>
          </a:p>
        </p:txBody>
      </p:sp>
      <p:sp>
        <p:nvSpPr>
          <p:cNvPr id="15" name="Text Placeholder 7"/>
          <p:cNvSpPr txBox="1">
            <a:spLocks/>
          </p:cNvSpPr>
          <p:nvPr/>
        </p:nvSpPr>
        <p:spPr bwMode="auto">
          <a:xfrm>
            <a:off x="601365" y="4545124"/>
            <a:ext cx="6553033" cy="1980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chemeClr val="hlink"/>
                </a:solidFill>
              </a:rPr>
              <a:t>Key questions:</a:t>
            </a:r>
          </a:p>
          <a:p>
            <a:pPr lvl="0"/>
            <a:r>
              <a:rPr lang="en-US" sz="2400" b="1" dirty="0" smtClean="0">
                <a:solidFill>
                  <a:schemeClr val="hlink"/>
                </a:solidFill>
              </a:rPr>
              <a:t>	</a:t>
            </a:r>
            <a:r>
              <a:rPr lang="en-US" sz="2400" b="1" dirty="0">
                <a:solidFill>
                  <a:schemeClr val="hlink"/>
                </a:solidFill>
              </a:rPr>
              <a:t> – </a:t>
            </a:r>
            <a:r>
              <a:rPr lang="en-US" sz="2400" b="1" dirty="0" smtClean="0">
                <a:solidFill>
                  <a:schemeClr val="hlink"/>
                </a:solidFill>
              </a:rPr>
              <a:t>What </a:t>
            </a:r>
            <a:r>
              <a:rPr lang="en-US" sz="2400" b="1" dirty="0">
                <a:solidFill>
                  <a:schemeClr val="hlink"/>
                </a:solidFill>
              </a:rPr>
              <a:t>to change</a:t>
            </a:r>
            <a:r>
              <a:rPr lang="en-US" sz="2400" b="1" dirty="0" smtClean="0">
                <a:solidFill>
                  <a:schemeClr val="hlink"/>
                </a:solidFill>
              </a:rPr>
              <a:t>?</a:t>
            </a:r>
          </a:p>
          <a:p>
            <a:pPr lvl="0"/>
            <a:r>
              <a:rPr lang="en-US" sz="2400" b="1" dirty="0">
                <a:solidFill>
                  <a:schemeClr val="hlink"/>
                </a:solidFill>
              </a:rPr>
              <a:t>	 </a:t>
            </a:r>
            <a:r>
              <a:rPr lang="en-US" sz="2400" b="1" dirty="0" smtClean="0">
                <a:solidFill>
                  <a:schemeClr val="hlink"/>
                </a:solidFill>
              </a:rPr>
              <a:t>– What </a:t>
            </a:r>
            <a:r>
              <a:rPr lang="en-US" sz="2400" b="1" dirty="0">
                <a:solidFill>
                  <a:schemeClr val="hlink"/>
                </a:solidFill>
              </a:rPr>
              <a:t>to change to</a:t>
            </a:r>
            <a:r>
              <a:rPr lang="en-US" sz="2400" b="1" dirty="0" smtClean="0">
                <a:solidFill>
                  <a:schemeClr val="hlink"/>
                </a:solidFill>
              </a:rPr>
              <a:t>?</a:t>
            </a:r>
          </a:p>
          <a:p>
            <a:pPr lvl="0"/>
            <a:r>
              <a:rPr lang="en-US" sz="2400" b="1" dirty="0">
                <a:solidFill>
                  <a:schemeClr val="hlink"/>
                </a:solidFill>
              </a:rPr>
              <a:t>	 </a:t>
            </a:r>
            <a:r>
              <a:rPr lang="en-US" sz="2400" b="1" dirty="0" smtClean="0">
                <a:solidFill>
                  <a:schemeClr val="hlink"/>
                </a:solidFill>
              </a:rPr>
              <a:t>– How </a:t>
            </a:r>
            <a:r>
              <a:rPr lang="en-US" sz="2400" b="1" dirty="0">
                <a:solidFill>
                  <a:schemeClr val="hlink"/>
                </a:solidFill>
              </a:rPr>
              <a:t>to cause the change</a:t>
            </a:r>
            <a:r>
              <a:rPr lang="en-US" sz="2400" b="1" dirty="0" smtClean="0">
                <a:solidFill>
                  <a:schemeClr val="hlink"/>
                </a:solidFill>
              </a:rPr>
              <a:t>?</a:t>
            </a:r>
            <a:endParaRPr lang="en-US" altLang="en-US" sz="2400" b="1" dirty="0">
              <a:solidFill>
                <a:schemeClr val="hlink"/>
              </a:solidFill>
            </a:endParaRPr>
          </a:p>
          <a:p>
            <a:endParaRPr lang="en-US" sz="2400" b="1" dirty="0">
              <a:solidFill>
                <a:schemeClr val="hlink"/>
              </a:solidFill>
            </a:endParaRPr>
          </a:p>
        </p:txBody>
      </p:sp>
      <p:sp>
        <p:nvSpPr>
          <p:cNvPr id="12" name="Rectangle 37"/>
          <p:cNvSpPr>
            <a:spLocks noChangeArrowheads="1"/>
          </p:cNvSpPr>
          <p:nvPr/>
        </p:nvSpPr>
        <p:spPr bwMode="auto">
          <a:xfrm>
            <a:off x="518960" y="1138220"/>
            <a:ext cx="334299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 smtClean="0">
                <a:solidFill>
                  <a:schemeClr val="tx2"/>
                </a:solidFill>
                <a:latin typeface="+mn-lt"/>
              </a:rPr>
              <a:t>Some facts:</a:t>
            </a:r>
            <a:endParaRPr lang="en-US" altLang="en-US" sz="32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1365" y="1754010"/>
            <a:ext cx="41062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hlink"/>
                </a:solidFill>
                <a:latin typeface="+mn-lt"/>
              </a:rPr>
              <a:t>Five Focusing Steps</a:t>
            </a:r>
            <a:r>
              <a:rPr lang="en-US" sz="2400" b="1" dirty="0" smtClean="0">
                <a:solidFill>
                  <a:schemeClr val="hlink"/>
                </a:solidFill>
                <a:latin typeface="+mn-lt"/>
              </a:rPr>
              <a:t>:</a:t>
            </a:r>
          </a:p>
          <a:p>
            <a:r>
              <a:rPr lang="en-US" sz="2400" b="1" dirty="0">
                <a:solidFill>
                  <a:schemeClr val="hlink"/>
                </a:solidFill>
                <a:latin typeface="+mn-lt"/>
              </a:rPr>
              <a:t>	</a:t>
            </a:r>
            <a:r>
              <a:rPr lang="en-US" sz="2400" b="1" dirty="0">
                <a:solidFill>
                  <a:schemeClr val="hlink"/>
                </a:solidFill>
              </a:rPr>
              <a:t> </a:t>
            </a:r>
            <a:r>
              <a:rPr lang="en-US" sz="2400" b="1" dirty="0" smtClean="0">
                <a:solidFill>
                  <a:schemeClr val="hlink"/>
                </a:solidFill>
              </a:rPr>
              <a:t>–  </a:t>
            </a:r>
            <a:r>
              <a:rPr lang="en-US" sz="2400" b="1" dirty="0" smtClean="0">
                <a:solidFill>
                  <a:schemeClr val="hlink"/>
                </a:solidFill>
                <a:latin typeface="+mn-lt"/>
              </a:rPr>
              <a:t>Identify </a:t>
            </a:r>
          </a:p>
          <a:p>
            <a:r>
              <a:rPr lang="en-US" sz="2400" b="1" dirty="0">
                <a:solidFill>
                  <a:schemeClr val="hlink"/>
                </a:solidFill>
                <a:latin typeface="+mn-lt"/>
              </a:rPr>
              <a:t>	</a:t>
            </a:r>
            <a:r>
              <a:rPr lang="en-US" sz="2400" b="1" dirty="0">
                <a:solidFill>
                  <a:schemeClr val="hlink"/>
                </a:solidFill>
              </a:rPr>
              <a:t> </a:t>
            </a:r>
            <a:r>
              <a:rPr lang="en-US" sz="2400" b="1" dirty="0" smtClean="0">
                <a:solidFill>
                  <a:schemeClr val="hlink"/>
                </a:solidFill>
              </a:rPr>
              <a:t>–  </a:t>
            </a:r>
            <a:r>
              <a:rPr lang="en-US" sz="2400" b="1" dirty="0" smtClean="0">
                <a:solidFill>
                  <a:schemeClr val="hlink"/>
                </a:solidFill>
                <a:latin typeface="+mn-lt"/>
              </a:rPr>
              <a:t>Exploit</a:t>
            </a:r>
          </a:p>
          <a:p>
            <a:r>
              <a:rPr lang="en-US" sz="2400" b="1" dirty="0">
                <a:solidFill>
                  <a:schemeClr val="hlink"/>
                </a:solidFill>
                <a:latin typeface="+mn-lt"/>
              </a:rPr>
              <a:t>	</a:t>
            </a:r>
            <a:r>
              <a:rPr lang="en-US" sz="2400" b="1" dirty="0">
                <a:solidFill>
                  <a:schemeClr val="hlink"/>
                </a:solidFill>
              </a:rPr>
              <a:t> </a:t>
            </a:r>
            <a:r>
              <a:rPr lang="en-US" sz="2400" b="1" dirty="0" smtClean="0">
                <a:solidFill>
                  <a:schemeClr val="hlink"/>
                </a:solidFill>
              </a:rPr>
              <a:t>–  Su</a:t>
            </a:r>
            <a:r>
              <a:rPr lang="en-US" sz="2400" b="1" dirty="0" smtClean="0">
                <a:solidFill>
                  <a:schemeClr val="hlink"/>
                </a:solidFill>
                <a:latin typeface="+mn-lt"/>
              </a:rPr>
              <a:t>bordinate </a:t>
            </a:r>
          </a:p>
          <a:p>
            <a:r>
              <a:rPr lang="en-US" sz="2400" b="1" dirty="0">
                <a:solidFill>
                  <a:schemeClr val="hlink"/>
                </a:solidFill>
                <a:latin typeface="+mn-lt"/>
              </a:rPr>
              <a:t>	</a:t>
            </a:r>
            <a:r>
              <a:rPr lang="en-US" sz="2400" b="1" dirty="0">
                <a:solidFill>
                  <a:schemeClr val="hlink"/>
                </a:solidFill>
              </a:rPr>
              <a:t> – </a:t>
            </a:r>
            <a:r>
              <a:rPr lang="en-US" sz="2400" b="1" dirty="0" smtClean="0">
                <a:solidFill>
                  <a:schemeClr val="hlink"/>
                </a:solidFill>
              </a:rPr>
              <a:t> </a:t>
            </a:r>
            <a:r>
              <a:rPr lang="en-US" sz="2400" b="1" dirty="0" smtClean="0">
                <a:solidFill>
                  <a:schemeClr val="hlink"/>
                </a:solidFill>
                <a:latin typeface="+mn-lt"/>
              </a:rPr>
              <a:t>Elevate</a:t>
            </a:r>
          </a:p>
          <a:p>
            <a:r>
              <a:rPr lang="en-US" sz="2400" b="1" dirty="0">
                <a:solidFill>
                  <a:schemeClr val="hlink"/>
                </a:solidFill>
                <a:latin typeface="+mn-lt"/>
              </a:rPr>
              <a:t>	</a:t>
            </a:r>
            <a:r>
              <a:rPr lang="en-US" sz="2400" b="1" dirty="0">
                <a:solidFill>
                  <a:schemeClr val="hlink"/>
                </a:solidFill>
              </a:rPr>
              <a:t> </a:t>
            </a:r>
            <a:r>
              <a:rPr lang="en-US" sz="2400" b="1" dirty="0" smtClean="0">
                <a:solidFill>
                  <a:schemeClr val="hlink"/>
                </a:solidFill>
              </a:rPr>
              <a:t>–  </a:t>
            </a:r>
            <a:r>
              <a:rPr lang="en-US" sz="2400" b="1" dirty="0" smtClean="0">
                <a:solidFill>
                  <a:schemeClr val="hlink"/>
                </a:solidFill>
                <a:latin typeface="+mn-lt"/>
              </a:rPr>
              <a:t>Repeat</a:t>
            </a:r>
            <a:endParaRPr lang="en-US" sz="2400" b="1" dirty="0">
              <a:solidFill>
                <a:schemeClr val="hlink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30200" y="3231336"/>
            <a:ext cx="28729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hlink"/>
                </a:solidFill>
              </a:rPr>
              <a:t>Every </a:t>
            </a:r>
            <a:r>
              <a:rPr lang="en-US" sz="2400" b="1" dirty="0">
                <a:solidFill>
                  <a:schemeClr val="hlink"/>
                </a:solidFill>
              </a:rPr>
              <a:t>system </a:t>
            </a:r>
            <a:r>
              <a:rPr lang="en-US" sz="2400" b="1" dirty="0" smtClean="0">
                <a:solidFill>
                  <a:schemeClr val="hlink"/>
                </a:solidFill>
              </a:rPr>
              <a:t>has </a:t>
            </a:r>
          </a:p>
          <a:p>
            <a:r>
              <a:rPr lang="en-US" sz="2400" b="1" dirty="0" smtClean="0">
                <a:solidFill>
                  <a:schemeClr val="hlink"/>
                </a:solidFill>
              </a:rPr>
              <a:t>a constraint!</a:t>
            </a:r>
            <a:endParaRPr lang="en-US" sz="2400" b="1" dirty="0">
              <a:solidFill>
                <a:schemeClr val="hlink"/>
              </a:solidFill>
            </a:endParaRPr>
          </a:p>
        </p:txBody>
      </p:sp>
      <p:pic>
        <p:nvPicPr>
          <p:cNvPr id="15362" name="Picture 2" descr="D:\DISC E\e-things\e-scoala\@ SEM III\Operations Management\paper\Google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413467"/>
            <a:ext cx="3255038" cy="1648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0272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7"/>
          <p:cNvSpPr>
            <a:spLocks noChangeArrowheads="1"/>
          </p:cNvSpPr>
          <p:nvPr/>
        </p:nvSpPr>
        <p:spPr bwMode="auto">
          <a:xfrm>
            <a:off x="2483768" y="371620"/>
            <a:ext cx="334299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 dirty="0">
                <a:solidFill>
                  <a:schemeClr val="hlink"/>
                </a:solidFill>
                <a:latin typeface="+mn-lt"/>
              </a:rPr>
              <a:t>Conclusion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5623" y="490632"/>
            <a:ext cx="200977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Placeholder 7"/>
          <p:cNvSpPr txBox="1">
            <a:spLocks/>
          </p:cNvSpPr>
          <p:nvPr/>
        </p:nvSpPr>
        <p:spPr bwMode="auto">
          <a:xfrm>
            <a:off x="1619672" y="2249578"/>
            <a:ext cx="5609064" cy="891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chemeClr val="hlink"/>
                </a:solidFill>
              </a:rPr>
              <a:t>D</a:t>
            </a:r>
            <a:r>
              <a:rPr lang="en-US" sz="2400" b="1" dirty="0" smtClean="0">
                <a:solidFill>
                  <a:schemeClr val="hlink"/>
                </a:solidFill>
              </a:rPr>
              <a:t>elivery </a:t>
            </a:r>
            <a:r>
              <a:rPr lang="en-US" sz="2400" b="1" dirty="0">
                <a:solidFill>
                  <a:schemeClr val="hlink"/>
                </a:solidFill>
              </a:rPr>
              <a:t>in time of a </a:t>
            </a:r>
            <a:r>
              <a:rPr lang="en-US" sz="2400" b="1" dirty="0" smtClean="0">
                <a:solidFill>
                  <a:schemeClr val="hlink"/>
                </a:solidFill>
              </a:rPr>
              <a:t>qualitative thesis</a:t>
            </a:r>
            <a:r>
              <a:rPr lang="en-US" altLang="en-US" sz="2400" b="1" dirty="0" smtClean="0">
                <a:solidFill>
                  <a:schemeClr val="hlink"/>
                </a:solidFill>
              </a:rPr>
              <a:t> </a:t>
            </a:r>
            <a:endParaRPr lang="en-US" altLang="en-US" sz="2400" b="1" dirty="0">
              <a:solidFill>
                <a:schemeClr val="hlink"/>
              </a:solidFill>
            </a:endParaRPr>
          </a:p>
          <a:p>
            <a:endParaRPr lang="en-US" sz="2400" b="1" dirty="0">
              <a:solidFill>
                <a:schemeClr val="hlink"/>
              </a:solidFill>
            </a:endParaRPr>
          </a:p>
        </p:txBody>
      </p:sp>
      <p:sp>
        <p:nvSpPr>
          <p:cNvPr id="17" name="Rectangle 37"/>
          <p:cNvSpPr>
            <a:spLocks noChangeArrowheads="1"/>
          </p:cNvSpPr>
          <p:nvPr/>
        </p:nvSpPr>
        <p:spPr bwMode="auto">
          <a:xfrm>
            <a:off x="740418" y="1664804"/>
            <a:ext cx="334299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 smtClean="0">
                <a:solidFill>
                  <a:schemeClr val="tx2"/>
                </a:solidFill>
                <a:latin typeface="+mn-lt"/>
              </a:rPr>
              <a:t>Benefits:</a:t>
            </a:r>
            <a:endParaRPr lang="en-US" altLang="en-US" sz="32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0" name="Text Placeholder 7"/>
          <p:cNvSpPr txBox="1">
            <a:spLocks/>
          </p:cNvSpPr>
          <p:nvPr/>
        </p:nvSpPr>
        <p:spPr bwMode="auto">
          <a:xfrm>
            <a:off x="1619672" y="3429000"/>
            <a:ext cx="5609064" cy="891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hlink"/>
                </a:solidFill>
              </a:rPr>
              <a:t>Process : less stressful &amp; smoother </a:t>
            </a:r>
            <a:endParaRPr lang="en-US" altLang="en-US" sz="2400" b="1" dirty="0">
              <a:solidFill>
                <a:schemeClr val="hlink"/>
              </a:solidFill>
            </a:endParaRPr>
          </a:p>
          <a:p>
            <a:endParaRPr lang="en-US" sz="2400" b="1" dirty="0">
              <a:solidFill>
                <a:schemeClr val="hlink"/>
              </a:solidFill>
            </a:endParaRPr>
          </a:p>
        </p:txBody>
      </p:sp>
      <p:sp>
        <p:nvSpPr>
          <p:cNvPr id="11" name="Text Placeholder 7"/>
          <p:cNvSpPr txBox="1">
            <a:spLocks/>
          </p:cNvSpPr>
          <p:nvPr/>
        </p:nvSpPr>
        <p:spPr bwMode="auto">
          <a:xfrm>
            <a:off x="1702587" y="4581128"/>
            <a:ext cx="5609064" cy="891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altLang="en-US" sz="2400" b="1" dirty="0" smtClean="0">
                <a:solidFill>
                  <a:schemeClr val="hlink"/>
                </a:solidFill>
              </a:rPr>
              <a:t>Workload equally distributed</a:t>
            </a:r>
            <a:endParaRPr lang="en-US" altLang="en-US" sz="2400" b="1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957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5"/>
          <p:cNvSpPr txBox="1">
            <a:spLocks noChangeArrowheads="1"/>
          </p:cNvSpPr>
          <p:nvPr/>
        </p:nvSpPr>
        <p:spPr bwMode="auto">
          <a:xfrm>
            <a:off x="3870325" y="17192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5123" name="Text Box 58"/>
          <p:cNvSpPr txBox="1">
            <a:spLocks noChangeArrowheads="1"/>
          </p:cNvSpPr>
          <p:nvPr/>
        </p:nvSpPr>
        <p:spPr bwMode="auto">
          <a:xfrm>
            <a:off x="898525" y="30146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5124" name="Text Box 60"/>
          <p:cNvSpPr txBox="1">
            <a:spLocks noChangeArrowheads="1"/>
          </p:cNvSpPr>
          <p:nvPr/>
        </p:nvSpPr>
        <p:spPr bwMode="auto">
          <a:xfrm>
            <a:off x="1524000" y="2070100"/>
            <a:ext cx="6324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8823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6000" b="1" dirty="0">
              <a:solidFill>
                <a:schemeClr val="hlink"/>
              </a:solidFill>
              <a:latin typeface="Arial Black" panose="020B0A04020102020204" pitchFamily="34" charset="0"/>
            </a:endParaRPr>
          </a:p>
          <a:p>
            <a:pPr eaLnBrk="1" hangingPunct="1"/>
            <a:r>
              <a:rPr lang="en-US" altLang="en-US" sz="6000" u="sng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0460563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7"/>
          <p:cNvSpPr>
            <a:spLocks noChangeArrowheads="1"/>
          </p:cNvSpPr>
          <p:nvPr/>
        </p:nvSpPr>
        <p:spPr bwMode="auto">
          <a:xfrm>
            <a:off x="2223321" y="371619"/>
            <a:ext cx="496855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4400" b="1" dirty="0">
              <a:solidFill>
                <a:schemeClr val="hlink"/>
              </a:solidFill>
              <a:latin typeface="+mn-lt"/>
            </a:endParaRPr>
          </a:p>
        </p:txBody>
      </p:sp>
      <p:sp>
        <p:nvSpPr>
          <p:cNvPr id="12" name="Rectangle 37"/>
          <p:cNvSpPr>
            <a:spLocks noChangeArrowheads="1"/>
          </p:cNvSpPr>
          <p:nvPr/>
        </p:nvSpPr>
        <p:spPr bwMode="auto">
          <a:xfrm>
            <a:off x="517124" y="1444953"/>
            <a:ext cx="827209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en-US" sz="3200" b="1" dirty="0" smtClean="0">
                <a:solidFill>
                  <a:schemeClr val="tx2"/>
                </a:solidFill>
              </a:rPr>
              <a:t>Goal</a:t>
            </a:r>
            <a:r>
              <a:rPr lang="en-US" altLang="en-US" sz="2400" b="1" dirty="0" smtClean="0">
                <a:solidFill>
                  <a:schemeClr val="tx2"/>
                </a:solidFill>
              </a:rPr>
              <a:t>: </a:t>
            </a:r>
            <a:r>
              <a:rPr lang="en-US" sz="2400" b="1" dirty="0">
                <a:solidFill>
                  <a:schemeClr val="hlink"/>
                </a:solidFill>
                <a:latin typeface="+mn-lt"/>
              </a:rPr>
              <a:t>Qualitative written </a:t>
            </a:r>
            <a:r>
              <a:rPr lang="en-US" sz="2400" b="1" dirty="0" smtClean="0">
                <a:solidFill>
                  <a:schemeClr val="hlink"/>
                </a:solidFill>
                <a:latin typeface="+mn-lt"/>
              </a:rPr>
              <a:t>thesis within </a:t>
            </a:r>
            <a:r>
              <a:rPr lang="en-US" sz="2400" b="1" dirty="0">
                <a:solidFill>
                  <a:schemeClr val="hlink"/>
                </a:solidFill>
                <a:latin typeface="+mn-lt"/>
              </a:rPr>
              <a:t>the </a:t>
            </a:r>
            <a:r>
              <a:rPr lang="en-US" sz="2400" b="1" dirty="0" smtClean="0">
                <a:solidFill>
                  <a:schemeClr val="hlink"/>
                </a:solidFill>
                <a:latin typeface="+mn-lt"/>
              </a:rPr>
              <a:t>deadline</a:t>
            </a:r>
            <a:endParaRPr lang="en-US" sz="2400" b="1" dirty="0">
              <a:solidFill>
                <a:schemeClr val="hlink"/>
              </a:solidFill>
              <a:latin typeface="+mn-lt"/>
            </a:endParaRPr>
          </a:p>
        </p:txBody>
      </p:sp>
      <p:sp>
        <p:nvSpPr>
          <p:cNvPr id="8" name="Rectangle 37"/>
          <p:cNvSpPr>
            <a:spLocks noChangeArrowheads="1"/>
          </p:cNvSpPr>
          <p:nvPr/>
        </p:nvSpPr>
        <p:spPr bwMode="auto">
          <a:xfrm>
            <a:off x="1656789" y="371618"/>
            <a:ext cx="496855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 dirty="0" smtClean="0">
                <a:solidFill>
                  <a:schemeClr val="hlink"/>
                </a:solidFill>
                <a:latin typeface="+mn-lt"/>
              </a:rPr>
              <a:t>The Project</a:t>
            </a:r>
            <a:endParaRPr lang="en-US" altLang="en-US" sz="4400" b="1" dirty="0">
              <a:solidFill>
                <a:schemeClr val="hlink"/>
              </a:solidFill>
              <a:latin typeface="+mn-lt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359" y="3284984"/>
            <a:ext cx="8145628" cy="2708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580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7"/>
          <p:cNvSpPr>
            <a:spLocks noChangeArrowheads="1"/>
          </p:cNvSpPr>
          <p:nvPr/>
        </p:nvSpPr>
        <p:spPr bwMode="auto">
          <a:xfrm>
            <a:off x="2223321" y="371619"/>
            <a:ext cx="496855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4400" b="1" dirty="0">
              <a:solidFill>
                <a:schemeClr val="hlink"/>
              </a:solidFill>
              <a:latin typeface="+mn-lt"/>
            </a:endParaRPr>
          </a:p>
        </p:txBody>
      </p:sp>
      <p:sp>
        <p:nvSpPr>
          <p:cNvPr id="12" name="Rectangle 37"/>
          <p:cNvSpPr>
            <a:spLocks noChangeArrowheads="1"/>
          </p:cNvSpPr>
          <p:nvPr/>
        </p:nvSpPr>
        <p:spPr bwMode="auto">
          <a:xfrm>
            <a:off x="502935" y="1141060"/>
            <a:ext cx="827209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en-US" sz="3200" b="1" dirty="0" smtClean="0">
                <a:solidFill>
                  <a:schemeClr val="tx2"/>
                </a:solidFill>
              </a:rPr>
              <a:t>Goal</a:t>
            </a:r>
            <a:r>
              <a:rPr lang="en-US" altLang="en-US" sz="2400" b="1" dirty="0" smtClean="0">
                <a:solidFill>
                  <a:schemeClr val="tx2"/>
                </a:solidFill>
              </a:rPr>
              <a:t>: </a:t>
            </a:r>
            <a:r>
              <a:rPr lang="en-US" sz="2400" b="1" dirty="0">
                <a:solidFill>
                  <a:schemeClr val="hlink"/>
                </a:solidFill>
                <a:latin typeface="+mn-lt"/>
              </a:rPr>
              <a:t>Qualitative written </a:t>
            </a:r>
            <a:r>
              <a:rPr lang="en-US" sz="2400" b="1" dirty="0" smtClean="0">
                <a:solidFill>
                  <a:schemeClr val="hlink"/>
                </a:solidFill>
                <a:latin typeface="+mn-lt"/>
              </a:rPr>
              <a:t>thesis</a:t>
            </a:r>
          </a:p>
          <a:p>
            <a:pPr eaLnBrk="1" hangingPunct="1">
              <a:spcBef>
                <a:spcPts val="0"/>
              </a:spcBef>
            </a:pPr>
            <a:r>
              <a:rPr lang="en-US" sz="2400" b="1" dirty="0">
                <a:solidFill>
                  <a:schemeClr val="hlink"/>
                </a:solidFill>
                <a:latin typeface="+mn-lt"/>
              </a:rPr>
              <a:t>	</a:t>
            </a:r>
            <a:r>
              <a:rPr lang="en-US" sz="2400" b="1" dirty="0" smtClean="0">
                <a:solidFill>
                  <a:schemeClr val="hlink"/>
                </a:solidFill>
                <a:latin typeface="+mn-lt"/>
              </a:rPr>
              <a:t>  within </a:t>
            </a:r>
            <a:r>
              <a:rPr lang="en-US" sz="2400" b="1" dirty="0">
                <a:solidFill>
                  <a:schemeClr val="hlink"/>
                </a:solidFill>
                <a:latin typeface="+mn-lt"/>
              </a:rPr>
              <a:t>the </a:t>
            </a:r>
            <a:r>
              <a:rPr lang="en-US" sz="2400" b="1" dirty="0" smtClean="0">
                <a:solidFill>
                  <a:schemeClr val="hlink"/>
                </a:solidFill>
                <a:latin typeface="+mn-lt"/>
              </a:rPr>
              <a:t>deadline</a:t>
            </a:r>
            <a:endParaRPr lang="en-US" sz="2400" b="1" dirty="0">
              <a:solidFill>
                <a:schemeClr val="hlink"/>
              </a:solidFill>
              <a:latin typeface="+mn-lt"/>
            </a:endParaRPr>
          </a:p>
        </p:txBody>
      </p:sp>
      <p:sp>
        <p:nvSpPr>
          <p:cNvPr id="8" name="Rectangle 37"/>
          <p:cNvSpPr>
            <a:spLocks noChangeArrowheads="1"/>
          </p:cNvSpPr>
          <p:nvPr/>
        </p:nvSpPr>
        <p:spPr bwMode="auto">
          <a:xfrm>
            <a:off x="1656789" y="371618"/>
            <a:ext cx="496855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 dirty="0" smtClean="0">
                <a:solidFill>
                  <a:schemeClr val="hlink"/>
                </a:solidFill>
                <a:latin typeface="+mn-lt"/>
              </a:rPr>
              <a:t>The Project</a:t>
            </a:r>
            <a:endParaRPr lang="en-US" altLang="en-US" sz="4400" b="1" dirty="0">
              <a:solidFill>
                <a:schemeClr val="hlink"/>
              </a:solidFill>
              <a:latin typeface="+mn-lt"/>
            </a:endParaRPr>
          </a:p>
        </p:txBody>
      </p:sp>
      <p:sp>
        <p:nvSpPr>
          <p:cNvPr id="11" name="Rectangle 37"/>
          <p:cNvSpPr>
            <a:spLocks noChangeArrowheads="1"/>
          </p:cNvSpPr>
          <p:nvPr/>
        </p:nvSpPr>
        <p:spPr bwMode="auto">
          <a:xfrm>
            <a:off x="518859" y="2009708"/>
            <a:ext cx="41727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 smtClean="0">
                <a:solidFill>
                  <a:schemeClr val="tx2"/>
                </a:solidFill>
              </a:rPr>
              <a:t>Main Steps: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4" name="Text Placeholder 7"/>
          <p:cNvSpPr txBox="1">
            <a:spLocks/>
          </p:cNvSpPr>
          <p:nvPr/>
        </p:nvSpPr>
        <p:spPr bwMode="auto">
          <a:xfrm>
            <a:off x="1656789" y="2780928"/>
            <a:ext cx="7092788" cy="3615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hlink"/>
                </a:solidFill>
              </a:rPr>
              <a:t>Identify thesis outline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hlink"/>
                </a:solidFill>
              </a:rPr>
              <a:t>Gathering information and writing the theoretical part</a:t>
            </a:r>
            <a:endParaRPr lang="en-US" sz="2400" b="1" dirty="0">
              <a:solidFill>
                <a:schemeClr val="hlink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hlink"/>
                </a:solidFill>
              </a:rPr>
              <a:t>Gathering data and writing the practical part</a:t>
            </a:r>
            <a:endParaRPr lang="en-US" sz="2400" b="1" dirty="0">
              <a:solidFill>
                <a:schemeClr val="hlink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hlink"/>
                </a:solidFill>
              </a:rPr>
              <a:t>Writing conclusion &amp;</a:t>
            </a:r>
            <a:r>
              <a:rPr lang="en-US" sz="2400" b="1" dirty="0">
                <a:solidFill>
                  <a:schemeClr val="hlink"/>
                </a:solidFill>
              </a:rPr>
              <a:t> introduction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hlink"/>
                </a:solidFill>
              </a:rPr>
              <a:t>Preparing bibliography</a:t>
            </a:r>
            <a:endParaRPr lang="en-US" sz="2400" b="1" dirty="0">
              <a:solidFill>
                <a:schemeClr val="hlink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hlink"/>
                </a:solidFill>
              </a:rPr>
              <a:t>Preparing list of supplements</a:t>
            </a:r>
            <a:endParaRPr lang="en-US" sz="2400" b="1" dirty="0">
              <a:solidFill>
                <a:schemeClr val="hlink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hlink"/>
                </a:solidFill>
              </a:rPr>
              <a:t>Formatting and revision</a:t>
            </a:r>
            <a:endParaRPr lang="en-US" sz="2400" b="1" dirty="0">
              <a:solidFill>
                <a:schemeClr val="hlink"/>
              </a:solidFill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1811" y="548679"/>
            <a:ext cx="3103223" cy="2356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4042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7"/>
          <p:cNvSpPr>
            <a:spLocks noChangeArrowheads="1"/>
          </p:cNvSpPr>
          <p:nvPr/>
        </p:nvSpPr>
        <p:spPr bwMode="auto">
          <a:xfrm>
            <a:off x="2223321" y="371619"/>
            <a:ext cx="496855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4400" b="1" dirty="0">
              <a:solidFill>
                <a:schemeClr val="hlink"/>
              </a:solidFill>
              <a:latin typeface="+mn-lt"/>
            </a:endParaRPr>
          </a:p>
        </p:txBody>
      </p:sp>
      <p:sp>
        <p:nvSpPr>
          <p:cNvPr id="8" name="Rectangle 37"/>
          <p:cNvSpPr>
            <a:spLocks noChangeArrowheads="1"/>
          </p:cNvSpPr>
          <p:nvPr/>
        </p:nvSpPr>
        <p:spPr bwMode="auto">
          <a:xfrm>
            <a:off x="2375721" y="335801"/>
            <a:ext cx="496855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 dirty="0" smtClean="0">
                <a:solidFill>
                  <a:schemeClr val="hlink"/>
                </a:solidFill>
                <a:latin typeface="+mn-lt"/>
              </a:rPr>
              <a:t>Project &amp; TOC</a:t>
            </a:r>
            <a:endParaRPr lang="en-US" altLang="en-US" sz="4400" b="1" dirty="0">
              <a:solidFill>
                <a:schemeClr val="hlink"/>
              </a:solidFill>
              <a:latin typeface="+mn-lt"/>
            </a:endParaRPr>
          </a:p>
        </p:txBody>
      </p:sp>
      <p:sp>
        <p:nvSpPr>
          <p:cNvPr id="9" name="Text Placeholder 7"/>
          <p:cNvSpPr txBox="1">
            <a:spLocks/>
          </p:cNvSpPr>
          <p:nvPr/>
        </p:nvSpPr>
        <p:spPr bwMode="auto">
          <a:xfrm>
            <a:off x="638840" y="1003619"/>
            <a:ext cx="8145628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hlink"/>
                </a:solidFill>
              </a:rPr>
              <a:t>Identify</a:t>
            </a:r>
          </a:p>
          <a:p>
            <a:pPr lvl="1"/>
            <a:r>
              <a:rPr lang="en-US" sz="2000" b="1" dirty="0" smtClean="0">
                <a:solidFill>
                  <a:schemeClr val="hlink"/>
                </a:solidFill>
              </a:rPr>
              <a:t>	– </a:t>
            </a:r>
            <a:r>
              <a:rPr lang="en-US" sz="2400" b="1" dirty="0" smtClean="0">
                <a:solidFill>
                  <a:schemeClr val="hlink"/>
                </a:solidFill>
              </a:rPr>
              <a:t>writing process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hlink"/>
                </a:solidFill>
              </a:rPr>
              <a:t>Exploit &amp; Subordinate </a:t>
            </a:r>
          </a:p>
          <a:p>
            <a:r>
              <a:rPr lang="en-US" sz="2400" b="1" dirty="0">
                <a:solidFill>
                  <a:schemeClr val="hlink"/>
                </a:solidFill>
              </a:rPr>
              <a:t>	 – </a:t>
            </a:r>
            <a:r>
              <a:rPr lang="en-US" sz="2400" b="1" dirty="0" smtClean="0">
                <a:solidFill>
                  <a:schemeClr val="hlink"/>
                </a:solidFill>
              </a:rPr>
              <a:t>resource availability&amp; efficient use</a:t>
            </a:r>
            <a:endParaRPr lang="en-US" sz="2400" b="1" dirty="0">
              <a:solidFill>
                <a:schemeClr val="hlink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hlink"/>
                </a:solidFill>
              </a:rPr>
              <a:t>Elevate</a:t>
            </a:r>
          </a:p>
          <a:p>
            <a:r>
              <a:rPr lang="en-US" sz="2400" b="1" dirty="0">
                <a:solidFill>
                  <a:schemeClr val="hlink"/>
                </a:solidFill>
              </a:rPr>
              <a:t>	 – work </a:t>
            </a:r>
            <a:r>
              <a:rPr lang="en-US" sz="2400" b="1" dirty="0" smtClean="0">
                <a:solidFill>
                  <a:schemeClr val="hlink"/>
                </a:solidFill>
              </a:rPr>
              <a:t>hard, no procrastination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hlink"/>
                </a:solidFill>
              </a:rPr>
              <a:t>Repeat</a:t>
            </a:r>
            <a:endParaRPr lang="en-US" sz="2400" b="1" dirty="0">
              <a:solidFill>
                <a:schemeClr val="hlink"/>
              </a:solidFill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40" y="4149080"/>
            <a:ext cx="8145628" cy="2708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6869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7"/>
          <p:cNvSpPr>
            <a:spLocks noChangeArrowheads="1"/>
          </p:cNvSpPr>
          <p:nvPr/>
        </p:nvSpPr>
        <p:spPr bwMode="auto">
          <a:xfrm>
            <a:off x="525872" y="3082482"/>
            <a:ext cx="334299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 smtClean="0">
                <a:solidFill>
                  <a:schemeClr val="tx2"/>
                </a:solidFill>
                <a:latin typeface="+mn-lt"/>
              </a:rPr>
              <a:t>How to manage:</a:t>
            </a:r>
            <a:endParaRPr lang="en-US" altLang="en-US" sz="32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0" name="Text Placeholder 7"/>
          <p:cNvSpPr txBox="1">
            <a:spLocks/>
          </p:cNvSpPr>
          <p:nvPr/>
        </p:nvSpPr>
        <p:spPr bwMode="auto">
          <a:xfrm>
            <a:off x="1818861" y="3667257"/>
            <a:ext cx="6804756" cy="2613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hlink"/>
                </a:solidFill>
              </a:rPr>
              <a:t>Risk </a:t>
            </a:r>
            <a:r>
              <a:rPr lang="en-US" sz="2400" b="1" dirty="0">
                <a:solidFill>
                  <a:schemeClr val="hlink"/>
                </a:solidFill>
              </a:rPr>
              <a:t>Management </a:t>
            </a:r>
            <a:r>
              <a:rPr lang="en-US" sz="2400" b="1" dirty="0" smtClean="0">
                <a:solidFill>
                  <a:schemeClr val="hlink"/>
                </a:solidFill>
              </a:rPr>
              <a:t>Planning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hlink"/>
                </a:solidFill>
              </a:rPr>
              <a:t>Risk Identification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hlink"/>
                </a:solidFill>
              </a:rPr>
              <a:t>Qualitative </a:t>
            </a:r>
            <a:r>
              <a:rPr lang="en-US" sz="2400" b="1" dirty="0">
                <a:solidFill>
                  <a:schemeClr val="hlink"/>
                </a:solidFill>
              </a:rPr>
              <a:t>Risk </a:t>
            </a:r>
            <a:r>
              <a:rPr lang="en-US" sz="2400" b="1" dirty="0" smtClean="0">
                <a:solidFill>
                  <a:schemeClr val="hlink"/>
                </a:solidFill>
              </a:rPr>
              <a:t>Analysis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hlink"/>
                </a:solidFill>
              </a:rPr>
              <a:t>Quantitative </a:t>
            </a:r>
            <a:r>
              <a:rPr lang="en-US" sz="2400" b="1" dirty="0">
                <a:solidFill>
                  <a:schemeClr val="hlink"/>
                </a:solidFill>
              </a:rPr>
              <a:t>Risk </a:t>
            </a:r>
            <a:r>
              <a:rPr lang="en-US" sz="2400" b="1" dirty="0" smtClean="0">
                <a:solidFill>
                  <a:schemeClr val="hlink"/>
                </a:solidFill>
              </a:rPr>
              <a:t>Analysis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hlink"/>
                </a:solidFill>
              </a:rPr>
              <a:t>Risk </a:t>
            </a:r>
            <a:r>
              <a:rPr lang="en-US" sz="2400" b="1" dirty="0">
                <a:solidFill>
                  <a:schemeClr val="hlink"/>
                </a:solidFill>
              </a:rPr>
              <a:t>Response Planning </a:t>
            </a:r>
            <a:endParaRPr lang="en-US" sz="2400" b="1" dirty="0" smtClean="0">
              <a:solidFill>
                <a:schemeClr val="hlink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hlink"/>
                </a:solidFill>
              </a:rPr>
              <a:t>Risk </a:t>
            </a:r>
            <a:r>
              <a:rPr lang="en-US" sz="2400" b="1" dirty="0">
                <a:solidFill>
                  <a:schemeClr val="hlink"/>
                </a:solidFill>
              </a:rPr>
              <a:t>Monitoring &amp; Control</a:t>
            </a:r>
          </a:p>
        </p:txBody>
      </p:sp>
      <p:sp>
        <p:nvSpPr>
          <p:cNvPr id="12" name="Rectangle 37"/>
          <p:cNvSpPr>
            <a:spLocks noChangeArrowheads="1"/>
          </p:cNvSpPr>
          <p:nvPr/>
        </p:nvSpPr>
        <p:spPr bwMode="auto">
          <a:xfrm>
            <a:off x="551823" y="1258713"/>
            <a:ext cx="334299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 smtClean="0">
                <a:solidFill>
                  <a:schemeClr val="tx2"/>
                </a:solidFill>
                <a:latin typeface="+mn-lt"/>
              </a:rPr>
              <a:t>What is?</a:t>
            </a:r>
            <a:endParaRPr lang="en-US" altLang="en-US" sz="32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3" name="Text Placeholder 7"/>
          <p:cNvSpPr txBox="1">
            <a:spLocks/>
          </p:cNvSpPr>
          <p:nvPr/>
        </p:nvSpPr>
        <p:spPr bwMode="auto">
          <a:xfrm>
            <a:off x="1799692" y="1843488"/>
            <a:ext cx="6553033" cy="1238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chemeClr val="hlink"/>
                </a:solidFill>
              </a:rPr>
              <a:t>U</a:t>
            </a:r>
            <a:r>
              <a:rPr lang="en-US" sz="2400" b="1" dirty="0" smtClean="0">
                <a:solidFill>
                  <a:schemeClr val="hlink"/>
                </a:solidFill>
              </a:rPr>
              <a:t>ncertain </a:t>
            </a:r>
            <a:r>
              <a:rPr lang="en-US" sz="2400" b="1" dirty="0">
                <a:solidFill>
                  <a:schemeClr val="hlink"/>
                </a:solidFill>
              </a:rPr>
              <a:t>event </a:t>
            </a:r>
            <a:r>
              <a:rPr lang="en-US" sz="2400" b="1" dirty="0" smtClean="0">
                <a:solidFill>
                  <a:schemeClr val="hlink"/>
                </a:solidFill>
              </a:rPr>
              <a:t>that, if </a:t>
            </a:r>
            <a:r>
              <a:rPr lang="en-US" sz="2400" b="1" dirty="0">
                <a:solidFill>
                  <a:schemeClr val="hlink"/>
                </a:solidFill>
              </a:rPr>
              <a:t>it occurs, has a positive or a negative effect on at least one project objective</a:t>
            </a:r>
          </a:p>
        </p:txBody>
      </p:sp>
      <p:sp>
        <p:nvSpPr>
          <p:cNvPr id="14" name="Rectangle 37"/>
          <p:cNvSpPr>
            <a:spLocks noChangeArrowheads="1"/>
          </p:cNvSpPr>
          <p:nvPr/>
        </p:nvSpPr>
        <p:spPr bwMode="auto">
          <a:xfrm>
            <a:off x="2242453" y="476672"/>
            <a:ext cx="496855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 dirty="0" smtClean="0">
                <a:solidFill>
                  <a:schemeClr val="hlink"/>
                </a:solidFill>
                <a:latin typeface="+mn-lt"/>
              </a:rPr>
              <a:t>Project Risks</a:t>
            </a:r>
            <a:endParaRPr lang="en-US" altLang="en-US" sz="4400" b="1" dirty="0">
              <a:solidFill>
                <a:schemeClr val="hlink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44536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7"/>
          <p:cNvSpPr>
            <a:spLocks noChangeArrowheads="1"/>
          </p:cNvSpPr>
          <p:nvPr/>
        </p:nvSpPr>
        <p:spPr bwMode="auto">
          <a:xfrm>
            <a:off x="2223321" y="371619"/>
            <a:ext cx="496855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 dirty="0" smtClean="0">
                <a:solidFill>
                  <a:schemeClr val="hlink"/>
                </a:solidFill>
                <a:latin typeface="+mn-lt"/>
              </a:rPr>
              <a:t>Project Risks</a:t>
            </a:r>
            <a:endParaRPr lang="en-US" altLang="en-US" sz="4400" b="1" dirty="0">
              <a:solidFill>
                <a:schemeClr val="hlink"/>
              </a:solidFill>
              <a:latin typeface="+mn-lt"/>
            </a:endParaRPr>
          </a:p>
        </p:txBody>
      </p:sp>
      <p:sp>
        <p:nvSpPr>
          <p:cNvPr id="15" name="Text Placeholder 7"/>
          <p:cNvSpPr txBox="1">
            <a:spLocks/>
          </p:cNvSpPr>
          <p:nvPr/>
        </p:nvSpPr>
        <p:spPr bwMode="auto">
          <a:xfrm>
            <a:off x="830932" y="1925543"/>
            <a:ext cx="5292588" cy="3104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	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hlink"/>
                </a:solidFill>
              </a:rPr>
              <a:t>– </a:t>
            </a:r>
            <a:r>
              <a:rPr lang="en-US" sz="2400" b="1" dirty="0">
                <a:solidFill>
                  <a:schemeClr val="hlink"/>
                </a:solidFill>
              </a:rPr>
              <a:t>Timeline following</a:t>
            </a:r>
          </a:p>
          <a:p>
            <a:r>
              <a:rPr lang="en-US" sz="2400" b="1" dirty="0">
                <a:solidFill>
                  <a:schemeClr val="hlink"/>
                </a:solidFill>
              </a:rPr>
              <a:t>	 – Relevant literature </a:t>
            </a:r>
          </a:p>
          <a:p>
            <a:r>
              <a:rPr lang="en-US" sz="2400" b="1" dirty="0">
                <a:solidFill>
                  <a:schemeClr val="hlink"/>
                </a:solidFill>
              </a:rPr>
              <a:t>	 – Supervisor challenge</a:t>
            </a:r>
          </a:p>
          <a:p>
            <a:r>
              <a:rPr lang="en-US" sz="2400" b="1" dirty="0">
                <a:solidFill>
                  <a:schemeClr val="hlink"/>
                </a:solidFill>
              </a:rPr>
              <a:t>	 – Multitasking </a:t>
            </a:r>
          </a:p>
          <a:p>
            <a:r>
              <a:rPr lang="en-US" sz="2400" b="1" dirty="0">
                <a:solidFill>
                  <a:schemeClr val="hlink"/>
                </a:solidFill>
              </a:rPr>
              <a:t>	 – Fear and panic</a:t>
            </a:r>
          </a:p>
          <a:p>
            <a:r>
              <a:rPr lang="en-US" sz="2400" b="1" dirty="0">
                <a:solidFill>
                  <a:schemeClr val="hlink"/>
                </a:solidFill>
              </a:rPr>
              <a:t>	 – Procrastination  </a:t>
            </a:r>
          </a:p>
          <a:p>
            <a:endParaRPr lang="en-US" sz="2400" b="1" dirty="0">
              <a:solidFill>
                <a:schemeClr val="hlink"/>
              </a:solidFill>
            </a:endParaRPr>
          </a:p>
          <a:p>
            <a:r>
              <a:rPr lang="en-US" sz="2400" dirty="0"/>
              <a:t> </a:t>
            </a:r>
          </a:p>
          <a:p>
            <a:r>
              <a:rPr lang="en-US" sz="2400" dirty="0"/>
              <a:t> </a:t>
            </a:r>
          </a:p>
          <a:p>
            <a:endParaRPr lang="en-US" altLang="en-US" sz="2400" b="1" dirty="0">
              <a:solidFill>
                <a:schemeClr val="hlink"/>
              </a:solidFill>
            </a:endParaRPr>
          </a:p>
          <a:p>
            <a:endParaRPr lang="en-US" sz="2400" b="1" dirty="0">
              <a:solidFill>
                <a:schemeClr val="hlink"/>
              </a:solidFill>
            </a:endParaRPr>
          </a:p>
        </p:txBody>
      </p:sp>
      <p:sp>
        <p:nvSpPr>
          <p:cNvPr id="12" name="Rectangle 37"/>
          <p:cNvSpPr>
            <a:spLocks noChangeArrowheads="1"/>
          </p:cNvSpPr>
          <p:nvPr/>
        </p:nvSpPr>
        <p:spPr bwMode="auto">
          <a:xfrm>
            <a:off x="534885" y="1340768"/>
            <a:ext cx="334299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chemeClr val="tx2"/>
                </a:solidFill>
                <a:latin typeface="+mn-lt"/>
              </a:rPr>
              <a:t>Aware </a:t>
            </a:r>
            <a:r>
              <a:rPr lang="en-US" sz="3200" b="1" dirty="0">
                <a:solidFill>
                  <a:schemeClr val="tx2"/>
                </a:solidFill>
                <a:latin typeface="+mn-lt"/>
              </a:rPr>
              <a:t>of</a:t>
            </a:r>
            <a:r>
              <a:rPr lang="en-US" sz="3200" b="1" dirty="0" smtClean="0">
                <a:solidFill>
                  <a:schemeClr val="tx2"/>
                </a:solidFill>
                <a:latin typeface="+mn-lt"/>
              </a:rPr>
              <a:t>:</a:t>
            </a:r>
            <a:endParaRPr lang="en-US" sz="32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506" y="1853620"/>
            <a:ext cx="2703930" cy="344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396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7"/>
          <p:cNvSpPr>
            <a:spLocks noChangeArrowheads="1"/>
          </p:cNvSpPr>
          <p:nvPr/>
        </p:nvSpPr>
        <p:spPr bwMode="auto">
          <a:xfrm>
            <a:off x="2223321" y="371619"/>
            <a:ext cx="496855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 dirty="0" smtClean="0">
                <a:solidFill>
                  <a:schemeClr val="hlink"/>
                </a:solidFill>
                <a:latin typeface="+mn-lt"/>
              </a:rPr>
              <a:t>Project Risks</a:t>
            </a:r>
            <a:endParaRPr lang="en-US" altLang="en-US" sz="4400" b="1" dirty="0">
              <a:solidFill>
                <a:schemeClr val="hlink"/>
              </a:solidFill>
              <a:latin typeface="+mn-lt"/>
            </a:endParaRPr>
          </a:p>
        </p:txBody>
      </p:sp>
      <p:sp>
        <p:nvSpPr>
          <p:cNvPr id="10" name="Text Placeholder 7"/>
          <p:cNvSpPr txBox="1">
            <a:spLocks/>
          </p:cNvSpPr>
          <p:nvPr/>
        </p:nvSpPr>
        <p:spPr bwMode="auto">
          <a:xfrm>
            <a:off x="655777" y="1340767"/>
            <a:ext cx="6804756" cy="1980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solidFill>
                  <a:schemeClr val="tx2"/>
                </a:solidFill>
              </a:rPr>
              <a:t>Predictable:</a:t>
            </a:r>
          </a:p>
          <a:p>
            <a:r>
              <a:rPr lang="en-US" sz="2400" b="1" dirty="0">
                <a:solidFill>
                  <a:schemeClr val="hlink"/>
                </a:solidFill>
              </a:rPr>
              <a:t> </a:t>
            </a:r>
            <a:r>
              <a:rPr lang="en-US" sz="2400" b="1" dirty="0" smtClean="0">
                <a:solidFill>
                  <a:schemeClr val="hlink"/>
                </a:solidFill>
              </a:rPr>
              <a:t>	</a:t>
            </a:r>
            <a:r>
              <a:rPr lang="en-US" sz="2400" b="1" dirty="0">
                <a:solidFill>
                  <a:schemeClr val="hlink"/>
                </a:solidFill>
              </a:rPr>
              <a:t>– Find a job</a:t>
            </a:r>
          </a:p>
          <a:p>
            <a:r>
              <a:rPr lang="en-US" sz="2400" b="1" dirty="0">
                <a:solidFill>
                  <a:schemeClr val="hlink"/>
                </a:solidFill>
              </a:rPr>
              <a:t>	– Computer </a:t>
            </a:r>
            <a:r>
              <a:rPr lang="en-US" sz="2400" b="1" dirty="0" smtClean="0">
                <a:solidFill>
                  <a:schemeClr val="hlink"/>
                </a:solidFill>
              </a:rPr>
              <a:t>errors </a:t>
            </a:r>
            <a:endParaRPr lang="en-US" sz="2400" b="1" dirty="0">
              <a:solidFill>
                <a:schemeClr val="hlink"/>
              </a:solidFill>
            </a:endParaRPr>
          </a:p>
          <a:p>
            <a:r>
              <a:rPr lang="en-US" sz="2400" b="1" dirty="0">
                <a:solidFill>
                  <a:schemeClr val="hlink"/>
                </a:solidFill>
              </a:rPr>
              <a:t>	– Holliday and vacation</a:t>
            </a:r>
          </a:p>
        </p:txBody>
      </p:sp>
      <p:sp>
        <p:nvSpPr>
          <p:cNvPr id="13" name="Text Placeholder 7"/>
          <p:cNvSpPr txBox="1">
            <a:spLocks/>
          </p:cNvSpPr>
          <p:nvPr/>
        </p:nvSpPr>
        <p:spPr bwMode="auto">
          <a:xfrm>
            <a:off x="638840" y="3788433"/>
            <a:ext cx="6553033" cy="1620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solidFill>
                  <a:schemeClr val="tx2"/>
                </a:solidFill>
              </a:rPr>
              <a:t>Unpredictable risks:</a:t>
            </a:r>
          </a:p>
          <a:p>
            <a:r>
              <a:rPr lang="en-US" sz="2400" b="1" dirty="0">
                <a:solidFill>
                  <a:schemeClr val="hlink"/>
                </a:solidFill>
              </a:rPr>
              <a:t>	 – Illness of any kind</a:t>
            </a:r>
          </a:p>
          <a:p>
            <a:r>
              <a:rPr lang="en-US" sz="2400" b="1" dirty="0">
                <a:solidFill>
                  <a:schemeClr val="hlink"/>
                </a:solidFill>
              </a:rPr>
              <a:t>	 – Family </a:t>
            </a:r>
            <a:r>
              <a:rPr lang="en-US" sz="2400" b="1" dirty="0" smtClean="0">
                <a:solidFill>
                  <a:schemeClr val="hlink"/>
                </a:solidFill>
              </a:rPr>
              <a:t>problems</a:t>
            </a:r>
            <a:endParaRPr lang="en-US" sz="2400" b="1" dirty="0">
              <a:solidFill>
                <a:schemeClr val="hlink"/>
              </a:solidFill>
            </a:endParaRPr>
          </a:p>
        </p:txBody>
      </p:sp>
      <p:pic>
        <p:nvPicPr>
          <p:cNvPr id="14338" name="Picture 2" descr="D:\DISC E\e-things\e-scoala\@ SEM III\Operations Management\paper\Google\computer-problem-300x215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3122" y="1506288"/>
            <a:ext cx="2985341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082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7"/>
          <p:cNvSpPr>
            <a:spLocks noChangeArrowheads="1"/>
          </p:cNvSpPr>
          <p:nvPr/>
        </p:nvSpPr>
        <p:spPr bwMode="auto">
          <a:xfrm>
            <a:off x="2223321" y="371619"/>
            <a:ext cx="496855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 dirty="0" smtClean="0">
                <a:solidFill>
                  <a:schemeClr val="hlink"/>
                </a:solidFill>
                <a:latin typeface="+mn-lt"/>
              </a:rPr>
              <a:t>Time Buffers</a:t>
            </a:r>
            <a:endParaRPr lang="en-US" altLang="en-US" sz="4400" b="1" dirty="0">
              <a:solidFill>
                <a:schemeClr val="hlink"/>
              </a:solidFill>
              <a:latin typeface="+mn-lt"/>
            </a:endParaRPr>
          </a:p>
        </p:txBody>
      </p:sp>
      <p:sp>
        <p:nvSpPr>
          <p:cNvPr id="15" name="Text Placeholder 7"/>
          <p:cNvSpPr txBox="1">
            <a:spLocks/>
          </p:cNvSpPr>
          <p:nvPr/>
        </p:nvSpPr>
        <p:spPr bwMode="auto">
          <a:xfrm>
            <a:off x="1818861" y="3472383"/>
            <a:ext cx="6553033" cy="747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hlink"/>
                </a:solidFill>
              </a:rPr>
              <a:t>Project </a:t>
            </a:r>
            <a:r>
              <a:rPr lang="en-US" sz="2400" b="1" dirty="0">
                <a:solidFill>
                  <a:schemeClr val="hlink"/>
                </a:solidFill>
              </a:rPr>
              <a:t>Buffer – </a:t>
            </a:r>
            <a:r>
              <a:rPr lang="en-US" sz="2400" b="1" dirty="0" smtClean="0">
                <a:solidFill>
                  <a:schemeClr val="hlink"/>
                </a:solidFill>
              </a:rPr>
              <a:t> </a:t>
            </a:r>
            <a:r>
              <a:rPr lang="en-US" sz="2400" b="1" dirty="0">
                <a:solidFill>
                  <a:schemeClr val="hlink"/>
                </a:solidFill>
              </a:rPr>
              <a:t>whole project</a:t>
            </a:r>
            <a:r>
              <a:rPr lang="en-US" altLang="en-US" sz="2400" b="1" dirty="0">
                <a:solidFill>
                  <a:schemeClr val="hlink"/>
                </a:solidFill>
              </a:rPr>
              <a:t> </a:t>
            </a:r>
          </a:p>
          <a:p>
            <a:endParaRPr lang="en-US" sz="2400" b="1" dirty="0">
              <a:solidFill>
                <a:schemeClr val="hlink"/>
              </a:solidFill>
            </a:endParaRPr>
          </a:p>
        </p:txBody>
      </p:sp>
      <p:sp>
        <p:nvSpPr>
          <p:cNvPr id="17" name="Rectangle 37"/>
          <p:cNvSpPr>
            <a:spLocks noChangeArrowheads="1"/>
          </p:cNvSpPr>
          <p:nvPr/>
        </p:nvSpPr>
        <p:spPr bwMode="auto">
          <a:xfrm>
            <a:off x="539552" y="2708920"/>
            <a:ext cx="334299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 smtClean="0">
                <a:solidFill>
                  <a:schemeClr val="tx2"/>
                </a:solidFill>
                <a:latin typeface="+mn-lt"/>
              </a:rPr>
              <a:t>Types:</a:t>
            </a:r>
            <a:endParaRPr lang="en-US" altLang="en-US" sz="32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0" name="Text Placeholder 7"/>
          <p:cNvSpPr txBox="1">
            <a:spLocks/>
          </p:cNvSpPr>
          <p:nvPr/>
        </p:nvSpPr>
        <p:spPr bwMode="auto">
          <a:xfrm>
            <a:off x="1818861" y="4221088"/>
            <a:ext cx="6804756" cy="963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hlink"/>
                </a:solidFill>
              </a:rPr>
              <a:t>Feeding </a:t>
            </a:r>
            <a:r>
              <a:rPr lang="en-US" sz="2400" b="1" dirty="0">
                <a:solidFill>
                  <a:schemeClr val="hlink"/>
                </a:solidFill>
              </a:rPr>
              <a:t>Buffers – </a:t>
            </a:r>
            <a:r>
              <a:rPr lang="en-US" sz="2400" b="1" dirty="0" smtClean="0">
                <a:solidFill>
                  <a:schemeClr val="hlink"/>
                </a:solidFill>
              </a:rPr>
              <a:t>for </a:t>
            </a:r>
            <a:r>
              <a:rPr lang="en-US" sz="2400" b="1" dirty="0">
                <a:solidFill>
                  <a:schemeClr val="hlink"/>
                </a:solidFill>
              </a:rPr>
              <a:t>each task that feeds into the critical chain</a:t>
            </a:r>
            <a:endParaRPr lang="en-US" altLang="en-US" sz="2400" b="1" dirty="0">
              <a:solidFill>
                <a:schemeClr val="hlink"/>
              </a:solidFill>
            </a:endParaRPr>
          </a:p>
          <a:p>
            <a:endParaRPr lang="en-US" sz="2400" b="1" dirty="0">
              <a:solidFill>
                <a:schemeClr val="hlink"/>
              </a:solidFill>
            </a:endParaRPr>
          </a:p>
        </p:txBody>
      </p:sp>
      <p:sp>
        <p:nvSpPr>
          <p:cNvPr id="11" name="Text Placeholder 7"/>
          <p:cNvSpPr txBox="1">
            <a:spLocks/>
          </p:cNvSpPr>
          <p:nvPr/>
        </p:nvSpPr>
        <p:spPr bwMode="auto">
          <a:xfrm>
            <a:off x="1799692" y="5409220"/>
            <a:ext cx="6930416" cy="891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chemeClr val="hlink"/>
                </a:solidFill>
              </a:rPr>
              <a:t>Resource Buffers – </a:t>
            </a:r>
            <a:r>
              <a:rPr lang="en-US" sz="2400" b="1" dirty="0" smtClean="0">
                <a:solidFill>
                  <a:schemeClr val="hlink"/>
                </a:solidFill>
              </a:rPr>
              <a:t>assigned to </a:t>
            </a:r>
            <a:r>
              <a:rPr lang="en-US" sz="2400" b="1" dirty="0">
                <a:solidFill>
                  <a:schemeClr val="hlink"/>
                </a:solidFill>
              </a:rPr>
              <a:t>ensure that the necessary resources </a:t>
            </a:r>
            <a:r>
              <a:rPr lang="en-US" sz="2400" b="1" dirty="0" smtClean="0">
                <a:solidFill>
                  <a:schemeClr val="hlink"/>
                </a:solidFill>
              </a:rPr>
              <a:t>will </a:t>
            </a:r>
            <a:r>
              <a:rPr lang="en-US" sz="2400" b="1" dirty="0">
                <a:solidFill>
                  <a:schemeClr val="hlink"/>
                </a:solidFill>
              </a:rPr>
              <a:t>be available </a:t>
            </a:r>
            <a:endParaRPr lang="en-US" altLang="en-US" sz="2400" b="1" dirty="0">
              <a:solidFill>
                <a:schemeClr val="hlink"/>
              </a:solidFill>
            </a:endParaRPr>
          </a:p>
        </p:txBody>
      </p:sp>
      <p:sp>
        <p:nvSpPr>
          <p:cNvPr id="12" name="Rectangle 37"/>
          <p:cNvSpPr>
            <a:spLocks noChangeArrowheads="1"/>
          </p:cNvSpPr>
          <p:nvPr/>
        </p:nvSpPr>
        <p:spPr bwMode="auto">
          <a:xfrm>
            <a:off x="551823" y="1469925"/>
            <a:ext cx="334299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 smtClean="0">
                <a:solidFill>
                  <a:schemeClr val="tx2"/>
                </a:solidFill>
                <a:latin typeface="+mn-lt"/>
              </a:rPr>
              <a:t>What is?</a:t>
            </a:r>
            <a:endParaRPr lang="en-US" altLang="en-US" sz="32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3" name="Text Placeholder 7"/>
          <p:cNvSpPr txBox="1">
            <a:spLocks/>
          </p:cNvSpPr>
          <p:nvPr/>
        </p:nvSpPr>
        <p:spPr bwMode="auto">
          <a:xfrm>
            <a:off x="1799692" y="2054700"/>
            <a:ext cx="6553033" cy="747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hlink"/>
                </a:solidFill>
              </a:rPr>
              <a:t>Extra</a:t>
            </a:r>
            <a:r>
              <a:rPr lang="en-US" sz="2400" b="1" dirty="0">
                <a:solidFill>
                  <a:schemeClr val="hlink"/>
                </a:solidFill>
              </a:rPr>
              <a:t> time added into a time estimate to keep a project on track</a:t>
            </a:r>
          </a:p>
        </p:txBody>
      </p:sp>
    </p:spTree>
    <p:extLst>
      <p:ext uri="{BB962C8B-B14F-4D97-AF65-F5344CB8AC3E}">
        <p14:creationId xmlns:p14="http://schemas.microsoft.com/office/powerpoint/2010/main" val="4020461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4C4C4C"/>
      </a:dk1>
      <a:lt1>
        <a:srgbClr val="FFFFFF"/>
      </a:lt1>
      <a:dk2>
        <a:srgbClr val="66CCFF"/>
      </a:dk2>
      <a:lt2>
        <a:srgbClr val="666666"/>
      </a:lt2>
      <a:accent1>
        <a:srgbClr val="66CCFF"/>
      </a:accent1>
      <a:accent2>
        <a:srgbClr val="00FF80"/>
      </a:accent2>
      <a:accent3>
        <a:srgbClr val="FFFFFF"/>
      </a:accent3>
      <a:accent4>
        <a:srgbClr val="404040"/>
      </a:accent4>
      <a:accent5>
        <a:srgbClr val="B8E2FF"/>
      </a:accent5>
      <a:accent6>
        <a:srgbClr val="00E773"/>
      </a:accent6>
      <a:hlink>
        <a:srgbClr val="666666"/>
      </a:hlink>
      <a:folHlink>
        <a:srgbClr val="FF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448</Words>
  <Application>Microsoft Office PowerPoint</Application>
  <PresentationFormat>On-screen Show (4:3)</PresentationFormat>
  <Paragraphs>207</Paragraphs>
  <Slides>21</Slides>
  <Notes>20</Notes>
  <HiddenSlides>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Pareto Analysis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 pad and pen business PowerPoint template</dc:title>
  <dc:creator>Presentation Magazine</dc:creator>
  <cp:lastModifiedBy>Lilia</cp:lastModifiedBy>
  <cp:revision>145</cp:revision>
  <dcterms:modified xsi:type="dcterms:W3CDTF">2015-12-09T14:07:08Z</dcterms:modified>
</cp:coreProperties>
</file>