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5" r:id="rId9"/>
    <p:sldId id="266" r:id="rId10"/>
    <p:sldId id="261" r:id="rId11"/>
    <p:sldId id="262" r:id="rId12"/>
    <p:sldId id="267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08" autoAdjust="0"/>
  </p:normalViewPr>
  <p:slideViewPr>
    <p:cSldViewPr>
      <p:cViewPr>
        <p:scale>
          <a:sx n="110" d="100"/>
          <a:sy n="110" d="100"/>
        </p:scale>
        <p:origin x="-72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Balanced Scorecard  and Operation Management</a:t>
            </a:r>
            <a:endParaRPr lang="en-GB" sz="2000" dirty="0"/>
          </a:p>
        </p:txBody>
      </p:sp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0064" y="2214968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575" y="1677335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495574" y="5949280"/>
            <a:ext cx="8128405" cy="3478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                    ERP MS Dynamics NAV 2009 !!!!!!!!!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Strategic initiatives </a:t>
            </a:r>
            <a:br>
              <a:rPr lang="en-GB" dirty="0" smtClean="0"/>
            </a:br>
            <a:r>
              <a:rPr lang="cs-CZ" sz="1300" dirty="0" smtClean="0"/>
              <a:t>(</a:t>
            </a:r>
            <a:r>
              <a:rPr lang="en-GB" sz="1300" dirty="0" smtClean="0"/>
              <a:t>two bottom BSC layers have  defined Goal-Measurement-Intention-Action program</a:t>
            </a:r>
            <a:endParaRPr lang="en-GB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Marketing skills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rgbClr val="0070C0"/>
                </a:solidFill>
              </a:rPr>
              <a:t>Database of customers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Arrived  for the first time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Unpleasant surprise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Turnover of sales channel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00064" y="3904104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rgbClr val="FF0000"/>
                </a:solidFill>
              </a:rPr>
              <a:t>Ratio  WIN/LOST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92152" y="4264144"/>
            <a:ext cx="0" cy="3889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770145" y="286913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Goal</a:t>
            </a:r>
            <a:endParaRPr lang="en-GB" sz="12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575809" y="2884784"/>
            <a:ext cx="108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Measurement</a:t>
            </a:r>
            <a:endParaRPr lang="en-GB" sz="12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776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Intention</a:t>
            </a:r>
            <a:endParaRPr lang="en-GB" sz="12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Action</a:t>
            </a:r>
          </a:p>
          <a:p>
            <a:pPr algn="ctr"/>
            <a:r>
              <a:rPr lang="en-GB" sz="1200" b="1" dirty="0" smtClean="0"/>
              <a:t>program</a:t>
            </a:r>
            <a:endParaRPr lang="en-GB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Marketing</a:t>
            </a:r>
          </a:p>
          <a:p>
            <a:r>
              <a:rPr lang="en-GB" sz="1000" b="1" dirty="0" smtClean="0"/>
              <a:t>     skills</a:t>
            </a:r>
            <a:endParaRPr lang="en-GB" sz="1000" b="1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9236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% skills</a:t>
            </a:r>
          </a:p>
          <a:p>
            <a:r>
              <a:rPr lang="en-GB" sz="1000" b="1" dirty="0" smtClean="0">
                <a:solidFill>
                  <a:srgbClr val="0070C0"/>
                </a:solidFill>
              </a:rPr>
              <a:t>% clients with</a:t>
            </a:r>
          </a:p>
          <a:p>
            <a:r>
              <a:rPr lang="en-GB" sz="1000" b="1" dirty="0" smtClean="0">
                <a:solidFill>
                  <a:srgbClr val="0070C0"/>
                </a:solidFill>
              </a:rPr>
              <a:t>  good 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By100% -1 Y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By 80 % -2 Y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T</a:t>
            </a:r>
            <a:r>
              <a:rPr lang="cs-CZ" sz="1000" dirty="0" smtClean="0"/>
              <a:t>  </a:t>
            </a:r>
            <a:r>
              <a:rPr lang="en-GB" sz="1000" dirty="0" smtClean="0"/>
              <a:t>raining</a:t>
            </a:r>
          </a:p>
          <a:p>
            <a:r>
              <a:rPr lang="en-GB" sz="1000" dirty="0" smtClean="0"/>
              <a:t>New  SW (ERP</a:t>
            </a:r>
            <a:r>
              <a:rPr lang="cs-CZ" sz="1000" dirty="0" smtClean="0"/>
              <a:t>)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   </a:t>
            </a:r>
            <a:r>
              <a:rPr lang="en-GB" sz="1000" dirty="0" smtClean="0"/>
              <a:t>Keep </a:t>
            </a:r>
          </a:p>
          <a:p>
            <a:r>
              <a:rPr lang="en-GB" sz="1000" dirty="0" smtClean="0"/>
              <a:t>existing clients</a:t>
            </a:r>
            <a:endParaRPr lang="en-GB" sz="10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Increase</a:t>
            </a:r>
          </a:p>
          <a:p>
            <a:r>
              <a:rPr lang="en-GB" sz="1000" dirty="0" smtClean="0"/>
              <a:t>of market</a:t>
            </a:r>
          </a:p>
          <a:p>
            <a:r>
              <a:rPr lang="en-GB" sz="1000" dirty="0" smtClean="0"/>
              <a:t>    share</a:t>
            </a:r>
            <a:endParaRPr lang="en-GB" sz="10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Ratio </a:t>
            </a:r>
            <a:r>
              <a:rPr lang="cs-CZ" sz="1000" b="1" dirty="0" smtClean="0"/>
              <a:t>WIN/LOST</a:t>
            </a:r>
            <a:endParaRPr lang="cs-CZ" sz="1000" b="1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Quantity of</a:t>
            </a:r>
          </a:p>
          <a:p>
            <a:r>
              <a:rPr lang="en-GB" sz="1000" dirty="0" smtClean="0"/>
              <a:t> problems</a:t>
            </a:r>
            <a:endParaRPr lang="en-GB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8755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     </a:t>
            </a:r>
            <a:r>
              <a:rPr lang="en-GB" sz="1000" dirty="0" smtClean="0"/>
              <a:t>By 50 % </a:t>
            </a:r>
          </a:p>
          <a:p>
            <a:r>
              <a:rPr lang="en-GB" sz="1000" dirty="0" smtClean="0"/>
              <a:t>   in   2 years</a:t>
            </a:r>
          </a:p>
          <a:p>
            <a:r>
              <a:rPr lang="en-GB" sz="1000" dirty="0" smtClean="0"/>
              <a:t>    (decrease)</a:t>
            </a:r>
            <a:endParaRPr lang="en-GB" sz="1000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5632336" y="462145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Quantity of</a:t>
            </a:r>
          </a:p>
          <a:p>
            <a:r>
              <a:rPr lang="en-GB" sz="1000" dirty="0" smtClean="0"/>
              <a:t>new clients</a:t>
            </a:r>
            <a:endParaRPr lang="en-GB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93430" y="4530025"/>
            <a:ext cx="801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   By 100 % </a:t>
            </a:r>
          </a:p>
          <a:p>
            <a:r>
              <a:rPr lang="en-GB" sz="1000" dirty="0" smtClean="0"/>
              <a:t>in  2 years</a:t>
            </a:r>
          </a:p>
          <a:p>
            <a:r>
              <a:rPr lang="en-GB" sz="1000" dirty="0" smtClean="0"/>
              <a:t> (increase)</a:t>
            </a:r>
            <a:endParaRPr lang="en-GB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715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Program </a:t>
            </a:r>
          </a:p>
          <a:p>
            <a:r>
              <a:rPr lang="en-GB" sz="1000" dirty="0" smtClean="0"/>
              <a:t>of direct</a:t>
            </a:r>
          </a:p>
          <a:p>
            <a:r>
              <a:rPr lang="en-GB" sz="1000" dirty="0" smtClean="0"/>
              <a:t>marketing</a:t>
            </a:r>
            <a:endParaRPr lang="en-GB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31250" y="4580127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 </a:t>
            </a:r>
            <a:r>
              <a:rPr lang="en-GB" sz="1000" dirty="0" smtClean="0"/>
              <a:t>Support of </a:t>
            </a:r>
          </a:p>
          <a:p>
            <a:r>
              <a:rPr lang="en-GB" sz="1000" dirty="0" smtClean="0"/>
              <a:t>company image</a:t>
            </a:r>
            <a:endParaRPr lang="en-GB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</a:t>
            </a:r>
            <a:r>
              <a:rPr lang="en-GB" sz="1000" dirty="0" smtClean="0"/>
              <a:t>Action </a:t>
            </a:r>
          </a:p>
          <a:p>
            <a:r>
              <a:rPr lang="en-GB" sz="1000" dirty="0" smtClean="0"/>
              <a:t>    sales</a:t>
            </a:r>
            <a:endParaRPr lang="en-GB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en-GB" sz="1000" b="1" dirty="0" smtClean="0"/>
              <a:t>Provided value</a:t>
            </a:r>
            <a:endParaRPr lang="en-GB" sz="1000" b="1" dirty="0"/>
          </a:p>
        </p:txBody>
      </p:sp>
      <p:sp>
        <p:nvSpPr>
          <p:cNvPr id="73" name="Obdélník 72"/>
          <p:cNvSpPr/>
          <p:nvPr/>
        </p:nvSpPr>
        <p:spPr>
          <a:xfrm>
            <a:off x="2713409" y="291530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Better relationships</a:t>
            </a:r>
            <a:endParaRPr lang="en-GB" sz="1000" b="1" dirty="0"/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Growing</a:t>
            </a:r>
            <a:r>
              <a:rPr lang="cs-CZ" sz="1000" b="1" dirty="0" smtClean="0">
                <a:solidFill>
                  <a:schemeClr val="tx1"/>
                </a:solidFill>
              </a:rPr>
              <a:t> sales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Growing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margins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Satisfied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shareholders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Processes-methods</a:t>
            </a:r>
            <a:r>
              <a:rPr lang="cs-CZ" dirty="0" smtClean="0"/>
              <a:t> - </a:t>
            </a:r>
            <a:r>
              <a:rPr lang="en-US" dirty="0" smtClean="0"/>
              <a:t>Goals-benefits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06912"/>
              </p:ext>
            </p:extLst>
          </p:nvPr>
        </p:nvGraphicFramePr>
        <p:xfrm>
          <a:off x="457200" y="1600200"/>
          <a:ext cx="7283155" cy="497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4"/>
                <a:gridCol w="481099"/>
                <a:gridCol w="541237"/>
                <a:gridCol w="721649"/>
                <a:gridCol w="661511"/>
                <a:gridCol w="541237"/>
                <a:gridCol w="541237"/>
                <a:gridCol w="541237"/>
                <a:gridCol w="721649"/>
                <a:gridCol w="721649"/>
                <a:gridCol w="102022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93864">
                <a:tc>
                  <a:txBody>
                    <a:bodyPr/>
                    <a:lstStyle/>
                    <a:p>
                      <a:pPr algn="ctr"/>
                      <a:r>
                        <a:rPr lang="cs-CZ" sz="1200" noProof="0" dirty="0" smtClean="0"/>
                        <a:t> 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Profit</a:t>
                      </a:r>
                      <a:endParaRPr lang="cs-C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</a:t>
                      </a:r>
                      <a:r>
                        <a:rPr lang="cs-CZ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share</a:t>
                      </a:r>
                      <a:endParaRPr lang="en-GB" sz="9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Reject/Good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en-GB" sz="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Satisfied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owners</a:t>
                      </a:r>
                      <a:endParaRPr lang="en-GB" sz="9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growth</a:t>
                      </a:r>
                      <a:endParaRPr lang="en-GB" sz="9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staff  skills</a:t>
                      </a:r>
                      <a:endParaRPr lang="en-GB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Faster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reaction</a:t>
                      </a:r>
                      <a:endParaRPr lang="en-ZA" sz="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Acceptable price</a:t>
                      </a:r>
                      <a:endParaRPr lang="en-GB" sz="9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reduction</a:t>
                      </a:r>
                      <a:endParaRPr lang="en-US" sz="9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Due date performance </a:t>
                      </a:r>
                      <a:endParaRPr lang="en-GB" sz="9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 smtClean="0"/>
                        <a:t>  Advanced production      planning</a:t>
                      </a:r>
                      <a:endParaRPr lang="en-GB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Applied workflow</a:t>
                      </a:r>
                      <a:endParaRPr lang="en-GB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36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23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 stock replenishment  </a:t>
                      </a:r>
                      <a:endParaRPr lang="en-GB" sz="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Applied BI </a:t>
                      </a:r>
                      <a:endParaRPr lang="en-GB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E-learning</a:t>
                      </a:r>
                      <a:endParaRPr lang="en-GB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40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Lean manufacturing</a:t>
                      </a:r>
                      <a:endParaRPr lang="en-GB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50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31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CRM</a:t>
                      </a:r>
                      <a:endParaRPr lang="en-GB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portable device</a:t>
                      </a:r>
                      <a:r>
                        <a:rPr lang="cs-CZ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GB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37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23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management</a:t>
                      </a:r>
                      <a:endParaRPr lang="en-GB" sz="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0070C0"/>
                          </a:solidFill>
                        </a:rPr>
                        <a:t>40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430463" y="1440875"/>
            <a:ext cx="7606673" cy="1224136"/>
          </a:xfrm>
          <a:prstGeom prst="rect">
            <a:avLst/>
          </a:prstGeom>
          <a:gradFill>
            <a:gsLst>
              <a:gs pos="54000">
                <a:srgbClr val="FFFF00">
                  <a:alpha val="15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54191" y="2286954"/>
            <a:ext cx="76213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Goals</a:t>
            </a:r>
            <a:endParaRPr lang="cs-CZ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7164" y="2204864"/>
            <a:ext cx="1080120" cy="4514132"/>
          </a:xfrm>
          <a:prstGeom prst="rect">
            <a:avLst/>
          </a:prstGeom>
          <a:gradFill>
            <a:gsLst>
              <a:gs pos="100000">
                <a:schemeClr val="accent6">
                  <a:lumMod val="84000"/>
                  <a:lumOff val="16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05311" y="2296656"/>
            <a:ext cx="95250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1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Methods</a:t>
            </a:r>
            <a:endParaRPr lang="cs-CZ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0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BS (</a:t>
            </a:r>
            <a:r>
              <a:rPr lang="en-GB" dirty="0" smtClean="0"/>
              <a:t>for inspiration only) 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1271790" y="1556792"/>
            <a:ext cx="6552728" cy="12720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/>
          </a:p>
        </p:txBody>
      </p:sp>
      <p:sp>
        <p:nvSpPr>
          <p:cNvPr id="5" name="Obdélník 4"/>
          <p:cNvSpPr/>
          <p:nvPr/>
        </p:nvSpPr>
        <p:spPr>
          <a:xfrm>
            <a:off x="1365586" y="3164828"/>
            <a:ext cx="6552728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/>
          </a:p>
        </p:txBody>
      </p:sp>
      <p:sp>
        <p:nvSpPr>
          <p:cNvPr id="6" name="Obdélník 5"/>
          <p:cNvSpPr/>
          <p:nvPr/>
        </p:nvSpPr>
        <p:spPr>
          <a:xfrm>
            <a:off x="1271790" y="4091472"/>
            <a:ext cx="655272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smtClean="0">
                <a:solidFill>
                  <a:schemeClr val="dk1"/>
                </a:solidFill>
              </a:rPr>
              <a:t> </a:t>
            </a:r>
            <a:endParaRPr lang="en-GB" sz="1100" b="1" dirty="0">
              <a:solidFill>
                <a:schemeClr val="dk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71790" y="5157192"/>
            <a:ext cx="6552728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00" b="1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8025" y="5376263"/>
            <a:ext cx="814647" cy="30777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Learning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2377" y="4365104"/>
            <a:ext cx="899926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400" dirty="0" smtClean="0"/>
              <a:t> </a:t>
            </a:r>
            <a:r>
              <a:rPr lang="cs-CZ" sz="1400" dirty="0" err="1" smtClean="0"/>
              <a:t>Internal</a:t>
            </a:r>
            <a:r>
              <a:rPr lang="cs-CZ" sz="1400" dirty="0" smtClean="0"/>
              <a:t> </a:t>
            </a:r>
          </a:p>
          <a:p>
            <a:r>
              <a:rPr lang="cs-CZ" sz="1400" dirty="0" err="1" smtClean="0"/>
              <a:t>processes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9552" y="3122384"/>
            <a:ext cx="892680" cy="73866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Customer</a:t>
            </a:r>
            <a:endParaRPr lang="cs-CZ" sz="1400" dirty="0" smtClean="0"/>
          </a:p>
          <a:p>
            <a:r>
              <a:rPr lang="cs-CZ" sz="1400" dirty="0" smtClean="0"/>
              <a:t> area</a:t>
            </a:r>
          </a:p>
          <a:p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1857" y="2278950"/>
            <a:ext cx="1142620" cy="30777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Shareholders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2815506" y="5399347"/>
            <a:ext cx="10983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dk1"/>
                </a:solidFill>
              </a:rPr>
              <a:t>High staff  skills</a:t>
            </a:r>
            <a:endParaRPr lang="en-GB" sz="1100" b="1" dirty="0">
              <a:solidFill>
                <a:schemeClr val="dk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157376" y="1646016"/>
            <a:ext cx="845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chemeClr val="dk1"/>
                </a:solidFill>
              </a:rPr>
              <a:t>Satisfied</a:t>
            </a:r>
          </a:p>
          <a:p>
            <a:pPr algn="ctr"/>
            <a:r>
              <a:rPr lang="en-GB" sz="1100" b="1" dirty="0">
                <a:solidFill>
                  <a:schemeClr val="dk1"/>
                </a:solidFill>
              </a:rPr>
              <a:t>owners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635896" y="2115998"/>
            <a:ext cx="5148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dirty="0">
                <a:solidFill>
                  <a:schemeClr val="dk1"/>
                </a:solidFill>
              </a:rPr>
              <a:t>Profit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957953" y="3238158"/>
            <a:ext cx="11560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b="1" dirty="0">
                <a:solidFill>
                  <a:schemeClr val="dk1"/>
                </a:solidFill>
              </a:rPr>
              <a:t>Acceptable price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762918" y="3586037"/>
            <a:ext cx="15343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b="1" dirty="0">
                <a:solidFill>
                  <a:schemeClr val="dk1"/>
                </a:solidFill>
              </a:rPr>
              <a:t>Due date performance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684597" y="2360656"/>
            <a:ext cx="10695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b="1" dirty="0">
                <a:solidFill>
                  <a:schemeClr val="dk1"/>
                </a:solidFill>
              </a:rPr>
              <a:t>Market growth</a:t>
            </a:r>
            <a:endParaRPr lang="cs-CZ" sz="1100" b="1" dirty="0">
              <a:solidFill>
                <a:schemeClr val="dk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365586" y="3238158"/>
            <a:ext cx="1368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chemeClr val="dk1"/>
                </a:solidFill>
              </a:rPr>
              <a:t>Reject/Good</a:t>
            </a:r>
          </a:p>
          <a:p>
            <a:pPr algn="ctr"/>
            <a:r>
              <a:rPr lang="en-GB" sz="1100" b="1" dirty="0">
                <a:solidFill>
                  <a:schemeClr val="dk1"/>
                </a:solidFill>
              </a:rPr>
              <a:t>products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421682" y="4553126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b="1" dirty="0">
                <a:solidFill>
                  <a:schemeClr val="dk1"/>
                </a:solidFill>
              </a:rPr>
              <a:t>Lean manufacturing</a:t>
            </a:r>
            <a:endParaRPr lang="cs-CZ" sz="1100" b="1" dirty="0">
              <a:solidFill>
                <a:schemeClr val="dk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910026" y="5530152"/>
            <a:ext cx="7745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dirty="0">
                <a:solidFill>
                  <a:schemeClr val="dk1"/>
                </a:solidFill>
              </a:rPr>
              <a:t>E-</a:t>
            </a:r>
            <a:r>
              <a:rPr lang="cs-CZ" sz="1100" b="1" dirty="0" err="1">
                <a:solidFill>
                  <a:schemeClr val="dk1"/>
                </a:solidFill>
              </a:rPr>
              <a:t>learning</a:t>
            </a:r>
            <a:endParaRPr lang="en-GB" sz="1100" b="1" dirty="0">
              <a:solidFill>
                <a:schemeClr val="dk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185363" y="2371762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b="1" dirty="0">
                <a:solidFill>
                  <a:schemeClr val="dk1"/>
                </a:solidFill>
              </a:rPr>
              <a:t>Market </a:t>
            </a:r>
            <a:r>
              <a:rPr lang="cs-CZ" sz="1100" b="1" dirty="0">
                <a:solidFill>
                  <a:schemeClr val="dk1"/>
                </a:solidFill>
              </a:rPr>
              <a:t>  </a:t>
            </a:r>
            <a:r>
              <a:rPr lang="en-GB" sz="1100" b="1" dirty="0">
                <a:solidFill>
                  <a:schemeClr val="dk1"/>
                </a:solidFill>
              </a:rPr>
              <a:t>share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213712" y="4332123"/>
            <a:ext cx="14221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b="1" dirty="0">
                <a:solidFill>
                  <a:schemeClr val="dk1"/>
                </a:solidFill>
              </a:rPr>
              <a:t>Quality management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731905" y="4368460"/>
            <a:ext cx="8162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b="1" dirty="0">
                <a:solidFill>
                  <a:schemeClr val="dk1"/>
                </a:solidFill>
              </a:rPr>
              <a:t>Applied BI </a:t>
            </a:r>
          </a:p>
        </p:txBody>
      </p:sp>
      <p:cxnSp>
        <p:nvCxnSpPr>
          <p:cNvPr id="26" name="Přímá spojnice se šipkou 25"/>
          <p:cNvCxnSpPr/>
          <p:nvPr/>
        </p:nvCxnSpPr>
        <p:spPr>
          <a:xfrm flipH="1" flipV="1">
            <a:off x="3913885" y="5553236"/>
            <a:ext cx="1996141" cy="107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1788056" y="3716842"/>
            <a:ext cx="0" cy="8439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2163490" y="3652735"/>
            <a:ext cx="633207" cy="7123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2364260" y="2377608"/>
            <a:ext cx="1367645" cy="9130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3893338" y="2432838"/>
            <a:ext cx="480294" cy="8053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 flipV="1">
            <a:off x="2789567" y="1837404"/>
            <a:ext cx="796107" cy="3554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24" idx="2"/>
          </p:cNvCxnSpPr>
          <p:nvPr/>
        </p:nvCxnSpPr>
        <p:spPr>
          <a:xfrm flipV="1">
            <a:off x="3635896" y="4630070"/>
            <a:ext cx="504134" cy="7692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délník 42"/>
          <p:cNvSpPr/>
          <p:nvPr/>
        </p:nvSpPr>
        <p:spPr>
          <a:xfrm>
            <a:off x="5023597" y="4302850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sz="1100" b="1" dirty="0">
                <a:solidFill>
                  <a:schemeClr val="dk1"/>
                </a:solidFill>
              </a:rPr>
              <a:t>Advanced stock replenishment  </a:t>
            </a:r>
          </a:p>
        </p:txBody>
      </p:sp>
      <p:cxnSp>
        <p:nvCxnSpPr>
          <p:cNvPr id="49" name="Přímá spojnice se šipkou 48"/>
          <p:cNvCxnSpPr>
            <a:endCxn id="20" idx="2"/>
          </p:cNvCxnSpPr>
          <p:nvPr/>
        </p:nvCxnSpPr>
        <p:spPr>
          <a:xfrm flipH="1" flipV="1">
            <a:off x="2097508" y="4814736"/>
            <a:ext cx="1112594" cy="5819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 flipV="1">
            <a:off x="3827441" y="4626714"/>
            <a:ext cx="1286598" cy="769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H="1" flipV="1">
            <a:off x="5666297" y="3814667"/>
            <a:ext cx="18453" cy="517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 flipV="1">
            <a:off x="5296161" y="2642463"/>
            <a:ext cx="233954" cy="10082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V="1">
            <a:off x="5296161" y="2580920"/>
            <a:ext cx="1724111" cy="10698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bdélník 62"/>
          <p:cNvSpPr/>
          <p:nvPr/>
        </p:nvSpPr>
        <p:spPr>
          <a:xfrm>
            <a:off x="5185363" y="1730654"/>
            <a:ext cx="11817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dk1"/>
                </a:solidFill>
              </a:rPr>
              <a:t>Higher  turnover </a:t>
            </a:r>
            <a:endParaRPr lang="en-GB" sz="1100" b="1" dirty="0">
              <a:solidFill>
                <a:schemeClr val="dk1"/>
              </a:solidFill>
            </a:endParaRPr>
          </a:p>
        </p:txBody>
      </p:sp>
      <p:cxnSp>
        <p:nvCxnSpPr>
          <p:cNvPr id="64" name="Přímá spojnice se šipkou 63"/>
          <p:cNvCxnSpPr/>
          <p:nvPr/>
        </p:nvCxnSpPr>
        <p:spPr>
          <a:xfrm flipH="1" flipV="1">
            <a:off x="5646688" y="1910052"/>
            <a:ext cx="15192" cy="4985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>
            <a:stCxn id="18" idx="0"/>
          </p:cNvCxnSpPr>
          <p:nvPr/>
        </p:nvCxnSpPr>
        <p:spPr>
          <a:xfrm flipH="1" flipV="1">
            <a:off x="6201823" y="1982440"/>
            <a:ext cx="1017536" cy="378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4133485" y="1887520"/>
            <a:ext cx="1080849" cy="3053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>
            <a:stCxn id="24" idx="0"/>
          </p:cNvCxnSpPr>
          <p:nvPr/>
        </p:nvCxnSpPr>
        <p:spPr>
          <a:xfrm flipV="1">
            <a:off x="4140030" y="3814667"/>
            <a:ext cx="741214" cy="5537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V="1">
            <a:off x="4881244" y="2642463"/>
            <a:ext cx="414917" cy="6511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22" idx="3"/>
          </p:cNvCxnSpPr>
          <p:nvPr/>
        </p:nvCxnSpPr>
        <p:spPr>
          <a:xfrm flipV="1">
            <a:off x="6216414" y="2491461"/>
            <a:ext cx="468183" cy="11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V="1">
            <a:off x="3214940" y="3499768"/>
            <a:ext cx="918545" cy="8633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7184597" y="4410572"/>
            <a:ext cx="4635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b="1" dirty="0" smtClean="0">
                <a:solidFill>
                  <a:schemeClr val="dk1"/>
                </a:solidFill>
              </a:rPr>
              <a:t>CRM</a:t>
            </a:r>
            <a:endParaRPr lang="en-GB" sz="1100" b="1" dirty="0">
              <a:solidFill>
                <a:schemeClr val="dk1"/>
              </a:solidFill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6297312" y="3284324"/>
            <a:ext cx="15343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dk1"/>
                </a:solidFill>
              </a:rPr>
              <a:t>Faster reaction </a:t>
            </a:r>
          </a:p>
          <a:p>
            <a:pPr algn="ctr"/>
            <a:r>
              <a:rPr lang="en-US" sz="1100" b="1" dirty="0" smtClean="0">
                <a:solidFill>
                  <a:schemeClr val="dk1"/>
                </a:solidFill>
              </a:rPr>
              <a:t>to client´s requirement</a:t>
            </a:r>
            <a:endParaRPr lang="en-US" sz="1100" b="1" dirty="0">
              <a:solidFill>
                <a:schemeClr val="dk1"/>
              </a:solidFill>
            </a:endParaRPr>
          </a:p>
        </p:txBody>
      </p:sp>
      <p:cxnSp>
        <p:nvCxnSpPr>
          <p:cNvPr id="47" name="Přímá spojnice se šipkou 46"/>
          <p:cNvCxnSpPr/>
          <p:nvPr/>
        </p:nvCxnSpPr>
        <p:spPr>
          <a:xfrm flipH="1" flipV="1">
            <a:off x="7416391" y="3716842"/>
            <a:ext cx="30870" cy="6152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46" idx="0"/>
          </p:cNvCxnSpPr>
          <p:nvPr/>
        </p:nvCxnSpPr>
        <p:spPr>
          <a:xfrm flipH="1" flipV="1">
            <a:off x="5910026" y="2622266"/>
            <a:ext cx="1154484" cy="6620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/>
          <p:nvPr/>
        </p:nvCxnSpPr>
        <p:spPr>
          <a:xfrm flipH="1" flipV="1">
            <a:off x="7216910" y="2574703"/>
            <a:ext cx="2449" cy="7189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 flipV="1">
            <a:off x="3913885" y="4630070"/>
            <a:ext cx="3305474" cy="7692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 flipV="1">
            <a:off x="4032587" y="3453601"/>
            <a:ext cx="341045" cy="9173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2719755" y="3290613"/>
            <a:ext cx="845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b="1" dirty="0" err="1" smtClean="0">
                <a:solidFill>
                  <a:schemeClr val="dk1"/>
                </a:solidFill>
              </a:rPr>
              <a:t>Cost</a:t>
            </a:r>
            <a:r>
              <a:rPr lang="cs-CZ" sz="1100" b="1" dirty="0" smtClean="0">
                <a:solidFill>
                  <a:schemeClr val="dk1"/>
                </a:solidFill>
              </a:rPr>
              <a:t> </a:t>
            </a:r>
            <a:r>
              <a:rPr lang="cs-CZ" sz="1100" b="1" dirty="0" err="1" smtClean="0">
                <a:solidFill>
                  <a:schemeClr val="dk1"/>
                </a:solidFill>
              </a:rPr>
              <a:t>reduction</a:t>
            </a:r>
            <a:endParaRPr lang="en-GB" sz="1100" b="1" dirty="0">
              <a:solidFill>
                <a:schemeClr val="dk1"/>
              </a:solidFill>
            </a:endParaRPr>
          </a:p>
        </p:txBody>
      </p:sp>
      <p:cxnSp>
        <p:nvCxnSpPr>
          <p:cNvPr id="62" name="Přímá spojnice se šipkou 61"/>
          <p:cNvCxnSpPr/>
          <p:nvPr/>
        </p:nvCxnSpPr>
        <p:spPr>
          <a:xfrm flipV="1">
            <a:off x="2049662" y="3716842"/>
            <a:ext cx="953554" cy="8485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/>
          <p:nvPr/>
        </p:nvCxnSpPr>
        <p:spPr>
          <a:xfrm flipV="1">
            <a:off x="3053579" y="3721500"/>
            <a:ext cx="161361" cy="6494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/>
          <p:nvPr/>
        </p:nvCxnSpPr>
        <p:spPr>
          <a:xfrm flipV="1">
            <a:off x="3223561" y="2502567"/>
            <a:ext cx="508344" cy="8145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 flipV="1">
            <a:off x="3384994" y="3368963"/>
            <a:ext cx="572959" cy="661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>
            <a:off x="2526439" y="3408125"/>
            <a:ext cx="398365" cy="270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8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2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</a:t>
            </a:r>
            <a:r>
              <a:rPr lang="cs-CZ" dirty="0" smtClean="0"/>
              <a:t> </a:t>
            </a:r>
            <a:r>
              <a:rPr lang="en-GB" dirty="0" smtClean="0"/>
              <a:t>Product &amp; Service Technology</a:t>
            </a:r>
            <a:br>
              <a:rPr lang="en-GB" dirty="0" smtClean="0"/>
            </a:br>
            <a:r>
              <a:rPr lang="en-GB" dirty="0" smtClean="0"/>
              <a:t>	B) Process Technology</a:t>
            </a:r>
            <a:br>
              <a:rPr lang="en-GB" dirty="0" smtClean="0"/>
            </a:br>
            <a:r>
              <a:rPr lang="en-GB" dirty="0" smtClean="0"/>
              <a:t>	C) Globalization Technology</a:t>
            </a:r>
            <a:br>
              <a:rPr lang="en-GB" dirty="0" smtClean="0"/>
            </a:br>
            <a:r>
              <a:rPr lang="en-GB" dirty="0" smtClean="0"/>
              <a:t>	D) Information Technology</a:t>
            </a:r>
            <a:br>
              <a:rPr lang="en-GB" dirty="0" smtClean="0"/>
            </a:br>
            <a:r>
              <a:rPr lang="en-GB" dirty="0" smtClean="0"/>
              <a:t>	E) All of the above</a:t>
            </a:r>
            <a:br>
              <a:rPr lang="en-GB" dirty="0" smtClean="0"/>
            </a:br>
            <a:r>
              <a:rPr lang="en-GB" b="1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0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8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</a:t>
            </a:r>
            <a:r>
              <a:rPr lang="cs-CZ" dirty="0" smtClean="0"/>
              <a:t> </a:t>
            </a:r>
            <a:r>
              <a:rPr lang="en-US" dirty="0" smtClean="0"/>
              <a:t>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</a:t>
            </a:r>
            <a:r>
              <a:rPr lang="en-US" dirty="0" smtClean="0"/>
              <a:t>Location</a:t>
            </a:r>
            <a:r>
              <a:rPr lang="cs-CZ" smtClean="0"/>
              <a:t>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7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53750" y="3854008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438275"/>
            <a:ext cx="36195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19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dirty="0" smtClean="0"/>
              <a:t>Reduced cycle time (see </a:t>
            </a:r>
            <a:r>
              <a:rPr lang="en-ZA" sz="1000" dirty="0" smtClean="0">
                <a:solidFill>
                  <a:srgbClr val="FF0000"/>
                </a:solidFill>
              </a:rPr>
              <a:t>Little´s law</a:t>
            </a:r>
            <a:r>
              <a:rPr lang="en-ZA" sz="1000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>
                <a:solidFill>
                  <a:srgbClr val="FF0000"/>
                </a:solidFill>
              </a:rPr>
              <a:t>Application of Theory of Constraints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Better </a:t>
            </a:r>
            <a:r>
              <a:rPr lang="cs-CZ" sz="1000" dirty="0" err="1" smtClean="0">
                <a:solidFill>
                  <a:srgbClr val="FF0000"/>
                </a:solidFill>
              </a:rPr>
              <a:t>way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of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replenishment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Basic strategy map (two upper  BS levels)</a:t>
            </a:r>
            <a:endParaRPr lang="en-GB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GB" sz="1000" dirty="0" smtClean="0"/>
              <a:t>Become industry cost leader </a:t>
            </a:r>
            <a:r>
              <a:rPr lang="en-GB" sz="1000" dirty="0" smtClean="0">
                <a:solidFill>
                  <a:srgbClr val="FF0000"/>
                </a:solidFill>
              </a:rPr>
              <a:t>(Gartner Magic Quadrant Matrix)</a:t>
            </a:r>
          </a:p>
          <a:p>
            <a:r>
              <a:rPr lang="en-GB" sz="1000" dirty="0" smtClean="0"/>
              <a:t>Maximize use of existing assets </a:t>
            </a:r>
          </a:p>
          <a:p>
            <a:r>
              <a:rPr lang="en-GB" sz="1000" dirty="0" smtClean="0"/>
              <a:t>Improve cost  management</a:t>
            </a:r>
            <a:endParaRPr lang="en-GB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Stars and Milk </a:t>
            </a:r>
            <a:r>
              <a:rPr lang="cs-CZ" sz="1000" b="1" dirty="0" smtClean="0">
                <a:solidFill>
                  <a:srgbClr val="FF0000"/>
                </a:solidFill>
              </a:rPr>
              <a:t>C</a:t>
            </a:r>
            <a:r>
              <a:rPr lang="en-ZA" sz="1000" b="1" dirty="0" smtClean="0">
                <a:solidFill>
                  <a:srgbClr val="FF0000"/>
                </a:solidFill>
              </a:rPr>
              <a:t>aw</a:t>
            </a:r>
            <a:r>
              <a:rPr lang="cs-CZ" sz="1000" b="1" dirty="0" smtClean="0">
                <a:solidFill>
                  <a:srgbClr val="FF0000"/>
                </a:solidFill>
              </a:rPr>
              <a:t>s </a:t>
            </a:r>
            <a:r>
              <a:rPr lang="en-ZA" sz="1000" b="1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b="1" dirty="0" smtClean="0">
                <a:solidFill>
                  <a:srgbClr val="FF0000"/>
                </a:solidFill>
              </a:rPr>
              <a:t>Matrix</a:t>
            </a:r>
            <a:endParaRPr lang="en-ZA" sz="1000" b="1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771454" y="2678947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(9</a:t>
            </a:r>
            <a:r>
              <a:rPr lang="cs-CZ" sz="900" dirty="0" smtClean="0">
                <a:solidFill>
                  <a:srgbClr val="FF0000"/>
                </a:solidFill>
              </a:rPr>
              <a:t>5+80)/2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85303" y="3110011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(80</a:t>
            </a:r>
            <a:r>
              <a:rPr lang="cs-CZ" sz="900" dirty="0" smtClean="0">
                <a:solidFill>
                  <a:srgbClr val="FF0000"/>
                </a:solidFill>
              </a:rPr>
              <a:t>+67)/2</a:t>
            </a:r>
            <a:endParaRPr lang="cs-CZ" sz="9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8418743" y="3356232"/>
            <a:ext cx="0" cy="237702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7788707" y="5795247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(60</a:t>
            </a:r>
            <a:r>
              <a:rPr lang="cs-CZ" sz="900" dirty="0" smtClean="0">
                <a:solidFill>
                  <a:srgbClr val="FF0000"/>
                </a:solidFill>
              </a:rPr>
              <a:t>+50)/2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02986" y="1177876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b="1" dirty="0" smtClean="0">
                <a:solidFill>
                  <a:srgbClr val="FF0000"/>
                </a:solidFill>
              </a:rPr>
              <a:t>(KPI/</a:t>
            </a:r>
            <a:r>
              <a:rPr lang="cs-CZ" sz="1000" b="1" dirty="0" err="1" smtClean="0">
                <a:solidFill>
                  <a:srgbClr val="FF0000"/>
                </a:solidFill>
              </a:rPr>
              <a:t>Goal</a:t>
            </a:r>
            <a:r>
              <a:rPr lang="cs-CZ" sz="1000" b="1" dirty="0" smtClean="0">
                <a:solidFill>
                  <a:srgbClr val="FF0000"/>
                </a:solidFill>
              </a:rPr>
              <a:t>)*100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9" name="Šipka dolů 18"/>
          <p:cNvSpPr/>
          <p:nvPr/>
        </p:nvSpPr>
        <p:spPr>
          <a:xfrm>
            <a:off x="7236296" y="1424097"/>
            <a:ext cx="216024" cy="276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580112" y="2678947"/>
            <a:ext cx="576064" cy="245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80%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19872" y="6434694"/>
            <a:ext cx="576064" cy="245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493935" y="6434694"/>
            <a:ext cx="576064" cy="245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580112" y="3075056"/>
            <a:ext cx="576064" cy="245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80%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580112" y="5806370"/>
            <a:ext cx="576064" cy="245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50%</a:t>
            </a:r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/>
      <p:bldP spid="16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units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Will be presented later in sections such as 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Little´s law (LT=WIP*CT=WIP/Throughput)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Theory of Constraint…</a:t>
            </a:r>
          </a:p>
          <a:p>
            <a:r>
              <a:rPr lang="en-US" sz="2800" b="1" dirty="0" smtClean="0"/>
              <a:t>Cycle Time (CT)– </a:t>
            </a:r>
            <a:r>
              <a:rPr lang="en-US" sz="2400" dirty="0" smtClean="0"/>
              <a:t>time to complete task (time/unit)</a:t>
            </a:r>
          </a:p>
          <a:p>
            <a:r>
              <a:rPr lang="en-US" sz="2800" b="1" dirty="0" err="1" smtClean="0"/>
              <a:t>Takt</a:t>
            </a:r>
            <a:r>
              <a:rPr lang="en-US" sz="2800" b="1" dirty="0" smtClean="0"/>
              <a:t>  Time  (TT) – </a:t>
            </a:r>
            <a:r>
              <a:rPr lang="en-US" sz="2400" dirty="0" smtClean="0"/>
              <a:t>rhythm in which we have to produce in order to satisfy customer  demand (demand is 240 toaster ovens and we can produce these in 480 minutes -&gt;TT= 480/240=2</a:t>
            </a:r>
          </a:p>
          <a:p>
            <a:r>
              <a:rPr lang="en-US" sz="2800" b="1" dirty="0" smtClean="0"/>
              <a:t>Lead Time (LT) – </a:t>
            </a:r>
            <a:r>
              <a:rPr lang="en-US" sz="2400" dirty="0" smtClean="0"/>
              <a:t>Number of minutes, hours, or days that must be allowed for the completion of an operation or process, or must elapse before a desired action takes place –see next slide</a:t>
            </a:r>
          </a:p>
          <a:p>
            <a:r>
              <a:rPr lang="cs-CZ" sz="2400" i="1" dirty="0" smtClean="0"/>
              <a:t>Comment : CT&lt;&gt;LT !!</a:t>
            </a:r>
            <a:endParaRPr lang="en-ZA" sz="2400" i="1" dirty="0"/>
          </a:p>
        </p:txBody>
      </p:sp>
      <p:sp>
        <p:nvSpPr>
          <p:cNvPr id="4" name="Obdélník 3"/>
          <p:cNvSpPr/>
          <p:nvPr/>
        </p:nvSpPr>
        <p:spPr>
          <a:xfrm>
            <a:off x="3102986" y="1064971"/>
            <a:ext cx="30673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NoT</a:t>
            </a:r>
            <a:r>
              <a:rPr lang="cs-CZ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MPH_AOMA !!!!!!!</a:t>
            </a:r>
            <a:r>
              <a:rPr lang="cs-CZ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!!! </a:t>
            </a:r>
            <a:endParaRPr lang="cs-CZ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Lead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12687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lead time is the time and not the effort. You may have a lead time of 100 days and only have to work 1 hour to fix the bug. Sometime you start working on the bug. The </a:t>
            </a:r>
            <a:r>
              <a:rPr lang="en-US" i="1" dirty="0"/>
              <a:t>cycle time</a:t>
            </a:r>
            <a:r>
              <a:rPr lang="en-US" dirty="0"/>
              <a:t> is the time from the start of the work until the </a:t>
            </a:r>
            <a:r>
              <a:rPr lang="en-US" dirty="0" err="1"/>
              <a:t>bugfix</a:t>
            </a:r>
            <a:r>
              <a:rPr lang="en-US" dirty="0"/>
              <a:t> is live.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9592" y="3356992"/>
            <a:ext cx="72728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899592" y="278092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915816" y="274492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797147" y="2744924"/>
            <a:ext cx="0" cy="1291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172400" y="2698999"/>
            <a:ext cx="0" cy="1522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899592" y="3861048"/>
            <a:ext cx="727280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899592" y="2924944"/>
            <a:ext cx="20162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915816" y="3140968"/>
            <a:ext cx="2880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5796136" y="2852936"/>
            <a:ext cx="2376264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6300192" y="246908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Cycle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time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738403" y="3491716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Lead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time</a:t>
            </a:r>
            <a:r>
              <a:rPr lang="cs-CZ" b="1" dirty="0" smtClean="0">
                <a:solidFill>
                  <a:srgbClr val="FF0000"/>
                </a:solidFill>
              </a:rPr>
              <a:t> (fix)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47106" y="4112502"/>
            <a:ext cx="155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</a:t>
            </a:r>
            <a:r>
              <a:rPr lang="cs-CZ" dirty="0" err="1" smtClean="0"/>
              <a:t>Request</a:t>
            </a:r>
            <a:r>
              <a:rPr lang="cs-CZ" dirty="0" smtClean="0"/>
              <a:t> </a:t>
            </a:r>
          </a:p>
          <a:p>
            <a:r>
              <a:rPr lang="cs-CZ" dirty="0" smtClean="0"/>
              <a:t>(bug </a:t>
            </a:r>
            <a:r>
              <a:rPr lang="cs-CZ" dirty="0" err="1" smtClean="0"/>
              <a:t>reported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195736" y="2246887"/>
            <a:ext cx="19903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</a:t>
            </a:r>
            <a:r>
              <a:rPr lang="cs-CZ" sz="1600" dirty="0" smtClean="0"/>
              <a:t>Priority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task</a:t>
            </a:r>
            <a:endParaRPr lang="cs-CZ" sz="1600" dirty="0" smtClean="0"/>
          </a:p>
          <a:p>
            <a:r>
              <a:rPr lang="cs-CZ" sz="1600" dirty="0"/>
              <a:t> </a:t>
            </a:r>
            <a:r>
              <a:rPr lang="cs-CZ" sz="1600" dirty="0" smtClean="0"/>
              <a:t>              </a:t>
            </a:r>
            <a:r>
              <a:rPr lang="cs-CZ" sz="1600" dirty="0" err="1" smtClean="0"/>
              <a:t>is</a:t>
            </a:r>
            <a:r>
              <a:rPr lang="cs-CZ" sz="1600" dirty="0" smtClean="0"/>
              <a:t>  set </a:t>
            </a:r>
            <a:endParaRPr lang="cs-CZ" sz="16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213284" y="4036422"/>
            <a:ext cx="12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Start 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542323" y="4265145"/>
            <a:ext cx="125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Bug </a:t>
            </a:r>
            <a:r>
              <a:rPr lang="cs-CZ" dirty="0" err="1" smtClean="0"/>
              <a:t>solved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5963357" y="260648"/>
            <a:ext cx="2426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</a:t>
            </a:r>
            <a:r>
              <a:rPr lang="cs-CZ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MPH_AOMA  !!!</a:t>
            </a:r>
            <a:endParaRPr lang="cs-CZ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3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1299</Words>
  <Application>Microsoft Office PowerPoint</Application>
  <PresentationFormat>Předvádění na obrazovce (4:3)</PresentationFormat>
  <Paragraphs>320</Paragraphs>
  <Slides>20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 Balanced Scorecard</vt:lpstr>
      <vt:lpstr>Balanced Scorecard and continuum of value (1st part)</vt:lpstr>
      <vt:lpstr>Balanced Scorecard and continuum of value (2nd part)</vt:lpstr>
      <vt:lpstr>Definition</vt:lpstr>
      <vt:lpstr>Basic strategy map (two lower  BS levels)</vt:lpstr>
      <vt:lpstr>Basic strategy map (two upper  BS levels)</vt:lpstr>
      <vt:lpstr>Balanced Scorcard worksheet</vt:lpstr>
      <vt:lpstr>Some units </vt:lpstr>
      <vt:lpstr>Lead time</vt:lpstr>
      <vt:lpstr>ERP outputs and BS </vt:lpstr>
      <vt:lpstr>ERP forms related to customer aging report</vt:lpstr>
      <vt:lpstr>Balanced Scorecard  and Operation Management</vt:lpstr>
      <vt:lpstr>Strategic initiatives  (two bottom BSC layers have  defined Goal-Measurement-Intention-Action program</vt:lpstr>
      <vt:lpstr>Processes-methods - Goals-benefits </vt:lpstr>
      <vt:lpstr>BS (for inspiration only) </vt:lpstr>
      <vt:lpstr>Test 1</vt:lpstr>
      <vt:lpstr>Test 2</vt:lpstr>
      <vt:lpstr>Test 3</vt:lpstr>
      <vt:lpstr>Test 4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69</cp:revision>
  <dcterms:created xsi:type="dcterms:W3CDTF">2015-06-12T06:47:01Z</dcterms:created>
  <dcterms:modified xsi:type="dcterms:W3CDTF">2016-11-16T08:19:25Z</dcterms:modified>
</cp:coreProperties>
</file>