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93" r:id="rId3"/>
    <p:sldId id="325" r:id="rId4"/>
    <p:sldId id="326" r:id="rId5"/>
    <p:sldId id="294" r:id="rId6"/>
    <p:sldId id="300" r:id="rId7"/>
    <p:sldId id="301" r:id="rId8"/>
    <p:sldId id="304" r:id="rId9"/>
    <p:sldId id="303" r:id="rId10"/>
    <p:sldId id="299" r:id="rId11"/>
    <p:sldId id="307" r:id="rId12"/>
    <p:sldId id="306" r:id="rId13"/>
    <p:sldId id="310" r:id="rId14"/>
    <p:sldId id="322" r:id="rId15"/>
    <p:sldId id="292" r:id="rId1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E92007-5756-40BE-A319-FC73D6D39E74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CCF965-D2DE-4C4C-AD1D-A421956778C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75740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CCF965-D2DE-4C4C-AD1D-A421956778C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6325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882797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0046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61523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6561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211116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80087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971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55183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8706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82184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75383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74A0C-3999-4A34-B7B3-0F835A0A5B6E}" type="datetimeFigureOut">
              <a:rPr lang="cs-CZ" smtClean="0"/>
              <a:t>16.11.2016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F489B6-1413-439B-ADE2-DC9AD674B5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7008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/>
              <a:t>Introduction</a:t>
            </a:r>
            <a:r>
              <a:rPr lang="cs-CZ" dirty="0" smtClean="0"/>
              <a:t> to MS Dynamics NAV XVI. </a:t>
            </a:r>
            <a:r>
              <a:rPr lang="cs-CZ" sz="1600" b="1" dirty="0" smtClean="0">
                <a:solidFill>
                  <a:srgbClr val="0070C0"/>
                </a:solidFill>
              </a:rPr>
              <a:t>(</a:t>
            </a:r>
            <a:r>
              <a:rPr lang="cs-CZ" sz="1600" b="1" dirty="0" smtClean="0">
                <a:solidFill>
                  <a:srgbClr val="0070C0"/>
                </a:solidFill>
              </a:rPr>
              <a:t>CRM </a:t>
            </a:r>
            <a:r>
              <a:rPr lang="cs-CZ" sz="1600" b="1" dirty="0" err="1" smtClean="0">
                <a:solidFill>
                  <a:srgbClr val="0070C0"/>
                </a:solidFill>
              </a:rPr>
              <a:t>for</a:t>
            </a:r>
            <a:r>
              <a:rPr lang="cs-CZ" sz="1600" b="1" dirty="0" smtClean="0">
                <a:solidFill>
                  <a:srgbClr val="0070C0"/>
                </a:solidFill>
              </a:rPr>
              <a:t> MPH_AOMA )</a:t>
            </a:r>
            <a:endParaRPr lang="cs-CZ" sz="16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sz="1800" dirty="0" err="1" smtClean="0"/>
              <a:t>Ing.J.Skorkovský,CSc</a:t>
            </a:r>
            <a:r>
              <a:rPr lang="cs-CZ" sz="1800" dirty="0" smtClean="0"/>
              <a:t>.</a:t>
            </a:r>
            <a:r>
              <a:rPr lang="cs-CZ" dirty="0" smtClean="0"/>
              <a:t> </a:t>
            </a:r>
          </a:p>
          <a:p>
            <a:r>
              <a:rPr lang="en-US" sz="1800" dirty="0" smtClean="0"/>
              <a:t>MASARYK UNIVERSITY BRNO,</a:t>
            </a:r>
            <a:r>
              <a:rPr lang="cs-CZ" sz="1800" dirty="0" smtClean="0"/>
              <a:t> </a:t>
            </a:r>
            <a:r>
              <a:rPr lang="en-US" sz="1800" dirty="0" smtClean="0"/>
              <a:t>Czech Republic </a:t>
            </a:r>
          </a:p>
          <a:p>
            <a:r>
              <a:rPr lang="en-US" sz="1800" dirty="0" smtClean="0"/>
              <a:t>Faculty of economics and business administration </a:t>
            </a:r>
          </a:p>
          <a:p>
            <a:r>
              <a:rPr lang="en-US" sz="1800" dirty="0" smtClean="0"/>
              <a:t>Department of corporate economy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7208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620688"/>
            <a:ext cx="7047557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 dirty="0" err="1" smtClean="0"/>
              <a:t>Contact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Card</a:t>
            </a:r>
            <a:r>
              <a:rPr lang="cs-CZ" altLang="cs-CZ" sz="3200" dirty="0" smtClean="0"/>
              <a:t>-&gt; </a:t>
            </a:r>
            <a:r>
              <a:rPr lang="cs-CZ" altLang="cs-CZ" sz="3200" dirty="0" err="1" smtClean="0"/>
              <a:t>Company</a:t>
            </a:r>
            <a:r>
              <a:rPr lang="cs-CZ" altLang="cs-CZ" sz="3200" dirty="0" smtClean="0"/>
              <a:t>-person </a:t>
            </a:r>
            <a:r>
              <a:rPr lang="cs-CZ" altLang="cs-CZ" sz="3200" dirty="0" smtClean="0"/>
              <a:t> </a:t>
            </a:r>
            <a:endParaRPr lang="cs-CZ" altLang="cs-CZ" sz="3200" dirty="0" smtClean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52473"/>
            <a:ext cx="3710613" cy="31600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452473"/>
            <a:ext cx="4325094" cy="31706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6594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71600" y="620688"/>
            <a:ext cx="7047557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altLang="cs-CZ" sz="3200" dirty="0" smtClean="0"/>
              <a:t>New </a:t>
            </a:r>
            <a:r>
              <a:rPr lang="cs-CZ" altLang="cs-CZ" sz="3200" dirty="0" err="1" smtClean="0"/>
              <a:t>interaction</a:t>
            </a:r>
            <a:endParaRPr lang="cs-CZ" altLang="cs-CZ" sz="3200" dirty="0" smtClean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0191" y="1268760"/>
            <a:ext cx="3723481" cy="2614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Šipka doprava 2"/>
          <p:cNvSpPr/>
          <p:nvPr/>
        </p:nvSpPr>
        <p:spPr>
          <a:xfrm>
            <a:off x="4644008" y="243205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851" y="1268760"/>
            <a:ext cx="2885306" cy="21582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293096"/>
            <a:ext cx="2856237" cy="216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Přímá spojnice se šipkou 4"/>
          <p:cNvCxnSpPr>
            <a:stCxn id="3075" idx="2"/>
          </p:cNvCxnSpPr>
          <p:nvPr/>
        </p:nvCxnSpPr>
        <p:spPr>
          <a:xfrm flipH="1">
            <a:off x="3779912" y="3426969"/>
            <a:ext cx="2796592" cy="86612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746" y="4221088"/>
            <a:ext cx="2890542" cy="21650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Šipka doprava 9"/>
          <p:cNvSpPr/>
          <p:nvPr/>
        </p:nvSpPr>
        <p:spPr>
          <a:xfrm>
            <a:off x="4283968" y="5015570"/>
            <a:ext cx="360040" cy="2880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285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3563887" y="692696"/>
            <a:ext cx="2851102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/>
              <a:t>New </a:t>
            </a:r>
            <a:r>
              <a:rPr lang="cs-CZ" altLang="cs-CZ" sz="3200" dirty="0" err="1"/>
              <a:t>interaction</a:t>
            </a:r>
            <a:endParaRPr lang="cs-CZ" altLang="cs-CZ" sz="32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84784"/>
            <a:ext cx="7732713" cy="1190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5148064" y="1484784"/>
            <a:ext cx="17597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 smtClean="0">
                <a:solidFill>
                  <a:srgbClr val="0070C0"/>
                </a:solidFill>
              </a:rPr>
              <a:t>Interaction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entry</a:t>
            </a:r>
            <a:endParaRPr lang="cs-CZ" i="1" dirty="0">
              <a:solidFill>
                <a:srgbClr val="0070C0"/>
              </a:solidFill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058" y="3068960"/>
            <a:ext cx="7562850" cy="3505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Šipka dolů 3"/>
          <p:cNvSpPr/>
          <p:nvPr/>
        </p:nvSpPr>
        <p:spPr>
          <a:xfrm>
            <a:off x="3347864" y="2420888"/>
            <a:ext cx="64807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7" name="TextovéPole 6"/>
          <p:cNvSpPr txBox="1"/>
          <p:nvPr/>
        </p:nvSpPr>
        <p:spPr>
          <a:xfrm>
            <a:off x="4268208" y="2636660"/>
            <a:ext cx="23961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i="1" dirty="0" err="1" smtClean="0">
                <a:solidFill>
                  <a:srgbClr val="0070C0"/>
                </a:solidFill>
              </a:rPr>
              <a:t>Create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new</a:t>
            </a:r>
            <a:r>
              <a:rPr lang="cs-CZ" i="1" dirty="0" smtClean="0">
                <a:solidFill>
                  <a:srgbClr val="0070C0"/>
                </a:solidFill>
              </a:rPr>
              <a:t> </a:t>
            </a:r>
            <a:r>
              <a:rPr lang="cs-CZ" i="1" dirty="0" err="1" smtClean="0">
                <a:solidFill>
                  <a:srgbClr val="0070C0"/>
                </a:solidFill>
              </a:rPr>
              <a:t>opportunity</a:t>
            </a:r>
            <a:endParaRPr lang="cs-CZ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67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1022893" y="548680"/>
            <a:ext cx="5795048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altLang="cs-CZ" sz="3200" dirty="0"/>
              <a:t>New </a:t>
            </a:r>
            <a:r>
              <a:rPr lang="cs-CZ" altLang="cs-CZ" sz="3200" dirty="0" smtClean="0"/>
              <a:t>oportunity – </a:t>
            </a:r>
            <a:r>
              <a:rPr lang="cs-CZ" altLang="cs-CZ" sz="3200" dirty="0" err="1" smtClean="0"/>
              <a:t>already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created</a:t>
            </a:r>
            <a:endParaRPr lang="cs-CZ" altLang="cs-CZ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1299486"/>
            <a:ext cx="6535961" cy="4107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1043608" y="5733256"/>
            <a:ext cx="7375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here</a:t>
            </a:r>
            <a:r>
              <a:rPr lang="cs-CZ" dirty="0" smtClean="0"/>
              <a:t> </a:t>
            </a:r>
            <a:r>
              <a:rPr lang="cs-CZ" dirty="0" err="1" smtClean="0"/>
              <a:t>you</a:t>
            </a:r>
            <a:r>
              <a:rPr lang="cs-CZ" dirty="0" smtClean="0"/>
              <a:t> </a:t>
            </a:r>
            <a:r>
              <a:rPr lang="cs-CZ" dirty="0" err="1" smtClean="0"/>
              <a:t>can</a:t>
            </a:r>
            <a:r>
              <a:rPr lang="cs-CZ" dirty="0" smtClean="0"/>
              <a:t> </a:t>
            </a:r>
            <a:r>
              <a:rPr lang="cs-CZ" dirty="0" err="1" smtClean="0"/>
              <a:t>create</a:t>
            </a:r>
            <a:r>
              <a:rPr lang="cs-CZ" dirty="0" smtClean="0"/>
              <a:t> </a:t>
            </a:r>
            <a:r>
              <a:rPr lang="cs-CZ" dirty="0" err="1" smtClean="0"/>
              <a:t>various</a:t>
            </a:r>
            <a:r>
              <a:rPr lang="cs-CZ" dirty="0" smtClean="0"/>
              <a:t> To-</a:t>
            </a:r>
            <a:r>
              <a:rPr lang="cs-CZ" dirty="0" err="1" smtClean="0"/>
              <a:t>Dos</a:t>
            </a:r>
            <a:r>
              <a:rPr lang="cs-CZ" dirty="0" smtClean="0"/>
              <a:t> and </a:t>
            </a:r>
            <a:r>
              <a:rPr lang="cs-CZ" dirty="0" err="1" smtClean="0"/>
              <a:t>and</a:t>
            </a:r>
            <a:r>
              <a:rPr lang="cs-CZ" dirty="0" smtClean="0"/>
              <a:t> </a:t>
            </a:r>
            <a:r>
              <a:rPr lang="cs-CZ" dirty="0" err="1" smtClean="0"/>
              <a:t>change</a:t>
            </a:r>
            <a:r>
              <a:rPr lang="cs-CZ" dirty="0" smtClean="0"/>
              <a:t> Sales </a:t>
            </a:r>
            <a:r>
              <a:rPr lang="cs-CZ" dirty="0" err="1" smtClean="0"/>
              <a:t>Cycle</a:t>
            </a:r>
            <a:r>
              <a:rPr lang="cs-CZ" dirty="0" smtClean="0"/>
              <a:t> </a:t>
            </a:r>
            <a:r>
              <a:rPr lang="cs-CZ" dirty="0" err="1" smtClean="0"/>
              <a:t>stages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2830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55776" y="682904"/>
            <a:ext cx="475252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altLang="cs-CZ" sz="3200" dirty="0" smtClean="0"/>
              <a:t>Sales </a:t>
            </a:r>
            <a:r>
              <a:rPr lang="cs-CZ" altLang="cs-CZ" sz="3200" dirty="0" err="1" smtClean="0"/>
              <a:t>Cycle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Stages</a:t>
            </a:r>
            <a:r>
              <a:rPr lang="cs-CZ" altLang="cs-CZ" sz="3200" dirty="0" smtClean="0"/>
              <a:t>  </a:t>
            </a:r>
            <a:endParaRPr lang="cs-CZ" altLang="cs-CZ" sz="3200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627" y="1988840"/>
            <a:ext cx="7304087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271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End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section</a:t>
            </a:r>
            <a:r>
              <a:rPr lang="cs-CZ" dirty="0" smtClean="0"/>
              <a:t> XVI.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916832"/>
            <a:ext cx="4743450" cy="265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497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 smtClean="0"/>
              <a:t>CRM – Customer Relationship Management</a:t>
            </a:r>
            <a:endParaRPr lang="en-ZA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err="1" smtClean="0"/>
              <a:t>PROs</a:t>
            </a:r>
            <a:endParaRPr lang="cs-CZ" dirty="0" smtClean="0"/>
          </a:p>
          <a:p>
            <a:pPr lvl="1"/>
            <a:r>
              <a:rPr lang="en-ZA" dirty="0" smtClean="0"/>
              <a:t>It enables to keep track of all prospective customer (suspects and prospects)</a:t>
            </a:r>
          </a:p>
          <a:p>
            <a:pPr lvl="1"/>
            <a:r>
              <a:rPr lang="en-ZA" dirty="0" smtClean="0"/>
              <a:t>Improve sales and marketing service </a:t>
            </a:r>
          </a:p>
          <a:p>
            <a:pPr lvl="1"/>
            <a:r>
              <a:rPr lang="en-ZA" dirty="0" smtClean="0"/>
              <a:t>Company can promote the work it has done for its customers in order to approach prospects</a:t>
            </a:r>
          </a:p>
          <a:p>
            <a:r>
              <a:rPr lang="en-ZA" dirty="0" smtClean="0"/>
              <a:t>CONs</a:t>
            </a:r>
          </a:p>
          <a:p>
            <a:pPr lvl="1"/>
            <a:r>
              <a:rPr lang="en-ZA" dirty="0" smtClean="0"/>
              <a:t>CRM software may not integrate well with other email and accounting systems</a:t>
            </a:r>
          </a:p>
          <a:p>
            <a:pPr lvl="1"/>
            <a:r>
              <a:rPr lang="en-ZA" dirty="0" smtClean="0"/>
              <a:t>Another disadvantage to a newly implemented CRM software is the learning curve.  </a:t>
            </a:r>
          </a:p>
          <a:p>
            <a:pPr lvl="1"/>
            <a:endParaRPr lang="cs-CZ" dirty="0" smtClean="0"/>
          </a:p>
          <a:p>
            <a:pPr lvl="1"/>
            <a:endParaRPr lang="en-ZA" dirty="0" smtClean="0"/>
          </a:p>
          <a:p>
            <a:pPr marL="0" indent="0">
              <a:buNone/>
            </a:pPr>
            <a:r>
              <a:rPr lang="en-ZA" dirty="0" smtClean="0"/>
              <a:t> </a:t>
            </a:r>
            <a:endParaRPr lang="en-ZA" dirty="0"/>
          </a:p>
        </p:txBody>
      </p:sp>
    </p:spTree>
    <p:extLst>
      <p:ext uri="{BB962C8B-B14F-4D97-AF65-F5344CB8AC3E}">
        <p14:creationId xmlns:p14="http://schemas.microsoft.com/office/powerpoint/2010/main" val="48943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ZA" dirty="0"/>
              <a:t>CRM – Customer Relationship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ZA" sz="2000" dirty="0" smtClean="0"/>
              <a:t>Relationship management is a customer-oriented feature with service response based on customer input, one-to-one solutions to customers’ requirements, direct online communications with customer and customer service </a:t>
            </a:r>
            <a:r>
              <a:rPr lang="en-US" sz="2000" dirty="0" err="1" smtClean="0"/>
              <a:t>cente</a:t>
            </a:r>
            <a:r>
              <a:rPr lang="cs-CZ" sz="2000" dirty="0" smtClean="0"/>
              <a:t>r</a:t>
            </a:r>
            <a:r>
              <a:rPr lang="en-US" sz="2000" dirty="0" smtClean="0"/>
              <a:t>s</a:t>
            </a:r>
            <a:r>
              <a:rPr lang="en-ZA" sz="2000" dirty="0" smtClean="0"/>
              <a:t> that help customers solve their issues.</a:t>
            </a:r>
          </a:p>
          <a:p>
            <a:r>
              <a:rPr lang="en-ZA" sz="2000" dirty="0" smtClean="0"/>
              <a:t>Sales force automation</a:t>
            </a:r>
          </a:p>
          <a:p>
            <a:pPr lvl="1"/>
            <a:r>
              <a:rPr lang="en-ZA" sz="1600" dirty="0" smtClean="0"/>
              <a:t>Sales promotion analysis</a:t>
            </a:r>
          </a:p>
          <a:p>
            <a:pPr lvl="2"/>
            <a:r>
              <a:rPr lang="en-ZA" sz="1200" dirty="0" smtClean="0"/>
              <a:t>Advertising</a:t>
            </a:r>
          </a:p>
          <a:p>
            <a:pPr lvl="2"/>
            <a:r>
              <a:rPr lang="en-ZA" sz="1200" dirty="0" smtClean="0"/>
              <a:t>Personal selling </a:t>
            </a:r>
          </a:p>
          <a:p>
            <a:pPr lvl="2"/>
            <a:r>
              <a:rPr lang="en-ZA" sz="1200" dirty="0" smtClean="0"/>
              <a:t>Direct marketing </a:t>
            </a:r>
          </a:p>
          <a:p>
            <a:pPr lvl="2"/>
            <a:r>
              <a:rPr lang="en-ZA" sz="1200" dirty="0" smtClean="0"/>
              <a:t>Public relations</a:t>
            </a:r>
          </a:p>
          <a:p>
            <a:pPr lvl="1"/>
            <a:r>
              <a:rPr lang="en-ZA" sz="1600" dirty="0" smtClean="0"/>
              <a:t>automate tracking of a client’s account history </a:t>
            </a:r>
          </a:p>
          <a:p>
            <a:pPr lvl="1"/>
            <a:r>
              <a:rPr lang="en-ZA" sz="1600" dirty="0" smtClean="0"/>
              <a:t>Use of technology (ERP) </a:t>
            </a:r>
          </a:p>
          <a:p>
            <a:r>
              <a:rPr lang="en-ZA" sz="2000" dirty="0" smtClean="0"/>
              <a:t>Opportunity Management</a:t>
            </a:r>
            <a:endParaRPr lang="en-ZA" sz="2000" dirty="0"/>
          </a:p>
        </p:txBody>
      </p:sp>
    </p:spTree>
    <p:extLst>
      <p:ext uri="{BB962C8B-B14F-4D97-AF65-F5344CB8AC3E}">
        <p14:creationId xmlns:p14="http://schemas.microsoft.com/office/powerpoint/2010/main" val="2002481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Market </a:t>
            </a:r>
            <a:r>
              <a:rPr lang="cs-CZ" dirty="0" err="1" smtClean="0"/>
              <a:t>leaders</a:t>
            </a: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134" y="2043113"/>
            <a:ext cx="4505325" cy="2771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5252" y="5301208"/>
            <a:ext cx="4391025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2319338" y="4931876"/>
            <a:ext cx="1930337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i="1" dirty="0"/>
              <a:t>figures in millions of US dollars</a:t>
            </a:r>
            <a:endParaRPr lang="cs-CZ" sz="11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1441412" y="5312728"/>
            <a:ext cx="84536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200" b="1" dirty="0" err="1" smtClean="0"/>
              <a:t>Resource</a:t>
            </a:r>
            <a:r>
              <a:rPr lang="cs-CZ" sz="1200" b="1" dirty="0" smtClean="0"/>
              <a:t>:</a:t>
            </a:r>
            <a:endParaRPr lang="cs-CZ" sz="1200" b="1" dirty="0"/>
          </a:p>
        </p:txBody>
      </p:sp>
    </p:spTree>
    <p:extLst>
      <p:ext uri="{BB962C8B-B14F-4D97-AF65-F5344CB8AC3E}">
        <p14:creationId xmlns:p14="http://schemas.microsoft.com/office/powerpoint/2010/main" val="1595693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/>
          <p:cNvSpPr>
            <a:spLocks noChangeArrowheads="1"/>
          </p:cNvSpPr>
          <p:nvPr/>
        </p:nvSpPr>
        <p:spPr bwMode="auto">
          <a:xfrm>
            <a:off x="900113" y="1052513"/>
            <a:ext cx="10080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solidFill>
                  <a:srgbClr val="FFFF00"/>
                </a:solidFill>
                <a:latin typeface="Calibri" pitchFamily="34" charset="0"/>
              </a:rPr>
              <a:t>Customer</a:t>
            </a:r>
            <a:endParaRPr lang="en-GB" altLang="cs-CZ" sz="1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75" name="Rectangle 7"/>
          <p:cNvSpPr>
            <a:spLocks noChangeArrowheads="1"/>
          </p:cNvSpPr>
          <p:nvPr/>
        </p:nvSpPr>
        <p:spPr bwMode="auto">
          <a:xfrm>
            <a:off x="343123" y="296068"/>
            <a:ext cx="1008063" cy="576263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solidFill>
                  <a:schemeClr val="bg1"/>
                </a:solidFill>
                <a:latin typeface="Calibri" pitchFamily="34" charset="0"/>
              </a:rPr>
              <a:t>Vendor</a:t>
            </a:r>
            <a:endParaRPr lang="en-GB" altLang="cs-CZ" sz="1400" b="1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3076" name="Rectangle 8"/>
          <p:cNvSpPr>
            <a:spLocks noChangeArrowheads="1"/>
          </p:cNvSpPr>
          <p:nvPr/>
        </p:nvSpPr>
        <p:spPr bwMode="auto">
          <a:xfrm>
            <a:off x="827088" y="2205038"/>
            <a:ext cx="10080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050" b="1" dirty="0" err="1" smtClean="0">
                <a:solidFill>
                  <a:srgbClr val="FFFF00"/>
                </a:solidFill>
                <a:latin typeface="Calibri" pitchFamily="34" charset="0"/>
              </a:rPr>
              <a:t>Contact</a:t>
            </a:r>
            <a:endParaRPr lang="cs-CZ" altLang="cs-CZ" sz="1050" b="1" dirty="0" smtClean="0">
              <a:solidFill>
                <a:srgbClr val="FFFF00"/>
              </a:solidFill>
              <a:latin typeface="Calibri" pitchFamily="34" charset="0"/>
            </a:endParaRPr>
          </a:p>
          <a:p>
            <a:pPr algn="ctr" eaLnBrk="1" hangingPunct="1"/>
            <a:r>
              <a:rPr lang="cs-CZ" altLang="cs-CZ" sz="1050" b="1" dirty="0" err="1" smtClean="0">
                <a:solidFill>
                  <a:srgbClr val="FFFF00"/>
                </a:solidFill>
                <a:latin typeface="Calibri" pitchFamily="34" charset="0"/>
              </a:rPr>
              <a:t>Card</a:t>
            </a:r>
            <a:endParaRPr lang="en-GB" altLang="cs-CZ" sz="105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77" name="AutoShape 9"/>
          <p:cNvSpPr>
            <a:spLocks noChangeArrowheads="1"/>
          </p:cNvSpPr>
          <p:nvPr/>
        </p:nvSpPr>
        <p:spPr bwMode="auto">
          <a:xfrm>
            <a:off x="1258888" y="1628775"/>
            <a:ext cx="217487" cy="576263"/>
          </a:xfrm>
          <a:prstGeom prst="upDownArrow">
            <a:avLst>
              <a:gd name="adj1" fmla="val 50000"/>
              <a:gd name="adj2" fmla="val 52993"/>
            </a:avLst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8" name="Rectangle 10"/>
          <p:cNvSpPr>
            <a:spLocks noChangeArrowheads="1"/>
          </p:cNvSpPr>
          <p:nvPr/>
        </p:nvSpPr>
        <p:spPr bwMode="auto">
          <a:xfrm>
            <a:off x="827088" y="2924175"/>
            <a:ext cx="1008062" cy="730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79" name="Rectangle 11"/>
          <p:cNvSpPr>
            <a:spLocks noChangeArrowheads="1"/>
          </p:cNvSpPr>
          <p:nvPr/>
        </p:nvSpPr>
        <p:spPr bwMode="auto">
          <a:xfrm>
            <a:off x="827088" y="3068638"/>
            <a:ext cx="1008062" cy="730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827088" y="3213100"/>
            <a:ext cx="1008062" cy="73025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1" name="Rectangle 13"/>
          <p:cNvSpPr>
            <a:spLocks noChangeArrowheads="1"/>
          </p:cNvSpPr>
          <p:nvPr/>
        </p:nvSpPr>
        <p:spPr bwMode="auto">
          <a:xfrm>
            <a:off x="2195513" y="403225"/>
            <a:ext cx="100806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2" name="Rectangle 14"/>
          <p:cNvSpPr>
            <a:spLocks noChangeArrowheads="1"/>
          </p:cNvSpPr>
          <p:nvPr/>
        </p:nvSpPr>
        <p:spPr bwMode="auto">
          <a:xfrm>
            <a:off x="2195513" y="547688"/>
            <a:ext cx="100806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3" name="Rectangle 15"/>
          <p:cNvSpPr>
            <a:spLocks noChangeArrowheads="1"/>
          </p:cNvSpPr>
          <p:nvPr/>
        </p:nvSpPr>
        <p:spPr bwMode="auto">
          <a:xfrm>
            <a:off x="2195513" y="692150"/>
            <a:ext cx="100806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4" name="Rectangle 16"/>
          <p:cNvSpPr>
            <a:spLocks noChangeArrowheads="1"/>
          </p:cNvSpPr>
          <p:nvPr/>
        </p:nvSpPr>
        <p:spPr bwMode="auto">
          <a:xfrm>
            <a:off x="2195513" y="1268413"/>
            <a:ext cx="100806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5" name="Rectangle 17"/>
          <p:cNvSpPr>
            <a:spLocks noChangeArrowheads="1"/>
          </p:cNvSpPr>
          <p:nvPr/>
        </p:nvSpPr>
        <p:spPr bwMode="auto">
          <a:xfrm>
            <a:off x="2195513" y="1412875"/>
            <a:ext cx="1008062" cy="730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6" name="AutoShape 18"/>
          <p:cNvSpPr>
            <a:spLocks noChangeArrowheads="1"/>
          </p:cNvSpPr>
          <p:nvPr/>
        </p:nvSpPr>
        <p:spPr bwMode="auto">
          <a:xfrm>
            <a:off x="2484438" y="188913"/>
            <a:ext cx="431800" cy="2087562"/>
          </a:xfrm>
          <a:prstGeom prst="downArrow">
            <a:avLst>
              <a:gd name="adj1" fmla="val 50000"/>
              <a:gd name="adj2" fmla="val 120864"/>
            </a:avLst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7" name="AutoShape 19"/>
          <p:cNvSpPr>
            <a:spLocks/>
          </p:cNvSpPr>
          <p:nvPr/>
        </p:nvSpPr>
        <p:spPr bwMode="auto">
          <a:xfrm>
            <a:off x="3348038" y="333375"/>
            <a:ext cx="71437" cy="1150938"/>
          </a:xfrm>
          <a:prstGeom prst="rightBrace">
            <a:avLst>
              <a:gd name="adj1" fmla="val 13426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8" name="AutoShape 20"/>
          <p:cNvSpPr>
            <a:spLocks/>
          </p:cNvSpPr>
          <p:nvPr/>
        </p:nvSpPr>
        <p:spPr bwMode="auto">
          <a:xfrm>
            <a:off x="2140744" y="2862548"/>
            <a:ext cx="71437" cy="720725"/>
          </a:xfrm>
          <a:prstGeom prst="rightBrace">
            <a:avLst>
              <a:gd name="adj1" fmla="val 84075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89" name="Text Box 21"/>
          <p:cNvSpPr txBox="1">
            <a:spLocks noChangeArrowheads="1"/>
          </p:cNvSpPr>
          <p:nvPr/>
        </p:nvSpPr>
        <p:spPr bwMode="auto">
          <a:xfrm>
            <a:off x="2176463" y="3024188"/>
            <a:ext cx="168911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dirty="0" smtClean="0">
                <a:latin typeface="Calibri" pitchFamily="34" charset="0"/>
              </a:rPr>
              <a:t>Profile </a:t>
            </a:r>
            <a:r>
              <a:rPr lang="cs-CZ" altLang="cs-CZ" sz="1200" dirty="0">
                <a:latin typeface="Calibri" pitchFamily="34" charset="0"/>
              </a:rPr>
              <a:t>(</a:t>
            </a:r>
            <a:r>
              <a:rPr lang="cs-CZ" altLang="cs-CZ" sz="1200" dirty="0" err="1" smtClean="0">
                <a:latin typeface="Calibri" pitchFamily="34" charset="0"/>
              </a:rPr>
              <a:t>parameters</a:t>
            </a:r>
            <a:r>
              <a:rPr lang="cs-CZ" altLang="cs-CZ" sz="1200" dirty="0" smtClean="0">
                <a:latin typeface="Calibri" pitchFamily="34" charset="0"/>
              </a:rPr>
              <a:t>)</a:t>
            </a:r>
            <a:endParaRPr lang="en-GB" altLang="cs-CZ" sz="1200" dirty="0">
              <a:latin typeface="Calibri" pitchFamily="34" charset="0"/>
            </a:endParaRP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3414713" y="714375"/>
            <a:ext cx="163878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cs-CZ" altLang="cs-CZ" sz="1600" b="1" dirty="0" err="1" smtClean="0">
                <a:latin typeface="Calibri" pitchFamily="34" charset="0"/>
              </a:rPr>
              <a:t>Customer</a:t>
            </a:r>
            <a:r>
              <a:rPr lang="cs-CZ" altLang="cs-CZ" sz="1600" b="1" dirty="0" smtClean="0">
                <a:latin typeface="Calibri" pitchFamily="34" charset="0"/>
              </a:rPr>
              <a:t> </a:t>
            </a:r>
            <a:r>
              <a:rPr lang="cs-CZ" altLang="cs-CZ" sz="1600" b="1" dirty="0" err="1" smtClean="0">
                <a:latin typeface="Calibri" pitchFamily="34" charset="0"/>
              </a:rPr>
              <a:t>Entries</a:t>
            </a:r>
            <a:endParaRPr lang="en-GB" altLang="cs-CZ" sz="1600" b="1" dirty="0">
              <a:latin typeface="Calibri" pitchFamily="34" charset="0"/>
            </a:endParaRPr>
          </a:p>
        </p:txBody>
      </p:sp>
      <p:sp>
        <p:nvSpPr>
          <p:cNvPr id="3091" name="AutoShape 23"/>
          <p:cNvSpPr>
            <a:spLocks noChangeArrowheads="1"/>
          </p:cNvSpPr>
          <p:nvPr/>
        </p:nvSpPr>
        <p:spPr bwMode="auto">
          <a:xfrm>
            <a:off x="2484438" y="3429000"/>
            <a:ext cx="431800" cy="647700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FFFF00">
              <a:alpha val="25098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92" name="Rectangle 24"/>
          <p:cNvSpPr>
            <a:spLocks noChangeArrowheads="1"/>
          </p:cNvSpPr>
          <p:nvPr/>
        </p:nvSpPr>
        <p:spPr bwMode="auto">
          <a:xfrm>
            <a:off x="2195513" y="4149725"/>
            <a:ext cx="10080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1" dirty="0">
                <a:solidFill>
                  <a:srgbClr val="FFFF00"/>
                </a:solidFill>
                <a:latin typeface="Calibri" pitchFamily="34" charset="0"/>
              </a:rPr>
              <a:t>ABC (</a:t>
            </a:r>
            <a:r>
              <a:rPr lang="cs-CZ" altLang="cs-CZ" sz="1200" b="1" dirty="0" err="1">
                <a:solidFill>
                  <a:srgbClr val="FFFF00"/>
                </a:solidFill>
                <a:latin typeface="Calibri" pitchFamily="34" charset="0"/>
              </a:rPr>
              <a:t>Pareto</a:t>
            </a:r>
            <a:r>
              <a:rPr lang="cs-CZ" altLang="cs-CZ" sz="1200" b="1" dirty="0">
                <a:solidFill>
                  <a:srgbClr val="FFFF00"/>
                </a:solidFill>
                <a:latin typeface="Calibri" pitchFamily="34" charset="0"/>
              </a:rPr>
              <a:t>)</a:t>
            </a:r>
          </a:p>
          <a:p>
            <a:pPr algn="ctr" eaLnBrk="1" hangingPunct="1"/>
            <a:r>
              <a:rPr lang="cs-CZ" altLang="cs-CZ" sz="1200" b="1" dirty="0" err="1" smtClean="0">
                <a:solidFill>
                  <a:srgbClr val="FFFF00"/>
                </a:solidFill>
                <a:latin typeface="Calibri" pitchFamily="34" charset="0"/>
              </a:rPr>
              <a:t>analysis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3" name="Oval 25"/>
          <p:cNvSpPr>
            <a:spLocks noChangeArrowheads="1"/>
          </p:cNvSpPr>
          <p:nvPr/>
        </p:nvSpPr>
        <p:spPr bwMode="auto">
          <a:xfrm>
            <a:off x="1619250" y="2276475"/>
            <a:ext cx="144463" cy="144463"/>
          </a:xfrm>
          <a:prstGeom prst="ellipse">
            <a:avLst/>
          </a:prstGeom>
          <a:solidFill>
            <a:srgbClr val="FF33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94" name="Line 26"/>
          <p:cNvSpPr>
            <a:spLocks noChangeShapeType="1"/>
          </p:cNvSpPr>
          <p:nvPr/>
        </p:nvSpPr>
        <p:spPr bwMode="auto">
          <a:xfrm flipH="1">
            <a:off x="2700338" y="2492375"/>
            <a:ext cx="0" cy="504825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5" name="Line 27"/>
          <p:cNvSpPr>
            <a:spLocks noChangeShapeType="1"/>
          </p:cNvSpPr>
          <p:nvPr/>
        </p:nvSpPr>
        <p:spPr bwMode="auto">
          <a:xfrm>
            <a:off x="1763713" y="2349500"/>
            <a:ext cx="23764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096" name="Rectangle 28"/>
          <p:cNvSpPr>
            <a:spLocks noChangeArrowheads="1"/>
          </p:cNvSpPr>
          <p:nvPr/>
        </p:nvSpPr>
        <p:spPr bwMode="auto">
          <a:xfrm>
            <a:off x="4140200" y="2133600"/>
            <a:ext cx="1008063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1" dirty="0" err="1" smtClean="0">
                <a:solidFill>
                  <a:srgbClr val="FFFF00"/>
                </a:solidFill>
                <a:latin typeface="Calibri" pitchFamily="34" charset="0"/>
              </a:rPr>
              <a:t>Salesperso</a:t>
            </a:r>
            <a:r>
              <a:rPr lang="cs-CZ" altLang="cs-CZ" sz="1400" b="1" dirty="0" err="1" smtClean="0">
                <a:solidFill>
                  <a:srgbClr val="FFFF00"/>
                </a:solidFill>
                <a:latin typeface="Calibri" pitchFamily="34" charset="0"/>
              </a:rPr>
              <a:t>n</a:t>
            </a:r>
            <a:endParaRPr lang="en-GB" altLang="cs-CZ" sz="1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097" name="Rectangle 29"/>
          <p:cNvSpPr>
            <a:spLocks noChangeArrowheads="1"/>
          </p:cNvSpPr>
          <p:nvPr/>
        </p:nvSpPr>
        <p:spPr bwMode="auto">
          <a:xfrm>
            <a:off x="5292725" y="1555750"/>
            <a:ext cx="1008063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98" name="Rectangle 30"/>
          <p:cNvSpPr>
            <a:spLocks noChangeArrowheads="1"/>
          </p:cNvSpPr>
          <p:nvPr/>
        </p:nvSpPr>
        <p:spPr bwMode="auto">
          <a:xfrm>
            <a:off x="5292725" y="1700213"/>
            <a:ext cx="1008063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099" name="Rectangle 31"/>
          <p:cNvSpPr>
            <a:spLocks noChangeArrowheads="1"/>
          </p:cNvSpPr>
          <p:nvPr/>
        </p:nvSpPr>
        <p:spPr bwMode="auto">
          <a:xfrm>
            <a:off x="5292725" y="1844675"/>
            <a:ext cx="1008063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00" name="Line 32"/>
          <p:cNvSpPr>
            <a:spLocks noChangeShapeType="1"/>
          </p:cNvSpPr>
          <p:nvPr/>
        </p:nvSpPr>
        <p:spPr bwMode="auto">
          <a:xfrm flipH="1" flipV="1">
            <a:off x="1692275" y="620713"/>
            <a:ext cx="0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1" name="Line 33"/>
          <p:cNvSpPr>
            <a:spLocks noChangeShapeType="1"/>
          </p:cNvSpPr>
          <p:nvPr/>
        </p:nvSpPr>
        <p:spPr bwMode="auto">
          <a:xfrm>
            <a:off x="1692275" y="620713"/>
            <a:ext cx="3587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2" name="Text Box 35"/>
          <p:cNvSpPr txBox="1">
            <a:spLocks noChangeArrowheads="1"/>
          </p:cNvSpPr>
          <p:nvPr/>
        </p:nvSpPr>
        <p:spPr bwMode="auto">
          <a:xfrm>
            <a:off x="4319538" y="1388881"/>
            <a:ext cx="800219" cy="57708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050" b="1" dirty="0" err="1" smtClean="0">
                <a:latin typeface="Calibri" pitchFamily="34" charset="0"/>
              </a:rPr>
              <a:t>Interaction</a:t>
            </a:r>
            <a:endParaRPr lang="cs-CZ" altLang="cs-CZ" sz="1050" b="1" dirty="0" smtClean="0">
              <a:latin typeface="Calibri" pitchFamily="34" charset="0"/>
            </a:endParaRPr>
          </a:p>
          <a:p>
            <a:pPr algn="ctr" eaLnBrk="1" hangingPunct="1"/>
            <a:r>
              <a:rPr lang="cs-CZ" altLang="cs-CZ" sz="1050" b="1" dirty="0" smtClean="0">
                <a:latin typeface="Calibri" pitchFamily="34" charset="0"/>
              </a:rPr>
              <a:t>Log </a:t>
            </a:r>
          </a:p>
          <a:p>
            <a:pPr algn="ctr" eaLnBrk="1" hangingPunct="1"/>
            <a:r>
              <a:rPr lang="cs-CZ" altLang="cs-CZ" sz="1050" b="1" dirty="0" err="1" smtClean="0">
                <a:latin typeface="Calibri" pitchFamily="34" charset="0"/>
              </a:rPr>
              <a:t>Entries</a:t>
            </a:r>
            <a:endParaRPr lang="en-GB" altLang="cs-CZ" sz="1050" b="1" dirty="0">
              <a:latin typeface="Calibri" pitchFamily="34" charset="0"/>
            </a:endParaRPr>
          </a:p>
        </p:txBody>
      </p:sp>
      <p:sp>
        <p:nvSpPr>
          <p:cNvPr id="3103" name="AutoShape 36"/>
          <p:cNvSpPr>
            <a:spLocks/>
          </p:cNvSpPr>
          <p:nvPr/>
        </p:nvSpPr>
        <p:spPr bwMode="auto">
          <a:xfrm>
            <a:off x="5076825" y="1125538"/>
            <a:ext cx="71438" cy="790575"/>
          </a:xfrm>
          <a:prstGeom prst="leftBrace">
            <a:avLst>
              <a:gd name="adj1" fmla="val 92222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04" name="Line 38"/>
          <p:cNvSpPr>
            <a:spLocks noChangeShapeType="1"/>
          </p:cNvSpPr>
          <p:nvPr/>
        </p:nvSpPr>
        <p:spPr bwMode="auto">
          <a:xfrm>
            <a:off x="5148263" y="2205038"/>
            <a:ext cx="1444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5" name="Line 39"/>
          <p:cNvSpPr>
            <a:spLocks noChangeShapeType="1"/>
          </p:cNvSpPr>
          <p:nvPr/>
        </p:nvSpPr>
        <p:spPr bwMode="auto">
          <a:xfrm flipV="1">
            <a:off x="5292725" y="1989138"/>
            <a:ext cx="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6" name="AutoShape 40"/>
          <p:cNvSpPr>
            <a:spLocks noChangeArrowheads="1"/>
          </p:cNvSpPr>
          <p:nvPr/>
        </p:nvSpPr>
        <p:spPr bwMode="auto">
          <a:xfrm>
            <a:off x="5651500" y="1052513"/>
            <a:ext cx="431800" cy="1008062"/>
          </a:xfrm>
          <a:prstGeom prst="upArrow">
            <a:avLst>
              <a:gd name="adj1" fmla="val 50000"/>
              <a:gd name="adj2" fmla="val 58364"/>
            </a:avLst>
          </a:prstGeom>
          <a:solidFill>
            <a:srgbClr val="66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07" name="Text Box 42"/>
          <p:cNvSpPr txBox="1">
            <a:spLocks noChangeArrowheads="1"/>
          </p:cNvSpPr>
          <p:nvPr/>
        </p:nvSpPr>
        <p:spPr bwMode="auto">
          <a:xfrm>
            <a:off x="5227527" y="549275"/>
            <a:ext cx="127656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Statistic</a:t>
            </a:r>
            <a:r>
              <a:rPr lang="cs-CZ" altLang="cs-CZ" sz="1400" dirty="0" smtClean="0">
                <a:latin typeface="Calibri" pitchFamily="34" charset="0"/>
              </a:rPr>
              <a:t> </a:t>
            </a:r>
            <a:r>
              <a:rPr lang="cs-CZ" altLang="cs-CZ" sz="1400" dirty="0">
                <a:latin typeface="Calibri" pitchFamily="34" charset="0"/>
              </a:rPr>
              <a:t>:</a:t>
            </a:r>
          </a:p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Costs</a:t>
            </a:r>
            <a:r>
              <a:rPr lang="cs-CZ" altLang="cs-CZ" sz="1400" dirty="0" smtClean="0">
                <a:latin typeface="Calibri" pitchFamily="34" charset="0"/>
              </a:rPr>
              <a:t>/</a:t>
            </a:r>
            <a:r>
              <a:rPr lang="cs-CZ" altLang="cs-CZ" sz="1400" dirty="0" err="1" smtClean="0">
                <a:latin typeface="Calibri" pitchFamily="34" charset="0"/>
              </a:rPr>
              <a:t>Revenue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08" name="Line 43"/>
          <p:cNvSpPr>
            <a:spLocks noChangeShapeType="1"/>
          </p:cNvSpPr>
          <p:nvPr/>
        </p:nvSpPr>
        <p:spPr bwMode="auto">
          <a:xfrm>
            <a:off x="5148263" y="2492375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09" name="Line 44"/>
          <p:cNvSpPr>
            <a:spLocks noChangeShapeType="1"/>
          </p:cNvSpPr>
          <p:nvPr/>
        </p:nvSpPr>
        <p:spPr bwMode="auto">
          <a:xfrm>
            <a:off x="5724525" y="24923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0" name="Rectangle 45"/>
          <p:cNvSpPr>
            <a:spLocks noChangeArrowheads="1"/>
          </p:cNvSpPr>
          <p:nvPr/>
        </p:nvSpPr>
        <p:spPr bwMode="auto">
          <a:xfrm>
            <a:off x="5292725" y="2995613"/>
            <a:ext cx="1008063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1" name="Rectangle 46"/>
          <p:cNvSpPr>
            <a:spLocks noChangeArrowheads="1"/>
          </p:cNvSpPr>
          <p:nvPr/>
        </p:nvSpPr>
        <p:spPr bwMode="auto">
          <a:xfrm>
            <a:off x="5292725" y="3140075"/>
            <a:ext cx="1008063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2" name="Rectangle 47"/>
          <p:cNvSpPr>
            <a:spLocks noChangeArrowheads="1"/>
          </p:cNvSpPr>
          <p:nvPr/>
        </p:nvSpPr>
        <p:spPr bwMode="auto">
          <a:xfrm>
            <a:off x="5292725" y="3284538"/>
            <a:ext cx="1008063" cy="73025"/>
          </a:xfrm>
          <a:prstGeom prst="rect">
            <a:avLst/>
          </a:prstGeom>
          <a:solidFill>
            <a:srgbClr val="FF99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3" name="Text Box 48"/>
          <p:cNvSpPr txBox="1">
            <a:spLocks noChangeArrowheads="1"/>
          </p:cNvSpPr>
          <p:nvPr/>
        </p:nvSpPr>
        <p:spPr bwMode="auto">
          <a:xfrm>
            <a:off x="4589757" y="3429000"/>
            <a:ext cx="72013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(</a:t>
            </a:r>
            <a:r>
              <a:rPr lang="cs-CZ" altLang="cs-CZ" sz="1400" dirty="0">
                <a:latin typeface="Calibri" pitchFamily="34" charset="0"/>
              </a:rPr>
              <a:t>To-Do)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14" name="Line 49"/>
          <p:cNvSpPr>
            <a:spLocks noChangeShapeType="1"/>
          </p:cNvSpPr>
          <p:nvPr/>
        </p:nvSpPr>
        <p:spPr bwMode="auto">
          <a:xfrm flipV="1">
            <a:off x="4716463" y="3141663"/>
            <a:ext cx="0" cy="2873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5" name="Line 50"/>
          <p:cNvSpPr>
            <a:spLocks noChangeShapeType="1"/>
          </p:cNvSpPr>
          <p:nvPr/>
        </p:nvSpPr>
        <p:spPr bwMode="auto">
          <a:xfrm>
            <a:off x="4716463" y="3141663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6" name="Line 51"/>
          <p:cNvSpPr>
            <a:spLocks noChangeShapeType="1"/>
          </p:cNvSpPr>
          <p:nvPr/>
        </p:nvSpPr>
        <p:spPr bwMode="auto">
          <a:xfrm>
            <a:off x="4284663" y="2708275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17" name="Rectangle 52"/>
          <p:cNvSpPr>
            <a:spLocks noChangeArrowheads="1"/>
          </p:cNvSpPr>
          <p:nvPr/>
        </p:nvSpPr>
        <p:spPr bwMode="auto">
          <a:xfrm>
            <a:off x="4067175" y="4437063"/>
            <a:ext cx="1008063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solidFill>
                  <a:srgbClr val="FFFF00"/>
                </a:solidFill>
                <a:latin typeface="Calibri" pitchFamily="34" charset="0"/>
              </a:rPr>
              <a:t>Opportunity</a:t>
            </a:r>
            <a:endParaRPr lang="en-GB" altLang="cs-CZ" sz="14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118" name="Rectangle 53"/>
          <p:cNvSpPr>
            <a:spLocks noChangeArrowheads="1"/>
          </p:cNvSpPr>
          <p:nvPr/>
        </p:nvSpPr>
        <p:spPr bwMode="auto">
          <a:xfrm>
            <a:off x="4067175" y="5084763"/>
            <a:ext cx="1008063" cy="73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19" name="Rectangle 54"/>
          <p:cNvSpPr>
            <a:spLocks noChangeArrowheads="1"/>
          </p:cNvSpPr>
          <p:nvPr/>
        </p:nvSpPr>
        <p:spPr bwMode="auto">
          <a:xfrm>
            <a:off x="4067175" y="5229225"/>
            <a:ext cx="1008063" cy="73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0" name="Rectangle 55"/>
          <p:cNvSpPr>
            <a:spLocks noChangeArrowheads="1"/>
          </p:cNvSpPr>
          <p:nvPr/>
        </p:nvSpPr>
        <p:spPr bwMode="auto">
          <a:xfrm>
            <a:off x="4067175" y="5373688"/>
            <a:ext cx="1008063" cy="73025"/>
          </a:xfrm>
          <a:prstGeom prst="rect">
            <a:avLst/>
          </a:prstGeom>
          <a:solidFill>
            <a:srgbClr val="33CC33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1" name="Text Box 56"/>
          <p:cNvSpPr txBox="1">
            <a:spLocks noChangeArrowheads="1"/>
          </p:cNvSpPr>
          <p:nvPr/>
        </p:nvSpPr>
        <p:spPr bwMode="auto">
          <a:xfrm>
            <a:off x="2417000" y="5229225"/>
            <a:ext cx="10175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Sales </a:t>
            </a:r>
            <a:r>
              <a:rPr lang="cs-CZ" altLang="cs-CZ" sz="1400" dirty="0" err="1" smtClean="0">
                <a:latin typeface="Calibri" pitchFamily="34" charset="0"/>
              </a:rPr>
              <a:t>Cycle</a:t>
            </a:r>
            <a:r>
              <a:rPr lang="cs-CZ" altLang="cs-CZ" sz="1400" dirty="0" smtClean="0">
                <a:latin typeface="Calibri" pitchFamily="34" charset="0"/>
              </a:rPr>
              <a:t> 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Stage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22" name="AutoShape 57"/>
          <p:cNvSpPr>
            <a:spLocks/>
          </p:cNvSpPr>
          <p:nvPr/>
        </p:nvSpPr>
        <p:spPr bwMode="auto">
          <a:xfrm>
            <a:off x="3532527" y="5054954"/>
            <a:ext cx="182562" cy="684213"/>
          </a:xfrm>
          <a:prstGeom prst="leftBrace">
            <a:avLst>
              <a:gd name="adj1" fmla="val 91666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3" name="Line 58"/>
          <p:cNvSpPr>
            <a:spLocks noChangeShapeType="1"/>
          </p:cNvSpPr>
          <p:nvPr/>
        </p:nvSpPr>
        <p:spPr bwMode="auto">
          <a:xfrm>
            <a:off x="5076825" y="47244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4" name="Line 59"/>
          <p:cNvSpPr>
            <a:spLocks noChangeShapeType="1"/>
          </p:cNvSpPr>
          <p:nvPr/>
        </p:nvSpPr>
        <p:spPr bwMode="auto">
          <a:xfrm flipV="1">
            <a:off x="5651500" y="3357563"/>
            <a:ext cx="0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5" name="Rectangle 60"/>
          <p:cNvSpPr>
            <a:spLocks noChangeArrowheads="1"/>
          </p:cNvSpPr>
          <p:nvPr/>
        </p:nvSpPr>
        <p:spPr bwMode="auto">
          <a:xfrm>
            <a:off x="6516688" y="2133600"/>
            <a:ext cx="1008062" cy="57626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200" b="1" dirty="0" smtClean="0">
                <a:solidFill>
                  <a:srgbClr val="FFFF00"/>
                </a:solidFill>
                <a:latin typeface="Calibri" pitchFamily="34" charset="0"/>
              </a:rPr>
              <a:t>To-Do</a:t>
            </a:r>
          </a:p>
          <a:p>
            <a:pPr algn="ctr" eaLnBrk="1" hangingPunct="1"/>
            <a:r>
              <a:rPr lang="cs-CZ" altLang="cs-CZ" sz="1200" b="1" dirty="0" err="1" smtClean="0">
                <a:solidFill>
                  <a:srgbClr val="FFFF00"/>
                </a:solidFill>
                <a:latin typeface="Calibri" pitchFamily="34" charset="0"/>
              </a:rPr>
              <a:t>Card</a:t>
            </a:r>
            <a:endParaRPr lang="en-GB" altLang="cs-CZ" sz="1200" b="1" dirty="0">
              <a:solidFill>
                <a:srgbClr val="FFFF00"/>
              </a:solidFill>
              <a:latin typeface="Calibri" pitchFamily="34" charset="0"/>
            </a:endParaRPr>
          </a:p>
        </p:txBody>
      </p:sp>
      <p:sp>
        <p:nvSpPr>
          <p:cNvPr id="3126" name="Line 61"/>
          <p:cNvSpPr>
            <a:spLocks noChangeShapeType="1"/>
          </p:cNvSpPr>
          <p:nvPr/>
        </p:nvSpPr>
        <p:spPr bwMode="auto">
          <a:xfrm flipV="1">
            <a:off x="6084888" y="2492375"/>
            <a:ext cx="0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7" name="Line 62"/>
          <p:cNvSpPr>
            <a:spLocks noChangeShapeType="1"/>
          </p:cNvSpPr>
          <p:nvPr/>
        </p:nvSpPr>
        <p:spPr bwMode="auto">
          <a:xfrm>
            <a:off x="6084888" y="2492375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28" name="Rectangle 63"/>
          <p:cNvSpPr>
            <a:spLocks noChangeArrowheads="1"/>
          </p:cNvSpPr>
          <p:nvPr/>
        </p:nvSpPr>
        <p:spPr bwMode="auto">
          <a:xfrm>
            <a:off x="6516688" y="3571875"/>
            <a:ext cx="1008062" cy="730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29" name="Rectangle 64"/>
          <p:cNvSpPr>
            <a:spLocks noChangeArrowheads="1"/>
          </p:cNvSpPr>
          <p:nvPr/>
        </p:nvSpPr>
        <p:spPr bwMode="auto">
          <a:xfrm>
            <a:off x="6516688" y="3716338"/>
            <a:ext cx="1008062" cy="730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30" name="Rectangle 65"/>
          <p:cNvSpPr>
            <a:spLocks noChangeArrowheads="1"/>
          </p:cNvSpPr>
          <p:nvPr/>
        </p:nvSpPr>
        <p:spPr bwMode="auto">
          <a:xfrm>
            <a:off x="6516688" y="3860800"/>
            <a:ext cx="1008062" cy="73025"/>
          </a:xfrm>
          <a:prstGeom prst="rect">
            <a:avLst/>
          </a:pr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31" name="Line 66"/>
          <p:cNvSpPr>
            <a:spLocks noChangeShapeType="1"/>
          </p:cNvSpPr>
          <p:nvPr/>
        </p:nvSpPr>
        <p:spPr bwMode="auto">
          <a:xfrm>
            <a:off x="6948488" y="2708275"/>
            <a:ext cx="0" cy="7921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32" name="AutoShape 67"/>
          <p:cNvSpPr>
            <a:spLocks/>
          </p:cNvSpPr>
          <p:nvPr/>
        </p:nvSpPr>
        <p:spPr bwMode="auto">
          <a:xfrm>
            <a:off x="7667625" y="3357563"/>
            <a:ext cx="45719" cy="719137"/>
          </a:xfrm>
          <a:prstGeom prst="rightBrace">
            <a:avLst>
              <a:gd name="adj1" fmla="val 13425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33" name="Text Box 68"/>
          <p:cNvSpPr txBox="1">
            <a:spLocks noChangeArrowheads="1"/>
          </p:cNvSpPr>
          <p:nvPr/>
        </p:nvSpPr>
        <p:spPr bwMode="auto">
          <a:xfrm>
            <a:off x="7828526" y="3491240"/>
            <a:ext cx="835485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Assigned</a:t>
            </a:r>
            <a:endParaRPr lang="cs-CZ" altLang="cs-CZ" sz="1400" dirty="0">
              <a:latin typeface="Calibri" pitchFamily="34" charset="0"/>
            </a:endParaRPr>
          </a:p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activities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34" name="Line 69"/>
          <p:cNvSpPr>
            <a:spLocks noChangeShapeType="1"/>
          </p:cNvSpPr>
          <p:nvPr/>
        </p:nvSpPr>
        <p:spPr bwMode="auto">
          <a:xfrm flipH="1">
            <a:off x="6156325" y="3860800"/>
            <a:ext cx="3603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35" name="Line 70"/>
          <p:cNvSpPr>
            <a:spLocks noChangeShapeType="1"/>
          </p:cNvSpPr>
          <p:nvPr/>
        </p:nvSpPr>
        <p:spPr bwMode="auto">
          <a:xfrm>
            <a:off x="6156325" y="3860800"/>
            <a:ext cx="0" cy="7905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36" name="Rectangle 71"/>
          <p:cNvSpPr>
            <a:spLocks noChangeArrowheads="1"/>
          </p:cNvSpPr>
          <p:nvPr/>
        </p:nvSpPr>
        <p:spPr bwMode="auto">
          <a:xfrm>
            <a:off x="5795963" y="4652963"/>
            <a:ext cx="1008062" cy="5762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b="1" dirty="0" err="1" smtClean="0">
                <a:solidFill>
                  <a:srgbClr val="FFFF00"/>
                </a:solidFill>
                <a:latin typeface="Calibri" pitchFamily="34" charset="0"/>
              </a:rPr>
              <a:t>Activity</a:t>
            </a:r>
            <a:endParaRPr lang="cs-CZ" altLang="cs-CZ" sz="1400" b="1" dirty="0">
              <a:solidFill>
                <a:srgbClr val="FFFF00"/>
              </a:solidFill>
              <a:latin typeface="Calibri" pitchFamily="34" charset="0"/>
            </a:endParaRPr>
          </a:p>
          <a:p>
            <a:pPr algn="ctr" eaLnBrk="1" hangingPunct="1"/>
            <a:r>
              <a:rPr lang="cs-CZ" altLang="cs-CZ" sz="1400" b="1" dirty="0" smtClean="0">
                <a:solidFill>
                  <a:srgbClr val="FFFF00"/>
                </a:solidFill>
                <a:latin typeface="Calibri" pitchFamily="34" charset="0"/>
              </a:rPr>
              <a:t>(</a:t>
            </a:r>
            <a:r>
              <a:rPr lang="cs-CZ" altLang="cs-CZ" sz="1400" b="1" dirty="0" err="1" smtClean="0">
                <a:solidFill>
                  <a:srgbClr val="FFFF00"/>
                </a:solidFill>
                <a:latin typeface="Calibri" pitchFamily="34" charset="0"/>
              </a:rPr>
              <a:t>code</a:t>
            </a:r>
            <a:r>
              <a:rPr lang="cs-CZ" altLang="cs-CZ" sz="1400" dirty="0" smtClean="0">
                <a:latin typeface="Calibri" pitchFamily="34" charset="0"/>
              </a:rPr>
              <a:t>)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37" name="Rectangle 72"/>
          <p:cNvSpPr>
            <a:spLocks noChangeArrowheads="1"/>
          </p:cNvSpPr>
          <p:nvPr/>
        </p:nvSpPr>
        <p:spPr bwMode="auto">
          <a:xfrm>
            <a:off x="5795963" y="5300663"/>
            <a:ext cx="1008062" cy="730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38" name="Rectangle 73"/>
          <p:cNvSpPr>
            <a:spLocks noChangeArrowheads="1"/>
          </p:cNvSpPr>
          <p:nvPr/>
        </p:nvSpPr>
        <p:spPr bwMode="auto">
          <a:xfrm>
            <a:off x="5795963" y="5445125"/>
            <a:ext cx="1008062" cy="730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39" name="Rectangle 74"/>
          <p:cNvSpPr>
            <a:spLocks noChangeArrowheads="1"/>
          </p:cNvSpPr>
          <p:nvPr/>
        </p:nvSpPr>
        <p:spPr bwMode="auto">
          <a:xfrm>
            <a:off x="5795963" y="5589588"/>
            <a:ext cx="1008062" cy="73025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40" name="Line 75"/>
          <p:cNvSpPr>
            <a:spLocks noChangeShapeType="1"/>
          </p:cNvSpPr>
          <p:nvPr/>
        </p:nvSpPr>
        <p:spPr bwMode="auto">
          <a:xfrm flipH="1">
            <a:off x="5724525" y="6021388"/>
            <a:ext cx="215900" cy="15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41" name="AutoShape 76"/>
          <p:cNvSpPr>
            <a:spLocks/>
          </p:cNvSpPr>
          <p:nvPr/>
        </p:nvSpPr>
        <p:spPr bwMode="auto">
          <a:xfrm>
            <a:off x="6877050" y="5229225"/>
            <a:ext cx="71438" cy="504825"/>
          </a:xfrm>
          <a:prstGeom prst="rightBrace">
            <a:avLst>
              <a:gd name="adj1" fmla="val 58888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42" name="Text Box 77"/>
          <p:cNvSpPr txBox="1">
            <a:spLocks noChangeArrowheads="1"/>
          </p:cNvSpPr>
          <p:nvPr/>
        </p:nvSpPr>
        <p:spPr bwMode="auto">
          <a:xfrm>
            <a:off x="6918247" y="5300663"/>
            <a:ext cx="1362231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Partial</a:t>
            </a:r>
            <a:r>
              <a:rPr lang="cs-CZ" altLang="cs-CZ" sz="1400" dirty="0" smtClean="0">
                <a:latin typeface="Calibri" pitchFamily="34" charset="0"/>
              </a:rPr>
              <a:t> </a:t>
            </a:r>
            <a:r>
              <a:rPr lang="cs-CZ" altLang="cs-CZ" sz="1400" dirty="0" err="1" smtClean="0">
                <a:latin typeface="Calibri" pitchFamily="34" charset="0"/>
              </a:rPr>
              <a:t>Activities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43" name="Line 78"/>
          <p:cNvSpPr>
            <a:spLocks noChangeShapeType="1"/>
          </p:cNvSpPr>
          <p:nvPr/>
        </p:nvSpPr>
        <p:spPr bwMode="auto">
          <a:xfrm>
            <a:off x="5940425" y="5661025"/>
            <a:ext cx="0" cy="3603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44" name="Text Box 80"/>
          <p:cNvSpPr txBox="1">
            <a:spLocks noChangeArrowheads="1"/>
          </p:cNvSpPr>
          <p:nvPr/>
        </p:nvSpPr>
        <p:spPr bwMode="auto">
          <a:xfrm>
            <a:off x="3780643" y="5881672"/>
            <a:ext cx="2014526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smtClean="0">
                <a:latin typeface="Calibri" pitchFamily="34" charset="0"/>
              </a:rPr>
              <a:t>Meeting </a:t>
            </a:r>
            <a:r>
              <a:rPr lang="cs-CZ" altLang="cs-CZ" sz="1400" dirty="0">
                <a:latin typeface="Calibri" pitchFamily="34" charset="0"/>
              </a:rPr>
              <a:t>/</a:t>
            </a:r>
            <a:r>
              <a:rPr lang="cs-CZ" altLang="cs-CZ" sz="1400" dirty="0" err="1" smtClean="0">
                <a:latin typeface="Calibri" pitchFamily="34" charset="0"/>
              </a:rPr>
              <a:t>Telephone</a:t>
            </a:r>
            <a:r>
              <a:rPr lang="cs-CZ" altLang="cs-CZ" sz="1400" dirty="0" smtClean="0">
                <a:latin typeface="Calibri" pitchFamily="34" charset="0"/>
              </a:rPr>
              <a:t> call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45" name="Line 81"/>
          <p:cNvSpPr>
            <a:spLocks noChangeShapeType="1"/>
          </p:cNvSpPr>
          <p:nvPr/>
        </p:nvSpPr>
        <p:spPr bwMode="auto">
          <a:xfrm flipH="1">
            <a:off x="1692275" y="4941888"/>
            <a:ext cx="576263" cy="6477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46" name="Rectangle 82"/>
          <p:cNvSpPr>
            <a:spLocks noChangeArrowheads="1"/>
          </p:cNvSpPr>
          <p:nvPr/>
        </p:nvSpPr>
        <p:spPr bwMode="auto">
          <a:xfrm>
            <a:off x="538163" y="5445125"/>
            <a:ext cx="1008062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47" name="Rectangle 83"/>
          <p:cNvSpPr>
            <a:spLocks noChangeArrowheads="1"/>
          </p:cNvSpPr>
          <p:nvPr/>
        </p:nvSpPr>
        <p:spPr bwMode="auto">
          <a:xfrm>
            <a:off x="538163" y="5589588"/>
            <a:ext cx="1008062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48" name="Rectangle 84"/>
          <p:cNvSpPr>
            <a:spLocks noChangeArrowheads="1"/>
          </p:cNvSpPr>
          <p:nvPr/>
        </p:nvSpPr>
        <p:spPr bwMode="auto">
          <a:xfrm>
            <a:off x="538163" y="5734050"/>
            <a:ext cx="1008062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49" name="AutoShape 85"/>
          <p:cNvSpPr>
            <a:spLocks/>
          </p:cNvSpPr>
          <p:nvPr/>
        </p:nvSpPr>
        <p:spPr bwMode="auto">
          <a:xfrm rot="5400000">
            <a:off x="1043781" y="5588794"/>
            <a:ext cx="73025" cy="1081088"/>
          </a:xfrm>
          <a:prstGeom prst="rightBrace">
            <a:avLst>
              <a:gd name="adj1" fmla="val 1233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50" name="Text Box 86"/>
          <p:cNvSpPr txBox="1">
            <a:spLocks noChangeArrowheads="1"/>
          </p:cNvSpPr>
          <p:nvPr/>
        </p:nvSpPr>
        <p:spPr bwMode="auto">
          <a:xfrm>
            <a:off x="555876" y="6165850"/>
            <a:ext cx="1064715" cy="430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100" b="1" dirty="0" err="1" smtClean="0">
                <a:latin typeface="Calibri" pitchFamily="34" charset="0"/>
              </a:rPr>
              <a:t>Interaction</a:t>
            </a:r>
            <a:r>
              <a:rPr lang="cs-CZ" altLang="cs-CZ" sz="1100" b="1" dirty="0" smtClean="0">
                <a:latin typeface="Calibri" pitchFamily="34" charset="0"/>
              </a:rPr>
              <a:t> Log</a:t>
            </a:r>
          </a:p>
          <a:p>
            <a:pPr algn="ctr" eaLnBrk="1" hangingPunct="1"/>
            <a:r>
              <a:rPr lang="cs-CZ" altLang="cs-CZ" sz="1100" b="1" dirty="0" err="1" smtClean="0">
                <a:latin typeface="Calibri" pitchFamily="34" charset="0"/>
              </a:rPr>
              <a:t>Entries</a:t>
            </a:r>
            <a:r>
              <a:rPr lang="cs-CZ" altLang="cs-CZ" sz="1100" b="1" dirty="0" smtClean="0">
                <a:latin typeface="Calibri" pitchFamily="34" charset="0"/>
              </a:rPr>
              <a:t> </a:t>
            </a:r>
            <a:endParaRPr lang="en-GB" altLang="cs-CZ" sz="1100" b="1" dirty="0">
              <a:latin typeface="Calibri" pitchFamily="34" charset="0"/>
            </a:endParaRPr>
          </a:p>
        </p:txBody>
      </p:sp>
      <p:sp>
        <p:nvSpPr>
          <p:cNvPr id="3151" name="AutoShape 87"/>
          <p:cNvSpPr>
            <a:spLocks noChangeArrowheads="1"/>
          </p:cNvSpPr>
          <p:nvPr/>
        </p:nvSpPr>
        <p:spPr bwMode="auto">
          <a:xfrm>
            <a:off x="827088" y="4868863"/>
            <a:ext cx="431800" cy="1081087"/>
          </a:xfrm>
          <a:prstGeom prst="upArrow">
            <a:avLst>
              <a:gd name="adj1" fmla="val 50000"/>
              <a:gd name="adj2" fmla="val 62592"/>
            </a:avLst>
          </a:prstGeom>
          <a:solidFill>
            <a:srgbClr val="66CCFF">
              <a:alpha val="50195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52" name="Text Box 88"/>
          <p:cNvSpPr txBox="1">
            <a:spLocks noChangeArrowheads="1"/>
          </p:cNvSpPr>
          <p:nvPr/>
        </p:nvSpPr>
        <p:spPr bwMode="auto">
          <a:xfrm>
            <a:off x="258804" y="4149725"/>
            <a:ext cx="1522340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cs-CZ" sz="1200" b="1" dirty="0" smtClean="0">
                <a:latin typeface="Calibri" pitchFamily="34" charset="0"/>
              </a:rPr>
              <a:t>Statistics:</a:t>
            </a:r>
          </a:p>
          <a:p>
            <a:pPr algn="ctr" eaLnBrk="1" hangingPunct="1"/>
            <a:r>
              <a:rPr lang="en-US" altLang="cs-CZ" sz="1200" dirty="0" smtClean="0">
                <a:latin typeface="Calibri" pitchFamily="34" charset="0"/>
              </a:rPr>
              <a:t>Interactions, Stages, </a:t>
            </a:r>
          </a:p>
          <a:p>
            <a:pPr algn="ctr" eaLnBrk="1" hangingPunct="1"/>
            <a:r>
              <a:rPr lang="en-US" altLang="cs-CZ" sz="1200" dirty="0" smtClean="0">
                <a:latin typeface="Calibri" pitchFamily="34" charset="0"/>
              </a:rPr>
              <a:t>Chances, Values</a:t>
            </a:r>
            <a:r>
              <a:rPr lang="cs-CZ" altLang="cs-CZ" sz="1200" dirty="0" smtClean="0">
                <a:latin typeface="Calibri" pitchFamily="34" charset="0"/>
              </a:rPr>
              <a:t>,..</a:t>
            </a:r>
            <a:endParaRPr lang="en-GB" altLang="cs-CZ" sz="1200" dirty="0">
              <a:latin typeface="Calibri" pitchFamily="34" charset="0"/>
            </a:endParaRPr>
          </a:p>
        </p:txBody>
      </p:sp>
      <p:sp>
        <p:nvSpPr>
          <p:cNvPr id="3153" name="Line 89"/>
          <p:cNvSpPr>
            <a:spLocks noChangeShapeType="1"/>
          </p:cNvSpPr>
          <p:nvPr/>
        </p:nvSpPr>
        <p:spPr bwMode="auto">
          <a:xfrm flipH="1">
            <a:off x="2268538" y="4941888"/>
            <a:ext cx="179863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54" name="Rectangle 90"/>
          <p:cNvSpPr>
            <a:spLocks noChangeArrowheads="1"/>
          </p:cNvSpPr>
          <p:nvPr/>
        </p:nvSpPr>
        <p:spPr bwMode="auto">
          <a:xfrm>
            <a:off x="2411413" y="5948363"/>
            <a:ext cx="1008062" cy="730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55" name="Rectangle 91"/>
          <p:cNvSpPr>
            <a:spLocks noChangeArrowheads="1"/>
          </p:cNvSpPr>
          <p:nvPr/>
        </p:nvSpPr>
        <p:spPr bwMode="auto">
          <a:xfrm>
            <a:off x="2411413" y="6092825"/>
            <a:ext cx="1008062" cy="730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56" name="Rectangle 92"/>
          <p:cNvSpPr>
            <a:spLocks noChangeArrowheads="1"/>
          </p:cNvSpPr>
          <p:nvPr/>
        </p:nvSpPr>
        <p:spPr bwMode="auto">
          <a:xfrm>
            <a:off x="2411413" y="6237288"/>
            <a:ext cx="1008062" cy="73025"/>
          </a:xfrm>
          <a:prstGeom prst="rect">
            <a:avLst/>
          </a:prstGeom>
          <a:solidFill>
            <a:srgbClr val="0066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57" name="Text Box 93"/>
          <p:cNvSpPr txBox="1">
            <a:spLocks noChangeArrowheads="1"/>
          </p:cNvSpPr>
          <p:nvPr/>
        </p:nvSpPr>
        <p:spPr bwMode="auto">
          <a:xfrm>
            <a:off x="1835150" y="6369248"/>
            <a:ext cx="1203727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Stage</a:t>
            </a:r>
            <a:r>
              <a:rPr lang="cs-CZ" altLang="cs-CZ" sz="1400" dirty="0" smtClean="0">
                <a:latin typeface="Calibri" pitchFamily="34" charset="0"/>
              </a:rPr>
              <a:t> </a:t>
            </a:r>
            <a:r>
              <a:rPr lang="cs-CZ" altLang="cs-CZ" sz="1400" dirty="0" err="1" smtClean="0">
                <a:latin typeface="Calibri" pitchFamily="34" charset="0"/>
              </a:rPr>
              <a:t>number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58" name="Text Box 94"/>
          <p:cNvSpPr txBox="1">
            <a:spLocks noChangeArrowheads="1"/>
          </p:cNvSpPr>
          <p:nvPr/>
        </p:nvSpPr>
        <p:spPr bwMode="auto">
          <a:xfrm>
            <a:off x="3387559" y="6372225"/>
            <a:ext cx="732893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1400" dirty="0" err="1" smtClean="0">
                <a:latin typeface="Calibri" pitchFamily="34" charset="0"/>
              </a:rPr>
              <a:t>Activity</a:t>
            </a:r>
            <a:endParaRPr lang="en-GB" altLang="cs-CZ" sz="1400" dirty="0">
              <a:latin typeface="Calibri" pitchFamily="34" charset="0"/>
            </a:endParaRPr>
          </a:p>
        </p:txBody>
      </p:sp>
      <p:sp>
        <p:nvSpPr>
          <p:cNvPr id="3159" name="Line 95"/>
          <p:cNvSpPr>
            <a:spLocks noChangeShapeType="1"/>
          </p:cNvSpPr>
          <p:nvPr/>
        </p:nvSpPr>
        <p:spPr bwMode="auto">
          <a:xfrm>
            <a:off x="2987675" y="6524625"/>
            <a:ext cx="360363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0" name="Line 96"/>
          <p:cNvSpPr>
            <a:spLocks noChangeShapeType="1"/>
          </p:cNvSpPr>
          <p:nvPr/>
        </p:nvSpPr>
        <p:spPr bwMode="auto">
          <a:xfrm flipV="1">
            <a:off x="2484438" y="6308725"/>
            <a:ext cx="0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1" name="Line 97"/>
          <p:cNvSpPr>
            <a:spLocks noChangeShapeType="1"/>
          </p:cNvSpPr>
          <p:nvPr/>
        </p:nvSpPr>
        <p:spPr bwMode="auto">
          <a:xfrm flipH="1" flipV="1">
            <a:off x="2916238" y="6308725"/>
            <a:ext cx="503237" cy="1444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2" name="Line 98"/>
          <p:cNvSpPr>
            <a:spLocks noChangeShapeType="1"/>
          </p:cNvSpPr>
          <p:nvPr/>
        </p:nvSpPr>
        <p:spPr bwMode="auto">
          <a:xfrm>
            <a:off x="6804025" y="4868863"/>
            <a:ext cx="18002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3" name="Line 99"/>
          <p:cNvSpPr>
            <a:spLocks noChangeShapeType="1"/>
          </p:cNvSpPr>
          <p:nvPr/>
        </p:nvSpPr>
        <p:spPr bwMode="auto">
          <a:xfrm>
            <a:off x="8604250" y="4857750"/>
            <a:ext cx="0" cy="172878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4" name="Line 100"/>
          <p:cNvSpPr>
            <a:spLocks noChangeShapeType="1"/>
          </p:cNvSpPr>
          <p:nvPr/>
        </p:nvSpPr>
        <p:spPr bwMode="auto">
          <a:xfrm flipH="1">
            <a:off x="4140200" y="6586538"/>
            <a:ext cx="4464050" cy="1111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5" name="Line 32"/>
          <p:cNvSpPr>
            <a:spLocks noChangeShapeType="1"/>
          </p:cNvSpPr>
          <p:nvPr/>
        </p:nvSpPr>
        <p:spPr bwMode="auto">
          <a:xfrm>
            <a:off x="530225" y="2420938"/>
            <a:ext cx="2968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6" name="Line 33"/>
          <p:cNvSpPr>
            <a:spLocks noChangeShapeType="1"/>
          </p:cNvSpPr>
          <p:nvPr/>
        </p:nvSpPr>
        <p:spPr bwMode="auto">
          <a:xfrm flipH="1" flipV="1">
            <a:off x="530225" y="2132012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3167" name="Rectangle 82"/>
          <p:cNvSpPr>
            <a:spLocks noChangeArrowheads="1"/>
          </p:cNvSpPr>
          <p:nvPr/>
        </p:nvSpPr>
        <p:spPr bwMode="auto">
          <a:xfrm>
            <a:off x="165100" y="1771650"/>
            <a:ext cx="1008063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68" name="Rectangle 83"/>
          <p:cNvSpPr>
            <a:spLocks noChangeArrowheads="1"/>
          </p:cNvSpPr>
          <p:nvPr/>
        </p:nvSpPr>
        <p:spPr bwMode="auto">
          <a:xfrm>
            <a:off x="165100" y="2097088"/>
            <a:ext cx="1008063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3169" name="Rectangle 84"/>
          <p:cNvSpPr>
            <a:spLocks noChangeArrowheads="1"/>
          </p:cNvSpPr>
          <p:nvPr/>
        </p:nvSpPr>
        <p:spPr bwMode="auto">
          <a:xfrm>
            <a:off x="165100" y="1952625"/>
            <a:ext cx="1008063" cy="73025"/>
          </a:xfrm>
          <a:prstGeom prst="rect">
            <a:avLst/>
          </a:prstGeom>
          <a:solidFill>
            <a:srgbClr val="FF99FF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70498" y="388154"/>
            <a:ext cx="495498" cy="4954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226825" y="447407"/>
            <a:ext cx="159498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 err="1" smtClean="0">
                <a:solidFill>
                  <a:srgbClr val="FF0000"/>
                </a:solidFill>
              </a:rPr>
              <a:t>Only</a:t>
            </a:r>
            <a:r>
              <a:rPr lang="cs-CZ" sz="1400" b="1" dirty="0" smtClean="0">
                <a:solidFill>
                  <a:srgbClr val="FF0000"/>
                </a:solidFill>
              </a:rPr>
              <a:t> Czech </a:t>
            </a:r>
            <a:r>
              <a:rPr lang="cs-CZ" sz="1400" b="1" dirty="0" err="1" smtClean="0">
                <a:solidFill>
                  <a:srgbClr val="FF0000"/>
                </a:solidFill>
              </a:rPr>
              <a:t>course</a:t>
            </a:r>
            <a:endParaRPr lang="cs-CZ" sz="1400" b="1" dirty="0" smtClean="0">
              <a:solidFill>
                <a:srgbClr val="FF0000"/>
              </a:solidFill>
            </a:endParaRPr>
          </a:p>
          <a:p>
            <a:r>
              <a:rPr lang="cs-CZ" sz="1400" b="1" dirty="0" smtClean="0">
                <a:solidFill>
                  <a:srgbClr val="FF0000"/>
                </a:solidFill>
              </a:rPr>
              <a:t>BPH_PIS 1| 2 !!!!</a:t>
            </a:r>
          </a:p>
          <a:p>
            <a:r>
              <a:rPr lang="cs-CZ" sz="1400" b="1" dirty="0" smtClean="0">
                <a:solidFill>
                  <a:srgbClr val="0070C0"/>
                </a:solidFill>
              </a:rPr>
              <a:t>and </a:t>
            </a:r>
            <a:r>
              <a:rPr lang="cs-CZ" sz="1400" b="1" dirty="0" smtClean="0">
                <a:solidFill>
                  <a:srgbClr val="0070C0"/>
                </a:solidFill>
              </a:rPr>
              <a:t>MPH_AOMA</a:t>
            </a:r>
          </a:p>
          <a:p>
            <a:endParaRPr lang="cs-CZ" sz="1400" b="1" dirty="0">
              <a:solidFill>
                <a:srgbClr val="0070C0"/>
              </a:solidFill>
            </a:endParaRPr>
          </a:p>
          <a:p>
            <a:r>
              <a:rPr lang="cs-CZ" sz="1400" b="1" dirty="0" smtClean="0">
                <a:solidFill>
                  <a:srgbClr val="0070C0"/>
                </a:solidFill>
              </a:rPr>
              <a:t>But </a:t>
            </a:r>
            <a:r>
              <a:rPr lang="cs-CZ" sz="1400" b="1" dirty="0" err="1" smtClean="0">
                <a:solidFill>
                  <a:srgbClr val="0070C0"/>
                </a:solidFill>
              </a:rPr>
              <a:t>for</a:t>
            </a:r>
            <a:r>
              <a:rPr lang="cs-CZ" sz="1400" b="1" dirty="0" smtClean="0">
                <a:solidFill>
                  <a:srgbClr val="0070C0"/>
                </a:solidFill>
              </a:rPr>
              <a:t> AOMA </a:t>
            </a:r>
            <a:r>
              <a:rPr lang="cs-CZ" sz="1400" b="1" dirty="0" err="1" smtClean="0">
                <a:solidFill>
                  <a:srgbClr val="0070C0"/>
                </a:solidFill>
              </a:rPr>
              <a:t>only</a:t>
            </a:r>
            <a:endParaRPr lang="cs-CZ" sz="1400" b="1" dirty="0" smtClean="0">
              <a:solidFill>
                <a:srgbClr val="0070C0"/>
              </a:solidFill>
            </a:endParaRPr>
          </a:p>
          <a:p>
            <a:r>
              <a:rPr lang="cs-CZ" sz="1400" b="1" dirty="0" err="1" smtClean="0">
                <a:solidFill>
                  <a:srgbClr val="0070C0"/>
                </a:solidFill>
              </a:rPr>
              <a:t>marked</a:t>
            </a:r>
            <a:r>
              <a:rPr lang="cs-CZ" sz="1400" b="1" dirty="0" smtClean="0">
                <a:solidFill>
                  <a:srgbClr val="0070C0"/>
                </a:solidFill>
              </a:rPr>
              <a:t> </a:t>
            </a:r>
            <a:r>
              <a:rPr lang="cs-CZ" sz="1400" b="1" dirty="0" err="1" smtClean="0">
                <a:solidFill>
                  <a:srgbClr val="0070C0"/>
                </a:solidFill>
              </a:rPr>
              <a:t>areas</a:t>
            </a:r>
            <a:endParaRPr lang="cs-CZ" sz="1400" b="1" dirty="0">
              <a:solidFill>
                <a:srgbClr val="0070C0"/>
              </a:solidFill>
            </a:endParaRPr>
          </a:p>
        </p:txBody>
      </p:sp>
      <p:sp>
        <p:nvSpPr>
          <p:cNvPr id="5" name="Obdélník 4"/>
          <p:cNvSpPr/>
          <p:nvPr/>
        </p:nvSpPr>
        <p:spPr>
          <a:xfrm>
            <a:off x="3833111" y="4116414"/>
            <a:ext cx="1459614" cy="1649359"/>
          </a:xfrm>
          <a:prstGeom prst="rect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3" name="AutoShape 85"/>
          <p:cNvSpPr>
            <a:spLocks/>
          </p:cNvSpPr>
          <p:nvPr/>
        </p:nvSpPr>
        <p:spPr bwMode="auto">
          <a:xfrm rot="5400000">
            <a:off x="396814" y="2386746"/>
            <a:ext cx="152236" cy="563847"/>
          </a:xfrm>
          <a:prstGeom prst="rightBrace">
            <a:avLst>
              <a:gd name="adj1" fmla="val 123370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04" name="Text Box 86"/>
          <p:cNvSpPr txBox="1">
            <a:spLocks noChangeArrowheads="1"/>
          </p:cNvSpPr>
          <p:nvPr/>
        </p:nvSpPr>
        <p:spPr bwMode="auto">
          <a:xfrm>
            <a:off x="-41746" y="2757399"/>
            <a:ext cx="979785" cy="5078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cs-CZ" altLang="cs-CZ" sz="900" b="1" dirty="0" err="1" smtClean="0">
                <a:latin typeface="Calibri" pitchFamily="34" charset="0"/>
              </a:rPr>
              <a:t>Interaction</a:t>
            </a:r>
            <a:endParaRPr lang="cs-CZ" altLang="cs-CZ" sz="900" b="1" dirty="0" smtClean="0">
              <a:latin typeface="Calibri" pitchFamily="34" charset="0"/>
            </a:endParaRPr>
          </a:p>
          <a:p>
            <a:pPr algn="ctr" eaLnBrk="1" hangingPunct="1"/>
            <a:r>
              <a:rPr lang="cs-CZ" altLang="cs-CZ" sz="900" b="1" dirty="0" smtClean="0">
                <a:latin typeface="Calibri" pitchFamily="34" charset="0"/>
              </a:rPr>
              <a:t> </a:t>
            </a:r>
            <a:r>
              <a:rPr lang="cs-CZ" altLang="cs-CZ" sz="900" b="1" dirty="0" smtClean="0">
                <a:latin typeface="Calibri" pitchFamily="34" charset="0"/>
              </a:rPr>
              <a:t>Log</a:t>
            </a:r>
          </a:p>
          <a:p>
            <a:pPr algn="ctr" eaLnBrk="1" hangingPunct="1"/>
            <a:r>
              <a:rPr lang="cs-CZ" altLang="cs-CZ" sz="900" b="1" dirty="0" err="1" smtClean="0">
                <a:latin typeface="Calibri" pitchFamily="34" charset="0"/>
              </a:rPr>
              <a:t>Entries</a:t>
            </a:r>
            <a:r>
              <a:rPr lang="cs-CZ" altLang="cs-CZ" sz="900" b="1" dirty="0" smtClean="0">
                <a:latin typeface="Calibri" pitchFamily="34" charset="0"/>
              </a:rPr>
              <a:t> </a:t>
            </a:r>
            <a:endParaRPr lang="en-GB" altLang="cs-CZ" sz="900" b="1" dirty="0">
              <a:latin typeface="Calibri" pitchFamily="34" charset="0"/>
            </a:endParaRPr>
          </a:p>
        </p:txBody>
      </p:sp>
      <p:sp>
        <p:nvSpPr>
          <p:cNvPr id="6" name="Obdélník 5"/>
          <p:cNvSpPr/>
          <p:nvPr/>
        </p:nvSpPr>
        <p:spPr>
          <a:xfrm>
            <a:off x="4433384" y="4137204"/>
            <a:ext cx="67916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AOMA</a:t>
            </a:r>
            <a:endParaRPr lang="cs-CZ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06" name="Obdélník 105"/>
          <p:cNvSpPr/>
          <p:nvPr/>
        </p:nvSpPr>
        <p:spPr>
          <a:xfrm>
            <a:off x="133792" y="964603"/>
            <a:ext cx="1845821" cy="2694123"/>
          </a:xfrm>
          <a:prstGeom prst="rect">
            <a:avLst/>
          </a:prstGeom>
          <a:solidFill>
            <a:srgbClr val="FFFF00">
              <a:alpha val="2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07" name="Obdélník 106"/>
          <p:cNvSpPr/>
          <p:nvPr/>
        </p:nvSpPr>
        <p:spPr>
          <a:xfrm>
            <a:off x="179292" y="1222564"/>
            <a:ext cx="679160" cy="30777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AOMA</a:t>
            </a:r>
            <a:endParaRPr lang="cs-CZ" sz="1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589677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  <p:bldP spid="106" grpId="0" animBg="1"/>
      <p:bldP spid="10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>
          <a:xfrm>
            <a:off x="874182" y="548680"/>
            <a:ext cx="6888693" cy="457200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cs-CZ" altLang="cs-CZ" sz="2400" dirty="0" smtClean="0"/>
              <a:t>  ERP-CRM</a:t>
            </a:r>
          </a:p>
        </p:txBody>
      </p:sp>
      <p:sp>
        <p:nvSpPr>
          <p:cNvPr id="4099" name="Oval 5"/>
          <p:cNvSpPr>
            <a:spLocks noChangeArrowheads="1"/>
          </p:cNvSpPr>
          <p:nvPr/>
        </p:nvSpPr>
        <p:spPr bwMode="auto">
          <a:xfrm>
            <a:off x="2814638" y="3189288"/>
            <a:ext cx="3168650" cy="1079500"/>
          </a:xfrm>
          <a:prstGeom prst="ellipse">
            <a:avLst/>
          </a:prstGeom>
          <a:solidFill>
            <a:schemeClr val="accent1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600" b="0">
                <a:cs typeface="Times New Roman" pitchFamily="18" charset="0"/>
              </a:rPr>
              <a:t>CRM </a:t>
            </a:r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1014413" y="4197350"/>
            <a:ext cx="1008062" cy="431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800" b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ERP 1</a:t>
            </a:r>
          </a:p>
        </p:txBody>
      </p:sp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1014413" y="3621088"/>
            <a:ext cx="1008062" cy="431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800" b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ERP 2</a:t>
            </a:r>
          </a:p>
        </p:txBody>
      </p:sp>
      <p:sp>
        <p:nvSpPr>
          <p:cNvPr id="4102" name="Rectangle 8"/>
          <p:cNvSpPr>
            <a:spLocks noChangeArrowheads="1"/>
          </p:cNvSpPr>
          <p:nvPr/>
        </p:nvSpPr>
        <p:spPr bwMode="auto">
          <a:xfrm>
            <a:off x="1014413" y="2613025"/>
            <a:ext cx="1008062" cy="431800"/>
          </a:xfrm>
          <a:prstGeom prst="rect">
            <a:avLst/>
          </a:prstGeom>
          <a:solidFill>
            <a:schemeClr val="folHlink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800" b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ERP n</a:t>
            </a:r>
          </a:p>
        </p:txBody>
      </p:sp>
      <p:sp>
        <p:nvSpPr>
          <p:cNvPr id="4103" name="Line 9"/>
          <p:cNvSpPr>
            <a:spLocks noChangeShapeType="1"/>
          </p:cNvSpPr>
          <p:nvPr/>
        </p:nvSpPr>
        <p:spPr bwMode="auto">
          <a:xfrm>
            <a:off x="1519238" y="3116263"/>
            <a:ext cx="0" cy="504825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4" name="Line 10"/>
          <p:cNvSpPr>
            <a:spLocks noChangeShapeType="1"/>
          </p:cNvSpPr>
          <p:nvPr/>
        </p:nvSpPr>
        <p:spPr bwMode="auto">
          <a:xfrm flipH="1" flipV="1">
            <a:off x="2024063" y="2781300"/>
            <a:ext cx="914400" cy="7413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5" name="Line 11"/>
          <p:cNvSpPr>
            <a:spLocks noChangeShapeType="1"/>
          </p:cNvSpPr>
          <p:nvPr/>
        </p:nvSpPr>
        <p:spPr bwMode="auto">
          <a:xfrm flipH="1">
            <a:off x="2027238" y="3790950"/>
            <a:ext cx="815975" cy="112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6" name="Line 12"/>
          <p:cNvSpPr>
            <a:spLocks noChangeShapeType="1"/>
          </p:cNvSpPr>
          <p:nvPr/>
        </p:nvSpPr>
        <p:spPr bwMode="auto">
          <a:xfrm flipH="1">
            <a:off x="2024063" y="4006850"/>
            <a:ext cx="1004887" cy="414338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7" name="Line 17"/>
          <p:cNvSpPr>
            <a:spLocks noChangeShapeType="1"/>
          </p:cNvSpPr>
          <p:nvPr/>
        </p:nvSpPr>
        <p:spPr bwMode="auto">
          <a:xfrm flipV="1">
            <a:off x="2959100" y="4197350"/>
            <a:ext cx="504825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8" name="Line 18"/>
          <p:cNvSpPr>
            <a:spLocks noChangeShapeType="1"/>
          </p:cNvSpPr>
          <p:nvPr/>
        </p:nvSpPr>
        <p:spPr bwMode="auto">
          <a:xfrm flipV="1">
            <a:off x="4256088" y="4268788"/>
            <a:ext cx="0" cy="5048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09" name="Line 19"/>
          <p:cNvSpPr>
            <a:spLocks noChangeShapeType="1"/>
          </p:cNvSpPr>
          <p:nvPr/>
        </p:nvSpPr>
        <p:spPr bwMode="auto">
          <a:xfrm flipH="1" flipV="1">
            <a:off x="5335588" y="4197350"/>
            <a:ext cx="503237" cy="57626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0" name="Rectangle 20"/>
          <p:cNvSpPr>
            <a:spLocks noChangeArrowheads="1"/>
          </p:cNvSpPr>
          <p:nvPr/>
        </p:nvSpPr>
        <p:spPr bwMode="auto">
          <a:xfrm>
            <a:off x="2874963" y="2305050"/>
            <a:ext cx="1008062" cy="431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Task1</a:t>
            </a:r>
            <a:endParaRPr lang="cs-CZ" altLang="cs-CZ" sz="14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11" name="Rectangle 21"/>
          <p:cNvSpPr>
            <a:spLocks noChangeArrowheads="1"/>
          </p:cNvSpPr>
          <p:nvPr/>
        </p:nvSpPr>
        <p:spPr bwMode="auto">
          <a:xfrm>
            <a:off x="4025900" y="2305050"/>
            <a:ext cx="1008063" cy="431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4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Task22</a:t>
            </a:r>
            <a:endParaRPr lang="cs-CZ" altLang="cs-CZ" sz="14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12" name="Rectangle 22"/>
          <p:cNvSpPr>
            <a:spLocks noChangeArrowheads="1"/>
          </p:cNvSpPr>
          <p:nvPr/>
        </p:nvSpPr>
        <p:spPr bwMode="auto">
          <a:xfrm>
            <a:off x="5467350" y="2305050"/>
            <a:ext cx="1008063" cy="431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4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Task</a:t>
            </a:r>
            <a:r>
              <a:rPr lang="cs-CZ" altLang="cs-CZ" sz="14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altLang="cs-CZ" sz="14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p</a:t>
            </a:r>
          </a:p>
        </p:txBody>
      </p:sp>
      <p:sp>
        <p:nvSpPr>
          <p:cNvPr id="4113" name="Line 23"/>
          <p:cNvSpPr>
            <a:spLocks noChangeShapeType="1"/>
          </p:cNvSpPr>
          <p:nvPr/>
        </p:nvSpPr>
        <p:spPr bwMode="auto">
          <a:xfrm>
            <a:off x="5035550" y="252095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4" name="Line 24"/>
          <p:cNvSpPr>
            <a:spLocks noChangeShapeType="1"/>
          </p:cNvSpPr>
          <p:nvPr/>
        </p:nvSpPr>
        <p:spPr bwMode="auto">
          <a:xfrm>
            <a:off x="3390900" y="2751138"/>
            <a:ext cx="144463" cy="509587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5" name="Line 25"/>
          <p:cNvSpPr>
            <a:spLocks noChangeShapeType="1"/>
          </p:cNvSpPr>
          <p:nvPr/>
        </p:nvSpPr>
        <p:spPr bwMode="auto">
          <a:xfrm>
            <a:off x="4471988" y="2773363"/>
            <a:ext cx="0" cy="415925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6" name="Line 26"/>
          <p:cNvSpPr>
            <a:spLocks noChangeShapeType="1"/>
          </p:cNvSpPr>
          <p:nvPr/>
        </p:nvSpPr>
        <p:spPr bwMode="auto">
          <a:xfrm flipH="1">
            <a:off x="5529263" y="2736850"/>
            <a:ext cx="369887" cy="62071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7" name="Line 27"/>
          <p:cNvSpPr>
            <a:spLocks noChangeShapeType="1"/>
          </p:cNvSpPr>
          <p:nvPr/>
        </p:nvSpPr>
        <p:spPr bwMode="auto">
          <a:xfrm>
            <a:off x="5983288" y="3692525"/>
            <a:ext cx="2159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8" name="Rectangle 28"/>
          <p:cNvSpPr>
            <a:spLocks noChangeArrowheads="1"/>
          </p:cNvSpPr>
          <p:nvPr/>
        </p:nvSpPr>
        <p:spPr bwMode="auto">
          <a:xfrm>
            <a:off x="6199188" y="3465513"/>
            <a:ext cx="1295400" cy="431800"/>
          </a:xfrm>
          <a:prstGeom prst="rect">
            <a:avLst/>
          </a:prstGeom>
          <a:solidFill>
            <a:srgbClr val="FF3300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4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Customer</a:t>
            </a:r>
            <a:endParaRPr lang="cs-CZ" altLang="cs-CZ" sz="1400" dirty="0" smtClean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  <a:p>
            <a:pPr algn="ctr"/>
            <a:r>
              <a:rPr lang="cs-CZ" altLang="cs-CZ" sz="14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Card</a:t>
            </a:r>
            <a:endParaRPr lang="cs-CZ" altLang="cs-CZ" sz="1400" dirty="0">
              <a:solidFill>
                <a:schemeClr val="bg1"/>
              </a:solidFill>
              <a:latin typeface="Arial" charset="0"/>
              <a:cs typeface="Times New Roman" pitchFamily="18" charset="0"/>
            </a:endParaRPr>
          </a:p>
        </p:txBody>
      </p:sp>
      <p:sp>
        <p:nvSpPr>
          <p:cNvPr id="4119" name="Line 31"/>
          <p:cNvSpPr>
            <a:spLocks noChangeShapeType="1"/>
          </p:cNvSpPr>
          <p:nvPr/>
        </p:nvSpPr>
        <p:spPr bwMode="auto">
          <a:xfrm>
            <a:off x="7477125" y="3668713"/>
            <a:ext cx="173038" cy="11112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0" name="Rectangle 32"/>
          <p:cNvSpPr>
            <a:spLocks noChangeArrowheads="1"/>
          </p:cNvSpPr>
          <p:nvPr/>
        </p:nvSpPr>
        <p:spPr bwMode="auto">
          <a:xfrm>
            <a:off x="7640638" y="3427413"/>
            <a:ext cx="1296987" cy="471487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800" b="0" dirty="0" smtClean="0">
                <a:latin typeface="Arial" charset="0"/>
                <a:cs typeface="Times New Roman" pitchFamily="18" charset="0"/>
              </a:rPr>
              <a:t>QUOTE</a:t>
            </a:r>
            <a:endParaRPr lang="cs-CZ" altLang="cs-CZ" sz="1800" b="0" dirty="0">
              <a:latin typeface="Arial" charset="0"/>
              <a:cs typeface="Times New Roman" pitchFamily="18" charset="0"/>
            </a:endParaRPr>
          </a:p>
        </p:txBody>
      </p:sp>
      <p:sp>
        <p:nvSpPr>
          <p:cNvPr id="4121" name="Rectangle 34"/>
          <p:cNvSpPr>
            <a:spLocks noChangeArrowheads="1"/>
          </p:cNvSpPr>
          <p:nvPr/>
        </p:nvSpPr>
        <p:spPr bwMode="auto">
          <a:xfrm>
            <a:off x="2595563" y="4781550"/>
            <a:ext cx="1008062" cy="431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4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Task</a:t>
            </a:r>
            <a:r>
              <a:rPr lang="cs-CZ" altLang="cs-CZ" sz="14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altLang="cs-CZ" sz="14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p+1</a:t>
            </a:r>
          </a:p>
        </p:txBody>
      </p:sp>
      <p:sp>
        <p:nvSpPr>
          <p:cNvPr id="4122" name="Rectangle 35"/>
          <p:cNvSpPr>
            <a:spLocks noChangeArrowheads="1"/>
          </p:cNvSpPr>
          <p:nvPr/>
        </p:nvSpPr>
        <p:spPr bwMode="auto">
          <a:xfrm>
            <a:off x="3744913" y="4759325"/>
            <a:ext cx="1008062" cy="431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4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Task</a:t>
            </a:r>
            <a:r>
              <a:rPr lang="cs-CZ" altLang="cs-CZ" sz="14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altLang="cs-CZ" sz="14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p+2</a:t>
            </a:r>
          </a:p>
        </p:txBody>
      </p:sp>
      <p:sp>
        <p:nvSpPr>
          <p:cNvPr id="4123" name="Rectangle 36"/>
          <p:cNvSpPr>
            <a:spLocks noChangeArrowheads="1"/>
          </p:cNvSpPr>
          <p:nvPr/>
        </p:nvSpPr>
        <p:spPr bwMode="auto">
          <a:xfrm>
            <a:off x="5187950" y="4781550"/>
            <a:ext cx="1008063" cy="431800"/>
          </a:xfrm>
          <a:prstGeom prst="rect">
            <a:avLst/>
          </a:prstGeom>
          <a:solidFill>
            <a:schemeClr val="accent2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cs-CZ" altLang="cs-CZ" sz="1400" dirty="0" err="1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Task</a:t>
            </a:r>
            <a:r>
              <a:rPr lang="cs-CZ" altLang="cs-CZ" sz="1400" dirty="0" smtClean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 </a:t>
            </a:r>
            <a:r>
              <a:rPr lang="cs-CZ" altLang="cs-CZ" sz="1400" dirty="0">
                <a:solidFill>
                  <a:schemeClr val="bg1"/>
                </a:solidFill>
                <a:latin typeface="Arial" charset="0"/>
                <a:cs typeface="Times New Roman" pitchFamily="18" charset="0"/>
              </a:rPr>
              <a:t>q</a:t>
            </a:r>
          </a:p>
        </p:txBody>
      </p:sp>
      <p:sp>
        <p:nvSpPr>
          <p:cNvPr id="4124" name="Line 37"/>
          <p:cNvSpPr>
            <a:spLocks noChangeShapeType="1"/>
          </p:cNvSpPr>
          <p:nvPr/>
        </p:nvSpPr>
        <p:spPr bwMode="auto">
          <a:xfrm>
            <a:off x="4756150" y="4997450"/>
            <a:ext cx="431800" cy="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5" name="Oval 38"/>
          <p:cNvSpPr>
            <a:spLocks noChangeArrowheads="1"/>
          </p:cNvSpPr>
          <p:nvPr/>
        </p:nvSpPr>
        <p:spPr bwMode="auto">
          <a:xfrm>
            <a:off x="2164556" y="4391025"/>
            <a:ext cx="5614987" cy="1168400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4126" name="Oval 39"/>
          <p:cNvSpPr>
            <a:spLocks noChangeArrowheads="1"/>
          </p:cNvSpPr>
          <p:nvPr/>
        </p:nvSpPr>
        <p:spPr bwMode="auto">
          <a:xfrm>
            <a:off x="2303463" y="2012950"/>
            <a:ext cx="5834063" cy="996950"/>
          </a:xfrm>
          <a:prstGeom prst="ellipse">
            <a:avLst/>
          </a:prstGeom>
          <a:solidFill>
            <a:srgbClr val="FFFF00">
              <a:alpha val="3686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27" name="Text Box 41"/>
          <p:cNvSpPr txBox="1">
            <a:spLocks noChangeArrowheads="1"/>
          </p:cNvSpPr>
          <p:nvPr/>
        </p:nvSpPr>
        <p:spPr bwMode="auto">
          <a:xfrm>
            <a:off x="6446838" y="4827588"/>
            <a:ext cx="12923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solidFill>
                  <a:schemeClr val="folHlink"/>
                </a:solidFill>
              </a:rPr>
              <a:t>Opportunity</a:t>
            </a:r>
            <a:endParaRPr lang="cs-CZ" altLang="cs-CZ" sz="1600" dirty="0">
              <a:solidFill>
                <a:schemeClr val="folHlink"/>
              </a:solidFill>
            </a:endParaRPr>
          </a:p>
        </p:txBody>
      </p:sp>
      <p:sp>
        <p:nvSpPr>
          <p:cNvPr id="4128" name="Text Box 42"/>
          <p:cNvSpPr txBox="1">
            <a:spLocks noChangeArrowheads="1"/>
          </p:cNvSpPr>
          <p:nvPr/>
        </p:nvSpPr>
        <p:spPr bwMode="auto">
          <a:xfrm>
            <a:off x="6570663" y="2346325"/>
            <a:ext cx="1292341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solidFill>
                  <a:schemeClr val="folHlink"/>
                </a:solidFill>
              </a:rPr>
              <a:t>Opportunity</a:t>
            </a:r>
            <a:endParaRPr lang="cs-CZ" altLang="cs-CZ" sz="1600" dirty="0">
              <a:solidFill>
                <a:schemeClr val="folHlink"/>
              </a:solidFill>
            </a:endParaRPr>
          </a:p>
        </p:txBody>
      </p:sp>
      <p:sp>
        <p:nvSpPr>
          <p:cNvPr id="4129" name="Oval 43"/>
          <p:cNvSpPr>
            <a:spLocks noChangeArrowheads="1"/>
          </p:cNvSpPr>
          <p:nvPr/>
        </p:nvSpPr>
        <p:spPr bwMode="auto">
          <a:xfrm>
            <a:off x="770554" y="2008981"/>
            <a:ext cx="1573213" cy="3656013"/>
          </a:xfrm>
          <a:prstGeom prst="ellipse">
            <a:avLst/>
          </a:prstGeom>
          <a:solidFill>
            <a:srgbClr val="33CCCC">
              <a:alpha val="36862"/>
            </a:srgbClr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endParaRPr lang="cs-CZ" altLang="cs-CZ"/>
          </a:p>
        </p:txBody>
      </p:sp>
      <p:sp>
        <p:nvSpPr>
          <p:cNvPr id="4130" name="Text Box 44"/>
          <p:cNvSpPr txBox="1">
            <a:spLocks noChangeArrowheads="1"/>
          </p:cNvSpPr>
          <p:nvPr/>
        </p:nvSpPr>
        <p:spPr bwMode="auto">
          <a:xfrm>
            <a:off x="1073150" y="4776788"/>
            <a:ext cx="968022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cs-CZ" altLang="cs-CZ" sz="1600" dirty="0" err="1" smtClean="0">
                <a:solidFill>
                  <a:schemeClr val="folHlink"/>
                </a:solidFill>
              </a:rPr>
              <a:t>Products</a:t>
            </a:r>
            <a:endParaRPr lang="cs-CZ" altLang="cs-CZ" sz="1600" dirty="0">
              <a:solidFill>
                <a:schemeClr val="folHlink"/>
              </a:solidFill>
            </a:endParaRPr>
          </a:p>
        </p:txBody>
      </p:sp>
      <p:sp>
        <p:nvSpPr>
          <p:cNvPr id="4131" name="Rectangle 45"/>
          <p:cNvSpPr>
            <a:spLocks noChangeArrowheads="1"/>
          </p:cNvSpPr>
          <p:nvPr/>
        </p:nvSpPr>
        <p:spPr bwMode="auto">
          <a:xfrm>
            <a:off x="3122613" y="5799138"/>
            <a:ext cx="1401762" cy="461962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1200" dirty="0" err="1" smtClean="0"/>
              <a:t>Financial</a:t>
            </a:r>
            <a:r>
              <a:rPr lang="cs-CZ" altLang="cs-CZ" sz="1200" dirty="0" smtClean="0"/>
              <a:t> </a:t>
            </a:r>
          </a:p>
          <a:p>
            <a:pPr algn="ctr" eaLnBrk="1" hangingPunct="1"/>
            <a:r>
              <a:rPr lang="cs-CZ" altLang="cs-CZ" sz="1200" dirty="0" err="1" smtClean="0"/>
              <a:t>estimation</a:t>
            </a:r>
            <a:endParaRPr lang="cs-CZ" altLang="cs-CZ" sz="1200" dirty="0"/>
          </a:p>
        </p:txBody>
      </p:sp>
      <p:sp>
        <p:nvSpPr>
          <p:cNvPr id="4132" name="Rectangle 47"/>
          <p:cNvSpPr>
            <a:spLocks noChangeArrowheads="1"/>
          </p:cNvSpPr>
          <p:nvPr/>
        </p:nvSpPr>
        <p:spPr bwMode="auto">
          <a:xfrm>
            <a:off x="4681538" y="5807075"/>
            <a:ext cx="1401762" cy="461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1200" dirty="0" err="1" smtClean="0"/>
              <a:t>Success</a:t>
            </a:r>
            <a:r>
              <a:rPr lang="cs-CZ" altLang="cs-CZ" sz="1200" dirty="0" smtClean="0"/>
              <a:t> </a:t>
            </a:r>
            <a:r>
              <a:rPr lang="cs-CZ" altLang="cs-CZ" sz="1200" dirty="0" err="1" smtClean="0"/>
              <a:t>estimation</a:t>
            </a:r>
            <a:endParaRPr lang="cs-CZ" altLang="cs-CZ" sz="1200" dirty="0" smtClean="0"/>
          </a:p>
          <a:p>
            <a:pPr algn="ctr" eaLnBrk="1" hangingPunct="1"/>
            <a:r>
              <a:rPr lang="cs-CZ" altLang="cs-CZ" sz="1200" dirty="0" smtClean="0"/>
              <a:t>in %</a:t>
            </a:r>
            <a:endParaRPr lang="cs-CZ" altLang="cs-CZ" sz="1200" dirty="0"/>
          </a:p>
        </p:txBody>
      </p:sp>
      <p:sp>
        <p:nvSpPr>
          <p:cNvPr id="4133" name="Rectangle 48"/>
          <p:cNvSpPr>
            <a:spLocks noChangeArrowheads="1"/>
          </p:cNvSpPr>
          <p:nvPr/>
        </p:nvSpPr>
        <p:spPr bwMode="auto">
          <a:xfrm>
            <a:off x="6251575" y="5803900"/>
            <a:ext cx="1401763" cy="46196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r" eaLnBrk="1" hangingPunct="1"/>
            <a:r>
              <a:rPr lang="cs-CZ" altLang="cs-CZ" sz="1200" dirty="0" err="1" smtClean="0"/>
              <a:t>Interactions</a:t>
            </a:r>
            <a:endParaRPr lang="cs-CZ" altLang="cs-CZ" sz="1200" dirty="0"/>
          </a:p>
        </p:txBody>
      </p:sp>
      <p:sp>
        <p:nvSpPr>
          <p:cNvPr id="4134" name="Line 49"/>
          <p:cNvSpPr>
            <a:spLocks noChangeShapeType="1"/>
          </p:cNvSpPr>
          <p:nvPr/>
        </p:nvSpPr>
        <p:spPr bwMode="auto">
          <a:xfrm flipV="1">
            <a:off x="3773488" y="5510213"/>
            <a:ext cx="0" cy="311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5" name="Line 50"/>
          <p:cNvSpPr>
            <a:spLocks noChangeShapeType="1"/>
          </p:cNvSpPr>
          <p:nvPr/>
        </p:nvSpPr>
        <p:spPr bwMode="auto">
          <a:xfrm flipV="1">
            <a:off x="5348288" y="5567363"/>
            <a:ext cx="0" cy="2206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6" name="Line 51"/>
          <p:cNvSpPr>
            <a:spLocks noChangeShapeType="1"/>
          </p:cNvSpPr>
          <p:nvPr/>
        </p:nvSpPr>
        <p:spPr bwMode="auto">
          <a:xfrm>
            <a:off x="6840538" y="5462588"/>
            <a:ext cx="196850" cy="3016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7" name="Rectangle 52"/>
          <p:cNvSpPr>
            <a:spLocks noChangeArrowheads="1"/>
          </p:cNvSpPr>
          <p:nvPr/>
        </p:nvSpPr>
        <p:spPr bwMode="auto">
          <a:xfrm>
            <a:off x="5510213" y="1470025"/>
            <a:ext cx="647700" cy="288925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1200"/>
              <a:t>20000</a:t>
            </a:r>
          </a:p>
        </p:txBody>
      </p:sp>
      <p:sp>
        <p:nvSpPr>
          <p:cNvPr id="4138" name="Rectangle 53"/>
          <p:cNvSpPr>
            <a:spLocks noChangeArrowheads="1"/>
          </p:cNvSpPr>
          <p:nvPr/>
        </p:nvSpPr>
        <p:spPr bwMode="auto">
          <a:xfrm>
            <a:off x="6988175" y="1466850"/>
            <a:ext cx="647700" cy="3000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1200" dirty="0" smtClean="0"/>
              <a:t>Meeting</a:t>
            </a:r>
            <a:endParaRPr lang="cs-CZ" altLang="cs-CZ" sz="1200" dirty="0"/>
          </a:p>
        </p:txBody>
      </p:sp>
      <p:sp>
        <p:nvSpPr>
          <p:cNvPr id="4139" name="Rectangle 54"/>
          <p:cNvSpPr>
            <a:spLocks noChangeArrowheads="1"/>
          </p:cNvSpPr>
          <p:nvPr/>
        </p:nvSpPr>
        <p:spPr bwMode="auto">
          <a:xfrm>
            <a:off x="6242050" y="1473200"/>
            <a:ext cx="647700" cy="300038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cs-CZ" altLang="cs-CZ" sz="1200"/>
              <a:t>70%</a:t>
            </a:r>
          </a:p>
        </p:txBody>
      </p:sp>
      <p:sp>
        <p:nvSpPr>
          <p:cNvPr id="4140" name="Line 55"/>
          <p:cNvSpPr>
            <a:spLocks noChangeShapeType="1"/>
          </p:cNvSpPr>
          <p:nvPr/>
        </p:nvSpPr>
        <p:spPr bwMode="auto">
          <a:xfrm>
            <a:off x="5834063" y="1758950"/>
            <a:ext cx="0" cy="25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41" name="Line 56"/>
          <p:cNvSpPr>
            <a:spLocks noChangeShapeType="1"/>
          </p:cNvSpPr>
          <p:nvPr/>
        </p:nvSpPr>
        <p:spPr bwMode="auto">
          <a:xfrm>
            <a:off x="6575425" y="1782763"/>
            <a:ext cx="0" cy="288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42" name="Line 57"/>
          <p:cNvSpPr>
            <a:spLocks noChangeShapeType="1"/>
          </p:cNvSpPr>
          <p:nvPr/>
        </p:nvSpPr>
        <p:spPr bwMode="auto">
          <a:xfrm flipH="1" flipV="1">
            <a:off x="7280275" y="1747838"/>
            <a:ext cx="11113" cy="36988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43" name="Rectangle 61"/>
          <p:cNvSpPr>
            <a:spLocks noChangeArrowheads="1"/>
          </p:cNvSpPr>
          <p:nvPr/>
        </p:nvSpPr>
        <p:spPr bwMode="auto">
          <a:xfrm>
            <a:off x="2633663" y="5731430"/>
            <a:ext cx="5503863" cy="638175"/>
          </a:xfrm>
          <a:prstGeom prst="rect">
            <a:avLst/>
          </a:prstGeom>
          <a:solidFill>
            <a:srgbClr val="FF99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4144" name="Rectangle 62"/>
          <p:cNvSpPr>
            <a:spLocks noChangeArrowheads="1"/>
          </p:cNvSpPr>
          <p:nvPr/>
        </p:nvSpPr>
        <p:spPr bwMode="auto">
          <a:xfrm>
            <a:off x="5251451" y="1376362"/>
            <a:ext cx="2596770" cy="476250"/>
          </a:xfrm>
          <a:prstGeom prst="rect">
            <a:avLst/>
          </a:prstGeom>
          <a:solidFill>
            <a:srgbClr val="FF99CC">
              <a:alpha val="39999"/>
            </a:srgb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530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dirty="0" err="1" smtClean="0"/>
              <a:t>Contact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cards</a:t>
            </a:r>
            <a:endParaRPr lang="cs-CZ" altLang="cs-CZ" dirty="0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Contact card- company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Contact card- person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Contact Character– profiles, technologies,..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Interactions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Business Opportunities (estimated close date and value, probability,.. )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Sales Cycles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Customer Card creation from Contact card </a:t>
            </a:r>
          </a:p>
          <a:p>
            <a:pPr eaLnBrk="1" hangingPunct="1">
              <a:buFont typeface="Wingdings" pitchFamily="2" charset="2"/>
              <a:buChar char="§"/>
            </a:pPr>
            <a:r>
              <a:rPr lang="en-US" altLang="cs-CZ" sz="1700" dirty="0" smtClean="0"/>
              <a:t>Quotes</a:t>
            </a:r>
          </a:p>
        </p:txBody>
      </p:sp>
    </p:spTree>
    <p:extLst>
      <p:ext uri="{BB962C8B-B14F-4D97-AF65-F5344CB8AC3E}">
        <p14:creationId xmlns:p14="http://schemas.microsoft.com/office/powerpoint/2010/main" val="4040677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8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48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8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48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8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8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4848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4848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Contact</a:t>
            </a:r>
            <a:r>
              <a:rPr lang="cs-CZ" dirty="0" smtClean="0"/>
              <a:t> </a:t>
            </a:r>
            <a:r>
              <a:rPr lang="cs-CZ" dirty="0" err="1" smtClean="0"/>
              <a:t>Card</a:t>
            </a: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84784"/>
            <a:ext cx="7441450" cy="48870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2578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971600" y="620688"/>
            <a:ext cx="7047557" cy="457200"/>
          </a:xfrm>
        </p:spPr>
        <p:txBody>
          <a:bodyPr>
            <a:noAutofit/>
          </a:bodyPr>
          <a:lstStyle/>
          <a:p>
            <a:pPr eaLnBrk="1" hangingPunct="1"/>
            <a:r>
              <a:rPr lang="cs-CZ" altLang="cs-CZ" sz="3200" dirty="0" err="1" smtClean="0"/>
              <a:t>Contact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Card</a:t>
            </a:r>
            <a:r>
              <a:rPr lang="cs-CZ" altLang="cs-CZ" sz="3200" dirty="0" smtClean="0"/>
              <a:t>- Person</a:t>
            </a:r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196752"/>
            <a:ext cx="5779660" cy="47895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á složená závorka 1"/>
          <p:cNvSpPr/>
          <p:nvPr/>
        </p:nvSpPr>
        <p:spPr>
          <a:xfrm>
            <a:off x="3707904" y="3591506"/>
            <a:ext cx="288032" cy="845606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TextovéPole 2"/>
          <p:cNvSpPr txBox="1"/>
          <p:nvPr/>
        </p:nvSpPr>
        <p:spPr>
          <a:xfrm>
            <a:off x="4067944" y="3802847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Profile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7110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381</Words>
  <Application>Microsoft Office PowerPoint</Application>
  <PresentationFormat>Předvádění na obrazovce (4:3)</PresentationFormat>
  <Paragraphs>121</Paragraphs>
  <Slides>15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15</vt:i4>
      </vt:variant>
    </vt:vector>
  </HeadingPairs>
  <TitlesOfParts>
    <vt:vector size="16" baseType="lpstr">
      <vt:lpstr>Motiv systému Office</vt:lpstr>
      <vt:lpstr>Introduction to MS Dynamics NAV XVI. (CRM for MPH_AOMA )</vt:lpstr>
      <vt:lpstr>CRM – Customer Relationship Management</vt:lpstr>
      <vt:lpstr>CRM – Customer Relationship Management</vt:lpstr>
      <vt:lpstr>Market leaders </vt:lpstr>
      <vt:lpstr>Prezentace aplikace PowerPoint</vt:lpstr>
      <vt:lpstr>  ERP-CRM</vt:lpstr>
      <vt:lpstr>Contact cards</vt:lpstr>
      <vt:lpstr>Contact Card</vt:lpstr>
      <vt:lpstr>Contact Card- Person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End of the section XVI.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Inroduction MS Dynamics NAV</dc:title>
  <dc:creator>Skorkovsky Jaromir</dc:creator>
  <cp:lastModifiedBy>Skorkovsky Jaromir</cp:lastModifiedBy>
  <cp:revision>172</cp:revision>
  <dcterms:created xsi:type="dcterms:W3CDTF">2014-09-15T11:04:04Z</dcterms:created>
  <dcterms:modified xsi:type="dcterms:W3CDTF">2016-11-16T09:44:36Z</dcterms:modified>
</cp:coreProperties>
</file>