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4"/>
  </p:sldMasterIdLst>
  <p:notesMasterIdLst>
    <p:notesMasterId r:id="rId23"/>
  </p:notesMasterIdLst>
  <p:handoutMasterIdLst>
    <p:handoutMasterId r:id="rId24"/>
  </p:handoutMasterIdLst>
  <p:sldIdLst>
    <p:sldId id="306" r:id="rId5"/>
    <p:sldId id="284" r:id="rId6"/>
    <p:sldId id="301" r:id="rId7"/>
    <p:sldId id="293" r:id="rId8"/>
    <p:sldId id="291" r:id="rId9"/>
    <p:sldId id="298" r:id="rId10"/>
    <p:sldId id="299" r:id="rId11"/>
    <p:sldId id="296" r:id="rId12"/>
    <p:sldId id="297" r:id="rId13"/>
    <p:sldId id="300" r:id="rId14"/>
    <p:sldId id="290" r:id="rId15"/>
    <p:sldId id="292" r:id="rId16"/>
    <p:sldId id="303" r:id="rId17"/>
    <p:sldId id="304" r:id="rId18"/>
    <p:sldId id="305" r:id="rId19"/>
    <p:sldId id="302" r:id="rId20"/>
    <p:sldId id="263" r:id="rId21"/>
    <p:sldId id="258" r:id="rId22"/>
  </p:sldIdLst>
  <p:sldSz cx="9144000" cy="6858000" type="screen4x3"/>
  <p:notesSz cx="6858000" cy="987266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2A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90" autoAdjust="0"/>
    <p:restoredTop sz="69764" autoAdjust="0"/>
  </p:normalViewPr>
  <p:slideViewPr>
    <p:cSldViewPr>
      <p:cViewPr>
        <p:scale>
          <a:sx n="80" d="100"/>
          <a:sy n="80" d="100"/>
        </p:scale>
        <p:origin x="-846" y="-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4DB0BC-323E-49ED-AA35-BD9F6051C574}" type="doc">
      <dgm:prSet loTypeId="urn:microsoft.com/office/officeart/2005/8/layout/venn2" loCatId="relationship" qsTypeId="urn:microsoft.com/office/officeart/2005/8/quickstyle/3d1" qsCatId="3D" csTypeId="urn:microsoft.com/office/officeart/2005/8/colors/accent1_2" csCatId="accent1" phldr="1"/>
      <dgm:spPr/>
      <dgm:t>
        <a:bodyPr/>
        <a:lstStyle/>
        <a:p>
          <a:endParaRPr lang="en-GB"/>
        </a:p>
      </dgm:t>
    </dgm:pt>
    <dgm:pt modelId="{F132BB8C-FFCE-4583-B79C-C54AD143DEBD}">
      <dgm:prSet phldrT="[Text]"/>
      <dgm:spPr/>
      <dgm:t>
        <a:bodyPr/>
        <a:lstStyle/>
        <a:p>
          <a:r>
            <a:rPr lang="en-GB" dirty="0" smtClean="0"/>
            <a:t>Ratio</a:t>
          </a:r>
          <a:endParaRPr lang="en-GB" dirty="0"/>
        </a:p>
      </dgm:t>
    </dgm:pt>
    <dgm:pt modelId="{D9E9E8F0-B60D-4F0E-A106-9EEF1AB08999}" type="parTrans" cxnId="{97270DC6-D849-4B82-9E26-C049AD25BBA9}">
      <dgm:prSet/>
      <dgm:spPr/>
      <dgm:t>
        <a:bodyPr/>
        <a:lstStyle/>
        <a:p>
          <a:endParaRPr lang="en-GB"/>
        </a:p>
      </dgm:t>
    </dgm:pt>
    <dgm:pt modelId="{2D55B803-A24F-4A9F-8A0B-81A3617DD3BE}" type="sibTrans" cxnId="{97270DC6-D849-4B82-9E26-C049AD25BBA9}">
      <dgm:prSet/>
      <dgm:spPr/>
      <dgm:t>
        <a:bodyPr/>
        <a:lstStyle/>
        <a:p>
          <a:endParaRPr lang="en-GB"/>
        </a:p>
      </dgm:t>
    </dgm:pt>
    <dgm:pt modelId="{A5AB1E1F-252D-4C22-98CA-C65F4FD76F5A}">
      <dgm:prSet phldrT="[Text]"/>
      <dgm:spPr/>
      <dgm:t>
        <a:bodyPr/>
        <a:lstStyle/>
        <a:p>
          <a:r>
            <a:rPr lang="en-GB" dirty="0" smtClean="0"/>
            <a:t>Interval</a:t>
          </a:r>
          <a:endParaRPr lang="en-GB" dirty="0"/>
        </a:p>
      </dgm:t>
    </dgm:pt>
    <dgm:pt modelId="{E4D71B75-AAD7-4210-96FF-80675DF7D523}" type="parTrans" cxnId="{8AB742ED-6B8E-4EC9-8945-5C5116E7A783}">
      <dgm:prSet/>
      <dgm:spPr/>
      <dgm:t>
        <a:bodyPr/>
        <a:lstStyle/>
        <a:p>
          <a:endParaRPr lang="en-GB"/>
        </a:p>
      </dgm:t>
    </dgm:pt>
    <dgm:pt modelId="{1E896193-6AB7-40AA-919E-33452E996595}" type="sibTrans" cxnId="{8AB742ED-6B8E-4EC9-8945-5C5116E7A783}">
      <dgm:prSet/>
      <dgm:spPr/>
      <dgm:t>
        <a:bodyPr/>
        <a:lstStyle/>
        <a:p>
          <a:endParaRPr lang="en-GB"/>
        </a:p>
      </dgm:t>
    </dgm:pt>
    <dgm:pt modelId="{C9D8D3BB-3F92-4308-A567-E56B050B2F5D}">
      <dgm:prSet phldrT="[Text]"/>
      <dgm:spPr/>
      <dgm:t>
        <a:bodyPr/>
        <a:lstStyle/>
        <a:p>
          <a:r>
            <a:rPr lang="en-GB" dirty="0" smtClean="0"/>
            <a:t>Ordinal</a:t>
          </a:r>
          <a:endParaRPr lang="en-GB" dirty="0"/>
        </a:p>
      </dgm:t>
    </dgm:pt>
    <dgm:pt modelId="{EA212DA9-7FD0-48CE-920E-8C08325CE56B}" type="parTrans" cxnId="{B7B8F602-47F7-4093-85C6-7DBC7F806E31}">
      <dgm:prSet/>
      <dgm:spPr/>
      <dgm:t>
        <a:bodyPr/>
        <a:lstStyle/>
        <a:p>
          <a:endParaRPr lang="en-GB"/>
        </a:p>
      </dgm:t>
    </dgm:pt>
    <dgm:pt modelId="{2A55D423-6FC4-4E15-B440-84E3F8BC1D1B}" type="sibTrans" cxnId="{B7B8F602-47F7-4093-85C6-7DBC7F806E31}">
      <dgm:prSet/>
      <dgm:spPr/>
      <dgm:t>
        <a:bodyPr/>
        <a:lstStyle/>
        <a:p>
          <a:endParaRPr lang="en-GB"/>
        </a:p>
      </dgm:t>
    </dgm:pt>
    <dgm:pt modelId="{6BD40718-DAD4-424B-9497-9FE407EA5456}">
      <dgm:prSet phldrT="[Text]"/>
      <dgm:spPr/>
      <dgm:t>
        <a:bodyPr/>
        <a:lstStyle/>
        <a:p>
          <a:r>
            <a:rPr lang="en-GB" dirty="0" smtClean="0"/>
            <a:t>Nominal</a:t>
          </a:r>
          <a:endParaRPr lang="en-GB" dirty="0"/>
        </a:p>
      </dgm:t>
    </dgm:pt>
    <dgm:pt modelId="{E40A0960-412C-49EB-B5DC-B61CA0003B89}" type="parTrans" cxnId="{DF7C2DA0-9634-4EF6-8D8D-9F3F79F17F0A}">
      <dgm:prSet/>
      <dgm:spPr/>
      <dgm:t>
        <a:bodyPr/>
        <a:lstStyle/>
        <a:p>
          <a:endParaRPr lang="en-GB"/>
        </a:p>
      </dgm:t>
    </dgm:pt>
    <dgm:pt modelId="{247E158B-CF58-4920-8616-09ED47B9417A}" type="sibTrans" cxnId="{DF7C2DA0-9634-4EF6-8D8D-9F3F79F17F0A}">
      <dgm:prSet/>
      <dgm:spPr/>
      <dgm:t>
        <a:bodyPr/>
        <a:lstStyle/>
        <a:p>
          <a:endParaRPr lang="en-GB"/>
        </a:p>
      </dgm:t>
    </dgm:pt>
    <dgm:pt modelId="{FE773DDD-5386-45C5-8F48-AC642E0D2DBF}" type="pres">
      <dgm:prSet presAssocID="{FF4DB0BC-323E-49ED-AA35-BD9F6051C574}" presName="Name0" presStyleCnt="0">
        <dgm:presLayoutVars>
          <dgm:chMax val="7"/>
          <dgm:resizeHandles val="exact"/>
        </dgm:presLayoutVars>
      </dgm:prSet>
      <dgm:spPr/>
      <dgm:t>
        <a:bodyPr/>
        <a:lstStyle/>
        <a:p>
          <a:endParaRPr lang="en-GB"/>
        </a:p>
      </dgm:t>
    </dgm:pt>
    <dgm:pt modelId="{3716FC32-7C28-40E4-829E-4FAF7DF8084B}" type="pres">
      <dgm:prSet presAssocID="{FF4DB0BC-323E-49ED-AA35-BD9F6051C574}" presName="comp1" presStyleCnt="0"/>
      <dgm:spPr/>
    </dgm:pt>
    <dgm:pt modelId="{C1129472-1099-43D1-A29D-1026044B6B1E}" type="pres">
      <dgm:prSet presAssocID="{FF4DB0BC-323E-49ED-AA35-BD9F6051C574}" presName="circle1" presStyleLbl="node1" presStyleIdx="0" presStyleCnt="4"/>
      <dgm:spPr/>
      <dgm:t>
        <a:bodyPr/>
        <a:lstStyle/>
        <a:p>
          <a:endParaRPr lang="en-GB"/>
        </a:p>
      </dgm:t>
    </dgm:pt>
    <dgm:pt modelId="{87BDE54F-DC61-4053-A675-6350A0368789}" type="pres">
      <dgm:prSet presAssocID="{FF4DB0BC-323E-49ED-AA35-BD9F6051C574}" presName="c1text" presStyleLbl="node1" presStyleIdx="0" presStyleCnt="4">
        <dgm:presLayoutVars>
          <dgm:bulletEnabled val="1"/>
        </dgm:presLayoutVars>
      </dgm:prSet>
      <dgm:spPr/>
      <dgm:t>
        <a:bodyPr/>
        <a:lstStyle/>
        <a:p>
          <a:endParaRPr lang="en-GB"/>
        </a:p>
      </dgm:t>
    </dgm:pt>
    <dgm:pt modelId="{FEBA80AD-0284-44B3-A4AF-A06FBF456A62}" type="pres">
      <dgm:prSet presAssocID="{FF4DB0BC-323E-49ED-AA35-BD9F6051C574}" presName="comp2" presStyleCnt="0"/>
      <dgm:spPr/>
    </dgm:pt>
    <dgm:pt modelId="{B870DAE1-2B73-4498-966F-BE8CA0E06D54}" type="pres">
      <dgm:prSet presAssocID="{FF4DB0BC-323E-49ED-AA35-BD9F6051C574}" presName="circle2" presStyleLbl="node1" presStyleIdx="1" presStyleCnt="4"/>
      <dgm:spPr/>
      <dgm:t>
        <a:bodyPr/>
        <a:lstStyle/>
        <a:p>
          <a:endParaRPr lang="en-GB"/>
        </a:p>
      </dgm:t>
    </dgm:pt>
    <dgm:pt modelId="{E37549F3-E66C-4F8D-AA30-0BE0C3C6F15B}" type="pres">
      <dgm:prSet presAssocID="{FF4DB0BC-323E-49ED-AA35-BD9F6051C574}" presName="c2text" presStyleLbl="node1" presStyleIdx="1" presStyleCnt="4">
        <dgm:presLayoutVars>
          <dgm:bulletEnabled val="1"/>
        </dgm:presLayoutVars>
      </dgm:prSet>
      <dgm:spPr/>
      <dgm:t>
        <a:bodyPr/>
        <a:lstStyle/>
        <a:p>
          <a:endParaRPr lang="en-GB"/>
        </a:p>
      </dgm:t>
    </dgm:pt>
    <dgm:pt modelId="{F91433CC-859B-4307-9BF2-3EF88C4AA930}" type="pres">
      <dgm:prSet presAssocID="{FF4DB0BC-323E-49ED-AA35-BD9F6051C574}" presName="comp3" presStyleCnt="0"/>
      <dgm:spPr/>
    </dgm:pt>
    <dgm:pt modelId="{AEBACD28-6440-44DE-A409-B20891595605}" type="pres">
      <dgm:prSet presAssocID="{FF4DB0BC-323E-49ED-AA35-BD9F6051C574}" presName="circle3" presStyleLbl="node1" presStyleIdx="2" presStyleCnt="4"/>
      <dgm:spPr/>
      <dgm:t>
        <a:bodyPr/>
        <a:lstStyle/>
        <a:p>
          <a:endParaRPr lang="en-GB"/>
        </a:p>
      </dgm:t>
    </dgm:pt>
    <dgm:pt modelId="{17D892B6-08ED-469A-8BDB-877313B69635}" type="pres">
      <dgm:prSet presAssocID="{FF4DB0BC-323E-49ED-AA35-BD9F6051C574}" presName="c3text" presStyleLbl="node1" presStyleIdx="2" presStyleCnt="4">
        <dgm:presLayoutVars>
          <dgm:bulletEnabled val="1"/>
        </dgm:presLayoutVars>
      </dgm:prSet>
      <dgm:spPr/>
      <dgm:t>
        <a:bodyPr/>
        <a:lstStyle/>
        <a:p>
          <a:endParaRPr lang="en-GB"/>
        </a:p>
      </dgm:t>
    </dgm:pt>
    <dgm:pt modelId="{646E64A1-EFEF-4C62-8A44-6B5C6E02F9F9}" type="pres">
      <dgm:prSet presAssocID="{FF4DB0BC-323E-49ED-AA35-BD9F6051C574}" presName="comp4" presStyleCnt="0"/>
      <dgm:spPr/>
    </dgm:pt>
    <dgm:pt modelId="{9EFA92F5-B338-4373-BE3D-FB03984DD9FD}" type="pres">
      <dgm:prSet presAssocID="{FF4DB0BC-323E-49ED-AA35-BD9F6051C574}" presName="circle4" presStyleLbl="node1" presStyleIdx="3" presStyleCnt="4"/>
      <dgm:spPr/>
      <dgm:t>
        <a:bodyPr/>
        <a:lstStyle/>
        <a:p>
          <a:endParaRPr lang="en-GB"/>
        </a:p>
      </dgm:t>
    </dgm:pt>
    <dgm:pt modelId="{C7B533A3-A4B5-4372-AFE1-6E100994083B}" type="pres">
      <dgm:prSet presAssocID="{FF4DB0BC-323E-49ED-AA35-BD9F6051C574}" presName="c4text" presStyleLbl="node1" presStyleIdx="3" presStyleCnt="4">
        <dgm:presLayoutVars>
          <dgm:bulletEnabled val="1"/>
        </dgm:presLayoutVars>
      </dgm:prSet>
      <dgm:spPr/>
      <dgm:t>
        <a:bodyPr/>
        <a:lstStyle/>
        <a:p>
          <a:endParaRPr lang="en-GB"/>
        </a:p>
      </dgm:t>
    </dgm:pt>
  </dgm:ptLst>
  <dgm:cxnLst>
    <dgm:cxn modelId="{9EF18567-3702-4B05-9458-1731CEBD16EE}" type="presOf" srcId="{6BD40718-DAD4-424B-9497-9FE407EA5456}" destId="{C7B533A3-A4B5-4372-AFE1-6E100994083B}" srcOrd="1" destOrd="0" presId="urn:microsoft.com/office/officeart/2005/8/layout/venn2"/>
    <dgm:cxn modelId="{1B8598DB-CD49-4F98-A966-A8AE02900013}" type="presOf" srcId="{C9D8D3BB-3F92-4308-A567-E56B050B2F5D}" destId="{AEBACD28-6440-44DE-A409-B20891595605}" srcOrd="0" destOrd="0" presId="urn:microsoft.com/office/officeart/2005/8/layout/venn2"/>
    <dgm:cxn modelId="{E5235C86-8CE0-42AD-A0E3-9A4ACE77021F}" type="presOf" srcId="{A5AB1E1F-252D-4C22-98CA-C65F4FD76F5A}" destId="{E37549F3-E66C-4F8D-AA30-0BE0C3C6F15B}" srcOrd="1" destOrd="0" presId="urn:microsoft.com/office/officeart/2005/8/layout/venn2"/>
    <dgm:cxn modelId="{DFE47DF2-F697-4E5B-A1A5-F01520F6F5E1}" type="presOf" srcId="{F132BB8C-FFCE-4583-B79C-C54AD143DEBD}" destId="{C1129472-1099-43D1-A29D-1026044B6B1E}" srcOrd="0" destOrd="0" presId="urn:microsoft.com/office/officeart/2005/8/layout/venn2"/>
    <dgm:cxn modelId="{97270DC6-D849-4B82-9E26-C049AD25BBA9}" srcId="{FF4DB0BC-323E-49ED-AA35-BD9F6051C574}" destId="{F132BB8C-FFCE-4583-B79C-C54AD143DEBD}" srcOrd="0" destOrd="0" parTransId="{D9E9E8F0-B60D-4F0E-A106-9EEF1AB08999}" sibTransId="{2D55B803-A24F-4A9F-8A0B-81A3617DD3BE}"/>
    <dgm:cxn modelId="{E0D1D370-1E6A-4E5B-807E-5D004D7A06D9}" type="presOf" srcId="{FF4DB0BC-323E-49ED-AA35-BD9F6051C574}" destId="{FE773DDD-5386-45C5-8F48-AC642E0D2DBF}" srcOrd="0" destOrd="0" presId="urn:microsoft.com/office/officeart/2005/8/layout/venn2"/>
    <dgm:cxn modelId="{83C483A5-0323-46C2-B748-076A43CD6BC7}" type="presOf" srcId="{C9D8D3BB-3F92-4308-A567-E56B050B2F5D}" destId="{17D892B6-08ED-469A-8BDB-877313B69635}" srcOrd="1" destOrd="0" presId="urn:microsoft.com/office/officeart/2005/8/layout/venn2"/>
    <dgm:cxn modelId="{5F69398A-E0AE-4260-9977-994E0CF95321}" type="presOf" srcId="{A5AB1E1F-252D-4C22-98CA-C65F4FD76F5A}" destId="{B870DAE1-2B73-4498-966F-BE8CA0E06D54}" srcOrd="0" destOrd="0" presId="urn:microsoft.com/office/officeart/2005/8/layout/venn2"/>
    <dgm:cxn modelId="{DF7C2DA0-9634-4EF6-8D8D-9F3F79F17F0A}" srcId="{FF4DB0BC-323E-49ED-AA35-BD9F6051C574}" destId="{6BD40718-DAD4-424B-9497-9FE407EA5456}" srcOrd="3" destOrd="0" parTransId="{E40A0960-412C-49EB-B5DC-B61CA0003B89}" sibTransId="{247E158B-CF58-4920-8616-09ED47B9417A}"/>
    <dgm:cxn modelId="{B7B8F602-47F7-4093-85C6-7DBC7F806E31}" srcId="{FF4DB0BC-323E-49ED-AA35-BD9F6051C574}" destId="{C9D8D3BB-3F92-4308-A567-E56B050B2F5D}" srcOrd="2" destOrd="0" parTransId="{EA212DA9-7FD0-48CE-920E-8C08325CE56B}" sibTransId="{2A55D423-6FC4-4E15-B440-84E3F8BC1D1B}"/>
    <dgm:cxn modelId="{3AF7AB14-38D7-4DEE-B971-98B9CBAFF937}" type="presOf" srcId="{6BD40718-DAD4-424B-9497-9FE407EA5456}" destId="{9EFA92F5-B338-4373-BE3D-FB03984DD9FD}" srcOrd="0" destOrd="0" presId="urn:microsoft.com/office/officeart/2005/8/layout/venn2"/>
    <dgm:cxn modelId="{8AB742ED-6B8E-4EC9-8945-5C5116E7A783}" srcId="{FF4DB0BC-323E-49ED-AA35-BD9F6051C574}" destId="{A5AB1E1F-252D-4C22-98CA-C65F4FD76F5A}" srcOrd="1" destOrd="0" parTransId="{E4D71B75-AAD7-4210-96FF-80675DF7D523}" sibTransId="{1E896193-6AB7-40AA-919E-33452E996595}"/>
    <dgm:cxn modelId="{A46C7F33-76B1-4D61-AE05-5B208421979F}" type="presOf" srcId="{F132BB8C-FFCE-4583-B79C-C54AD143DEBD}" destId="{87BDE54F-DC61-4053-A675-6350A0368789}" srcOrd="1" destOrd="0" presId="urn:microsoft.com/office/officeart/2005/8/layout/venn2"/>
    <dgm:cxn modelId="{E66017C7-1151-433A-A6EC-13C914CD69AB}" type="presParOf" srcId="{FE773DDD-5386-45C5-8F48-AC642E0D2DBF}" destId="{3716FC32-7C28-40E4-829E-4FAF7DF8084B}" srcOrd="0" destOrd="0" presId="urn:microsoft.com/office/officeart/2005/8/layout/venn2"/>
    <dgm:cxn modelId="{88BA47EA-0FDD-40BC-8161-B0F106ECD021}" type="presParOf" srcId="{3716FC32-7C28-40E4-829E-4FAF7DF8084B}" destId="{C1129472-1099-43D1-A29D-1026044B6B1E}" srcOrd="0" destOrd="0" presId="urn:microsoft.com/office/officeart/2005/8/layout/venn2"/>
    <dgm:cxn modelId="{02F5E65E-30DF-4DBC-B34D-B49BE405D1F7}" type="presParOf" srcId="{3716FC32-7C28-40E4-829E-4FAF7DF8084B}" destId="{87BDE54F-DC61-4053-A675-6350A0368789}" srcOrd="1" destOrd="0" presId="urn:microsoft.com/office/officeart/2005/8/layout/venn2"/>
    <dgm:cxn modelId="{FF80C090-9D3B-4C02-8239-C875B8A31552}" type="presParOf" srcId="{FE773DDD-5386-45C5-8F48-AC642E0D2DBF}" destId="{FEBA80AD-0284-44B3-A4AF-A06FBF456A62}" srcOrd="1" destOrd="0" presId="urn:microsoft.com/office/officeart/2005/8/layout/venn2"/>
    <dgm:cxn modelId="{4B8D345B-788A-4043-8517-6701990497AD}" type="presParOf" srcId="{FEBA80AD-0284-44B3-A4AF-A06FBF456A62}" destId="{B870DAE1-2B73-4498-966F-BE8CA0E06D54}" srcOrd="0" destOrd="0" presId="urn:microsoft.com/office/officeart/2005/8/layout/venn2"/>
    <dgm:cxn modelId="{4C3AB89A-2111-4231-B9AE-DBF8614D9ABC}" type="presParOf" srcId="{FEBA80AD-0284-44B3-A4AF-A06FBF456A62}" destId="{E37549F3-E66C-4F8D-AA30-0BE0C3C6F15B}" srcOrd="1" destOrd="0" presId="urn:microsoft.com/office/officeart/2005/8/layout/venn2"/>
    <dgm:cxn modelId="{459AD684-A583-4A71-A3B9-C4B4099EFB1A}" type="presParOf" srcId="{FE773DDD-5386-45C5-8F48-AC642E0D2DBF}" destId="{F91433CC-859B-4307-9BF2-3EF88C4AA930}" srcOrd="2" destOrd="0" presId="urn:microsoft.com/office/officeart/2005/8/layout/venn2"/>
    <dgm:cxn modelId="{78DCEF0B-E625-4213-BD96-4FEE86E92178}" type="presParOf" srcId="{F91433CC-859B-4307-9BF2-3EF88C4AA930}" destId="{AEBACD28-6440-44DE-A409-B20891595605}" srcOrd="0" destOrd="0" presId="urn:microsoft.com/office/officeart/2005/8/layout/venn2"/>
    <dgm:cxn modelId="{A896D385-93C5-4D06-9DBD-A0C7C9C5F266}" type="presParOf" srcId="{F91433CC-859B-4307-9BF2-3EF88C4AA930}" destId="{17D892B6-08ED-469A-8BDB-877313B69635}" srcOrd="1" destOrd="0" presId="urn:microsoft.com/office/officeart/2005/8/layout/venn2"/>
    <dgm:cxn modelId="{402CC305-312D-4538-B98A-FB56BBE0C63D}" type="presParOf" srcId="{FE773DDD-5386-45C5-8F48-AC642E0D2DBF}" destId="{646E64A1-EFEF-4C62-8A44-6B5C6E02F9F9}" srcOrd="3" destOrd="0" presId="urn:microsoft.com/office/officeart/2005/8/layout/venn2"/>
    <dgm:cxn modelId="{5F83F924-8406-461D-84D8-A86D422F2625}" type="presParOf" srcId="{646E64A1-EFEF-4C62-8A44-6B5C6E02F9F9}" destId="{9EFA92F5-B338-4373-BE3D-FB03984DD9FD}" srcOrd="0" destOrd="0" presId="urn:microsoft.com/office/officeart/2005/8/layout/venn2"/>
    <dgm:cxn modelId="{5A6F762F-583C-40F6-B054-A542EF2533DE}" type="presParOf" srcId="{646E64A1-EFEF-4C62-8A44-6B5C6E02F9F9}" destId="{C7B533A3-A4B5-4372-AFE1-6E100994083B}"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29472-1099-43D1-A29D-1026044B6B1E}">
      <dsp:nvSpPr>
        <dsp:cNvPr id="0" name=""/>
        <dsp:cNvSpPr/>
      </dsp:nvSpPr>
      <dsp:spPr>
        <a:xfrm>
          <a:off x="976052" y="0"/>
          <a:ext cx="3616176" cy="3616176"/>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GB" sz="1700" kern="1200" dirty="0" smtClean="0"/>
            <a:t>Ratio</a:t>
          </a:r>
          <a:endParaRPr lang="en-GB" sz="1700" kern="1200" dirty="0"/>
        </a:p>
      </dsp:txBody>
      <dsp:txXfrm>
        <a:off x="2278598" y="180808"/>
        <a:ext cx="1011082" cy="542426"/>
      </dsp:txXfrm>
    </dsp:sp>
    <dsp:sp modelId="{B870DAE1-2B73-4498-966F-BE8CA0E06D54}">
      <dsp:nvSpPr>
        <dsp:cNvPr id="0" name=""/>
        <dsp:cNvSpPr/>
      </dsp:nvSpPr>
      <dsp:spPr>
        <a:xfrm>
          <a:off x="1337669" y="723235"/>
          <a:ext cx="2892940" cy="2892940"/>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GB" sz="1700" kern="1200" dirty="0" smtClean="0"/>
            <a:t>Interval</a:t>
          </a:r>
          <a:endParaRPr lang="en-GB" sz="1700" kern="1200" dirty="0"/>
        </a:p>
      </dsp:txBody>
      <dsp:txXfrm>
        <a:off x="2278598" y="896811"/>
        <a:ext cx="1011082" cy="520729"/>
      </dsp:txXfrm>
    </dsp:sp>
    <dsp:sp modelId="{AEBACD28-6440-44DE-A409-B20891595605}">
      <dsp:nvSpPr>
        <dsp:cNvPr id="0" name=""/>
        <dsp:cNvSpPr/>
      </dsp:nvSpPr>
      <dsp:spPr>
        <a:xfrm>
          <a:off x="1699287" y="1446470"/>
          <a:ext cx="2169705" cy="2169705"/>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GB" sz="1700" kern="1200" dirty="0" smtClean="0"/>
            <a:t>Ordinal</a:t>
          </a:r>
          <a:endParaRPr lang="en-GB" sz="1700" kern="1200" dirty="0"/>
        </a:p>
      </dsp:txBody>
      <dsp:txXfrm>
        <a:off x="2278598" y="1609198"/>
        <a:ext cx="1011082" cy="488183"/>
      </dsp:txXfrm>
    </dsp:sp>
    <dsp:sp modelId="{9EFA92F5-B338-4373-BE3D-FB03984DD9FD}">
      <dsp:nvSpPr>
        <dsp:cNvPr id="0" name=""/>
        <dsp:cNvSpPr/>
      </dsp:nvSpPr>
      <dsp:spPr>
        <a:xfrm>
          <a:off x="2060904" y="2169705"/>
          <a:ext cx="1446470" cy="1446470"/>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GB" sz="1700" kern="1200" dirty="0" smtClean="0"/>
            <a:t>Nominal</a:t>
          </a:r>
          <a:endParaRPr lang="en-GB" sz="1700" kern="1200" dirty="0"/>
        </a:p>
      </dsp:txBody>
      <dsp:txXfrm>
        <a:off x="2272735" y="2531323"/>
        <a:ext cx="1022809" cy="723235"/>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3713"/>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84613" y="0"/>
            <a:ext cx="2971800" cy="493713"/>
          </a:xfrm>
          <a:prstGeom prst="rect">
            <a:avLst/>
          </a:prstGeom>
        </p:spPr>
        <p:txBody>
          <a:bodyPr vert="horz" lIns="91440" tIns="45720" rIns="91440" bIns="45720" rtlCol="0"/>
          <a:lstStyle>
            <a:lvl1pPr algn="r">
              <a:defRPr sz="1200"/>
            </a:lvl1pPr>
          </a:lstStyle>
          <a:p>
            <a:pPr>
              <a:defRPr/>
            </a:pPr>
            <a:fld id="{1364DE40-5ED0-4363-B798-92F0083B5D29}" type="datetimeFigureOut">
              <a:rPr lang="en-GB"/>
              <a:pPr>
                <a:defRPr/>
              </a:pPr>
              <a:t>28/11/2012</a:t>
            </a:fld>
            <a:endParaRPr lang="en-GB"/>
          </a:p>
        </p:txBody>
      </p:sp>
      <p:sp>
        <p:nvSpPr>
          <p:cNvPr id="4" name="Footer Placeholder 3"/>
          <p:cNvSpPr>
            <a:spLocks noGrp="1"/>
          </p:cNvSpPr>
          <p:nvPr>
            <p:ph type="ftr" sz="quarter" idx="2"/>
          </p:nvPr>
        </p:nvSpPr>
        <p:spPr>
          <a:xfrm>
            <a:off x="0" y="9377363"/>
            <a:ext cx="2971800" cy="493712"/>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84613" y="9377363"/>
            <a:ext cx="2971800" cy="493712"/>
          </a:xfrm>
          <a:prstGeom prst="rect">
            <a:avLst/>
          </a:prstGeom>
        </p:spPr>
        <p:txBody>
          <a:bodyPr vert="horz" lIns="91440" tIns="45720" rIns="91440" bIns="45720" rtlCol="0" anchor="b"/>
          <a:lstStyle>
            <a:lvl1pPr algn="r">
              <a:defRPr sz="1200"/>
            </a:lvl1pPr>
          </a:lstStyle>
          <a:p>
            <a:pPr>
              <a:defRPr/>
            </a:pPr>
            <a:fld id="{70115D36-AA72-4AE4-A77E-32562C951CDA}" type="slidenum">
              <a:rPr lang="en-GB"/>
              <a:pPr>
                <a:defRPr/>
              </a:pPr>
              <a:t>‹#›</a:t>
            </a:fld>
            <a:endParaRPr lang="en-GB"/>
          </a:p>
        </p:txBody>
      </p:sp>
    </p:spTree>
    <p:extLst>
      <p:ext uri="{BB962C8B-B14F-4D97-AF65-F5344CB8AC3E}">
        <p14:creationId xmlns:p14="http://schemas.microsoft.com/office/powerpoint/2010/main" val="2322054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71800" cy="493713"/>
          </a:xfrm>
          <a:prstGeom prst="rect">
            <a:avLst/>
          </a:prstGeom>
          <a:noFill/>
          <a:ln w="9525">
            <a:noFill/>
            <a:miter lim="800000"/>
            <a:headEnd/>
            <a:tailEnd/>
          </a:ln>
        </p:spPr>
        <p:txBody>
          <a:bodyPr vert="horz" wrap="square" lIns="91184" tIns="45592" rIns="91184" bIns="45592" numCol="1" anchor="t" anchorCtr="0" compatLnSpc="1">
            <a:prstTxWarp prst="textNoShape">
              <a:avLst/>
            </a:prstTxWarp>
          </a:bodyPr>
          <a:lstStyle>
            <a:lvl1pPr defTabSz="911225">
              <a:defRPr sz="1200"/>
            </a:lvl1pPr>
          </a:lstStyle>
          <a:p>
            <a:pPr>
              <a:defRPr/>
            </a:pPr>
            <a:endParaRPr lang="en-GB"/>
          </a:p>
        </p:txBody>
      </p:sp>
      <p:sp>
        <p:nvSpPr>
          <p:cNvPr id="3" name="Date Placeholder 2"/>
          <p:cNvSpPr>
            <a:spLocks noGrp="1"/>
          </p:cNvSpPr>
          <p:nvPr>
            <p:ph type="dt" idx="1"/>
          </p:nvPr>
        </p:nvSpPr>
        <p:spPr bwMode="auto">
          <a:xfrm>
            <a:off x="3884613" y="0"/>
            <a:ext cx="2971800" cy="493713"/>
          </a:xfrm>
          <a:prstGeom prst="rect">
            <a:avLst/>
          </a:prstGeom>
          <a:noFill/>
          <a:ln w="9525">
            <a:noFill/>
            <a:miter lim="800000"/>
            <a:headEnd/>
            <a:tailEnd/>
          </a:ln>
        </p:spPr>
        <p:txBody>
          <a:bodyPr vert="horz" wrap="square" lIns="91184" tIns="45592" rIns="91184" bIns="45592" numCol="1" anchor="t" anchorCtr="0" compatLnSpc="1">
            <a:prstTxWarp prst="textNoShape">
              <a:avLst/>
            </a:prstTxWarp>
          </a:bodyPr>
          <a:lstStyle>
            <a:lvl1pPr algn="r" defTabSz="911225">
              <a:defRPr sz="1200"/>
            </a:lvl1pPr>
          </a:lstStyle>
          <a:p>
            <a:pPr>
              <a:defRPr/>
            </a:pPr>
            <a:fld id="{EF3E0C39-6038-4A7C-B6A4-DDB3B035EECA}" type="datetimeFigureOut">
              <a:rPr lang="en-GB"/>
              <a:pPr>
                <a:defRPr/>
              </a:pPr>
              <a:t>28/11/2012</a:t>
            </a:fld>
            <a:endParaRPr lang="en-GB"/>
          </a:p>
        </p:txBody>
      </p:sp>
      <p:sp>
        <p:nvSpPr>
          <p:cNvPr id="4" name="Slide Image Placeholder 3"/>
          <p:cNvSpPr>
            <a:spLocks noGrp="1" noRot="1" noChangeAspect="1"/>
          </p:cNvSpPr>
          <p:nvPr>
            <p:ph type="sldImg" idx="2"/>
          </p:nvPr>
        </p:nvSpPr>
        <p:spPr>
          <a:xfrm>
            <a:off x="960438" y="739775"/>
            <a:ext cx="4938712" cy="3703638"/>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bwMode="auto">
          <a:xfrm>
            <a:off x="685800" y="4689475"/>
            <a:ext cx="5486400" cy="4443413"/>
          </a:xfrm>
          <a:prstGeom prst="rect">
            <a:avLst/>
          </a:prstGeom>
          <a:noFill/>
          <a:ln w="9525">
            <a:noFill/>
            <a:miter lim="800000"/>
            <a:headEnd/>
            <a:tailEnd/>
          </a:ln>
        </p:spPr>
        <p:txBody>
          <a:bodyPr vert="horz" wrap="square" lIns="91184" tIns="45592" rIns="91184" bIns="4559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bwMode="auto">
          <a:xfrm>
            <a:off x="0" y="9378950"/>
            <a:ext cx="2971800" cy="492125"/>
          </a:xfrm>
          <a:prstGeom prst="rect">
            <a:avLst/>
          </a:prstGeom>
          <a:noFill/>
          <a:ln w="9525">
            <a:noFill/>
            <a:miter lim="800000"/>
            <a:headEnd/>
            <a:tailEnd/>
          </a:ln>
        </p:spPr>
        <p:txBody>
          <a:bodyPr vert="horz" wrap="square" lIns="91184" tIns="45592" rIns="91184" bIns="45592" numCol="1" anchor="b" anchorCtr="0" compatLnSpc="1">
            <a:prstTxWarp prst="textNoShape">
              <a:avLst/>
            </a:prstTxWarp>
          </a:bodyPr>
          <a:lstStyle>
            <a:lvl1pPr defTabSz="911225">
              <a:defRPr sz="1200"/>
            </a:lvl1pPr>
          </a:lstStyle>
          <a:p>
            <a:pPr>
              <a:defRPr/>
            </a:pPr>
            <a:endParaRPr lang="en-GB"/>
          </a:p>
        </p:txBody>
      </p:sp>
      <p:sp>
        <p:nvSpPr>
          <p:cNvPr id="7" name="Slide Number Placeholder 6"/>
          <p:cNvSpPr>
            <a:spLocks noGrp="1"/>
          </p:cNvSpPr>
          <p:nvPr>
            <p:ph type="sldNum" sz="quarter" idx="5"/>
          </p:nvPr>
        </p:nvSpPr>
        <p:spPr bwMode="auto">
          <a:xfrm>
            <a:off x="3884613" y="9378950"/>
            <a:ext cx="2971800" cy="492125"/>
          </a:xfrm>
          <a:prstGeom prst="rect">
            <a:avLst/>
          </a:prstGeom>
          <a:noFill/>
          <a:ln w="9525">
            <a:noFill/>
            <a:miter lim="800000"/>
            <a:headEnd/>
            <a:tailEnd/>
          </a:ln>
        </p:spPr>
        <p:txBody>
          <a:bodyPr vert="horz" wrap="square" lIns="91184" tIns="45592" rIns="91184" bIns="45592" numCol="1" anchor="b" anchorCtr="0" compatLnSpc="1">
            <a:prstTxWarp prst="textNoShape">
              <a:avLst/>
            </a:prstTxWarp>
          </a:bodyPr>
          <a:lstStyle>
            <a:lvl1pPr algn="r" defTabSz="911225">
              <a:defRPr sz="1200"/>
            </a:lvl1pPr>
          </a:lstStyle>
          <a:p>
            <a:pPr>
              <a:defRPr/>
            </a:pPr>
            <a:fld id="{0D9D86A1-2366-4AE7-ABE6-66A4214E6AD9}" type="slidenum">
              <a:rPr lang="en-GB"/>
              <a:pPr>
                <a:defRPr/>
              </a:pPr>
              <a:t>‹#›</a:t>
            </a:fld>
            <a:endParaRPr lang="en-GB"/>
          </a:p>
        </p:txBody>
      </p:sp>
    </p:spTree>
    <p:extLst>
      <p:ext uri="{BB962C8B-B14F-4D97-AF65-F5344CB8AC3E}">
        <p14:creationId xmlns:p14="http://schemas.microsoft.com/office/powerpoint/2010/main" val="11434082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762000" eaLnBrk="1" hangingPunct="1">
              <a:spcBef>
                <a:spcPct val="0"/>
              </a:spcBef>
            </a:pPr>
            <a:endParaRPr lang="en-GB" smtClean="0"/>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a:solidFill>
                  <a:schemeClr val="tx1"/>
                </a:solidFill>
                <a:latin typeface="Arial" charset="0"/>
                <a:cs typeface="Arial" charset="0"/>
              </a:defRPr>
            </a:lvl1pPr>
            <a:lvl2pPr marL="742950" indent="-285750" defTabSz="911225" eaLnBrk="0" hangingPunct="0">
              <a:defRPr>
                <a:solidFill>
                  <a:schemeClr val="tx1"/>
                </a:solidFill>
                <a:latin typeface="Arial" charset="0"/>
                <a:cs typeface="Arial" charset="0"/>
              </a:defRPr>
            </a:lvl2pPr>
            <a:lvl3pPr marL="1143000" indent="-228600" defTabSz="911225" eaLnBrk="0" hangingPunct="0">
              <a:defRPr>
                <a:solidFill>
                  <a:schemeClr val="tx1"/>
                </a:solidFill>
                <a:latin typeface="Arial" charset="0"/>
                <a:cs typeface="Arial" charset="0"/>
              </a:defRPr>
            </a:lvl3pPr>
            <a:lvl4pPr marL="1600200" indent="-228600" defTabSz="911225" eaLnBrk="0" hangingPunct="0">
              <a:defRPr>
                <a:solidFill>
                  <a:schemeClr val="tx1"/>
                </a:solidFill>
                <a:latin typeface="Arial" charset="0"/>
                <a:cs typeface="Arial" charset="0"/>
              </a:defRPr>
            </a:lvl4pPr>
            <a:lvl5pPr marL="2057400" indent="-228600" defTabSz="911225" eaLnBrk="0" hangingPunct="0">
              <a:defRPr>
                <a:solidFill>
                  <a:schemeClr val="tx1"/>
                </a:solidFill>
                <a:latin typeface="Arial" charset="0"/>
                <a:cs typeface="Arial" charset="0"/>
              </a:defRPr>
            </a:lvl5pPr>
            <a:lvl6pPr marL="2514600" indent="-228600" defTabSz="911225" eaLnBrk="0" fontAlgn="base" hangingPunct="0">
              <a:spcBef>
                <a:spcPct val="0"/>
              </a:spcBef>
              <a:spcAft>
                <a:spcPct val="0"/>
              </a:spcAft>
              <a:defRPr>
                <a:solidFill>
                  <a:schemeClr val="tx1"/>
                </a:solidFill>
                <a:latin typeface="Arial" charset="0"/>
                <a:cs typeface="Arial" charset="0"/>
              </a:defRPr>
            </a:lvl6pPr>
            <a:lvl7pPr marL="2971800" indent="-228600" defTabSz="911225" eaLnBrk="0" fontAlgn="base" hangingPunct="0">
              <a:spcBef>
                <a:spcPct val="0"/>
              </a:spcBef>
              <a:spcAft>
                <a:spcPct val="0"/>
              </a:spcAft>
              <a:defRPr>
                <a:solidFill>
                  <a:schemeClr val="tx1"/>
                </a:solidFill>
                <a:latin typeface="Arial" charset="0"/>
                <a:cs typeface="Arial" charset="0"/>
              </a:defRPr>
            </a:lvl7pPr>
            <a:lvl8pPr marL="3429000" indent="-228600" defTabSz="911225" eaLnBrk="0" fontAlgn="base" hangingPunct="0">
              <a:spcBef>
                <a:spcPct val="0"/>
              </a:spcBef>
              <a:spcAft>
                <a:spcPct val="0"/>
              </a:spcAft>
              <a:defRPr>
                <a:solidFill>
                  <a:schemeClr val="tx1"/>
                </a:solidFill>
                <a:latin typeface="Arial" charset="0"/>
                <a:cs typeface="Arial" charset="0"/>
              </a:defRPr>
            </a:lvl8pPr>
            <a:lvl9pPr marL="3886200" indent="-228600" defTabSz="911225" eaLnBrk="0" fontAlgn="base" hangingPunct="0">
              <a:spcBef>
                <a:spcPct val="0"/>
              </a:spcBef>
              <a:spcAft>
                <a:spcPct val="0"/>
              </a:spcAft>
              <a:defRPr>
                <a:solidFill>
                  <a:schemeClr val="tx1"/>
                </a:solidFill>
                <a:latin typeface="Arial" charset="0"/>
                <a:cs typeface="Arial" charset="0"/>
              </a:defRPr>
            </a:lvl9pPr>
          </a:lstStyle>
          <a:p>
            <a:pPr eaLnBrk="1" hangingPunct="1"/>
            <a:fld id="{1215FB12-3227-4DA5-B6D3-BCE54EF5F6C5}" type="slidenum">
              <a:rPr lang="en-GB" smtClean="0"/>
              <a:pPr eaLnBrk="1" hangingPunct="1"/>
              <a:t>1</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eaLnBrk="1" hangingPunct="1">
              <a:spcBef>
                <a:spcPct val="0"/>
              </a:spcBef>
            </a:pPr>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eaLnBrk="1" hangingPunct="1">
              <a:spcBef>
                <a:spcPct val="0"/>
              </a:spcBef>
            </a:pPr>
            <a:endParaRPr lang="en-GB" smtClean="0">
              <a:solidFill>
                <a:srgbClr val="717171"/>
              </a:solidFill>
            </a:endParaRPr>
          </a:p>
          <a:p>
            <a:pPr defTabSz="293688" eaLnBrk="1" hangingPunct="1">
              <a:spcBef>
                <a:spcPct val="0"/>
              </a:spcBef>
            </a:pPr>
            <a:r>
              <a:rPr lang="en-GB" smtClean="0">
                <a:solidFill>
                  <a:srgbClr val="717171"/>
                </a:solidFill>
              </a:rPr>
              <a:t>	</a:t>
            </a:r>
          </a:p>
          <a:p>
            <a:pPr defTabSz="293688" eaLnBrk="1" hangingPunct="1">
              <a:spcBef>
                <a:spcPct val="0"/>
              </a:spcBef>
            </a:pPr>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eaLnBrk="1" hangingPunct="1">
              <a:spcBef>
                <a:spcPct val="0"/>
              </a:spcBef>
            </a:pPr>
            <a:endParaRPr lang="en-GB" smtClean="0">
              <a:solidFill>
                <a:srgbClr val="717171"/>
              </a:solidFill>
            </a:endParaRPr>
          </a:p>
          <a:p>
            <a:pPr defTabSz="293688" eaLnBrk="1" hangingPunct="1">
              <a:spcBef>
                <a:spcPct val="0"/>
              </a:spcBef>
            </a:pPr>
            <a:r>
              <a:rPr lang="en-GB" smtClean="0">
                <a:solidFill>
                  <a:srgbClr val="717171"/>
                </a:solidFill>
              </a:rPr>
              <a:t>	</a:t>
            </a:r>
          </a:p>
          <a:p>
            <a:pPr defTabSz="293688" eaLnBrk="1" hangingPunct="1">
              <a:spcBef>
                <a:spcPct val="0"/>
              </a:spcBef>
            </a:pPr>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eaLnBrk="1" hangingPunct="1">
              <a:spcBef>
                <a:spcPct val="0"/>
              </a:spcBef>
            </a:pPr>
            <a:endParaRPr lang="en-GB" smtClean="0">
              <a:solidFill>
                <a:srgbClr val="717171"/>
              </a:solidFill>
            </a:endParaRPr>
          </a:p>
          <a:p>
            <a:pPr defTabSz="293688" eaLnBrk="1" hangingPunct="1">
              <a:spcBef>
                <a:spcPct val="0"/>
              </a:spcBef>
            </a:pPr>
            <a:r>
              <a:rPr lang="en-GB" smtClean="0">
                <a:solidFill>
                  <a:srgbClr val="717171"/>
                </a:solidFill>
              </a:rPr>
              <a:t>	</a:t>
            </a:r>
          </a:p>
          <a:p>
            <a:pPr defTabSz="293688" eaLnBrk="1" hangingPunct="1">
              <a:spcBef>
                <a:spcPct val="0"/>
              </a:spcBef>
            </a:pPr>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eaLnBrk="1" hangingPunct="1">
              <a:spcBef>
                <a:spcPct val="0"/>
              </a:spcBef>
            </a:pPr>
            <a:endParaRPr lang="en-GB" smtClean="0">
              <a:solidFill>
                <a:srgbClr val="717171"/>
              </a:solidFill>
            </a:endParaRPr>
          </a:p>
          <a:p>
            <a:pPr defTabSz="293688" eaLnBrk="1" hangingPunct="1">
              <a:spcBef>
                <a:spcPct val="0"/>
              </a:spcBef>
            </a:pPr>
            <a:r>
              <a:rPr lang="en-GB" smtClean="0">
                <a:solidFill>
                  <a:srgbClr val="717171"/>
                </a:solidFill>
              </a:rPr>
              <a:t>	</a:t>
            </a:r>
          </a:p>
          <a:p>
            <a:pPr defTabSz="293688" eaLnBrk="1" hangingPunct="1">
              <a:spcBef>
                <a:spcPct val="0"/>
              </a:spcBef>
            </a:pPr>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eaLnBrk="1" hangingPunct="1">
              <a:spcBef>
                <a:spcPct val="0"/>
              </a:spcBef>
            </a:pPr>
            <a:r>
              <a:rPr lang="en-GB" smtClean="0">
                <a:latin typeface="Corbel" pitchFamily="34" charset="0"/>
              </a:rPr>
              <a:t>So, if possible data such as this should be collected as scale data and these issues should be thought about at the research design stage. The research design phase needs to be built on what analysis is anticipated so that when you get there you are not left with wishing you had designed your research a different way as you have now discovered that it can’t give you the information you need.</a:t>
            </a:r>
            <a:endParaRPr lang="en-GB" smtClean="0">
              <a:solidFill>
                <a:srgbClr val="717171"/>
              </a:solidFill>
            </a:endParaRPr>
          </a:p>
          <a:p>
            <a:pPr defTabSz="293688" eaLnBrk="1" hangingPunct="1">
              <a:spcBef>
                <a:spcPct val="0"/>
              </a:spcBef>
            </a:pPr>
            <a:r>
              <a:rPr lang="en-GB" smtClean="0">
                <a:solidFill>
                  <a:srgbClr val="717171"/>
                </a:solidFill>
              </a:rPr>
              <a:t>	</a:t>
            </a:r>
          </a:p>
          <a:p>
            <a:pPr defTabSz="293688" eaLnBrk="1" hangingPunct="1">
              <a:spcBef>
                <a:spcPct val="0"/>
              </a:spcBef>
            </a:pPr>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eaLnBrk="1" hangingPunct="1">
              <a:spcBef>
                <a:spcPct val="0"/>
              </a:spcBef>
            </a:pPr>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eaLnBrk="1" hangingPunct="1">
              <a:spcBef>
                <a:spcPct val="0"/>
              </a:spcBef>
            </a:pPr>
            <a:r>
              <a:rPr lang="en-GB" smtClean="0">
                <a:solidFill>
                  <a:srgbClr val="717171"/>
                </a:solidFill>
              </a:rPr>
              <a:t>Click to add notes</a:t>
            </a:r>
          </a:p>
          <a:p>
            <a:pPr defTabSz="293688" eaLnBrk="1" hangingPunct="1">
              <a:spcBef>
                <a:spcPct val="0"/>
              </a:spcBef>
            </a:pPr>
            <a:endParaRPr lang="en-GB" smtClean="0">
              <a:solidFill>
                <a:srgbClr val="717171"/>
              </a:solidFill>
            </a:endParaRPr>
          </a:p>
          <a:p>
            <a:pPr defTabSz="293688" eaLnBrk="1" hangingPunct="1">
              <a:spcBef>
                <a:spcPct val="0"/>
              </a:spcBef>
            </a:pPr>
            <a:r>
              <a:rPr lang="en-GB" smtClean="0">
                <a:solidFill>
                  <a:srgbClr val="717171"/>
                </a:solidFill>
              </a:rPr>
              <a:t>	</a:t>
            </a:r>
          </a:p>
          <a:p>
            <a:pPr defTabSz="293688" eaLnBrk="1" hangingPunct="1">
              <a:spcBef>
                <a:spcPct val="0"/>
              </a:spcBef>
            </a:pPr>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225" eaLnBrk="0" hangingPunct="0">
              <a:defRPr>
                <a:solidFill>
                  <a:schemeClr val="tx1"/>
                </a:solidFill>
                <a:latin typeface="Arial" charset="0"/>
                <a:cs typeface="Arial" charset="0"/>
              </a:defRPr>
            </a:lvl1pPr>
            <a:lvl2pPr marL="742950" indent="-285750" defTabSz="911225" eaLnBrk="0" hangingPunct="0">
              <a:defRPr>
                <a:solidFill>
                  <a:schemeClr val="tx1"/>
                </a:solidFill>
                <a:latin typeface="Arial" charset="0"/>
                <a:cs typeface="Arial" charset="0"/>
              </a:defRPr>
            </a:lvl2pPr>
            <a:lvl3pPr marL="1143000" indent="-228600" defTabSz="911225" eaLnBrk="0" hangingPunct="0">
              <a:defRPr>
                <a:solidFill>
                  <a:schemeClr val="tx1"/>
                </a:solidFill>
                <a:latin typeface="Arial" charset="0"/>
                <a:cs typeface="Arial" charset="0"/>
              </a:defRPr>
            </a:lvl3pPr>
            <a:lvl4pPr marL="1600200" indent="-228600" defTabSz="911225" eaLnBrk="0" hangingPunct="0">
              <a:defRPr>
                <a:solidFill>
                  <a:schemeClr val="tx1"/>
                </a:solidFill>
                <a:latin typeface="Arial" charset="0"/>
                <a:cs typeface="Arial" charset="0"/>
              </a:defRPr>
            </a:lvl4pPr>
            <a:lvl5pPr marL="2057400" indent="-228600" defTabSz="911225" eaLnBrk="0" hangingPunct="0">
              <a:defRPr>
                <a:solidFill>
                  <a:schemeClr val="tx1"/>
                </a:solidFill>
                <a:latin typeface="Arial" charset="0"/>
                <a:cs typeface="Arial" charset="0"/>
              </a:defRPr>
            </a:lvl5pPr>
            <a:lvl6pPr marL="2514600" indent="-228600" defTabSz="911225" eaLnBrk="0" fontAlgn="base" hangingPunct="0">
              <a:spcBef>
                <a:spcPct val="0"/>
              </a:spcBef>
              <a:spcAft>
                <a:spcPct val="0"/>
              </a:spcAft>
              <a:defRPr>
                <a:solidFill>
                  <a:schemeClr val="tx1"/>
                </a:solidFill>
                <a:latin typeface="Arial" charset="0"/>
                <a:cs typeface="Arial" charset="0"/>
              </a:defRPr>
            </a:lvl6pPr>
            <a:lvl7pPr marL="2971800" indent="-228600" defTabSz="911225" eaLnBrk="0" fontAlgn="base" hangingPunct="0">
              <a:spcBef>
                <a:spcPct val="0"/>
              </a:spcBef>
              <a:spcAft>
                <a:spcPct val="0"/>
              </a:spcAft>
              <a:defRPr>
                <a:solidFill>
                  <a:schemeClr val="tx1"/>
                </a:solidFill>
                <a:latin typeface="Arial" charset="0"/>
                <a:cs typeface="Arial" charset="0"/>
              </a:defRPr>
            </a:lvl7pPr>
            <a:lvl8pPr marL="3429000" indent="-228600" defTabSz="911225" eaLnBrk="0" fontAlgn="base" hangingPunct="0">
              <a:spcBef>
                <a:spcPct val="0"/>
              </a:spcBef>
              <a:spcAft>
                <a:spcPct val="0"/>
              </a:spcAft>
              <a:defRPr>
                <a:solidFill>
                  <a:schemeClr val="tx1"/>
                </a:solidFill>
                <a:latin typeface="Arial" charset="0"/>
                <a:cs typeface="Arial" charset="0"/>
              </a:defRPr>
            </a:lvl8pPr>
            <a:lvl9pPr marL="3886200" indent="-228600" defTabSz="911225" eaLnBrk="0" fontAlgn="base" hangingPunct="0">
              <a:spcBef>
                <a:spcPct val="0"/>
              </a:spcBef>
              <a:spcAft>
                <a:spcPct val="0"/>
              </a:spcAft>
              <a:defRPr>
                <a:solidFill>
                  <a:schemeClr val="tx1"/>
                </a:solidFill>
                <a:latin typeface="Arial" charset="0"/>
                <a:cs typeface="Arial" charset="0"/>
              </a:defRPr>
            </a:lvl9pPr>
          </a:lstStyle>
          <a:p>
            <a:pPr eaLnBrk="1" hangingPunct="1"/>
            <a:fld id="{AD22B774-0FBA-42AF-BA90-27BCE23DC01C}" type="slidenum">
              <a:rPr lang="en-GB" smtClean="0"/>
              <a:pPr eaLnBrk="1" hangingPunct="1"/>
              <a:t>18</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eaLnBrk="1" hangingPunct="1">
              <a:spcBef>
                <a:spcPct val="0"/>
              </a:spcBef>
            </a:pPr>
            <a:r>
              <a:rPr lang="en-GB" smtClean="0">
                <a:solidFill>
                  <a:srgbClr val="717171"/>
                </a:solidFill>
              </a:rPr>
              <a:t>When thinking about research we are looking at gathering knowledge through some form of observation.</a:t>
            </a:r>
          </a:p>
          <a:p>
            <a:pPr defTabSz="293688" eaLnBrk="1" hangingPunct="1">
              <a:spcBef>
                <a:spcPct val="0"/>
              </a:spcBef>
            </a:pPr>
            <a:r>
              <a:rPr lang="en-GB" smtClean="0">
                <a:solidFill>
                  <a:srgbClr val="717171"/>
                </a:solidFill>
              </a:rPr>
              <a:t>Research in the scientific sense, as talked about in the first lecture, involves the systematic measurement of these observations.</a:t>
            </a:r>
          </a:p>
          <a:p>
            <a:pPr defTabSz="293688" eaLnBrk="1" hangingPunct="1">
              <a:spcBef>
                <a:spcPct val="0"/>
              </a:spcBef>
            </a:pPr>
            <a:r>
              <a:rPr lang="en-GB" smtClean="0">
                <a:solidFill>
                  <a:srgbClr val="717171"/>
                </a:solidFill>
              </a:rPr>
              <a:t>When we observe something we understand that observation in terms of its attributes for example, colour or texture, and we look at how that attribute varies across our observations.</a:t>
            </a:r>
          </a:p>
          <a:p>
            <a:pPr defTabSz="293688" eaLnBrk="1" hangingPunct="1">
              <a:spcBef>
                <a:spcPct val="0"/>
              </a:spcBef>
            </a:pPr>
            <a:r>
              <a:rPr lang="en-GB" smtClean="0">
                <a:solidFill>
                  <a:srgbClr val="717171"/>
                </a:solidFill>
              </a:rPr>
              <a:t>So, when we collect or gather data we collect information from individual cases (people, organisations, businesses and so on) about particular variables.</a:t>
            </a:r>
          </a:p>
          <a:p>
            <a:pPr defTabSz="293688" eaLnBrk="1" hangingPunct="1">
              <a:spcBef>
                <a:spcPct val="0"/>
              </a:spcBef>
            </a:pPr>
            <a:r>
              <a:rPr lang="en-GB" smtClean="0"/>
              <a:t>Level of mathematical scaling? The level of mathematical precision with which the values of a variable can be expressed. </a:t>
            </a:r>
            <a:endParaRPr lang="en-GB" smtClean="0">
              <a:solidFill>
                <a:srgbClr val="71717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a:spcBef>
                <a:spcPts val="600"/>
              </a:spcBef>
              <a:spcAft>
                <a:spcPts val="1200"/>
              </a:spcAft>
            </a:pPr>
            <a:endParaRPr lang="en-GB" smtClean="0">
              <a:solidFill>
                <a:srgbClr val="71717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a:spcBef>
                <a:spcPts val="600"/>
              </a:spcBef>
              <a:spcAft>
                <a:spcPts val="1200"/>
              </a:spcAft>
            </a:pPr>
            <a:endParaRPr lang="en-GB" smtClean="0">
              <a:solidFill>
                <a:srgbClr val="71717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a:spcBef>
                <a:spcPts val="600"/>
              </a:spcBef>
              <a:spcAft>
                <a:spcPts val="1200"/>
              </a:spcAft>
            </a:pPr>
            <a:r>
              <a:rPr lang="en-GB" smtClean="0">
                <a:latin typeface="Corbel" pitchFamily="34" charset="0"/>
              </a:rPr>
              <a:t>Mutually exclusive: each observation (person, case, score) cannot fall into more than one category.</a:t>
            </a:r>
          </a:p>
          <a:p>
            <a:pPr defTabSz="293688" eaLnBrk="1" hangingPunct="1">
              <a:spcBef>
                <a:spcPct val="0"/>
              </a:spcBef>
            </a:pPr>
            <a:r>
              <a:rPr lang="en-GB" smtClean="0">
                <a:solidFill>
                  <a:srgbClr val="717171"/>
                </a:solidFill>
              </a:rPr>
              <a:t>Exhaustive: the system of categories system should have enough categories for all the observations.	</a:t>
            </a:r>
          </a:p>
          <a:p>
            <a:pPr defTabSz="293688" eaLnBrk="1" hangingPunct="1">
              <a:spcBef>
                <a:spcPct val="0"/>
              </a:spcBef>
            </a:pPr>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smtClean="0">
                <a:solidFill>
                  <a:srgbClr val="717171"/>
                </a:solidFill>
              </a:rPr>
              <a:t>Ordinal data works with the same assumptions as nominal data but is more complex in that here, whilst still comprising of </a:t>
            </a:r>
            <a:r>
              <a:rPr lang="en-GB" smtClean="0"/>
              <a:t>categories, now the categories</a:t>
            </a:r>
          </a:p>
          <a:p>
            <a:r>
              <a:rPr lang="en-GB" smtClean="0"/>
              <a:t>themselves can be rank-ordered i.e. one category has more or less of some underlying quality than being in another category.</a:t>
            </a:r>
          </a:p>
          <a:p>
            <a:r>
              <a:rPr lang="en-GB" smtClean="0">
                <a:solidFill>
                  <a:srgbClr val="717171"/>
                </a:solidFill>
              </a:rPr>
              <a:t>What does this mean? We can make statistical judgements about the relative position of one value to another and can perform limited mathematical calculations.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eaLnBrk="1" hangingPunct="1">
              <a:spcBef>
                <a:spcPct val="0"/>
              </a:spcBef>
            </a:pPr>
            <a:r>
              <a:rPr lang="en-GB" smtClean="0">
                <a:solidFill>
                  <a:srgbClr val="717171"/>
                </a:solidFill>
              </a:rPr>
              <a:t>	</a:t>
            </a:r>
          </a:p>
          <a:p>
            <a:pPr defTabSz="293688" eaLnBrk="1" hangingPunct="1">
              <a:spcBef>
                <a:spcPct val="0"/>
              </a:spcBef>
            </a:pPr>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eaLnBrk="1" hangingPunct="1">
              <a:spcBef>
                <a:spcPct val="0"/>
              </a:spcBef>
            </a:pPr>
            <a:r>
              <a:rPr lang="en-GB" smtClean="0">
                <a:solidFill>
                  <a:srgbClr val="717171"/>
                </a:solidFill>
              </a:rPr>
              <a:t>Ordinal data can be ranked – similarly interval and ratio data also operate on a mechanism of scale. The key difference is that with interval and ratio data the data is numerical and has numerically equal distances between each category. For example, a 5cm difference in height between 150cm and 155cm is the same as a 5cm difference between 15cm and 20cm. </a:t>
            </a:r>
          </a:p>
          <a:p>
            <a:pPr defTabSz="293688" eaLnBrk="1" hangingPunct="1">
              <a:spcBef>
                <a:spcPct val="0"/>
              </a:spcBef>
            </a:pPr>
            <a:r>
              <a:rPr lang="en-GB" smtClean="0">
                <a:solidFill>
                  <a:srgbClr val="717171"/>
                </a:solidFill>
              </a:rPr>
              <a:t>Imagine a 30cm ruler – it shows equal distance between each mark i.e. 10 1mm markers between each cm. </a:t>
            </a:r>
          </a:p>
          <a:p>
            <a:pPr defTabSz="293688" eaLnBrk="1" hangingPunct="1">
              <a:spcBef>
                <a:spcPct val="0"/>
              </a:spcBef>
            </a:pPr>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Rectangle 3"/>
          <p:cNvSpPr>
            <a:spLocks noGrp="1" noChangeArrowheads="1"/>
          </p:cNvSpPr>
          <p:nvPr>
            <p:ph type="body" idx="1"/>
          </p:nvPr>
        </p:nvSpPr>
        <p:spPr>
          <a:xfrm>
            <a:off x="912813" y="4689475"/>
            <a:ext cx="5032375" cy="44434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293688" eaLnBrk="1" hangingPunct="1">
              <a:spcBef>
                <a:spcPct val="0"/>
              </a:spcBef>
            </a:pPr>
            <a:r>
              <a:rPr lang="en-GB" smtClean="0">
                <a:solidFill>
                  <a:srgbClr val="717171"/>
                </a:solidFill>
              </a:rPr>
              <a:t>Temperature and true zero – whilst there is a zero degrees this is a measure of temperature!</a:t>
            </a:r>
          </a:p>
          <a:p>
            <a:pPr defTabSz="293688" eaLnBrk="1" hangingPunct="1">
              <a:spcBef>
                <a:spcPct val="0"/>
              </a:spcBef>
            </a:pPr>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15"/>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GB">
              <a:solidFill>
                <a:srgbClr val="FFFFFF"/>
              </a:solidFill>
              <a:cs typeface="Arial" charset="0"/>
            </a:endParaRPr>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18"/>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19"/>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2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GB">
                <a:solidFill>
                  <a:srgbClr val="FFFFFF"/>
                </a:solidFill>
                <a:cs typeface="Arial" charset="0"/>
              </a:endParaRPr>
            </a:p>
          </p:txBody>
        </p:sp>
        <p:cxnSp>
          <p:nvCxnSpPr>
            <p:cNvPr id="10" name="Straight Connector 22"/>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dirty="0" smtClean="0"/>
              <a:t>Click to edit Master title style</a:t>
            </a:r>
            <a:endParaRPr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lstStyle>
          <a:p>
            <a:pPr>
              <a:defRPr/>
            </a:pPr>
            <a:fld id="{0124FA8A-7DBB-440D-8223-742103280AA5}" type="datetimeFigureOut">
              <a:rPr lang="en-GB"/>
              <a:pPr>
                <a:defRPr/>
              </a:pPr>
              <a:t>28/11/2012</a:t>
            </a:fld>
            <a:endParaRPr lang="en-GB"/>
          </a:p>
        </p:txBody>
      </p:sp>
      <p:sp>
        <p:nvSpPr>
          <p:cNvPr id="12" name="Footer Placeholder 18"/>
          <p:cNvSpPr>
            <a:spLocks noGrp="1"/>
          </p:cNvSpPr>
          <p:nvPr>
            <p:ph type="ftr" sz="quarter" idx="11"/>
          </p:nvPr>
        </p:nvSpPr>
        <p:spPr/>
        <p:txBody>
          <a:bodyPr/>
          <a:lstStyle>
            <a:lvl1pPr>
              <a:defRPr>
                <a:solidFill>
                  <a:srgbClr val="EAE7EA"/>
                </a:solidFill>
              </a:defRPr>
            </a:lvl1pPr>
          </a:lstStyle>
          <a:p>
            <a:pPr>
              <a:defRPr/>
            </a:pPr>
            <a:endParaRPr lang="en-GB"/>
          </a:p>
        </p:txBody>
      </p:sp>
      <p:sp>
        <p:nvSpPr>
          <p:cNvPr id="13" name="Slide Number Placeholder 26"/>
          <p:cNvSpPr>
            <a:spLocks noGrp="1"/>
          </p:cNvSpPr>
          <p:nvPr>
            <p:ph type="sldNum" sz="quarter" idx="12"/>
          </p:nvPr>
        </p:nvSpPr>
        <p:spPr/>
        <p:txBody>
          <a:bodyPr/>
          <a:lstStyle>
            <a:lvl1pPr>
              <a:defRPr>
                <a:solidFill>
                  <a:srgbClr val="FFFFFF"/>
                </a:solidFill>
              </a:defRPr>
            </a:lvl1pPr>
          </a:lstStyle>
          <a:p>
            <a:pPr>
              <a:defRPr/>
            </a:pPr>
            <a:fld id="{96A61C70-E36E-4832-BB07-94728AEC8018}" type="slidenum">
              <a:rPr lang="en-GB"/>
              <a:pPr>
                <a:defRPr/>
              </a:pPr>
              <a:t>‹#›</a:t>
            </a:fld>
            <a:endParaRPr lang="en-GB"/>
          </a:p>
        </p:txBody>
      </p:sp>
    </p:spTree>
    <p:extLst>
      <p:ext uri="{BB962C8B-B14F-4D97-AF65-F5344CB8AC3E}">
        <p14:creationId xmlns:p14="http://schemas.microsoft.com/office/powerpoint/2010/main" val="2289287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28800"/>
            <a:ext cx="8229600" cy="4378300"/>
          </a:xfrm>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a:xfrm>
            <a:off x="457200" y="274638"/>
            <a:ext cx="4114800" cy="1143000"/>
          </a:xfrm>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D14E4E9D-5566-4B61-B52D-B5AE63D6E456}" type="datetimeFigureOut">
              <a:rPr lang="en-GB"/>
              <a:pPr>
                <a:defRPr/>
              </a:pPr>
              <a:t>28/11/2012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0FEF0D50-1561-4E8E-BE16-56826478267C}" type="slidenum">
              <a:rPr lang="en-GB"/>
              <a:pPr>
                <a:defRPr/>
              </a:pPr>
              <a:t>‹#›</a:t>
            </a:fld>
            <a:endParaRPr lang="en-GB"/>
          </a:p>
        </p:txBody>
      </p:sp>
    </p:spTree>
    <p:extLst>
      <p:ext uri="{BB962C8B-B14F-4D97-AF65-F5344CB8AC3E}">
        <p14:creationId xmlns:p14="http://schemas.microsoft.com/office/powerpoint/2010/main" val="814589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539EA07-8960-4E9A-86E3-886C73FDDD28}" type="datetimeFigureOut">
              <a:rPr lang="en-GB"/>
              <a:pPr>
                <a:defRPr/>
              </a:pPr>
              <a:t>28/11/2012</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9FC0506E-0FFD-4710-8072-B81B1CF35377}" type="slidenum">
              <a:rPr lang="en-GB"/>
              <a:pPr>
                <a:defRPr/>
              </a:pPr>
              <a:t>‹#›</a:t>
            </a:fld>
            <a:endParaRPr lang="en-GB"/>
          </a:p>
        </p:txBody>
      </p:sp>
    </p:spTree>
    <p:extLst>
      <p:ext uri="{BB962C8B-B14F-4D97-AF65-F5344CB8AC3E}">
        <p14:creationId xmlns:p14="http://schemas.microsoft.com/office/powerpoint/2010/main" val="3251452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pPr>
              <a:defRPr/>
            </a:pPr>
            <a:fld id="{2A12E0D1-259F-4E77-BBAC-7AB80BB26C86}" type="datetimeFigureOut">
              <a:rPr lang="en-GB"/>
              <a:pPr>
                <a:defRPr/>
              </a:pPr>
              <a:t>28/11/2012</a:t>
            </a:fld>
            <a:endParaRPr lang="en-GB"/>
          </a:p>
        </p:txBody>
      </p:sp>
      <p:sp>
        <p:nvSpPr>
          <p:cNvPr id="4" name="Footer Placeholder 3"/>
          <p:cNvSpPr>
            <a:spLocks noGrp="1"/>
          </p:cNvSpPr>
          <p:nvPr>
            <p:ph type="ftr" sz="quarter" idx="11"/>
          </p:nvPr>
        </p:nvSpPr>
        <p:spPr/>
        <p:txBody>
          <a:bodyPr/>
          <a:lstStyle>
            <a:lvl1pPr>
              <a:defRPr/>
            </a:lvl1pPr>
          </a:lstStyle>
          <a:p>
            <a:pPr>
              <a:defRPr/>
            </a:pPr>
            <a:endParaRPr lang="en-GB"/>
          </a:p>
        </p:txBody>
      </p:sp>
      <p:sp>
        <p:nvSpPr>
          <p:cNvPr id="5" name="Slide Number Placeholder 4"/>
          <p:cNvSpPr>
            <a:spLocks noGrp="1"/>
          </p:cNvSpPr>
          <p:nvPr>
            <p:ph type="sldNum" sz="quarter" idx="12"/>
          </p:nvPr>
        </p:nvSpPr>
        <p:spPr/>
        <p:txBody>
          <a:bodyPr/>
          <a:lstStyle>
            <a:lvl1pPr>
              <a:defRPr/>
            </a:lvl1pPr>
          </a:lstStyle>
          <a:p>
            <a:pPr>
              <a:defRPr/>
            </a:pPr>
            <a:fld id="{DB61A01B-C287-4923-9926-4586B73534EA}" type="slidenum">
              <a:rPr lang="en-GB"/>
              <a:pPr>
                <a:defRPr/>
              </a:pPr>
              <a:t>‹#›</a:t>
            </a:fld>
            <a:endParaRPr lang="en-GB"/>
          </a:p>
        </p:txBody>
      </p:sp>
    </p:spTree>
    <p:extLst>
      <p:ext uri="{BB962C8B-B14F-4D97-AF65-F5344CB8AC3E}">
        <p14:creationId xmlns:p14="http://schemas.microsoft.com/office/powerpoint/2010/main" val="1536522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6"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GB">
              <a:solidFill>
                <a:srgbClr val="FFFFFF"/>
              </a:solidFill>
              <a:cs typeface="Arial" charset="0"/>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4114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wrap="square" lIns="91440" tIns="45720" rIns="91440" bIns="45720" numCol="1" anchor="b" anchorCtr="0" compatLnSpc="1">
            <a:prstTxWarp prst="textNoShape">
              <a:avLst/>
            </a:prstTxWarp>
          </a:bodyPr>
          <a:lstStyle>
            <a:lvl1pPr>
              <a:defRPr sz="1000">
                <a:latin typeface="Corbel" pitchFamily="34" charset="0"/>
              </a:defRPr>
            </a:lvl1pPr>
          </a:lstStyle>
          <a:p>
            <a:pPr>
              <a:defRPr/>
            </a:pPr>
            <a:fld id="{69F4680C-96F3-4B61-9B13-18AC3206FF69}" type="datetimeFigureOut">
              <a:rPr lang="en-GB"/>
              <a:pPr>
                <a:defRPr/>
              </a:pPr>
              <a:t>28/11/2012</a:t>
            </a:fld>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Corbel" pitchFamily="34" charset="0"/>
              </a:defRPr>
            </a:lvl1pPr>
          </a:lstStyle>
          <a:p>
            <a:pPr>
              <a:defRPr/>
            </a:pPr>
            <a:endParaRPr lang="en-GB"/>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Corbel" pitchFamily="34" charset="0"/>
              </a:defRPr>
            </a:lvl1pPr>
          </a:lstStyle>
          <a:p>
            <a:pPr>
              <a:defRPr/>
            </a:pPr>
            <a:fld id="{551FD80A-289B-471D-B06C-E7E79522B6A0}" type="slidenum">
              <a:rPr lang="en-GB"/>
              <a:pPr>
                <a:defRPr/>
              </a:pPr>
              <a:t>‹#›</a:t>
            </a:fld>
            <a:endParaRPr lang="en-GB"/>
          </a:p>
        </p:txBody>
      </p:sp>
      <p:pic>
        <p:nvPicPr>
          <p:cNvPr id="1037" name="Picture 6"/>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6300788" y="55563"/>
            <a:ext cx="279082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38" r:id="rId1"/>
    <p:sldLayoutId id="2147483936" r:id="rId2"/>
    <p:sldLayoutId id="2147483937" r:id="rId3"/>
    <p:sldLayoutId id="2147483939" r:id="rId4"/>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Corbel" pitchFamily="34" charset="0"/>
        </a:defRPr>
      </a:lvl2pPr>
      <a:lvl3pPr algn="l" rtl="0" eaLnBrk="0" fontAlgn="base" hangingPunct="0">
        <a:spcBef>
          <a:spcPct val="0"/>
        </a:spcBef>
        <a:spcAft>
          <a:spcPct val="0"/>
        </a:spcAft>
        <a:defRPr sz="4100" b="1">
          <a:solidFill>
            <a:schemeClr val="tx2"/>
          </a:solidFill>
          <a:latin typeface="Corbel" pitchFamily="34" charset="0"/>
        </a:defRPr>
      </a:lvl3pPr>
      <a:lvl4pPr algn="l" rtl="0" eaLnBrk="0" fontAlgn="base" hangingPunct="0">
        <a:spcBef>
          <a:spcPct val="0"/>
        </a:spcBef>
        <a:spcAft>
          <a:spcPct val="0"/>
        </a:spcAft>
        <a:defRPr sz="4100" b="1">
          <a:solidFill>
            <a:schemeClr val="tx2"/>
          </a:solidFill>
          <a:latin typeface="Corbel" pitchFamily="34" charset="0"/>
        </a:defRPr>
      </a:lvl4pPr>
      <a:lvl5pPr algn="l" rtl="0" eaLnBrk="0" fontAlgn="base" hangingPunct="0">
        <a:spcBef>
          <a:spcPct val="0"/>
        </a:spcBef>
        <a:spcAft>
          <a:spcPct val="0"/>
        </a:spcAft>
        <a:defRPr sz="4100" b="1">
          <a:solidFill>
            <a:schemeClr val="tx2"/>
          </a:solidFill>
          <a:latin typeface="Corbel" pitchFamily="34"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cpdoer.net/" TargetMode="External"/><Relationship Id="rId7"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creativecommons.org/licenses/by-nc-sa/2.0/u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3356992"/>
            <a:ext cx="8929718" cy="936104"/>
          </a:xfrm>
        </p:spPr>
        <p:txBody>
          <a:bodyPr>
            <a:noAutofit/>
          </a:bodyPr>
          <a:lstStyle/>
          <a:p>
            <a:pPr algn="ctr" defTabSz="762000" eaLnBrk="1" hangingPunct="1">
              <a:defRPr/>
            </a:pPr>
            <a:r>
              <a:rPr lang="en-GB" sz="5400" dirty="0" smtClean="0">
                <a:solidFill>
                  <a:schemeClr val="tx1"/>
                </a:solidFill>
              </a:rPr>
              <a:t>Types of Data</a:t>
            </a:r>
            <a:endParaRPr lang="en-GB" sz="5400" dirty="0">
              <a:solidFill>
                <a:schemeClr val="tx1"/>
              </a:solidFill>
            </a:endParaRPr>
          </a:p>
        </p:txBody>
      </p:sp>
      <p:sp>
        <p:nvSpPr>
          <p:cNvPr id="4099" name="TextBox 5"/>
          <p:cNvSpPr txBox="1">
            <a:spLocks noChangeArrowheads="1"/>
          </p:cNvSpPr>
          <p:nvPr/>
        </p:nvSpPr>
        <p:spPr bwMode="auto">
          <a:xfrm>
            <a:off x="2051050" y="1989138"/>
            <a:ext cx="52419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2000" b="1">
                <a:latin typeface="Corbel" pitchFamily="34" charset="0"/>
              </a:rPr>
              <a:t>Numeracy &amp; Quantitative Methods:</a:t>
            </a:r>
          </a:p>
          <a:p>
            <a:pPr algn="ctr" eaLnBrk="1" hangingPunct="1"/>
            <a:r>
              <a:rPr lang="en-GB" sz="2000" b="1">
                <a:latin typeface="Corbel" pitchFamily="34" charset="0"/>
              </a:rPr>
              <a:t>Numeracy for Professional Purposes</a:t>
            </a:r>
          </a:p>
        </p:txBody>
      </p:sp>
      <p:pic>
        <p:nvPicPr>
          <p:cNvPr id="410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77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Box 5"/>
          <p:cNvSpPr txBox="1">
            <a:spLocks noChangeArrowheads="1"/>
          </p:cNvSpPr>
          <p:nvPr/>
        </p:nvSpPr>
        <p:spPr bwMode="auto">
          <a:xfrm>
            <a:off x="2051050" y="4397375"/>
            <a:ext cx="5241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GB" sz="2000" b="1">
                <a:latin typeface="Corbel" pitchFamily="34" charset="0"/>
              </a:rPr>
              <a:t>Laura Lake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323850" y="1700213"/>
            <a:ext cx="8643938" cy="3417887"/>
          </a:xfrm>
          <a:prstGeom prst="rect">
            <a:avLst/>
          </a:prstGeom>
          <a:noFill/>
          <a:ln w="9525">
            <a:noFill/>
            <a:miter lim="800000"/>
            <a:headEnd/>
            <a:tailEnd/>
          </a:ln>
        </p:spPr>
        <p:txBody>
          <a:bodyPr lIns="92075" tIns="46038" rIns="92075" bIns="46038">
            <a:spAutoFit/>
          </a:bodyPr>
          <a:lstStyle/>
          <a:p>
            <a:pPr defTabSz="293688">
              <a:spcBef>
                <a:spcPts val="600"/>
              </a:spcBef>
              <a:spcAft>
                <a:spcPts val="1200"/>
              </a:spcAft>
              <a:buFontTx/>
              <a:buChar char="•"/>
              <a:defRPr/>
            </a:pPr>
            <a:r>
              <a:rPr lang="en-GB" sz="2600" dirty="0">
                <a:latin typeface="+mn-lt"/>
              </a:rPr>
              <a:t>  Ratio data measured on a </a:t>
            </a:r>
            <a:r>
              <a:rPr lang="en-GB" sz="2600" i="1" dirty="0">
                <a:latin typeface="+mn-lt"/>
              </a:rPr>
              <a:t>continuous</a:t>
            </a:r>
            <a:r>
              <a:rPr lang="en-GB" sz="2600" dirty="0">
                <a:latin typeface="+mn-lt"/>
              </a:rPr>
              <a:t> scale and </a:t>
            </a:r>
            <a:r>
              <a:rPr lang="en-GB" sz="2600" i="1" dirty="0">
                <a:latin typeface="+mn-lt"/>
              </a:rPr>
              <a:t>does</a:t>
            </a:r>
            <a:r>
              <a:rPr lang="en-GB" sz="2600" dirty="0">
                <a:latin typeface="+mn-lt"/>
              </a:rPr>
              <a:t> have a true zero point.</a:t>
            </a:r>
          </a:p>
          <a:p>
            <a:pPr defTabSz="293688">
              <a:spcBef>
                <a:spcPts val="600"/>
              </a:spcBef>
              <a:spcAft>
                <a:spcPts val="1200"/>
              </a:spcAft>
              <a:buFontTx/>
              <a:buChar char="•"/>
              <a:defRPr/>
            </a:pPr>
            <a:r>
              <a:rPr lang="en-GB" sz="2600" dirty="0">
                <a:latin typeface="+mn-lt"/>
              </a:rPr>
              <a:t> Examples: </a:t>
            </a:r>
          </a:p>
          <a:p>
            <a:pPr lvl="1" defTabSz="293688">
              <a:spcBef>
                <a:spcPts val="600"/>
              </a:spcBef>
              <a:spcAft>
                <a:spcPts val="1200"/>
              </a:spcAft>
              <a:buFontTx/>
              <a:buChar char="•"/>
              <a:defRPr/>
            </a:pPr>
            <a:r>
              <a:rPr lang="en-GB" sz="2600" dirty="0">
                <a:latin typeface="+mn-lt"/>
              </a:rPr>
              <a:t> Age</a:t>
            </a:r>
          </a:p>
          <a:p>
            <a:pPr lvl="1" defTabSz="293688">
              <a:spcBef>
                <a:spcPts val="600"/>
              </a:spcBef>
              <a:spcAft>
                <a:spcPts val="1200"/>
              </a:spcAft>
              <a:buFontTx/>
              <a:buChar char="•"/>
              <a:defRPr/>
            </a:pPr>
            <a:r>
              <a:rPr lang="en-GB" sz="2600" dirty="0">
                <a:latin typeface="+mn-lt"/>
              </a:rPr>
              <a:t> Weight</a:t>
            </a:r>
          </a:p>
          <a:p>
            <a:pPr lvl="1" defTabSz="293688">
              <a:spcBef>
                <a:spcPts val="600"/>
              </a:spcBef>
              <a:spcAft>
                <a:spcPts val="1200"/>
              </a:spcAft>
              <a:buFontTx/>
              <a:buChar char="•"/>
              <a:defRPr/>
            </a:pPr>
            <a:r>
              <a:rPr lang="en-GB" sz="2600" dirty="0">
                <a:latin typeface="+mn-lt"/>
              </a:rPr>
              <a:t> Height</a:t>
            </a:r>
          </a:p>
        </p:txBody>
      </p:sp>
      <p:sp>
        <p:nvSpPr>
          <p:cNvPr id="6147" name="Rectangle 6"/>
          <p:cNvSpPr>
            <a:spLocks noChangeArrowheads="1"/>
          </p:cNvSpPr>
          <p:nvPr/>
        </p:nvSpPr>
        <p:spPr bwMode="auto">
          <a:xfrm>
            <a:off x="179388" y="115888"/>
            <a:ext cx="6011862" cy="1054100"/>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Ratio data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ChangeArrowheads="1"/>
          </p:cNvSpPr>
          <p:nvPr/>
        </p:nvSpPr>
        <p:spPr bwMode="auto">
          <a:xfrm>
            <a:off x="250825" y="1655763"/>
            <a:ext cx="8643938" cy="520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defTabSz="293688">
              <a:spcBef>
                <a:spcPts val="600"/>
              </a:spcBef>
              <a:spcAft>
                <a:spcPts val="1200"/>
              </a:spcAft>
              <a:buFontTx/>
              <a:buChar char="•"/>
            </a:pPr>
            <a:r>
              <a:rPr lang="en-GB" sz="2600">
                <a:latin typeface="Corbel" pitchFamily="34" charset="0"/>
              </a:rPr>
              <a:t>These levels of measurement can be placed in hierarchical order.</a:t>
            </a:r>
          </a:p>
          <a:p>
            <a:pPr defTabSz="293688">
              <a:spcBef>
                <a:spcPts val="600"/>
              </a:spcBef>
              <a:spcAft>
                <a:spcPts val="1200"/>
              </a:spcAft>
              <a:buFontTx/>
              <a:buChar char="•"/>
            </a:pPr>
            <a:endParaRPr lang="en-GB" sz="2600">
              <a:latin typeface="Corbel" pitchFamily="34" charset="0"/>
            </a:endParaRPr>
          </a:p>
          <a:p>
            <a:pPr defTabSz="293688">
              <a:spcBef>
                <a:spcPts val="600"/>
              </a:spcBef>
              <a:spcAft>
                <a:spcPts val="1200"/>
              </a:spcAft>
              <a:buFontTx/>
              <a:buChar char="•"/>
            </a:pPr>
            <a:endParaRPr lang="en-GB" sz="2600">
              <a:latin typeface="Corbel" pitchFamily="34" charset="0"/>
            </a:endParaRPr>
          </a:p>
          <a:p>
            <a:pPr defTabSz="293688">
              <a:spcBef>
                <a:spcPts val="600"/>
              </a:spcBef>
              <a:spcAft>
                <a:spcPts val="1200"/>
              </a:spcAft>
              <a:buFontTx/>
              <a:buChar char="•"/>
            </a:pPr>
            <a:endParaRPr lang="en-GB" sz="2600">
              <a:latin typeface="Corbel" pitchFamily="34" charset="0"/>
            </a:endParaRPr>
          </a:p>
          <a:p>
            <a:pPr defTabSz="293688">
              <a:spcBef>
                <a:spcPts val="600"/>
              </a:spcBef>
              <a:spcAft>
                <a:spcPts val="1200"/>
              </a:spcAft>
              <a:buFontTx/>
              <a:buChar char="•"/>
            </a:pPr>
            <a:endParaRPr lang="en-GB" sz="2600">
              <a:latin typeface="Corbel" pitchFamily="34" charset="0"/>
            </a:endParaRPr>
          </a:p>
          <a:p>
            <a:pPr defTabSz="293688">
              <a:spcBef>
                <a:spcPts val="600"/>
              </a:spcBef>
              <a:spcAft>
                <a:spcPts val="1200"/>
              </a:spcAft>
              <a:buFontTx/>
              <a:buChar char="•"/>
            </a:pPr>
            <a:endParaRPr lang="en-GB" sz="2600">
              <a:latin typeface="Corbel" pitchFamily="34" charset="0"/>
            </a:endParaRPr>
          </a:p>
          <a:p>
            <a:pPr defTabSz="293688">
              <a:spcBef>
                <a:spcPts val="600"/>
              </a:spcBef>
              <a:spcAft>
                <a:spcPts val="1200"/>
              </a:spcAft>
            </a:pPr>
            <a:r>
              <a:rPr lang="en-GB" sz="2600">
                <a:latin typeface="Corbel" pitchFamily="34" charset="0"/>
              </a:rPr>
              <a:t> </a:t>
            </a:r>
          </a:p>
          <a:p>
            <a:pPr defTabSz="293688"/>
            <a:endParaRPr lang="en-GB" sz="2400">
              <a:solidFill>
                <a:srgbClr val="717171"/>
              </a:solidFill>
            </a:endParaRPr>
          </a:p>
        </p:txBody>
      </p:sp>
      <p:sp>
        <p:nvSpPr>
          <p:cNvPr id="6147" name="Rectangle 6"/>
          <p:cNvSpPr>
            <a:spLocks noChangeArrowheads="1"/>
          </p:cNvSpPr>
          <p:nvPr/>
        </p:nvSpPr>
        <p:spPr bwMode="auto">
          <a:xfrm>
            <a:off x="179388" y="188913"/>
            <a:ext cx="5978525" cy="1071562"/>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Hierarchical data order</a:t>
            </a:r>
          </a:p>
        </p:txBody>
      </p:sp>
      <p:graphicFrame>
        <p:nvGraphicFramePr>
          <p:cNvPr id="4" name="Diagram 3"/>
          <p:cNvGraphicFramePr/>
          <p:nvPr/>
        </p:nvGraphicFramePr>
        <p:xfrm>
          <a:off x="1835696" y="2492896"/>
          <a:ext cx="5568280" cy="3616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ChangeArrowheads="1"/>
          </p:cNvSpPr>
          <p:nvPr/>
        </p:nvSpPr>
        <p:spPr bwMode="auto">
          <a:xfrm>
            <a:off x="250825" y="1773238"/>
            <a:ext cx="8643938" cy="398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defTabSz="293688">
              <a:spcBef>
                <a:spcPts val="600"/>
              </a:spcBef>
              <a:spcAft>
                <a:spcPts val="1200"/>
              </a:spcAft>
              <a:buFontTx/>
              <a:buChar char="•"/>
            </a:pPr>
            <a:r>
              <a:rPr lang="en-GB" sz="2600">
                <a:latin typeface="Corbel" pitchFamily="34" charset="0"/>
              </a:rPr>
              <a:t> Nominal data is the least complex and give a simple measure of whether objects are the same or different.</a:t>
            </a:r>
          </a:p>
          <a:p>
            <a:pPr defTabSz="293688">
              <a:spcBef>
                <a:spcPts val="600"/>
              </a:spcBef>
              <a:spcAft>
                <a:spcPts val="1200"/>
              </a:spcAft>
              <a:buFontTx/>
              <a:buChar char="•"/>
            </a:pPr>
            <a:r>
              <a:rPr lang="en-GB" sz="2600">
                <a:latin typeface="Corbel" pitchFamily="34" charset="0"/>
              </a:rPr>
              <a:t> Ordinal data maintains the principles of nominal data but adds a measure of order to what is being observed.</a:t>
            </a:r>
          </a:p>
          <a:p>
            <a:pPr defTabSz="293688">
              <a:spcBef>
                <a:spcPts val="600"/>
              </a:spcBef>
              <a:spcAft>
                <a:spcPts val="1200"/>
              </a:spcAft>
              <a:buFontTx/>
              <a:buChar char="•"/>
            </a:pPr>
            <a:r>
              <a:rPr lang="en-GB" sz="2600">
                <a:latin typeface="Corbel" pitchFamily="34" charset="0"/>
              </a:rPr>
              <a:t> Interval data builds on ordinal by adding more information on the range between each observation by allowing us to measure the distance between objects.</a:t>
            </a:r>
          </a:p>
          <a:p>
            <a:pPr defTabSz="293688">
              <a:spcBef>
                <a:spcPts val="600"/>
              </a:spcBef>
              <a:spcAft>
                <a:spcPts val="1200"/>
              </a:spcAft>
              <a:buFontTx/>
              <a:buChar char="•"/>
            </a:pPr>
            <a:r>
              <a:rPr lang="en-GB" sz="2600">
                <a:latin typeface="Corbel" pitchFamily="34" charset="0"/>
              </a:rPr>
              <a:t> Ratio data adds to interval with including an absolute zero.</a:t>
            </a:r>
            <a:endParaRPr lang="en-GB" sz="2400">
              <a:solidFill>
                <a:srgbClr val="717171"/>
              </a:solidFill>
            </a:endParaRPr>
          </a:p>
        </p:txBody>
      </p:sp>
      <p:sp>
        <p:nvSpPr>
          <p:cNvPr id="6147" name="Rectangle 6"/>
          <p:cNvSpPr>
            <a:spLocks noChangeArrowheads="1"/>
          </p:cNvSpPr>
          <p:nvPr/>
        </p:nvSpPr>
        <p:spPr bwMode="auto">
          <a:xfrm>
            <a:off x="179388" y="188913"/>
            <a:ext cx="6121400" cy="1008062"/>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Hierarchical data order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ChangeArrowheads="1"/>
          </p:cNvSpPr>
          <p:nvPr/>
        </p:nvSpPr>
        <p:spPr bwMode="auto">
          <a:xfrm>
            <a:off x="250825" y="1773238"/>
            <a:ext cx="8643938" cy="358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defTabSz="293688">
              <a:spcBef>
                <a:spcPts val="600"/>
              </a:spcBef>
              <a:spcAft>
                <a:spcPts val="1200"/>
              </a:spcAft>
              <a:buFontTx/>
              <a:buChar char="•"/>
            </a:pPr>
            <a:r>
              <a:rPr lang="en-GB" sz="2600">
                <a:latin typeface="Corbel" pitchFamily="34" charset="0"/>
              </a:rPr>
              <a:t> Knowing the hierarchy of data is useful.</a:t>
            </a:r>
          </a:p>
          <a:p>
            <a:pPr defTabSz="293688">
              <a:spcBef>
                <a:spcPts val="600"/>
              </a:spcBef>
              <a:spcAft>
                <a:spcPts val="1200"/>
              </a:spcAft>
              <a:buFontTx/>
              <a:buChar char="•"/>
            </a:pPr>
            <a:r>
              <a:rPr lang="en-GB" sz="2600">
                <a:latin typeface="Corbel" pitchFamily="34" charset="0"/>
              </a:rPr>
              <a:t>Why? It is possible to recode or adjust certain types of data into others.</a:t>
            </a:r>
          </a:p>
          <a:p>
            <a:pPr defTabSz="293688">
              <a:spcBef>
                <a:spcPts val="600"/>
              </a:spcBef>
              <a:spcAft>
                <a:spcPts val="1200"/>
              </a:spcAft>
              <a:buFontTx/>
              <a:buChar char="•"/>
            </a:pPr>
            <a:r>
              <a:rPr lang="en-GB" sz="2600">
                <a:latin typeface="Corbel" pitchFamily="34" charset="0"/>
              </a:rPr>
              <a:t> Can go from most complex (interval and ratio) to least complex (nominal) but cannot go the other way around.</a:t>
            </a:r>
          </a:p>
          <a:p>
            <a:pPr defTabSz="293688">
              <a:spcBef>
                <a:spcPts val="600"/>
              </a:spcBef>
              <a:spcAft>
                <a:spcPts val="1200"/>
              </a:spcAft>
              <a:buFontTx/>
              <a:buChar char="•"/>
            </a:pPr>
            <a:r>
              <a:rPr lang="en-GB" sz="2600">
                <a:latin typeface="Corbel" pitchFamily="34" charset="0"/>
              </a:rPr>
              <a:t> Interval/ratio can be re-formatted to become ordinal or nominal, ordinal can become nominal.</a:t>
            </a:r>
          </a:p>
        </p:txBody>
      </p:sp>
      <p:sp>
        <p:nvSpPr>
          <p:cNvPr id="6147" name="Rectangle 6"/>
          <p:cNvSpPr>
            <a:spLocks noChangeArrowheads="1"/>
          </p:cNvSpPr>
          <p:nvPr/>
        </p:nvSpPr>
        <p:spPr bwMode="auto">
          <a:xfrm>
            <a:off x="179388" y="188913"/>
            <a:ext cx="6121400" cy="1008062"/>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Hierarchical data order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ChangeArrowheads="1"/>
          </p:cNvSpPr>
          <p:nvPr/>
        </p:nvSpPr>
        <p:spPr bwMode="auto">
          <a:xfrm>
            <a:off x="250825" y="1773238"/>
            <a:ext cx="8643938" cy="318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defTabSz="293688">
              <a:spcBef>
                <a:spcPts val="600"/>
              </a:spcBef>
              <a:spcAft>
                <a:spcPts val="1200"/>
              </a:spcAft>
              <a:buFontTx/>
              <a:buChar char="•"/>
            </a:pPr>
            <a:r>
              <a:rPr lang="en-GB" sz="2600">
                <a:latin typeface="Corbel" pitchFamily="34" charset="0"/>
              </a:rPr>
              <a:t> Example: salary data for is often recorded as interval data (i.e. just a number). </a:t>
            </a:r>
          </a:p>
          <a:p>
            <a:pPr defTabSz="293688">
              <a:spcBef>
                <a:spcPts val="600"/>
              </a:spcBef>
              <a:spcAft>
                <a:spcPts val="1200"/>
              </a:spcAft>
              <a:buFontTx/>
              <a:buChar char="•"/>
            </a:pPr>
            <a:r>
              <a:rPr lang="en-GB" sz="2600">
                <a:latin typeface="Corbel" pitchFamily="34" charset="0"/>
              </a:rPr>
              <a:t> Why? Because it can then be analysed in many ways: </a:t>
            </a:r>
          </a:p>
          <a:p>
            <a:pPr lvl="1" defTabSz="293688">
              <a:spcBef>
                <a:spcPts val="600"/>
              </a:spcBef>
              <a:spcAft>
                <a:spcPts val="1200"/>
              </a:spcAft>
              <a:buFontTx/>
              <a:buChar char="•"/>
            </a:pPr>
            <a:r>
              <a:rPr lang="en-GB" sz="2600">
                <a:latin typeface="Corbel" pitchFamily="34" charset="0"/>
              </a:rPr>
              <a:t> Any mathematical operation  e.g. average salary</a:t>
            </a:r>
          </a:p>
          <a:p>
            <a:pPr lvl="1" defTabSz="293688">
              <a:spcBef>
                <a:spcPts val="600"/>
              </a:spcBef>
              <a:spcAft>
                <a:spcPts val="1200"/>
              </a:spcAft>
              <a:buFontTx/>
              <a:buChar char="•"/>
            </a:pPr>
            <a:r>
              <a:rPr lang="en-GB" sz="2600">
                <a:latin typeface="Corbel" pitchFamily="34" charset="0"/>
              </a:rPr>
              <a:t> reformatted into ordinal or nominal data e.g. salary bands (£10,000 to £14,999, £15,000 to £19,999) </a:t>
            </a:r>
          </a:p>
        </p:txBody>
      </p:sp>
      <p:sp>
        <p:nvSpPr>
          <p:cNvPr id="6147" name="Rectangle 6"/>
          <p:cNvSpPr>
            <a:spLocks noChangeArrowheads="1"/>
          </p:cNvSpPr>
          <p:nvPr/>
        </p:nvSpPr>
        <p:spPr bwMode="auto">
          <a:xfrm>
            <a:off x="179388" y="188913"/>
            <a:ext cx="6121400" cy="1008062"/>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Hierarchical data order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ChangeArrowheads="1"/>
          </p:cNvSpPr>
          <p:nvPr/>
        </p:nvSpPr>
        <p:spPr bwMode="auto">
          <a:xfrm>
            <a:off x="250825" y="1628775"/>
            <a:ext cx="8643938" cy="272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defTabSz="293688">
              <a:spcBef>
                <a:spcPts val="600"/>
              </a:spcBef>
              <a:spcAft>
                <a:spcPts val="1200"/>
              </a:spcAft>
              <a:buFontTx/>
              <a:buChar char="•"/>
            </a:pPr>
            <a:r>
              <a:rPr lang="en-GB" sz="2600">
                <a:latin typeface="Corbel" pitchFamily="34" charset="0"/>
              </a:rPr>
              <a:t> If salary data is collected as an ordinal variable i.e. in salary bands, then it becomes impossible to perform mathematical operations such as finding the average salary.</a:t>
            </a:r>
          </a:p>
          <a:p>
            <a:pPr defTabSz="293688">
              <a:spcBef>
                <a:spcPts val="600"/>
              </a:spcBef>
              <a:spcAft>
                <a:spcPts val="1200"/>
              </a:spcAft>
              <a:buFontTx/>
              <a:buChar char="•"/>
            </a:pPr>
            <a:r>
              <a:rPr lang="en-GB" sz="2600">
                <a:latin typeface="Corbel" pitchFamily="34" charset="0"/>
              </a:rPr>
              <a:t> So, if possible data such as this should be collected as scale data and these issues should be thought about at the research design stage. </a:t>
            </a:r>
            <a:endParaRPr lang="en-GB" sz="2400"/>
          </a:p>
        </p:txBody>
      </p:sp>
      <p:sp>
        <p:nvSpPr>
          <p:cNvPr id="6147" name="Rectangle 6"/>
          <p:cNvSpPr>
            <a:spLocks noChangeArrowheads="1"/>
          </p:cNvSpPr>
          <p:nvPr/>
        </p:nvSpPr>
        <p:spPr bwMode="auto">
          <a:xfrm>
            <a:off x="179388" y="188913"/>
            <a:ext cx="6121400" cy="1008062"/>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Hierarchical data order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323850" y="1700213"/>
            <a:ext cx="8643938" cy="2955925"/>
          </a:xfrm>
          <a:prstGeom prst="rect">
            <a:avLst/>
          </a:prstGeom>
          <a:noFill/>
          <a:ln w="9525">
            <a:noFill/>
            <a:miter lim="800000"/>
            <a:headEnd/>
            <a:tailEnd/>
          </a:ln>
        </p:spPr>
        <p:txBody>
          <a:bodyPr lIns="92075" tIns="46038" rIns="92075" bIns="46038">
            <a:spAutoFit/>
          </a:bodyPr>
          <a:lstStyle/>
          <a:p>
            <a:pPr defTabSz="293688">
              <a:spcBef>
                <a:spcPts val="600"/>
              </a:spcBef>
              <a:spcAft>
                <a:spcPts val="1200"/>
              </a:spcAft>
              <a:buFontTx/>
              <a:buChar char="•"/>
              <a:defRPr/>
            </a:pPr>
            <a:r>
              <a:rPr lang="en-GB" sz="2600" dirty="0">
                <a:latin typeface="+mn-lt"/>
              </a:rPr>
              <a:t>  Why do we need to know what type of data we are dealing with?</a:t>
            </a:r>
          </a:p>
          <a:p>
            <a:pPr defTabSz="293688">
              <a:spcBef>
                <a:spcPts val="600"/>
              </a:spcBef>
              <a:spcAft>
                <a:spcPts val="1200"/>
              </a:spcAft>
              <a:buFontTx/>
              <a:buChar char="•"/>
              <a:defRPr/>
            </a:pPr>
            <a:r>
              <a:rPr lang="en-GB" sz="2600" dirty="0">
                <a:latin typeface="+mn-lt"/>
              </a:rPr>
              <a:t> The data type or level of measurement influences the type of statistical analysis techniques that can be used when analysing data.</a:t>
            </a:r>
          </a:p>
          <a:p>
            <a:pPr defTabSz="293688">
              <a:spcBef>
                <a:spcPts val="600"/>
              </a:spcBef>
              <a:spcAft>
                <a:spcPts val="1200"/>
              </a:spcAft>
              <a:buFontTx/>
              <a:buChar char="•"/>
              <a:defRPr/>
            </a:pPr>
            <a:r>
              <a:rPr lang="en-GB" sz="2600" dirty="0">
                <a:latin typeface="+mn-lt"/>
              </a:rPr>
              <a:t> See the next set of lectures on descriptive statistics.</a:t>
            </a:r>
          </a:p>
        </p:txBody>
      </p:sp>
      <p:sp>
        <p:nvSpPr>
          <p:cNvPr id="6147" name="Rectangle 6"/>
          <p:cNvSpPr>
            <a:spLocks noChangeArrowheads="1"/>
          </p:cNvSpPr>
          <p:nvPr/>
        </p:nvSpPr>
        <p:spPr bwMode="auto">
          <a:xfrm>
            <a:off x="179388" y="115888"/>
            <a:ext cx="6011862" cy="1054100"/>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Data types – important?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5"/>
          <p:cNvSpPr>
            <a:spLocks noChangeArrowheads="1"/>
          </p:cNvSpPr>
          <p:nvPr/>
        </p:nvSpPr>
        <p:spPr bwMode="auto">
          <a:xfrm>
            <a:off x="539750" y="1844675"/>
            <a:ext cx="7920038" cy="2801938"/>
          </a:xfrm>
          <a:prstGeom prst="rect">
            <a:avLst/>
          </a:prstGeom>
          <a:noFill/>
          <a:ln w="9525">
            <a:noFill/>
            <a:miter lim="800000"/>
            <a:headEnd/>
            <a:tailEnd/>
          </a:ln>
        </p:spPr>
        <p:txBody>
          <a:bodyPr lIns="92075" tIns="46038" rIns="92075" bIns="46038">
            <a:spAutoFit/>
          </a:bodyPr>
          <a:lstStyle/>
          <a:p>
            <a:pPr defTabSz="293688">
              <a:defRPr/>
            </a:pPr>
            <a:r>
              <a:rPr lang="en-GB" sz="2200" dirty="0" err="1">
                <a:latin typeface="+mn-lt"/>
              </a:rPr>
              <a:t>Bryman</a:t>
            </a:r>
            <a:r>
              <a:rPr lang="en-GB" sz="2200" dirty="0">
                <a:latin typeface="+mn-lt"/>
              </a:rPr>
              <a:t>, A. (2008) </a:t>
            </a:r>
            <a:r>
              <a:rPr lang="en-GB" sz="2200" i="1" dirty="0">
                <a:latin typeface="+mn-lt"/>
              </a:rPr>
              <a:t>Social Research Methods</a:t>
            </a:r>
            <a:r>
              <a:rPr lang="en-GB" sz="2200" dirty="0">
                <a:latin typeface="+mn-lt"/>
              </a:rPr>
              <a:t>. 3rd Ed. Oxford: Oxford University Press.</a:t>
            </a:r>
          </a:p>
          <a:p>
            <a:pPr defTabSz="293688">
              <a:defRPr/>
            </a:pPr>
            <a:endParaRPr lang="en-GB" sz="2200" dirty="0">
              <a:latin typeface="+mn-lt"/>
            </a:endParaRPr>
          </a:p>
          <a:p>
            <a:pPr defTabSz="293688">
              <a:defRPr/>
            </a:pPr>
            <a:r>
              <a:rPr lang="en-GB" sz="2200" dirty="0">
                <a:latin typeface="+mn-lt"/>
              </a:rPr>
              <a:t>David, M. and Sutton, C. (2011) </a:t>
            </a:r>
            <a:r>
              <a:rPr lang="en-GB" sz="2200" i="1" dirty="0">
                <a:latin typeface="+mn-lt"/>
              </a:rPr>
              <a:t>Social Research : An Introduction</a:t>
            </a:r>
            <a:r>
              <a:rPr lang="en-GB" sz="2200" dirty="0">
                <a:latin typeface="+mn-lt"/>
              </a:rPr>
              <a:t>. 2nd ed. London: Sage.</a:t>
            </a:r>
          </a:p>
          <a:p>
            <a:pPr defTabSz="293688">
              <a:defRPr/>
            </a:pPr>
            <a:r>
              <a:rPr lang="en-GB" sz="2200" dirty="0">
                <a:latin typeface="+mn-lt"/>
              </a:rPr>
              <a:t/>
            </a:r>
            <a:br>
              <a:rPr lang="en-GB" sz="2200" dirty="0">
                <a:latin typeface="+mn-lt"/>
              </a:rPr>
            </a:br>
            <a:r>
              <a:rPr lang="en-GB" sz="2200" dirty="0">
                <a:latin typeface="+mn-lt"/>
              </a:rPr>
              <a:t/>
            </a:r>
            <a:br>
              <a:rPr lang="en-GB" sz="2200" dirty="0">
                <a:latin typeface="+mn-lt"/>
              </a:rPr>
            </a:br>
            <a:endParaRPr lang="en-GB" sz="2200" dirty="0">
              <a:latin typeface="+mn-lt"/>
            </a:endParaRPr>
          </a:p>
        </p:txBody>
      </p:sp>
      <p:sp>
        <p:nvSpPr>
          <p:cNvPr id="6147" name="Rectangle 6"/>
          <p:cNvSpPr>
            <a:spLocks noChangeArrowheads="1"/>
          </p:cNvSpPr>
          <p:nvPr/>
        </p:nvSpPr>
        <p:spPr bwMode="auto">
          <a:xfrm>
            <a:off x="323850" y="333375"/>
            <a:ext cx="5257800" cy="533400"/>
          </a:xfrm>
          <a:prstGeom prst="rect">
            <a:avLst/>
          </a:prstGeom>
          <a:noFill/>
          <a:ln w="9525">
            <a:noFill/>
            <a:miter lim="800000"/>
            <a:headEnd/>
            <a:tailEnd/>
          </a:ln>
        </p:spPr>
        <p:txBody>
          <a:bodyPr lIns="92075" tIns="46038" rIns="92075" bIns="46038" anchor="ctr"/>
          <a:lstStyle/>
          <a:p>
            <a:pPr defTabSz="762000">
              <a:defRPr/>
            </a:pPr>
            <a:r>
              <a:rPr lang="en-GB" sz="5400" b="1">
                <a:solidFill>
                  <a:srgbClr val="6E578F"/>
                </a:solidFill>
                <a:effectLst>
                  <a:outerShdw blurRad="38100" dist="38100" dir="2700000" algn="tl">
                    <a:srgbClr val="C0C0C0"/>
                  </a:outerShdw>
                </a:effectLst>
                <a:latin typeface="Corbel" pitchFamily="34" charset="0"/>
              </a:rPr>
              <a:t>References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type="subTitle" idx="1"/>
          </p:nvPr>
        </p:nvSpPr>
        <p:spPr>
          <a:xfrm>
            <a:off x="684213" y="188913"/>
            <a:ext cx="7772400" cy="936625"/>
          </a:xfrm>
        </p:spPr>
        <p:txBody>
          <a:bodyPr/>
          <a:lstStyle/>
          <a:p>
            <a:pPr marR="0" algn="ctr" eaLnBrk="1" hangingPunct="1">
              <a:buFontTx/>
              <a:buNone/>
            </a:pPr>
            <a:r>
              <a:rPr lang="en-GB" sz="1200" smtClean="0">
                <a:cs typeface="Arial" charset="0"/>
              </a:rPr>
              <a:t>This resource was created by the University of Plymouth, </a:t>
            </a:r>
            <a:r>
              <a:rPr lang="en-GB" sz="1200" smtClean="0">
                <a:cs typeface="Arial" charset="0"/>
                <a:hlinkClick r:id="rId3"/>
              </a:rPr>
              <a:t>Learning from WOeRk</a:t>
            </a:r>
            <a:r>
              <a:rPr lang="en-GB" sz="1200" smtClean="0">
                <a:cs typeface="Arial" charset="0"/>
              </a:rPr>
              <a:t> project.  This project is funded by HEFCE as part of the HEA/JISC OER release programme.</a:t>
            </a:r>
          </a:p>
          <a:p>
            <a:pPr marR="0" algn="ctr" eaLnBrk="1" hangingPunct="1">
              <a:buFontTx/>
              <a:buNone/>
            </a:pPr>
            <a:r>
              <a:rPr lang="en-GB" sz="1200" smtClean="0">
                <a:cs typeface="Arial" charset="0"/>
              </a:rPr>
              <a:t>	This resource is licensed under the terms of the </a:t>
            </a:r>
            <a:r>
              <a:rPr lang="en-GB" sz="1200" b="1" smtClean="0">
                <a:cs typeface="Arial" charset="0"/>
              </a:rPr>
              <a:t>Attribution-Non-Commercial-Share Alike 2.0 UK: England &amp; Wales </a:t>
            </a:r>
            <a:r>
              <a:rPr lang="en-GB" sz="1200" smtClean="0">
                <a:cs typeface="Arial" charset="0"/>
              </a:rPr>
              <a:t> license (</a:t>
            </a:r>
            <a:r>
              <a:rPr lang="en-GB" sz="1200" u="sng" smtClean="0">
                <a:cs typeface="Arial" charset="0"/>
                <a:hlinkClick r:id="rId4"/>
              </a:rPr>
              <a:t>http://creativecommons.org/licenses/by-nc-sa/2.0/uk/</a:t>
            </a:r>
            <a:r>
              <a:rPr lang="en-GB" sz="1200" smtClean="0">
                <a:cs typeface="Arial" charset="0"/>
              </a:rPr>
              <a:t>). </a:t>
            </a:r>
            <a:endParaRPr lang="en-GB" sz="1200" smtClean="0">
              <a:solidFill>
                <a:srgbClr val="92D050"/>
              </a:solidFill>
              <a:cs typeface="Arial" charset="0"/>
            </a:endParaRPr>
          </a:p>
          <a:p>
            <a:pPr marR="0" algn="ctr" eaLnBrk="1" hangingPunct="1">
              <a:buFontTx/>
              <a:buNone/>
            </a:pPr>
            <a:r>
              <a:rPr lang="en-GB" sz="1400" smtClean="0">
                <a:cs typeface="Arial" charset="0"/>
              </a:rPr>
              <a:t>                         </a:t>
            </a:r>
            <a:r>
              <a:rPr lang="en-GB" sz="1200" smtClean="0">
                <a:cs typeface="Arial" charset="0"/>
              </a:rPr>
              <a:t>The resource, where specified below, contains other 3</a:t>
            </a:r>
            <a:r>
              <a:rPr lang="en-GB" sz="1200" baseline="30000" smtClean="0">
                <a:cs typeface="Arial" charset="0"/>
              </a:rPr>
              <a:t>rd</a:t>
            </a:r>
            <a:r>
              <a:rPr lang="en-GB" sz="1200" smtClean="0">
                <a:cs typeface="Arial" charset="0"/>
              </a:rPr>
              <a:t> party materials under their own licenses. The licenses and attributions are outlined below:</a:t>
            </a:r>
          </a:p>
          <a:p>
            <a:pPr marL="685800" lvl="1" indent="-228600" eaLnBrk="1" hangingPunct="1">
              <a:buFont typeface="Corbel" pitchFamily="34" charset="0"/>
              <a:buAutoNum type="arabicPeriod"/>
            </a:pPr>
            <a:endParaRPr lang="en-GB" sz="800" smtClean="0">
              <a:cs typeface="Arial" charset="0"/>
            </a:endParaRPr>
          </a:p>
          <a:p>
            <a:pPr marL="685800" lvl="1" indent="-228600" eaLnBrk="1" hangingPunct="1">
              <a:buFont typeface="Corbel" pitchFamily="34" charset="0"/>
              <a:buAutoNum type="arabicPeriod"/>
            </a:pPr>
            <a:r>
              <a:rPr lang="en-GB" sz="1000" smtClean="0">
                <a:cs typeface="Arial" charset="0"/>
              </a:rPr>
              <a:t>The name of the University of Plymouth and its logos are unregistered trade marks of the University. The University reserves all rights to these items beyond their inclusion in these CC resources.  </a:t>
            </a:r>
          </a:p>
          <a:p>
            <a:pPr marL="685800" lvl="1" indent="-228600" eaLnBrk="1" hangingPunct="1">
              <a:buFont typeface="Corbel" pitchFamily="34" charset="0"/>
              <a:buAutoNum type="arabicPeriod"/>
            </a:pPr>
            <a:r>
              <a:rPr lang="en-GB" sz="1000" smtClean="0">
                <a:cs typeface="Arial" charset="0"/>
              </a:rPr>
              <a:t>The JISC logo, the and the logo of the Higher Education Academy are licensed under  the terms of the Creative Commons Attribution -non-commercial-No Derivative Works 2.0 UK England &amp; Wales license.  All reproductions must comply with the terms of that license.</a:t>
            </a:r>
          </a:p>
          <a:p>
            <a:pPr marL="685800" lvl="1" indent="-228600" eaLnBrk="1" hangingPunct="1">
              <a:buFontTx/>
              <a:buNone/>
            </a:pPr>
            <a:endParaRPr lang="en-GB" sz="800" smtClean="0"/>
          </a:p>
          <a:p>
            <a:pPr marR="0" algn="ctr" eaLnBrk="1" hangingPunct="1"/>
            <a:endParaRPr lang="en-GB" smtClean="0"/>
          </a:p>
        </p:txBody>
      </p:sp>
      <p:graphicFrame>
        <p:nvGraphicFramePr>
          <p:cNvPr id="6" name="Table 5"/>
          <p:cNvGraphicFramePr>
            <a:graphicFrameLocks noGrp="1"/>
          </p:cNvGraphicFramePr>
          <p:nvPr/>
        </p:nvGraphicFramePr>
        <p:xfrm>
          <a:off x="2124075" y="2492375"/>
          <a:ext cx="5016500" cy="1459021"/>
        </p:xfrm>
        <a:graphic>
          <a:graphicData uri="http://schemas.openxmlformats.org/drawingml/2006/table">
            <a:tbl>
              <a:tblPr/>
              <a:tblGrid>
                <a:gridCol w="1435100"/>
                <a:gridCol w="3581400"/>
              </a:tblGrid>
              <a:tr h="19045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solidFill>
                            <a:srgbClr val="000000"/>
                          </a:solidFill>
                          <a:effectLst/>
                          <a:latin typeface="Corbel" pitchFamily="34" charset="0"/>
                          <a:cs typeface="Arial" charset="0"/>
                        </a:rPr>
                        <a:t>Author</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800" b="1" i="0" u="none" strike="noStrike" cap="none" normalizeH="0" baseline="0" dirty="0" smtClean="0">
                          <a:ln>
                            <a:noFill/>
                          </a:ln>
                          <a:solidFill>
                            <a:srgbClr val="000000"/>
                          </a:solidFill>
                          <a:effectLst/>
                          <a:latin typeface="Arial" charset="0"/>
                          <a:cs typeface="Arial" charset="0"/>
                        </a:rPr>
                        <a:t> Laura Lake</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9045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solidFill>
                            <a:srgbClr val="000000"/>
                          </a:solidFill>
                          <a:effectLst/>
                          <a:latin typeface="Corbel" pitchFamily="34" charset="0"/>
                          <a:cs typeface="Arial" charset="0"/>
                        </a:rPr>
                        <a:t>Institute</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900" b="1" i="0" u="none" strike="noStrike" cap="none" normalizeH="0" baseline="0" dirty="0" smtClean="0">
                          <a:ln>
                            <a:noFill/>
                          </a:ln>
                          <a:solidFill>
                            <a:srgbClr val="000000"/>
                          </a:solidFill>
                          <a:effectLst/>
                          <a:latin typeface="Corbel" pitchFamily="34" charset="0"/>
                          <a:cs typeface="Arial" charset="0"/>
                        </a:rPr>
                        <a:t>University of Plymouth</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5331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solidFill>
                            <a:srgbClr val="000000"/>
                          </a:solidFill>
                          <a:effectLst/>
                          <a:latin typeface="Corbel" pitchFamily="34" charset="0"/>
                          <a:cs typeface="Arial" charset="0"/>
                        </a:rPr>
                        <a:t>Title</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GB" sz="800" b="1" i="0" u="none" strike="noStrike" cap="none" normalizeH="0" baseline="0" dirty="0" smtClean="0">
                          <a:ln>
                            <a:noFill/>
                          </a:ln>
                          <a:solidFill>
                            <a:schemeClr val="tx1"/>
                          </a:solidFill>
                          <a:effectLst/>
                          <a:latin typeface="Arial" charset="0"/>
                          <a:cs typeface="Arial" charset="0"/>
                        </a:rPr>
                        <a:t>Numeracy &amp; Quantitative Methods</a:t>
                      </a:r>
                    </a:p>
                    <a:p>
                      <a:pPr marL="0" marR="0" lvl="0" indent="0" algn="l" defTabSz="914400" rtl="0" eaLnBrk="1" fontAlgn="b" latinLnBrk="0" hangingPunct="1">
                        <a:lnSpc>
                          <a:spcPct val="100000"/>
                        </a:lnSpc>
                        <a:spcBef>
                          <a:spcPct val="0"/>
                        </a:spcBef>
                        <a:spcAft>
                          <a:spcPct val="0"/>
                        </a:spcAft>
                        <a:buClrTx/>
                        <a:buSzTx/>
                        <a:buFontTx/>
                        <a:buNone/>
                        <a:tabLst/>
                      </a:pPr>
                      <a:r>
                        <a:rPr kumimoji="0" lang="en-GB" sz="800" b="1" i="0" u="none" strike="noStrike" cap="none" normalizeH="0" baseline="0" dirty="0" smtClean="0">
                          <a:ln>
                            <a:noFill/>
                          </a:ln>
                          <a:solidFill>
                            <a:srgbClr val="000000"/>
                          </a:solidFill>
                          <a:effectLst/>
                          <a:latin typeface="Arial" charset="0"/>
                          <a:cs typeface="Arial" charset="0"/>
                        </a:rPr>
                        <a:t>Numeracy for Professional Purposes</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9045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solidFill>
                            <a:srgbClr val="000000"/>
                          </a:solidFill>
                          <a:effectLst/>
                          <a:latin typeface="Corbel" pitchFamily="34" charset="0"/>
                          <a:cs typeface="Arial" charset="0"/>
                        </a:rPr>
                        <a:t>Description</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800" b="1" i="0" u="none" strike="noStrike" cap="none" normalizeH="0" baseline="0" dirty="0" smtClean="0">
                          <a:ln>
                            <a:noFill/>
                          </a:ln>
                          <a:solidFill>
                            <a:schemeClr val="tx1"/>
                          </a:solidFill>
                          <a:effectLst/>
                          <a:latin typeface="Arial" charset="0"/>
                          <a:cs typeface="Arial" charset="0"/>
                        </a:rPr>
                        <a:t>Overview of data types</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9045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solidFill>
                            <a:srgbClr val="000000"/>
                          </a:solidFill>
                          <a:effectLst/>
                          <a:latin typeface="Corbel" pitchFamily="34" charset="0"/>
                          <a:cs typeface="Arial" charset="0"/>
                        </a:rPr>
                        <a:t>Date Created</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800" b="1" i="0" u="none" strike="noStrike" cap="none" normalizeH="0" baseline="0" dirty="0" smtClean="0">
                          <a:ln>
                            <a:noFill/>
                          </a:ln>
                          <a:solidFill>
                            <a:srgbClr val="000000"/>
                          </a:solidFill>
                          <a:effectLst/>
                          <a:latin typeface="Arial" charset="0"/>
                          <a:cs typeface="Arial" charset="0"/>
                        </a:rPr>
                        <a:t>May 2011</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19045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solidFill>
                            <a:srgbClr val="000000"/>
                          </a:solidFill>
                          <a:effectLst/>
                          <a:latin typeface="Corbel" pitchFamily="34" charset="0"/>
                          <a:cs typeface="Arial" charset="0"/>
                        </a:rPr>
                        <a:t>Educational Level</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800" b="1" i="0" u="none" strike="noStrike" cap="none" normalizeH="0" baseline="0" dirty="0" smtClean="0">
                          <a:ln>
                            <a:noFill/>
                          </a:ln>
                          <a:solidFill>
                            <a:srgbClr val="000000"/>
                          </a:solidFill>
                          <a:effectLst/>
                          <a:latin typeface="Arial" charset="0"/>
                          <a:cs typeface="Arial" charset="0"/>
                        </a:rPr>
                        <a:t> Level 4</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5331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solidFill>
                            <a:srgbClr val="000000"/>
                          </a:solidFill>
                          <a:effectLst/>
                          <a:latin typeface="Corbel" pitchFamily="34" charset="0"/>
                          <a:cs typeface="Arial" charset="0"/>
                        </a:rPr>
                        <a:t>Keywords </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GB" sz="800" b="1" i="0" u="none" strike="noStrike" cap="none" normalizeH="0" baseline="0" dirty="0" smtClean="0">
                          <a:ln>
                            <a:noFill/>
                          </a:ln>
                          <a:solidFill>
                            <a:srgbClr val="000000"/>
                          </a:solidFill>
                          <a:effectLst/>
                          <a:latin typeface="Arial" charset="0"/>
                          <a:cs typeface="Arial" charset="0"/>
                        </a:rPr>
                        <a:t>Variable, nominal, ordinal, interval, ratio, mutually exclusive, exhaustive, hierarchical order, dichotomies.</a:t>
                      </a:r>
                    </a:p>
                  </a:txBody>
                  <a:tcPr marL="9525" marR="9525" marT="9523"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pic>
        <p:nvPicPr>
          <p:cNvPr id="21533" name="Picture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6963" y="5818188"/>
            <a:ext cx="44100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34" name="Picture 37" descr="C:\Documents and Settings\pdwatton\Desktop\Learning from Woerk Documentation\misc media\CCbyncsa.png">
            <a:hlinkClick r:id="rId4"/>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91438" y="4292600"/>
            <a:ext cx="912812"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35" name="Picture 4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5325" y="4076700"/>
            <a:ext cx="781050"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2771775" y="5589588"/>
            <a:ext cx="3384550" cy="214312"/>
          </a:xfrm>
          <a:prstGeom prst="rect">
            <a:avLst/>
          </a:prstGeom>
          <a:noFill/>
        </p:spPr>
        <p:txBody>
          <a:bodyPr>
            <a:spAutoFit/>
          </a:bodyPr>
          <a:lstStyle/>
          <a:p>
            <a:pPr>
              <a:defRPr/>
            </a:pPr>
            <a:r>
              <a:rPr lang="en-GB" sz="800" dirty="0">
                <a:solidFill>
                  <a:schemeClr val="bg1">
                    <a:lumMod val="95000"/>
                  </a:schemeClr>
                </a:solidFill>
              </a:rPr>
              <a:t>Back page originally developed by the OER phase 1 C-Change project</a:t>
            </a:r>
          </a:p>
        </p:txBody>
      </p:sp>
      <p:sp>
        <p:nvSpPr>
          <p:cNvPr id="21537" name="Rectangle 8"/>
          <p:cNvSpPr>
            <a:spLocks noChangeArrowheads="1"/>
          </p:cNvSpPr>
          <p:nvPr/>
        </p:nvSpPr>
        <p:spPr bwMode="auto">
          <a:xfrm>
            <a:off x="2843213" y="4868863"/>
            <a:ext cx="31702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lvl="1" algn="ctr"/>
            <a:r>
              <a:rPr lang="en-GB" sz="800"/>
              <a:t>©University of Plymouth, 2010, some rights reserved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323850" y="1628775"/>
            <a:ext cx="8643938" cy="3186113"/>
          </a:xfrm>
          <a:prstGeom prst="rect">
            <a:avLst/>
          </a:prstGeom>
          <a:noFill/>
          <a:ln w="9525">
            <a:noFill/>
            <a:miter lim="800000"/>
            <a:headEnd/>
            <a:tailEnd/>
          </a:ln>
        </p:spPr>
        <p:txBody>
          <a:bodyPr lIns="92075" tIns="46038" rIns="92075" bIns="46038">
            <a:spAutoFit/>
          </a:bodyPr>
          <a:lstStyle/>
          <a:p>
            <a:pPr defTabSz="293688">
              <a:spcBef>
                <a:spcPts val="600"/>
              </a:spcBef>
              <a:spcAft>
                <a:spcPts val="1200"/>
              </a:spcAft>
              <a:buFontTx/>
              <a:buChar char="•"/>
              <a:defRPr/>
            </a:pPr>
            <a:r>
              <a:rPr lang="en-GB" sz="2600" dirty="0">
                <a:latin typeface="Corbel" pitchFamily="34" charset="0"/>
              </a:rPr>
              <a:t> When collecting or gathering data we collect data from individuals cases on particular variables. </a:t>
            </a:r>
          </a:p>
          <a:p>
            <a:pPr defTabSz="293688">
              <a:spcBef>
                <a:spcPts val="600"/>
              </a:spcBef>
              <a:spcAft>
                <a:spcPts val="1200"/>
              </a:spcAft>
              <a:buFontTx/>
              <a:buChar char="•"/>
              <a:defRPr/>
            </a:pPr>
            <a:r>
              <a:rPr lang="en-GB" sz="2600" dirty="0">
                <a:latin typeface="Corbel" pitchFamily="34" charset="0"/>
              </a:rPr>
              <a:t> A </a:t>
            </a:r>
            <a:r>
              <a:rPr lang="en-GB" sz="2600" i="1" dirty="0">
                <a:solidFill>
                  <a:schemeClr val="bg2">
                    <a:lumMod val="50000"/>
                  </a:schemeClr>
                </a:solidFill>
                <a:latin typeface="Corbel" pitchFamily="34" charset="0"/>
              </a:rPr>
              <a:t>variable</a:t>
            </a:r>
            <a:r>
              <a:rPr lang="en-GB" sz="2600" dirty="0">
                <a:latin typeface="Corbel" pitchFamily="34" charset="0"/>
              </a:rPr>
              <a:t> is a unit of data collection whose value can vary.</a:t>
            </a:r>
          </a:p>
          <a:p>
            <a:pPr defTabSz="293688">
              <a:spcBef>
                <a:spcPts val="600"/>
              </a:spcBef>
              <a:spcAft>
                <a:spcPts val="1200"/>
              </a:spcAft>
              <a:buFontTx/>
              <a:buChar char="•"/>
              <a:defRPr/>
            </a:pPr>
            <a:r>
              <a:rPr lang="en-GB" sz="2600" dirty="0">
                <a:latin typeface="Corbel" pitchFamily="34" charset="0"/>
              </a:rPr>
              <a:t>  Variables can be defined into </a:t>
            </a:r>
            <a:r>
              <a:rPr lang="en-GB" sz="2600" i="1" dirty="0">
                <a:solidFill>
                  <a:schemeClr val="bg2">
                    <a:lumMod val="50000"/>
                  </a:schemeClr>
                </a:solidFill>
                <a:latin typeface="Corbel" pitchFamily="34" charset="0"/>
              </a:rPr>
              <a:t>types</a:t>
            </a:r>
            <a:r>
              <a:rPr lang="en-GB" sz="2600" dirty="0">
                <a:latin typeface="Corbel" pitchFamily="34" charset="0"/>
              </a:rPr>
              <a:t> according to the level of mathematical scaling that can be carried out on the data.</a:t>
            </a:r>
          </a:p>
          <a:p>
            <a:pPr defTabSz="293688">
              <a:spcBef>
                <a:spcPts val="600"/>
              </a:spcBef>
              <a:spcAft>
                <a:spcPts val="1200"/>
              </a:spcAft>
              <a:buFontTx/>
              <a:buChar char="•"/>
              <a:defRPr/>
            </a:pPr>
            <a:r>
              <a:rPr lang="en-GB" sz="2600" dirty="0">
                <a:latin typeface="Corbel" pitchFamily="34" charset="0"/>
              </a:rPr>
              <a:t>  There are four types of data or levels of measurement:</a:t>
            </a:r>
          </a:p>
        </p:txBody>
      </p:sp>
      <p:sp>
        <p:nvSpPr>
          <p:cNvPr id="6147" name="Rectangle 6"/>
          <p:cNvSpPr>
            <a:spLocks noChangeArrowheads="1"/>
          </p:cNvSpPr>
          <p:nvPr/>
        </p:nvSpPr>
        <p:spPr bwMode="auto">
          <a:xfrm>
            <a:off x="179388" y="115888"/>
            <a:ext cx="6337300" cy="1009650"/>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Introduction</a:t>
            </a:r>
          </a:p>
        </p:txBody>
      </p:sp>
      <p:graphicFrame>
        <p:nvGraphicFramePr>
          <p:cNvPr id="4" name="Table 3"/>
          <p:cNvGraphicFramePr>
            <a:graphicFrameLocks noGrp="1"/>
          </p:cNvGraphicFramePr>
          <p:nvPr/>
        </p:nvGraphicFramePr>
        <p:xfrm>
          <a:off x="2627313" y="4868863"/>
          <a:ext cx="3095625" cy="792408"/>
        </p:xfrm>
        <a:graphic>
          <a:graphicData uri="http://schemas.openxmlformats.org/drawingml/2006/table">
            <a:tbl>
              <a:tblPr firstRow="1" bandRow="1">
                <a:tableStyleId>{C4B1156A-380E-4F78-BDF5-A606A8083BF9}</a:tableStyleId>
              </a:tblPr>
              <a:tblGrid>
                <a:gridCol w="1727791"/>
                <a:gridCol w="1367834"/>
              </a:tblGrid>
              <a:tr h="396081">
                <a:tc>
                  <a:txBody>
                    <a:bodyPr/>
                    <a:lstStyle/>
                    <a:p>
                      <a:pPr marL="342900" indent="-342900">
                        <a:buNone/>
                      </a:pPr>
                      <a:r>
                        <a:rPr lang="en-GB" sz="2000" b="1" dirty="0" smtClean="0"/>
                        <a:t>1. Nominal</a:t>
                      </a:r>
                      <a:endParaRPr lang="en-GB" sz="2000" b="1" dirty="0"/>
                    </a:p>
                  </a:txBody>
                  <a:tcPr marL="91419" marR="91419" marT="45702" marB="45702"/>
                </a:tc>
                <a:tc>
                  <a:txBody>
                    <a:bodyPr/>
                    <a:lstStyle/>
                    <a:p>
                      <a:r>
                        <a:rPr lang="en-GB" sz="2000" b="1" dirty="0" smtClean="0"/>
                        <a:t>2. Ordinal</a:t>
                      </a:r>
                      <a:endParaRPr lang="en-GB" sz="2000" b="1" dirty="0"/>
                    </a:p>
                  </a:txBody>
                  <a:tcPr marL="91419" marR="91419" marT="45702" marB="45702"/>
                </a:tc>
              </a:tr>
              <a:tr h="396081">
                <a:tc>
                  <a:txBody>
                    <a:bodyPr/>
                    <a:lstStyle/>
                    <a:p>
                      <a:r>
                        <a:rPr lang="en-GB" sz="2000" b="1" dirty="0" smtClean="0"/>
                        <a:t>3. Interval</a:t>
                      </a:r>
                      <a:endParaRPr lang="en-GB" sz="2000" b="1" dirty="0"/>
                    </a:p>
                  </a:txBody>
                  <a:tcPr marL="91419" marR="91419" marT="45702" marB="45702"/>
                </a:tc>
                <a:tc>
                  <a:txBody>
                    <a:bodyPr/>
                    <a:lstStyle/>
                    <a:p>
                      <a:r>
                        <a:rPr lang="en-GB" sz="2000" b="1" dirty="0" smtClean="0"/>
                        <a:t>4. Ratio</a:t>
                      </a:r>
                      <a:endParaRPr lang="en-GB" sz="2000" b="1" dirty="0"/>
                    </a:p>
                  </a:txBody>
                  <a:tcPr marL="91419" marR="91419" marT="45702" marB="45702"/>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0" y="1541463"/>
            <a:ext cx="9144000" cy="6280150"/>
          </a:xfrm>
          <a:prstGeom prst="rect">
            <a:avLst/>
          </a:prstGeom>
          <a:noFill/>
          <a:ln w="9525">
            <a:noFill/>
            <a:miter lim="800000"/>
            <a:headEnd/>
            <a:tailEnd/>
          </a:ln>
        </p:spPr>
        <p:txBody>
          <a:bodyPr lIns="92075" tIns="46038" rIns="92075" bIns="46038">
            <a:spAutoFit/>
          </a:bodyPr>
          <a:lstStyle/>
          <a:p>
            <a:pPr defTabSz="293688">
              <a:spcBef>
                <a:spcPts val="600"/>
              </a:spcBef>
              <a:spcAft>
                <a:spcPts val="1200"/>
              </a:spcAft>
              <a:buFontTx/>
              <a:buChar char="•"/>
              <a:defRPr/>
            </a:pPr>
            <a:r>
              <a:rPr lang="en-GB" sz="2600" dirty="0">
                <a:latin typeface="Corbel" pitchFamily="34" charset="0"/>
              </a:rPr>
              <a:t> Nominal or categorical data is data that comprises of categories that </a:t>
            </a:r>
            <a:r>
              <a:rPr lang="en-GB" sz="2600" i="1" dirty="0">
                <a:latin typeface="Corbel" pitchFamily="34" charset="0"/>
              </a:rPr>
              <a:t>cannot</a:t>
            </a:r>
            <a:r>
              <a:rPr lang="en-GB" sz="2600" dirty="0">
                <a:latin typeface="Corbel" pitchFamily="34" charset="0"/>
              </a:rPr>
              <a:t> be rank ordered – each category is just different. </a:t>
            </a:r>
          </a:p>
          <a:p>
            <a:pPr defTabSz="293688">
              <a:spcBef>
                <a:spcPts val="600"/>
              </a:spcBef>
              <a:spcAft>
                <a:spcPts val="1200"/>
              </a:spcAft>
              <a:buFontTx/>
              <a:buChar char="•"/>
              <a:defRPr/>
            </a:pPr>
            <a:r>
              <a:rPr lang="en-GB" sz="2600" dirty="0">
                <a:latin typeface="Corbel" pitchFamily="34" charset="0"/>
              </a:rPr>
              <a:t> The categories available cannot be placed in any order and no judgement can be made about the relative size or distance from one category to another.</a:t>
            </a:r>
          </a:p>
          <a:p>
            <a:pPr defTabSz="293688">
              <a:spcBef>
                <a:spcPts val="600"/>
              </a:spcBef>
              <a:spcAft>
                <a:spcPts val="1200"/>
              </a:spcAft>
              <a:buFontTx/>
              <a:buChar char="•"/>
              <a:defRPr/>
            </a:pPr>
            <a:r>
              <a:rPr lang="en-GB" sz="2600" dirty="0">
                <a:latin typeface="Corbel" pitchFamily="34" charset="0"/>
              </a:rPr>
              <a:t> What does this mean? No mathematical operations can be performed on the data relative to each other.</a:t>
            </a:r>
          </a:p>
          <a:p>
            <a:pPr defTabSz="293688">
              <a:spcBef>
                <a:spcPts val="600"/>
              </a:spcBef>
              <a:spcAft>
                <a:spcPts val="1200"/>
              </a:spcAft>
              <a:buFontTx/>
              <a:buChar char="•"/>
              <a:defRPr/>
            </a:pPr>
            <a:r>
              <a:rPr lang="en-GB" sz="2600" dirty="0">
                <a:latin typeface="Corbel" pitchFamily="34" charset="0"/>
              </a:rPr>
              <a:t>Therefore, nominal data reflect qualitative differences rather than quantitative ones.</a:t>
            </a:r>
          </a:p>
          <a:p>
            <a:pPr defTabSz="293688">
              <a:spcBef>
                <a:spcPts val="600"/>
              </a:spcBef>
              <a:spcAft>
                <a:spcPts val="1200"/>
              </a:spcAft>
              <a:defRPr/>
            </a:pPr>
            <a:endParaRPr lang="en-GB" sz="2600" dirty="0">
              <a:latin typeface="+mn-lt"/>
            </a:endParaRPr>
          </a:p>
          <a:p>
            <a:pPr defTabSz="293688">
              <a:spcBef>
                <a:spcPts val="600"/>
              </a:spcBef>
              <a:spcAft>
                <a:spcPts val="1200"/>
              </a:spcAft>
              <a:defRPr/>
            </a:pPr>
            <a:endParaRPr lang="en-GB" sz="2600" dirty="0">
              <a:latin typeface="+mn-lt"/>
            </a:endParaRPr>
          </a:p>
          <a:p>
            <a:pPr defTabSz="293688">
              <a:spcBef>
                <a:spcPts val="600"/>
              </a:spcBef>
              <a:spcAft>
                <a:spcPts val="1200"/>
              </a:spcAft>
              <a:defRPr/>
            </a:pPr>
            <a:endParaRPr lang="en-GB" sz="2600" dirty="0">
              <a:latin typeface="+mn-lt"/>
            </a:endParaRPr>
          </a:p>
        </p:txBody>
      </p:sp>
      <p:sp>
        <p:nvSpPr>
          <p:cNvPr id="6147" name="Rectangle 6"/>
          <p:cNvSpPr>
            <a:spLocks noChangeArrowheads="1"/>
          </p:cNvSpPr>
          <p:nvPr/>
        </p:nvSpPr>
        <p:spPr bwMode="auto">
          <a:xfrm>
            <a:off x="179388" y="115888"/>
            <a:ext cx="6011862" cy="1054100"/>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Nominal data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285750" y="1557338"/>
            <a:ext cx="8643938" cy="3648075"/>
          </a:xfrm>
          <a:prstGeom prst="rect">
            <a:avLst/>
          </a:prstGeom>
          <a:noFill/>
          <a:ln w="9525">
            <a:noFill/>
            <a:miter lim="800000"/>
            <a:headEnd/>
            <a:tailEnd/>
          </a:ln>
        </p:spPr>
        <p:txBody>
          <a:bodyPr lIns="92075" tIns="46038" rIns="92075" bIns="46038">
            <a:spAutoFit/>
          </a:bodyPr>
          <a:lstStyle/>
          <a:p>
            <a:pPr defTabSz="293688">
              <a:spcBef>
                <a:spcPts val="600"/>
              </a:spcBef>
              <a:spcAft>
                <a:spcPts val="1200"/>
              </a:spcAft>
              <a:defRPr/>
            </a:pPr>
            <a:r>
              <a:rPr lang="en-GB" sz="2600" dirty="0">
                <a:latin typeface="Corbel" pitchFamily="34" charset="0"/>
              </a:rPr>
              <a:t>Examples: </a:t>
            </a:r>
          </a:p>
          <a:p>
            <a:pPr defTabSz="293688">
              <a:spcBef>
                <a:spcPts val="600"/>
              </a:spcBef>
              <a:spcAft>
                <a:spcPts val="1200"/>
              </a:spcAft>
              <a:defRPr/>
            </a:pPr>
            <a:endParaRPr lang="en-GB" sz="2600" dirty="0">
              <a:latin typeface="Corbel" pitchFamily="34" charset="0"/>
            </a:endParaRPr>
          </a:p>
          <a:p>
            <a:pPr defTabSz="293688">
              <a:spcBef>
                <a:spcPts val="600"/>
              </a:spcBef>
              <a:spcAft>
                <a:spcPts val="1200"/>
              </a:spcAft>
              <a:buFontTx/>
              <a:buChar char="•"/>
              <a:defRPr/>
            </a:pPr>
            <a:endParaRPr lang="en-GB" sz="2600" dirty="0">
              <a:latin typeface="Corbel" pitchFamily="34" charset="0"/>
            </a:endParaRPr>
          </a:p>
          <a:p>
            <a:pPr defTabSz="293688">
              <a:spcBef>
                <a:spcPts val="600"/>
              </a:spcBef>
              <a:spcAft>
                <a:spcPts val="1200"/>
              </a:spcAft>
              <a:defRPr/>
            </a:pPr>
            <a:endParaRPr lang="en-GB" sz="2600" dirty="0">
              <a:latin typeface="+mn-lt"/>
            </a:endParaRPr>
          </a:p>
          <a:p>
            <a:pPr defTabSz="293688">
              <a:spcBef>
                <a:spcPts val="600"/>
              </a:spcBef>
              <a:spcAft>
                <a:spcPts val="1200"/>
              </a:spcAft>
              <a:defRPr/>
            </a:pPr>
            <a:endParaRPr lang="en-GB" sz="2600" dirty="0">
              <a:latin typeface="+mn-lt"/>
            </a:endParaRPr>
          </a:p>
          <a:p>
            <a:pPr defTabSz="293688">
              <a:spcBef>
                <a:spcPts val="600"/>
              </a:spcBef>
              <a:spcAft>
                <a:spcPts val="1200"/>
              </a:spcAft>
              <a:defRPr/>
            </a:pPr>
            <a:endParaRPr lang="en-GB" sz="2600" dirty="0">
              <a:latin typeface="+mn-lt"/>
            </a:endParaRPr>
          </a:p>
        </p:txBody>
      </p:sp>
      <p:sp>
        <p:nvSpPr>
          <p:cNvPr id="6147" name="Rectangle 6"/>
          <p:cNvSpPr>
            <a:spLocks noChangeArrowheads="1"/>
          </p:cNvSpPr>
          <p:nvPr/>
        </p:nvSpPr>
        <p:spPr bwMode="auto">
          <a:xfrm>
            <a:off x="179388" y="115888"/>
            <a:ext cx="6011862" cy="1054100"/>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Nominal data</a:t>
            </a:r>
          </a:p>
        </p:txBody>
      </p:sp>
      <p:graphicFrame>
        <p:nvGraphicFramePr>
          <p:cNvPr id="5" name="Table 4"/>
          <p:cNvGraphicFramePr>
            <a:graphicFrameLocks noGrp="1"/>
          </p:cNvGraphicFramePr>
          <p:nvPr/>
        </p:nvGraphicFramePr>
        <p:xfrm>
          <a:off x="1403350" y="2636838"/>
          <a:ext cx="2303463" cy="1722436"/>
        </p:xfrm>
        <a:graphic>
          <a:graphicData uri="http://schemas.openxmlformats.org/drawingml/2006/table">
            <a:tbl>
              <a:tblPr firstRow="1" bandRow="1">
                <a:tableStyleId>{2D5ABB26-0587-4C30-8999-92F81FD0307C}</a:tableStyleId>
              </a:tblPr>
              <a:tblGrid>
                <a:gridCol w="1799580"/>
                <a:gridCol w="503883"/>
              </a:tblGrid>
              <a:tr h="609712">
                <a:tc gridSpan="2">
                  <a:txBody>
                    <a:bodyPr/>
                    <a:lstStyle/>
                    <a:p>
                      <a:r>
                        <a:rPr lang="en-GB" sz="1800" b="1" dirty="0" smtClean="0"/>
                        <a:t>What is your gender? </a:t>
                      </a:r>
                      <a:r>
                        <a:rPr lang="en-GB" sz="1600" i="1" dirty="0" smtClean="0"/>
                        <a:t>(please tick)</a:t>
                      </a:r>
                      <a:endParaRPr lang="en-GB" sz="1600" i="1" dirty="0"/>
                    </a:p>
                  </a:txBody>
                  <a:tcPr marL="91409" marR="91409" marT="45728" marB="45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hMerge="1">
                  <a:txBody>
                    <a:bodyPr/>
                    <a:lstStyle/>
                    <a:p>
                      <a:endParaRPr lang="en-GB"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70908">
                <a:tc>
                  <a:txBody>
                    <a:bodyPr/>
                    <a:lstStyle/>
                    <a:p>
                      <a:endParaRPr lang="en-GB" sz="1800" dirty="0"/>
                    </a:p>
                  </a:txBody>
                  <a:tcPr marL="91409" marR="91409" marT="45728" marB="45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en-GB" sz="1800" dirty="0"/>
                    </a:p>
                  </a:txBody>
                  <a:tcPr marL="91409" marR="91409" marT="45728" marB="45728">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370908">
                <a:tc>
                  <a:txBody>
                    <a:bodyPr/>
                    <a:lstStyle/>
                    <a:p>
                      <a:r>
                        <a:rPr lang="en-GB" sz="1800" dirty="0" smtClean="0"/>
                        <a:t>Male</a:t>
                      </a:r>
                      <a:endParaRPr lang="en-GB" sz="1800" dirty="0"/>
                    </a:p>
                  </a:txBody>
                  <a:tcPr marL="91409" marR="91409" marT="45728" marB="4572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en-GB" sz="1800" dirty="0"/>
                    </a:p>
                  </a:txBody>
                  <a:tcPr marL="91409" marR="9140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370908">
                <a:tc>
                  <a:txBody>
                    <a:bodyPr/>
                    <a:lstStyle/>
                    <a:p>
                      <a:r>
                        <a:rPr lang="en-GB" sz="1800" dirty="0" smtClean="0"/>
                        <a:t>Female</a:t>
                      </a:r>
                      <a:endParaRPr lang="en-GB" sz="1800" dirty="0"/>
                    </a:p>
                  </a:txBody>
                  <a:tcPr marL="91409" marR="91409" marT="45728" marB="45728">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en-GB" sz="1800" dirty="0"/>
                    </a:p>
                  </a:txBody>
                  <a:tcPr marL="91409" marR="91409" marT="45728" marB="4572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bl>
          </a:graphicData>
        </a:graphic>
      </p:graphicFrame>
      <p:graphicFrame>
        <p:nvGraphicFramePr>
          <p:cNvPr id="6" name="Table 5"/>
          <p:cNvGraphicFramePr>
            <a:graphicFrameLocks noGrp="1"/>
          </p:cNvGraphicFramePr>
          <p:nvPr/>
        </p:nvGraphicFramePr>
        <p:xfrm>
          <a:off x="5003800" y="2636838"/>
          <a:ext cx="2160588" cy="1752599"/>
        </p:xfrm>
        <a:graphic>
          <a:graphicData uri="http://schemas.openxmlformats.org/drawingml/2006/table">
            <a:tbl>
              <a:tblPr firstRow="1" bandRow="1">
                <a:tableStyleId>{5940675A-B579-460E-94D1-54222C63F5DA}</a:tableStyleId>
              </a:tblPr>
              <a:tblGrid>
                <a:gridCol w="1728470"/>
                <a:gridCol w="432118"/>
              </a:tblGrid>
              <a:tr h="640322">
                <a:tc gridSpan="2">
                  <a:txBody>
                    <a:bodyPr/>
                    <a:lstStyle/>
                    <a:p>
                      <a:r>
                        <a:rPr lang="en-GB" sz="1800" b="1" dirty="0" smtClean="0"/>
                        <a:t>Did you</a:t>
                      </a:r>
                      <a:r>
                        <a:rPr lang="en-GB" sz="1800" b="1" baseline="0" dirty="0" smtClean="0"/>
                        <a:t> enjoy the film? </a:t>
                      </a:r>
                      <a:r>
                        <a:rPr lang="en-GB" sz="1600" i="1" dirty="0" smtClean="0"/>
                        <a:t>(please tick)</a:t>
                      </a:r>
                      <a:endParaRPr lang="en-GB" sz="1600" dirty="0"/>
                    </a:p>
                  </a:txBody>
                  <a:tcPr marL="91455" marR="91455" marT="45737" marB="4573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hMerge="1">
                  <a:txBody>
                    <a:bodyPr/>
                    <a:lstStyle/>
                    <a:p>
                      <a:endParaRPr lang="en-GB"/>
                    </a:p>
                  </a:txBody>
                  <a:tcPr/>
                </a:tc>
              </a:tr>
              <a:tr h="370759">
                <a:tc>
                  <a:txBody>
                    <a:bodyPr/>
                    <a:lstStyle/>
                    <a:p>
                      <a:endParaRPr lang="en-GB" sz="1800" dirty="0"/>
                    </a:p>
                  </a:txBody>
                  <a:tcPr marL="91455" marR="91455" marT="45737" marB="4573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en-GB" sz="1800" dirty="0"/>
                    </a:p>
                  </a:txBody>
                  <a:tcPr marL="91455" marR="91455" marT="45737" marB="45737">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370759">
                <a:tc>
                  <a:txBody>
                    <a:bodyPr/>
                    <a:lstStyle/>
                    <a:p>
                      <a:r>
                        <a:rPr lang="en-GB" sz="1800" dirty="0" smtClean="0"/>
                        <a:t>Yes</a:t>
                      </a:r>
                      <a:endParaRPr lang="en-GB" sz="1800" dirty="0"/>
                    </a:p>
                  </a:txBody>
                  <a:tcPr marL="91455" marR="91455" marT="45737" marB="45737">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en-GB" sz="1800" dirty="0"/>
                    </a:p>
                  </a:txBody>
                  <a:tcPr marL="91455" marR="91455"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370759">
                <a:tc>
                  <a:txBody>
                    <a:bodyPr/>
                    <a:lstStyle/>
                    <a:p>
                      <a:r>
                        <a:rPr lang="en-GB" sz="1800" dirty="0" smtClean="0"/>
                        <a:t>No</a:t>
                      </a:r>
                      <a:endParaRPr lang="en-GB" sz="1800" dirty="0"/>
                    </a:p>
                  </a:txBody>
                  <a:tcPr marL="91455" marR="91455" marT="45737" marB="45737">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en-GB" sz="1800" dirty="0"/>
                    </a:p>
                  </a:txBody>
                  <a:tcPr marL="91455" marR="91455" marT="45737" marB="4573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323850" y="1700213"/>
            <a:ext cx="8643938" cy="2325687"/>
          </a:xfrm>
          <a:prstGeom prst="rect">
            <a:avLst/>
          </a:prstGeom>
          <a:noFill/>
          <a:ln w="9525">
            <a:noFill/>
            <a:miter lim="800000"/>
            <a:headEnd/>
            <a:tailEnd/>
          </a:ln>
        </p:spPr>
        <p:txBody>
          <a:bodyPr lIns="92075" tIns="46038" rIns="92075" bIns="46038">
            <a:spAutoFit/>
          </a:bodyPr>
          <a:lstStyle/>
          <a:p>
            <a:pPr defTabSz="293688">
              <a:spcBef>
                <a:spcPts val="600"/>
              </a:spcBef>
              <a:spcAft>
                <a:spcPts val="1200"/>
              </a:spcAft>
              <a:buFontTx/>
              <a:buChar char="•"/>
              <a:defRPr/>
            </a:pPr>
            <a:r>
              <a:rPr lang="en-GB" sz="2600" dirty="0">
                <a:latin typeface="Corbel" pitchFamily="34" charset="0"/>
              </a:rPr>
              <a:t>Systems for measuring nominal data must ensure that each category is mutually exclusive and the system of measurement needs to be exhaustive.</a:t>
            </a:r>
          </a:p>
          <a:p>
            <a:pPr defTabSz="293688">
              <a:spcBef>
                <a:spcPts val="600"/>
              </a:spcBef>
              <a:spcAft>
                <a:spcPts val="1200"/>
              </a:spcAft>
              <a:buFontTx/>
              <a:buChar char="•"/>
              <a:defRPr/>
            </a:pPr>
            <a:r>
              <a:rPr lang="en-GB" sz="2600" dirty="0">
                <a:latin typeface="+mn-lt"/>
              </a:rPr>
              <a:t>  Variables that have only two responses i.e. Yes or No, are known as </a:t>
            </a:r>
            <a:r>
              <a:rPr lang="en-GB" sz="2600" i="1" dirty="0">
                <a:solidFill>
                  <a:schemeClr val="bg2">
                    <a:lumMod val="50000"/>
                  </a:schemeClr>
                </a:solidFill>
                <a:latin typeface="+mn-lt"/>
              </a:rPr>
              <a:t>dichotomies</a:t>
            </a:r>
            <a:r>
              <a:rPr lang="en-GB" sz="2600" dirty="0">
                <a:latin typeface="+mn-lt"/>
              </a:rPr>
              <a:t>.</a:t>
            </a:r>
          </a:p>
        </p:txBody>
      </p:sp>
      <p:sp>
        <p:nvSpPr>
          <p:cNvPr id="6147" name="Rectangle 6"/>
          <p:cNvSpPr>
            <a:spLocks noChangeArrowheads="1"/>
          </p:cNvSpPr>
          <p:nvPr/>
        </p:nvSpPr>
        <p:spPr bwMode="auto">
          <a:xfrm>
            <a:off x="179388" y="115888"/>
            <a:ext cx="6011862" cy="1054100"/>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Nominal data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323850" y="1700213"/>
            <a:ext cx="8643938" cy="4618037"/>
          </a:xfrm>
          <a:prstGeom prst="rect">
            <a:avLst/>
          </a:prstGeom>
          <a:noFill/>
          <a:ln w="9525">
            <a:noFill/>
            <a:miter lim="800000"/>
            <a:headEnd/>
            <a:tailEnd/>
          </a:ln>
        </p:spPr>
        <p:txBody>
          <a:bodyPr lIns="92075" tIns="46038" rIns="92075" bIns="46038">
            <a:spAutoFit/>
          </a:bodyPr>
          <a:lstStyle/>
          <a:p>
            <a:pPr defTabSz="293688">
              <a:spcBef>
                <a:spcPts val="600"/>
              </a:spcBef>
              <a:spcAft>
                <a:spcPts val="1200"/>
              </a:spcAft>
              <a:buFontTx/>
              <a:buChar char="•"/>
              <a:defRPr/>
            </a:pPr>
            <a:r>
              <a:rPr lang="en-GB" sz="2600" dirty="0">
                <a:latin typeface="Corbel" pitchFamily="34" charset="0"/>
              </a:rPr>
              <a:t> Ordinal data is data that comprises of categories that </a:t>
            </a:r>
            <a:r>
              <a:rPr lang="en-GB" sz="2600" i="1" dirty="0">
                <a:latin typeface="Corbel" pitchFamily="34" charset="0"/>
              </a:rPr>
              <a:t>can</a:t>
            </a:r>
            <a:r>
              <a:rPr lang="en-GB" sz="2600" dirty="0">
                <a:latin typeface="Corbel" pitchFamily="34" charset="0"/>
              </a:rPr>
              <a:t> be rank ordered. </a:t>
            </a:r>
          </a:p>
          <a:p>
            <a:pPr defTabSz="293688">
              <a:spcBef>
                <a:spcPts val="600"/>
              </a:spcBef>
              <a:spcAft>
                <a:spcPts val="1200"/>
              </a:spcAft>
              <a:buFontTx/>
              <a:buChar char="•"/>
              <a:defRPr/>
            </a:pPr>
            <a:r>
              <a:rPr lang="en-GB" sz="2600" dirty="0">
                <a:latin typeface="Corbel" pitchFamily="34" charset="0"/>
              </a:rPr>
              <a:t> Similarly with nominal data the distance between each category cannot be calculated but the categories can be ranked above or below each other.</a:t>
            </a:r>
          </a:p>
          <a:p>
            <a:pPr defTabSz="293688">
              <a:spcBef>
                <a:spcPts val="600"/>
              </a:spcBef>
              <a:spcAft>
                <a:spcPts val="1200"/>
              </a:spcAft>
              <a:buFontTx/>
              <a:buChar char="•"/>
              <a:defRPr/>
            </a:pPr>
            <a:r>
              <a:rPr lang="en-GB" sz="2600" dirty="0">
                <a:latin typeface="Corbel" pitchFamily="34" charset="0"/>
              </a:rPr>
              <a:t> What does this mean? Can make statistical judgements and perform limited maths.</a:t>
            </a:r>
          </a:p>
          <a:p>
            <a:pPr defTabSz="293688">
              <a:spcBef>
                <a:spcPts val="600"/>
              </a:spcBef>
              <a:spcAft>
                <a:spcPts val="1200"/>
              </a:spcAft>
              <a:buFontTx/>
              <a:buChar char="•"/>
              <a:defRPr/>
            </a:pPr>
            <a:endParaRPr lang="en-GB" sz="2600" dirty="0">
              <a:latin typeface="Corbel" pitchFamily="34" charset="0"/>
            </a:endParaRPr>
          </a:p>
          <a:p>
            <a:pPr defTabSz="293688">
              <a:spcBef>
                <a:spcPts val="600"/>
              </a:spcBef>
              <a:spcAft>
                <a:spcPts val="1200"/>
              </a:spcAft>
              <a:defRPr/>
            </a:pPr>
            <a:endParaRPr lang="en-GB" sz="2600" dirty="0">
              <a:latin typeface="+mn-lt"/>
            </a:endParaRPr>
          </a:p>
        </p:txBody>
      </p:sp>
      <p:sp>
        <p:nvSpPr>
          <p:cNvPr id="6147" name="Rectangle 6"/>
          <p:cNvSpPr>
            <a:spLocks noChangeArrowheads="1"/>
          </p:cNvSpPr>
          <p:nvPr/>
        </p:nvSpPr>
        <p:spPr bwMode="auto">
          <a:xfrm>
            <a:off x="179388" y="115888"/>
            <a:ext cx="6011862" cy="1054100"/>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Ordinal data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285750" y="1412875"/>
            <a:ext cx="8643938" cy="2386013"/>
          </a:xfrm>
          <a:prstGeom prst="rect">
            <a:avLst/>
          </a:prstGeom>
          <a:noFill/>
          <a:ln w="9525">
            <a:noFill/>
            <a:miter lim="800000"/>
            <a:headEnd/>
            <a:tailEnd/>
          </a:ln>
        </p:spPr>
        <p:txBody>
          <a:bodyPr lIns="92075" tIns="46038" rIns="92075" bIns="46038">
            <a:spAutoFit/>
          </a:bodyPr>
          <a:lstStyle/>
          <a:p>
            <a:pPr defTabSz="293688">
              <a:spcBef>
                <a:spcPts val="600"/>
              </a:spcBef>
              <a:spcAft>
                <a:spcPts val="1200"/>
              </a:spcAft>
              <a:defRPr/>
            </a:pPr>
            <a:r>
              <a:rPr lang="en-GB" sz="2600" dirty="0">
                <a:latin typeface="Corbel" pitchFamily="34" charset="0"/>
              </a:rPr>
              <a:t>Example: </a:t>
            </a:r>
          </a:p>
          <a:p>
            <a:pPr defTabSz="293688">
              <a:spcBef>
                <a:spcPts val="600"/>
              </a:spcBef>
              <a:spcAft>
                <a:spcPts val="1200"/>
              </a:spcAft>
              <a:defRPr/>
            </a:pPr>
            <a:endParaRPr lang="en-GB" sz="2600" dirty="0">
              <a:latin typeface="Corbel" pitchFamily="34" charset="0"/>
            </a:endParaRPr>
          </a:p>
          <a:p>
            <a:pPr defTabSz="293688">
              <a:spcBef>
                <a:spcPts val="600"/>
              </a:spcBef>
              <a:spcAft>
                <a:spcPts val="1200"/>
              </a:spcAft>
              <a:buFontTx/>
              <a:buChar char="•"/>
              <a:defRPr/>
            </a:pPr>
            <a:endParaRPr lang="en-GB" sz="2600" dirty="0">
              <a:latin typeface="Corbel" pitchFamily="34" charset="0"/>
            </a:endParaRPr>
          </a:p>
          <a:p>
            <a:pPr defTabSz="293688">
              <a:spcBef>
                <a:spcPts val="600"/>
              </a:spcBef>
              <a:spcAft>
                <a:spcPts val="1200"/>
              </a:spcAft>
              <a:defRPr/>
            </a:pPr>
            <a:endParaRPr lang="en-GB" sz="2600" dirty="0">
              <a:latin typeface="+mn-lt"/>
            </a:endParaRPr>
          </a:p>
        </p:txBody>
      </p:sp>
      <p:sp>
        <p:nvSpPr>
          <p:cNvPr id="6147" name="Rectangle 6"/>
          <p:cNvSpPr>
            <a:spLocks noChangeArrowheads="1"/>
          </p:cNvSpPr>
          <p:nvPr/>
        </p:nvSpPr>
        <p:spPr bwMode="auto">
          <a:xfrm>
            <a:off x="179388" y="115888"/>
            <a:ext cx="6011862" cy="1054100"/>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Ordinal data</a:t>
            </a:r>
          </a:p>
        </p:txBody>
      </p:sp>
      <p:graphicFrame>
        <p:nvGraphicFramePr>
          <p:cNvPr id="5" name="Table 4"/>
          <p:cNvGraphicFramePr>
            <a:graphicFrameLocks noGrp="1"/>
          </p:cNvGraphicFramePr>
          <p:nvPr/>
        </p:nvGraphicFramePr>
        <p:xfrm>
          <a:off x="2268538" y="2349500"/>
          <a:ext cx="3960812" cy="2717899"/>
        </p:xfrm>
        <a:graphic>
          <a:graphicData uri="http://schemas.openxmlformats.org/drawingml/2006/table">
            <a:tbl>
              <a:tblPr firstRow="1" bandRow="1">
                <a:tableStyleId>{2D5ABB26-0587-4C30-8999-92F81FD0307C}</a:tableStyleId>
              </a:tblPr>
              <a:tblGrid>
                <a:gridCol w="3384694"/>
                <a:gridCol w="576118"/>
              </a:tblGrid>
              <a:tr h="639963">
                <a:tc gridSpan="2">
                  <a:txBody>
                    <a:bodyPr/>
                    <a:lstStyle/>
                    <a:p>
                      <a:r>
                        <a:rPr lang="en-GB" sz="1800" b="1" dirty="0" smtClean="0"/>
                        <a:t>How</a:t>
                      </a:r>
                      <a:r>
                        <a:rPr lang="en-GB" sz="1800" b="1" baseline="0" dirty="0" smtClean="0"/>
                        <a:t> satisfied are you with the level of service you have received</a:t>
                      </a:r>
                      <a:r>
                        <a:rPr lang="en-GB" sz="1800" b="1" dirty="0" smtClean="0"/>
                        <a:t>? </a:t>
                      </a:r>
                      <a:r>
                        <a:rPr lang="en-GB" sz="1600" i="1" dirty="0" smtClean="0"/>
                        <a:t>(please tick)</a:t>
                      </a:r>
                      <a:endParaRPr lang="en-GB" sz="1600" i="1" dirty="0"/>
                    </a:p>
                  </a:txBody>
                  <a:tcPr marL="91449" marR="91449" marT="45712" marB="4571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hMerge="1">
                  <a:txBody>
                    <a:bodyPr/>
                    <a:lstStyle/>
                    <a:p>
                      <a:endParaRPr lang="en-GB"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223975">
                <a:tc>
                  <a:txBody>
                    <a:bodyPr/>
                    <a:lstStyle/>
                    <a:p>
                      <a:endParaRPr lang="en-GB" sz="800" dirty="0"/>
                    </a:p>
                  </a:txBody>
                  <a:tcPr marL="91449" marR="91449" marT="45712" marB="4571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en-GB" sz="800" dirty="0"/>
                    </a:p>
                  </a:txBody>
                  <a:tcPr marL="91449" marR="91449" marT="45712" marB="4571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370772">
                <a:tc>
                  <a:txBody>
                    <a:bodyPr/>
                    <a:lstStyle/>
                    <a:p>
                      <a:r>
                        <a:rPr lang="en-GB" sz="1800" dirty="0" smtClean="0"/>
                        <a:t>Very</a:t>
                      </a:r>
                      <a:r>
                        <a:rPr lang="en-GB" sz="1800" baseline="0" dirty="0" smtClean="0"/>
                        <a:t> satisfied</a:t>
                      </a:r>
                      <a:endParaRPr lang="en-GB" sz="1800" dirty="0"/>
                    </a:p>
                  </a:txBody>
                  <a:tcPr marL="91449" marR="91449" marT="45712" marB="45712">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en-GB" sz="1800" dirty="0"/>
                    </a:p>
                  </a:txBody>
                  <a:tcPr marL="91449" marR="91449" marT="45712" marB="457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370772">
                <a:tc>
                  <a:txBody>
                    <a:bodyPr/>
                    <a:lstStyle/>
                    <a:p>
                      <a:r>
                        <a:rPr lang="en-GB" sz="1800" dirty="0" smtClean="0"/>
                        <a:t>Somewhat</a:t>
                      </a:r>
                      <a:r>
                        <a:rPr lang="en-GB" sz="1800" baseline="0" dirty="0" smtClean="0"/>
                        <a:t> satisfied</a:t>
                      </a:r>
                      <a:endParaRPr lang="en-GB" sz="1800" dirty="0"/>
                    </a:p>
                  </a:txBody>
                  <a:tcPr marL="91449" marR="91449" marT="45712" marB="45712">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en-GB" sz="1800" dirty="0"/>
                    </a:p>
                  </a:txBody>
                  <a:tcPr marL="91449" marR="91449" marT="45712" marB="457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370772">
                <a:tc>
                  <a:txBody>
                    <a:bodyPr/>
                    <a:lstStyle/>
                    <a:p>
                      <a:r>
                        <a:rPr lang="en-GB" sz="1800" dirty="0" smtClean="0"/>
                        <a:t>Neutral</a:t>
                      </a:r>
                      <a:endParaRPr lang="en-GB" sz="1800" dirty="0"/>
                    </a:p>
                  </a:txBody>
                  <a:tcPr marL="91449" marR="91449" marT="45712" marB="45712">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en-GB" sz="1800" dirty="0"/>
                    </a:p>
                  </a:txBody>
                  <a:tcPr marL="91449" marR="91449" marT="45712" marB="457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370772">
                <a:tc>
                  <a:txBody>
                    <a:bodyPr/>
                    <a:lstStyle/>
                    <a:p>
                      <a:r>
                        <a:rPr lang="en-GB" sz="1800" dirty="0" smtClean="0"/>
                        <a:t>Somewhat</a:t>
                      </a:r>
                      <a:r>
                        <a:rPr lang="en-GB" sz="1800" baseline="0" dirty="0" smtClean="0"/>
                        <a:t> dissatisfied</a:t>
                      </a:r>
                      <a:endParaRPr lang="en-GB" sz="1800" dirty="0"/>
                    </a:p>
                  </a:txBody>
                  <a:tcPr marL="91449" marR="91449" marT="45712" marB="45712">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en-GB" sz="1800" dirty="0"/>
                    </a:p>
                  </a:txBody>
                  <a:tcPr marL="91449" marR="91449" marT="45712" marB="457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r h="370772">
                <a:tc>
                  <a:txBody>
                    <a:bodyPr/>
                    <a:lstStyle/>
                    <a:p>
                      <a:r>
                        <a:rPr lang="en-GB" sz="1800" dirty="0" smtClean="0"/>
                        <a:t>Very</a:t>
                      </a:r>
                      <a:r>
                        <a:rPr lang="en-GB" sz="1800" baseline="0" dirty="0" smtClean="0"/>
                        <a:t> dissatisfied</a:t>
                      </a:r>
                      <a:endParaRPr lang="en-GB" sz="1800" dirty="0"/>
                    </a:p>
                  </a:txBody>
                  <a:tcPr marL="91449" marR="91449" marT="45712" marB="45712">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endParaRPr lang="en-GB" sz="1800" dirty="0"/>
                    </a:p>
                  </a:txBody>
                  <a:tcPr marL="91449" marR="91449" marT="45712" marB="457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285750" y="1557338"/>
            <a:ext cx="8643938" cy="7834312"/>
          </a:xfrm>
          <a:prstGeom prst="rect">
            <a:avLst/>
          </a:prstGeom>
          <a:noFill/>
          <a:ln w="9525">
            <a:noFill/>
            <a:miter lim="800000"/>
            <a:headEnd/>
            <a:tailEnd/>
          </a:ln>
        </p:spPr>
        <p:txBody>
          <a:bodyPr lIns="92075" tIns="46038" rIns="92075" bIns="46038">
            <a:spAutoFit/>
          </a:bodyPr>
          <a:lstStyle/>
          <a:p>
            <a:pPr defTabSz="293688">
              <a:spcBef>
                <a:spcPts val="600"/>
              </a:spcBef>
              <a:spcAft>
                <a:spcPts val="1200"/>
              </a:spcAft>
              <a:buFontTx/>
              <a:buChar char="•"/>
              <a:defRPr/>
            </a:pPr>
            <a:r>
              <a:rPr lang="en-GB" sz="2600" dirty="0">
                <a:latin typeface="Corbel" pitchFamily="34" charset="0"/>
              </a:rPr>
              <a:t> Both interval and ratio data are examples of scale data.</a:t>
            </a:r>
          </a:p>
          <a:p>
            <a:pPr defTabSz="293688">
              <a:spcBef>
                <a:spcPts val="600"/>
              </a:spcBef>
              <a:spcAft>
                <a:spcPts val="1200"/>
              </a:spcAft>
              <a:buFontTx/>
              <a:buChar char="•"/>
              <a:defRPr/>
            </a:pPr>
            <a:r>
              <a:rPr lang="en-GB" sz="2600" dirty="0">
                <a:latin typeface="Corbel" pitchFamily="34" charset="0"/>
              </a:rPr>
              <a:t> Scale data: </a:t>
            </a:r>
          </a:p>
          <a:p>
            <a:pPr lvl="1" defTabSz="293688">
              <a:spcBef>
                <a:spcPts val="600"/>
              </a:spcBef>
              <a:spcAft>
                <a:spcPts val="1200"/>
              </a:spcAft>
              <a:buFontTx/>
              <a:buChar char="•"/>
              <a:defRPr/>
            </a:pPr>
            <a:r>
              <a:rPr lang="en-GB" sz="2600" dirty="0">
                <a:latin typeface="Corbel" pitchFamily="34" charset="0"/>
              </a:rPr>
              <a:t> data is in numeric format (£50, £100, £150) </a:t>
            </a:r>
          </a:p>
          <a:p>
            <a:pPr lvl="1" defTabSz="293688">
              <a:spcBef>
                <a:spcPts val="600"/>
              </a:spcBef>
              <a:spcAft>
                <a:spcPts val="1200"/>
              </a:spcAft>
              <a:buFontTx/>
              <a:buChar char="•"/>
              <a:defRPr/>
            </a:pPr>
            <a:r>
              <a:rPr lang="en-GB" sz="2600" dirty="0">
                <a:latin typeface="Corbel" pitchFamily="34" charset="0"/>
              </a:rPr>
              <a:t>data that can be measured on a continuous scale</a:t>
            </a:r>
          </a:p>
          <a:p>
            <a:pPr lvl="1" defTabSz="293688">
              <a:spcBef>
                <a:spcPts val="600"/>
              </a:spcBef>
              <a:spcAft>
                <a:spcPts val="1200"/>
              </a:spcAft>
              <a:buFontTx/>
              <a:buChar char="•"/>
              <a:defRPr/>
            </a:pPr>
            <a:r>
              <a:rPr lang="en-GB" sz="2600" dirty="0">
                <a:latin typeface="Corbel" pitchFamily="34" charset="0"/>
              </a:rPr>
              <a:t> the distance between each can be observed and as a result measured</a:t>
            </a:r>
          </a:p>
          <a:p>
            <a:pPr lvl="1" defTabSz="293688">
              <a:spcBef>
                <a:spcPts val="600"/>
              </a:spcBef>
              <a:spcAft>
                <a:spcPts val="1200"/>
              </a:spcAft>
              <a:buFontTx/>
              <a:buChar char="•"/>
              <a:defRPr/>
            </a:pPr>
            <a:r>
              <a:rPr lang="en-GB" sz="2600" dirty="0">
                <a:latin typeface="Corbel" pitchFamily="34" charset="0"/>
              </a:rPr>
              <a:t> the data can be placed in rank order.</a:t>
            </a:r>
          </a:p>
          <a:p>
            <a:pPr defTabSz="293688">
              <a:spcBef>
                <a:spcPts val="600"/>
              </a:spcBef>
              <a:spcAft>
                <a:spcPts val="1200"/>
              </a:spcAft>
              <a:defRPr/>
            </a:pPr>
            <a:endParaRPr lang="en-GB" sz="2600" dirty="0">
              <a:latin typeface="Corbel" pitchFamily="34" charset="0"/>
            </a:endParaRPr>
          </a:p>
          <a:p>
            <a:pPr defTabSz="293688">
              <a:spcBef>
                <a:spcPts val="600"/>
              </a:spcBef>
              <a:spcAft>
                <a:spcPts val="1200"/>
              </a:spcAft>
              <a:defRPr/>
            </a:pPr>
            <a:endParaRPr lang="en-GB" sz="2600" dirty="0">
              <a:latin typeface="Corbel" pitchFamily="34" charset="0"/>
            </a:endParaRPr>
          </a:p>
          <a:p>
            <a:pPr defTabSz="293688">
              <a:spcBef>
                <a:spcPts val="600"/>
              </a:spcBef>
              <a:spcAft>
                <a:spcPts val="1200"/>
              </a:spcAft>
              <a:buFontTx/>
              <a:buChar char="•"/>
              <a:defRPr/>
            </a:pPr>
            <a:endParaRPr lang="en-GB" sz="2600" dirty="0">
              <a:latin typeface="Corbel" pitchFamily="34" charset="0"/>
            </a:endParaRPr>
          </a:p>
          <a:p>
            <a:pPr defTabSz="293688">
              <a:spcBef>
                <a:spcPts val="600"/>
              </a:spcBef>
              <a:spcAft>
                <a:spcPts val="1200"/>
              </a:spcAft>
              <a:defRPr/>
            </a:pPr>
            <a:endParaRPr lang="en-GB" sz="2600" dirty="0">
              <a:latin typeface="+mn-lt"/>
            </a:endParaRPr>
          </a:p>
          <a:p>
            <a:pPr defTabSz="293688">
              <a:spcBef>
                <a:spcPts val="600"/>
              </a:spcBef>
              <a:spcAft>
                <a:spcPts val="1200"/>
              </a:spcAft>
              <a:defRPr/>
            </a:pPr>
            <a:endParaRPr lang="en-GB" sz="2600" dirty="0">
              <a:latin typeface="+mn-lt"/>
            </a:endParaRPr>
          </a:p>
          <a:p>
            <a:pPr defTabSz="293688">
              <a:spcBef>
                <a:spcPts val="600"/>
              </a:spcBef>
              <a:spcAft>
                <a:spcPts val="1200"/>
              </a:spcAft>
              <a:defRPr/>
            </a:pPr>
            <a:endParaRPr lang="en-GB" sz="2600" dirty="0">
              <a:latin typeface="+mn-lt"/>
            </a:endParaRPr>
          </a:p>
        </p:txBody>
      </p:sp>
      <p:sp>
        <p:nvSpPr>
          <p:cNvPr id="6147" name="Rectangle 6"/>
          <p:cNvSpPr>
            <a:spLocks noChangeArrowheads="1"/>
          </p:cNvSpPr>
          <p:nvPr/>
        </p:nvSpPr>
        <p:spPr bwMode="auto">
          <a:xfrm>
            <a:off x="179388" y="115888"/>
            <a:ext cx="6011862" cy="1054100"/>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Interval and ratio data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323850" y="1700213"/>
            <a:ext cx="8643938" cy="4217987"/>
          </a:xfrm>
          <a:prstGeom prst="rect">
            <a:avLst/>
          </a:prstGeom>
          <a:noFill/>
          <a:ln w="9525">
            <a:noFill/>
            <a:miter lim="800000"/>
            <a:headEnd/>
            <a:tailEnd/>
          </a:ln>
        </p:spPr>
        <p:txBody>
          <a:bodyPr lIns="92075" tIns="46038" rIns="92075" bIns="46038">
            <a:spAutoFit/>
          </a:bodyPr>
          <a:lstStyle/>
          <a:p>
            <a:pPr defTabSz="293688">
              <a:spcBef>
                <a:spcPts val="600"/>
              </a:spcBef>
              <a:spcAft>
                <a:spcPts val="1200"/>
              </a:spcAft>
              <a:buFontTx/>
              <a:buChar char="•"/>
              <a:defRPr/>
            </a:pPr>
            <a:r>
              <a:rPr lang="en-GB" sz="2600" dirty="0">
                <a:latin typeface="+mn-lt"/>
              </a:rPr>
              <a:t>  Interval data measured on a </a:t>
            </a:r>
            <a:r>
              <a:rPr lang="en-GB" sz="2600" i="1" dirty="0">
                <a:latin typeface="+mn-lt"/>
              </a:rPr>
              <a:t>continuous</a:t>
            </a:r>
            <a:r>
              <a:rPr lang="en-GB" sz="2600" dirty="0">
                <a:latin typeface="+mn-lt"/>
              </a:rPr>
              <a:t> scale and has </a:t>
            </a:r>
            <a:r>
              <a:rPr lang="en-GB" sz="2600" i="1" dirty="0">
                <a:latin typeface="+mn-lt"/>
              </a:rPr>
              <a:t>no</a:t>
            </a:r>
            <a:r>
              <a:rPr lang="en-GB" sz="2600" dirty="0">
                <a:latin typeface="+mn-lt"/>
              </a:rPr>
              <a:t> true zero point.</a:t>
            </a:r>
          </a:p>
          <a:p>
            <a:pPr defTabSz="293688">
              <a:spcBef>
                <a:spcPts val="600"/>
              </a:spcBef>
              <a:spcAft>
                <a:spcPts val="1200"/>
              </a:spcAft>
              <a:buFontTx/>
              <a:buChar char="•"/>
              <a:defRPr/>
            </a:pPr>
            <a:r>
              <a:rPr lang="en-GB" sz="2600" dirty="0">
                <a:latin typeface="+mn-lt"/>
              </a:rPr>
              <a:t> Examples: </a:t>
            </a:r>
          </a:p>
          <a:p>
            <a:pPr lvl="1" defTabSz="293688">
              <a:spcBef>
                <a:spcPts val="600"/>
              </a:spcBef>
              <a:spcAft>
                <a:spcPts val="1200"/>
              </a:spcAft>
              <a:buFontTx/>
              <a:buChar char="•"/>
              <a:defRPr/>
            </a:pPr>
            <a:r>
              <a:rPr lang="en-GB" sz="2600" dirty="0">
                <a:latin typeface="+mn-lt"/>
              </a:rPr>
              <a:t>Time – moves along a continuous measure or seconds, minutes and so on and is without a zero point of time.</a:t>
            </a:r>
          </a:p>
          <a:p>
            <a:pPr lvl="1" defTabSz="293688">
              <a:spcBef>
                <a:spcPts val="600"/>
              </a:spcBef>
              <a:spcAft>
                <a:spcPts val="1200"/>
              </a:spcAft>
              <a:buFontTx/>
              <a:buChar char="•"/>
              <a:defRPr/>
            </a:pPr>
            <a:r>
              <a:rPr lang="en-GB" sz="2600" dirty="0">
                <a:latin typeface="+mn-lt"/>
              </a:rPr>
              <a:t> Temperature – moves along a continuous measure of degrees and is without a true zero.</a:t>
            </a:r>
          </a:p>
          <a:p>
            <a:pPr defTabSz="293688">
              <a:spcBef>
                <a:spcPts val="600"/>
              </a:spcBef>
              <a:spcAft>
                <a:spcPts val="1200"/>
              </a:spcAft>
              <a:defRPr/>
            </a:pPr>
            <a:endParaRPr lang="en-GB" sz="2600" dirty="0">
              <a:latin typeface="+mn-lt"/>
            </a:endParaRPr>
          </a:p>
        </p:txBody>
      </p:sp>
      <p:sp>
        <p:nvSpPr>
          <p:cNvPr id="6147" name="Rectangle 6"/>
          <p:cNvSpPr>
            <a:spLocks noChangeArrowheads="1"/>
          </p:cNvSpPr>
          <p:nvPr/>
        </p:nvSpPr>
        <p:spPr bwMode="auto">
          <a:xfrm>
            <a:off x="179388" y="115888"/>
            <a:ext cx="6011862" cy="1054100"/>
          </a:xfrm>
          <a:prstGeom prst="rect">
            <a:avLst/>
          </a:prstGeom>
          <a:noFill/>
          <a:ln w="9525">
            <a:noFill/>
            <a:miter lim="800000"/>
            <a:headEnd/>
            <a:tailEnd/>
          </a:ln>
        </p:spPr>
        <p:txBody>
          <a:bodyPr lIns="92075" tIns="46038" rIns="92075" bIns="46038" anchor="ctr"/>
          <a:lstStyle/>
          <a:p>
            <a:pPr defTabSz="762000">
              <a:defRPr/>
            </a:pPr>
            <a:r>
              <a:rPr lang="en-GB" sz="4400" b="1" dirty="0">
                <a:solidFill>
                  <a:schemeClr val="bg2">
                    <a:lumMod val="50000"/>
                  </a:schemeClr>
                </a:solidFill>
                <a:effectLst>
                  <a:outerShdw blurRad="38100" dist="38100" dir="2700000" algn="tl">
                    <a:srgbClr val="000000">
                      <a:alpha val="43137"/>
                    </a:srgbClr>
                  </a:outerShdw>
                </a:effectLst>
                <a:latin typeface="Corbel" pitchFamily="34" charset="0"/>
              </a:rPr>
              <a:t>Interval data</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ustom 1">
      <a:dk1>
        <a:sysClr val="windowText" lastClr="000000"/>
      </a:dk1>
      <a:lt1>
        <a:sysClr val="window" lastClr="FFFFFF"/>
      </a:lt1>
      <a:dk2>
        <a:srgbClr val="1F497D"/>
      </a:dk2>
      <a:lt2>
        <a:srgbClr val="E5E0EC"/>
      </a:lt2>
      <a:accent1>
        <a:srgbClr val="5F006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DEE4452A8C30C42B336A9CBA045ABA7" ma:contentTypeVersion="0" ma:contentTypeDescription="Create a new document." ma:contentTypeScope="" ma:versionID="b0a410844f0b4f9edec2ddc3844d19f3">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EF34322-2D28-4B4D-8286-C72B6ED171FE}">
  <ds:schemaRefs>
    <ds:schemaRef ds:uri="http://schemas.microsoft.com/sharepoint/v3/contenttype/forms"/>
  </ds:schemaRefs>
</ds:datastoreItem>
</file>

<file path=customXml/itemProps2.xml><?xml version="1.0" encoding="utf-8"?>
<ds:datastoreItem xmlns:ds="http://schemas.openxmlformats.org/officeDocument/2006/customXml" ds:itemID="{B4F630D6-4FCB-49BD-B2E3-BD43C7410D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8EAC75B-76F8-4E08-8E2B-5078A8C7173B}">
  <ds:schemaRefs>
    <ds:schemaRef ds:uri="http://purl.org/dc/dcmitype/"/>
    <ds:schemaRef ds:uri="http://schemas.openxmlformats.org/package/2006/metadata/core-properties"/>
    <ds:schemaRef ds:uri="http://schemas.microsoft.com/office/2006/metadata/properties"/>
    <ds:schemaRef ds:uri="http://www.w3.org/XML/1998/namespace"/>
    <ds:schemaRef ds:uri="http://purl.org/dc/elements/1.1/"/>
    <ds:schemaRef ds:uri="http://purl.org/dc/terms/"/>
    <ds:schemaRef ds:uri="http://schemas.microsoft.com/office/2006/documentManagement/typ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1318</TotalTime>
  <Words>1407</Words>
  <Application>Microsoft Office PowerPoint</Application>
  <PresentationFormat>Předvádění na obrazovce (4:3)</PresentationFormat>
  <Paragraphs>159</Paragraphs>
  <Slides>18</Slides>
  <Notes>18</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18</vt:i4>
      </vt:variant>
    </vt:vector>
  </HeadingPairs>
  <TitlesOfParts>
    <vt:vector size="25" baseType="lpstr">
      <vt:lpstr>Arial</vt:lpstr>
      <vt:lpstr>Corbel</vt:lpstr>
      <vt:lpstr>Wingdings 3</vt:lpstr>
      <vt:lpstr>Verdana</vt:lpstr>
      <vt:lpstr>Wingdings 2</vt:lpstr>
      <vt:lpstr>Calibri</vt:lpstr>
      <vt:lpstr>Theme1</vt:lpstr>
      <vt:lpstr>Types of Data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University of Plymouth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Data</dc:title>
  <dc:creator>Laura Lake</dc:creator>
  <cp:keywords>Learning from WOeRK Work Based Learning WBL Continuous Professional Development CPD Research UKOER LFWOER</cp:keywords>
  <cp:lastModifiedBy>Skapa Radoslav</cp:lastModifiedBy>
  <cp:revision>146</cp:revision>
  <dcterms:created xsi:type="dcterms:W3CDTF">2010-11-18T11:32:16Z</dcterms:created>
  <dcterms:modified xsi:type="dcterms:W3CDTF">2012-11-28T11:32:16Z</dcterms:modified>
</cp:coreProperties>
</file>