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7" r:id="rId4"/>
    <p:sldId id="259" r:id="rId5"/>
    <p:sldId id="258" r:id="rId6"/>
    <p:sldId id="260" r:id="rId7"/>
    <p:sldId id="264" r:id="rId8"/>
    <p:sldId id="261" r:id="rId9"/>
    <p:sldId id="265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231" autoAdjust="0"/>
  </p:normalViewPr>
  <p:slideViewPr>
    <p:cSldViewPr>
      <p:cViewPr>
        <p:scale>
          <a:sx n="100" d="100"/>
          <a:sy n="100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D5228-B837-4FD2-AC0C-A2CD5AD80348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11E73-6454-416B-8526-085853CB94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90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53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12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06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28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89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50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9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9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45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93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25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7278B-9317-4ED5-A997-4D0145BE6FC5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C7D94-9832-4A20-AE00-0D2C659AB36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42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9592" y="34604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0000"/>
                </a:solidFill>
              </a:rPr>
              <a:t>Jedeme na plné pecky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539552" y="1432598"/>
            <a:ext cx="216024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/>
              <a:t>Osobní příběh</a:t>
            </a:r>
            <a:endParaRPr lang="en-US" sz="1600" dirty="0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539552" y="2021490"/>
            <a:ext cx="2952328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err="1" smtClean="0"/>
              <a:t>Dreamed</a:t>
            </a:r>
            <a:r>
              <a:rPr lang="cs-CZ" sz="1600" dirty="0" smtClean="0"/>
              <a:t> </a:t>
            </a:r>
            <a:r>
              <a:rPr lang="cs-CZ" sz="1600" dirty="0" err="1" smtClean="0"/>
              <a:t>company</a:t>
            </a:r>
            <a:endParaRPr lang="en-US" sz="1600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567686" y="2636912"/>
            <a:ext cx="2952328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/>
              <a:t>Fenomén času</a:t>
            </a:r>
            <a:endParaRPr lang="en-US" sz="1600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559973" y="3140968"/>
            <a:ext cx="4032448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/>
              <a:t>Krize (ekonomická, hodnotová)</a:t>
            </a:r>
            <a:endParaRPr lang="en-US" sz="1600" dirty="0"/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559973" y="3706471"/>
            <a:ext cx="468052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/>
              <a:t>Siemens, trochu toho korporátního světa</a:t>
            </a:r>
            <a:endParaRPr lang="en-US" sz="1600" dirty="0"/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567686" y="4221088"/>
            <a:ext cx="468052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err="1" smtClean="0"/>
              <a:t>Flow</a:t>
            </a:r>
            <a:r>
              <a:rPr lang="cs-CZ" sz="1600" dirty="0" smtClean="0"/>
              <a:t> a první liga</a:t>
            </a:r>
            <a:endParaRPr lang="en-US" sz="1600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547298" y="4805431"/>
            <a:ext cx="468052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floor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yours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81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620688"/>
            <a:ext cx="5686400" cy="722511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Erik Feith 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way</a:t>
            </a:r>
            <a:endParaRPr lang="de-DE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55576" y="1628800"/>
            <a:ext cx="6264696" cy="361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>
                <a:cs typeface="Times New Roman" panose="02020603050405020304" pitchFamily="18" charset="0"/>
              </a:rPr>
              <a:t>Červenec 76  jsem přišel na </a:t>
            </a:r>
            <a:r>
              <a:rPr lang="cs-CZ" sz="1800" dirty="0" smtClean="0">
                <a:cs typeface="Times New Roman" panose="02020603050405020304" pitchFamily="18" charset="0"/>
              </a:rPr>
              <a:t>venkovský svět do </a:t>
            </a:r>
            <a:r>
              <a:rPr lang="cs-CZ" sz="1800" dirty="0">
                <a:cs typeface="Times New Roman" panose="02020603050405020304" pitchFamily="18" charset="0"/>
              </a:rPr>
              <a:t>velké rodiny </a:t>
            </a:r>
            <a:endParaRPr lang="en-US" sz="1800" dirty="0"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65920" y="2203649"/>
            <a:ext cx="5686400" cy="361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dirty="0" err="1"/>
              <a:t>Gympl</a:t>
            </a:r>
            <a:r>
              <a:rPr lang="es-ES" sz="1400" dirty="0"/>
              <a:t> a </a:t>
            </a:r>
            <a:r>
              <a:rPr lang="es-ES" sz="1400" dirty="0" err="1"/>
              <a:t>rok</a:t>
            </a:r>
            <a:r>
              <a:rPr lang="es-ES" sz="1400" dirty="0"/>
              <a:t> v USA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987824" y="2780928"/>
            <a:ext cx="4989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V</a:t>
            </a:r>
            <a:r>
              <a:rPr lang="cs-CZ" dirty="0"/>
              <a:t>ŠE v Praze a zkušenost se Švédskem </a:t>
            </a:r>
            <a:r>
              <a:rPr lang="cs-CZ" dirty="0" smtClean="0"/>
              <a:t>a </a:t>
            </a:r>
            <a:r>
              <a:rPr lang="cs-CZ" b="1" u="sng" dirty="0"/>
              <a:t>cestováním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40504" y="3472934"/>
            <a:ext cx="2298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Quo </a:t>
            </a:r>
            <a:r>
              <a:rPr lang="cs-CZ" b="1" u="sng" dirty="0" err="1">
                <a:solidFill>
                  <a:srgbClr val="FF0000"/>
                </a:solidFill>
              </a:rPr>
              <a:t>Vadis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študente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>
                <a:solidFill>
                  <a:srgbClr val="FF0000"/>
                </a:solidFill>
                <a:sym typeface="Wingdings"/>
              </a:rPr>
              <a:t>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656" y="3933056"/>
            <a:ext cx="61368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dirty="0" smtClean="0"/>
              <a:t>I had a </a:t>
            </a:r>
            <a:r>
              <a:rPr lang="cs-CZ" sz="3600" dirty="0" err="1" smtClean="0"/>
              <a:t>dream</a:t>
            </a:r>
            <a:r>
              <a:rPr lang="cs-CZ" sz="3600" dirty="0" smtClean="0"/>
              <a:t> – </a:t>
            </a:r>
            <a:r>
              <a:rPr lang="cs-CZ" sz="3600" dirty="0" err="1" smtClean="0"/>
              <a:t>what</a:t>
            </a:r>
            <a:r>
              <a:rPr lang="cs-CZ" sz="3600" dirty="0" smtClean="0"/>
              <a:t> </a:t>
            </a:r>
            <a:r>
              <a:rPr lang="cs-CZ" sz="3600" dirty="0" err="1" smtClean="0"/>
              <a:t>about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1979712" y="4797152"/>
            <a:ext cx="5588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Myslím, že každý </a:t>
            </a:r>
            <a:r>
              <a:rPr lang="cs-CZ" dirty="0" err="1" smtClean="0"/>
              <a:t>fiškuntálek</a:t>
            </a:r>
            <a:r>
              <a:rPr lang="cs-CZ" dirty="0" smtClean="0"/>
              <a:t> by měl mýt svůj „reálný sen“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3528" y="5291916"/>
            <a:ext cx="8389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PROČ ANO: určitý životní Cíl, </a:t>
            </a:r>
            <a:r>
              <a:rPr lang="cs-CZ" b="1" u="sng" dirty="0" smtClean="0"/>
              <a:t>využití svých </a:t>
            </a:r>
            <a:r>
              <a:rPr lang="cs-CZ" b="1" u="sng" dirty="0" err="1" smtClean="0"/>
              <a:t>řiven</a:t>
            </a:r>
            <a:r>
              <a:rPr lang="cs-CZ" dirty="0" smtClean="0"/>
              <a:t>, cesta, výdrž při překonávání překážek,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115616" y="5805098"/>
            <a:ext cx="7903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RIZIKO POKUD NE : stereotyp, nuda, kamarádi nudní, pocit </a:t>
            </a:r>
            <a:r>
              <a:rPr lang="cs-CZ" dirty="0" smtClean="0"/>
              <a:t>marnosti</a:t>
            </a:r>
            <a:r>
              <a:rPr lang="cs-CZ" dirty="0" smtClean="0"/>
              <a:t>, deprese, …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7" y="636682"/>
            <a:ext cx="9070963" cy="545661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72" y="6279703"/>
            <a:ext cx="9324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Sklidněte</a:t>
            </a:r>
            <a:r>
              <a:rPr lang="cs-CZ" sz="2400" b="1" dirty="0" smtClean="0">
                <a:solidFill>
                  <a:srgbClr val="FF0000"/>
                </a:solidFill>
              </a:rPr>
              <a:t> se, poznejte sami sebe a svá skrytá přání, nebojte se a riskujte </a:t>
            </a:r>
          </a:p>
        </p:txBody>
      </p:sp>
    </p:spTree>
    <p:extLst>
      <p:ext uri="{BB962C8B-B14F-4D97-AF65-F5344CB8AC3E}">
        <p14:creationId xmlns:p14="http://schemas.microsoft.com/office/powerpoint/2010/main" val="33135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5686400" cy="722511"/>
          </a:xfrm>
        </p:spPr>
        <p:txBody>
          <a:bodyPr>
            <a:normAutofit fontScale="90000"/>
          </a:bodyPr>
          <a:lstStyle/>
          <a:p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Excelentní společnost, na kterou mohu být hrdý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u="sng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Management, produkt, služba, výjimečný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brand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silný obchodní příběh, úspěšná společnost s vizionářskými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leadry</a:t>
            </a:r>
            <a:endParaRPr lang="de-DE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1640" y="272842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u="sng" dirty="0" smtClean="0">
                <a:solidFill>
                  <a:srgbClr val="FF0000"/>
                </a:solidFill>
              </a:rPr>
              <a:t>Jak poznat </a:t>
            </a:r>
            <a:r>
              <a:rPr lang="cs-CZ" sz="4000" b="1" u="sng" dirty="0" err="1" smtClean="0">
                <a:solidFill>
                  <a:srgbClr val="FF0000"/>
                </a:solidFill>
              </a:rPr>
              <a:t>Dreamed</a:t>
            </a:r>
            <a:r>
              <a:rPr lang="cs-CZ" sz="4000" b="1" u="sng" dirty="0" smtClean="0">
                <a:solidFill>
                  <a:srgbClr val="FF0000"/>
                </a:solidFill>
              </a:rPr>
              <a:t> </a:t>
            </a:r>
            <a:r>
              <a:rPr lang="cs-CZ" sz="4000" b="1" u="sng" dirty="0" err="1" smtClean="0">
                <a:solidFill>
                  <a:srgbClr val="FF0000"/>
                </a:solidFill>
              </a:rPr>
              <a:t>company</a:t>
            </a:r>
            <a:r>
              <a:rPr lang="cs-CZ" sz="4000" b="1" u="sng" dirty="0" smtClean="0">
                <a:solidFill>
                  <a:srgbClr val="FF0000"/>
                </a:solidFill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561580" y="5082753"/>
            <a:ext cx="5686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Já a výkon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u="sng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Využiju své schopnosti, disponuje společnost tím, aby mi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umožnila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využít to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nejlepší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co je ve mně? Zdroje, vzdělání,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merits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v.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politics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informace</a:t>
            </a:r>
            <a:endParaRPr lang="de-DE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555776" y="2470100"/>
            <a:ext cx="5686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Zacházení s </a:t>
            </a:r>
            <a:r>
              <a:rPr lang="cs-CZ" sz="2000" b="1" u="sng" dirty="0" err="1" smtClean="0">
                <a:latin typeface="Arial" pitchFamily="34" charset="0"/>
                <a:cs typeface="Arial" pitchFamily="34" charset="0"/>
              </a:rPr>
              <a:t>lidmy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 a ocenění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u="sng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vztahy ve firmě, styl komunikace, ocenění názorů, jejich uznání a pochvala, druh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hierarchie</a:t>
            </a:r>
            <a:endParaRPr lang="de-DE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27584" y="3786609"/>
            <a:ext cx="5686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Je práce naplňující a příjemná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u="sng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Všichni si chtějí užít svojí práci a lidi, se kterými pracují. Také chtějí vyvozovat pocit smyslu a účelu z toho, co každý den dělají</a:t>
            </a:r>
            <a:endParaRPr lang="cs-CZ" sz="1400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7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476672"/>
            <a:ext cx="5686400" cy="722511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Fenomén času</a:t>
            </a:r>
            <a:endParaRPr lang="de-DE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3056" y="1268760"/>
            <a:ext cx="7128792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/>
              <a:t>Už Epos o </a:t>
            </a:r>
            <a:r>
              <a:rPr lang="cs-CZ" sz="1400" dirty="0" err="1"/>
              <a:t>Gilgamešovi</a:t>
            </a:r>
            <a:r>
              <a:rPr lang="cs-CZ" sz="1400" dirty="0"/>
              <a:t> rozvíjí tuto myšlenku. „</a:t>
            </a:r>
            <a:r>
              <a:rPr lang="cs-CZ" sz="1400" i="1" dirty="0"/>
              <a:t>Výkon svých poddaných se snaží zvýšit za každou cenu, tedy i tím, že jim brání ve styku s ženami a dětmi. Lidé si proto stěžují Bohům. Jak vzdálený princip a přitom tak blízký. I dnes často žijeme v </a:t>
            </a:r>
            <a:r>
              <a:rPr lang="cs-CZ" sz="1400" i="1" dirty="0" err="1"/>
              <a:t>Gilgamešově</a:t>
            </a:r>
            <a:r>
              <a:rPr lang="cs-CZ" sz="1400" i="1" dirty="0"/>
              <a:t> představě, že lidské vztahy – tedy sama lidskost – jdou na úkor pracovního nasazení, že by lidé byli výkonnější, kdyby neztráceli svůj blahodárný čas a energii ne-produktivními činnostmi. </a:t>
            </a:r>
            <a:r>
              <a:rPr lang="cs-CZ" sz="1400" b="1" i="1" dirty="0">
                <a:solidFill>
                  <a:srgbClr val="FF0000"/>
                </a:solidFill>
              </a:rPr>
              <a:t>Žijeme v představě, že doména lidskosti (lidských  vztahů, lásky, přátelství, umění, atd.) je ne-produktivní</a:t>
            </a:r>
            <a:r>
              <a:rPr lang="cs-CZ" sz="1400" i="1" dirty="0" smtClean="0"/>
              <a:t>“.</a:t>
            </a:r>
            <a:endParaRPr lang="en-US" sz="1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93056" y="3212976"/>
            <a:ext cx="2570832" cy="52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 err="1" smtClean="0"/>
              <a:t>Time</a:t>
            </a:r>
            <a:r>
              <a:rPr lang="cs-CZ" sz="1800" dirty="0" smtClean="0"/>
              <a:t> management:  </a:t>
            </a:r>
            <a:endParaRPr lang="en-US" sz="1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153296" y="3843046"/>
            <a:ext cx="4803080" cy="52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err="1" smtClean="0">
                <a:solidFill>
                  <a:srgbClr val="FF0000"/>
                </a:solidFill>
              </a:rPr>
              <a:t>Life</a:t>
            </a:r>
            <a:r>
              <a:rPr lang="cs-CZ" sz="1800" b="1" dirty="0" smtClean="0">
                <a:solidFill>
                  <a:srgbClr val="FF0000"/>
                </a:solidFill>
              </a:rPr>
              <a:t> management: Jediné co umíme řídit je naše energie a </a:t>
            </a:r>
            <a:r>
              <a:rPr lang="cs-CZ" sz="1800" b="1" dirty="0" smtClean="0">
                <a:solidFill>
                  <a:srgbClr val="FF0000"/>
                </a:solidFill>
              </a:rPr>
              <a:t>priority, </a:t>
            </a:r>
            <a:r>
              <a:rPr lang="cs-CZ" sz="1800" b="1" dirty="0" smtClean="0">
                <a:solidFill>
                  <a:srgbClr val="FF0000"/>
                </a:solidFill>
              </a:rPr>
              <a:t>jak jí spotřebováváme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043608" y="4354052"/>
            <a:ext cx="6048672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 err="1"/>
              <a:t>Kazatel</a:t>
            </a:r>
            <a:r>
              <a:rPr lang="en-US" sz="1800" b="1" dirty="0"/>
              <a:t> </a:t>
            </a:r>
            <a:r>
              <a:rPr lang="en-US" sz="1800" b="1" dirty="0" smtClean="0"/>
              <a:t>Bible</a:t>
            </a:r>
            <a:endParaRPr lang="cs-CZ" sz="1800" b="1" dirty="0" smtClean="0"/>
          </a:p>
          <a:p>
            <a:pPr algn="l"/>
            <a:r>
              <a:rPr lang="en-US" sz="1800" b="1" dirty="0" err="1" smtClean="0"/>
              <a:t>Vše</a:t>
            </a:r>
            <a:r>
              <a:rPr lang="en-US" sz="1800" b="1" dirty="0" smtClean="0"/>
              <a:t> </a:t>
            </a:r>
            <a:r>
              <a:rPr lang="en-US" sz="1800" b="1" dirty="0" err="1"/>
              <a:t>má</a:t>
            </a:r>
            <a:r>
              <a:rPr lang="en-US" sz="1800" b="1" dirty="0"/>
              <a:t> </a:t>
            </a:r>
            <a:r>
              <a:rPr lang="en-US" sz="1800" b="1" dirty="0" err="1"/>
              <a:t>svůj</a:t>
            </a:r>
            <a:r>
              <a:rPr lang="en-US" sz="1800" b="1" dirty="0"/>
              <a:t> </a:t>
            </a:r>
            <a:r>
              <a:rPr lang="en-US" sz="1800" b="1" dirty="0" err="1"/>
              <a:t>čas</a:t>
            </a:r>
            <a:endParaRPr lang="en-US" sz="1800" b="1" dirty="0"/>
          </a:p>
          <a:p>
            <a:pPr algn="l"/>
            <a:r>
              <a:rPr lang="en-US" sz="1800" dirty="0" err="1" smtClean="0"/>
              <a:t>Vše</a:t>
            </a:r>
            <a:r>
              <a:rPr lang="en-US" sz="1800" dirty="0" smtClean="0"/>
              <a:t> </a:t>
            </a:r>
            <a:r>
              <a:rPr lang="en-US" sz="1800" dirty="0" err="1"/>
              <a:t>má</a:t>
            </a:r>
            <a:r>
              <a:rPr lang="en-US" sz="1800" dirty="0"/>
              <a:t> </a:t>
            </a:r>
            <a:r>
              <a:rPr lang="en-US" sz="1800" dirty="0" err="1"/>
              <a:t>svou</a:t>
            </a:r>
            <a:r>
              <a:rPr lang="en-US" sz="1800" dirty="0"/>
              <a:t> </a:t>
            </a:r>
            <a:r>
              <a:rPr lang="en-US" sz="1800" dirty="0" err="1"/>
              <a:t>chvíli</a:t>
            </a:r>
            <a:r>
              <a:rPr lang="en-US" sz="1800" dirty="0"/>
              <a:t>, </a:t>
            </a:r>
            <a:r>
              <a:rPr lang="en-US" sz="1800" dirty="0" err="1"/>
              <a:t>každá</a:t>
            </a:r>
            <a:r>
              <a:rPr lang="en-US" sz="1800" dirty="0"/>
              <a:t> </a:t>
            </a:r>
            <a:r>
              <a:rPr lang="en-US" sz="1800" dirty="0" err="1"/>
              <a:t>věc</a:t>
            </a:r>
            <a:r>
              <a:rPr lang="en-US" sz="1800" dirty="0"/>
              <a:t> pod </a:t>
            </a:r>
            <a:r>
              <a:rPr lang="en-US" sz="1800" dirty="0" err="1"/>
              <a:t>nebem</a:t>
            </a:r>
            <a:r>
              <a:rPr lang="en-US" sz="1800" dirty="0"/>
              <a:t> </a:t>
            </a:r>
            <a:r>
              <a:rPr lang="en-US" sz="1800" dirty="0" err="1"/>
              <a:t>má</a:t>
            </a:r>
            <a:r>
              <a:rPr lang="en-US" sz="1800" dirty="0"/>
              <a:t> </a:t>
            </a:r>
            <a:r>
              <a:rPr lang="en-US" sz="1800" dirty="0" err="1"/>
              <a:t>svůj</a:t>
            </a:r>
            <a:r>
              <a:rPr lang="en-US" sz="1800" dirty="0"/>
              <a:t> </a:t>
            </a:r>
            <a:r>
              <a:rPr lang="en-US" sz="1800" dirty="0" err="1"/>
              <a:t>čas</a:t>
            </a:r>
            <a:r>
              <a:rPr lang="en-US" sz="1800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err="1" smtClean="0"/>
              <a:t>čas</a:t>
            </a:r>
            <a:r>
              <a:rPr lang="en-US" sz="1800" dirty="0" smtClean="0"/>
              <a:t> </a:t>
            </a:r>
            <a:r>
              <a:rPr lang="en-US" sz="1800" dirty="0" err="1"/>
              <a:t>bořit</a:t>
            </a:r>
            <a:r>
              <a:rPr lang="en-US" sz="1800" dirty="0"/>
              <a:t> a </a:t>
            </a:r>
            <a:r>
              <a:rPr lang="en-US" sz="1800" dirty="0" err="1"/>
              <a:t>čas</a:t>
            </a:r>
            <a:r>
              <a:rPr lang="en-US" sz="1800" dirty="0"/>
              <a:t> </a:t>
            </a:r>
            <a:r>
              <a:rPr lang="en-US" sz="1800" dirty="0" err="1"/>
              <a:t>budovat</a:t>
            </a:r>
            <a:r>
              <a:rPr lang="en-US" sz="1800" dirty="0" smtClean="0"/>
              <a:t>,</a:t>
            </a:r>
            <a:r>
              <a:rPr lang="en-US" sz="1800" baseline="30000" dirty="0"/>
              <a:t> </a:t>
            </a:r>
            <a:r>
              <a:rPr lang="en-US" sz="1800" dirty="0" err="1"/>
              <a:t>čas</a:t>
            </a:r>
            <a:r>
              <a:rPr lang="en-US" sz="1800" dirty="0"/>
              <a:t> </a:t>
            </a:r>
            <a:r>
              <a:rPr lang="en-US" sz="1800" dirty="0" err="1"/>
              <a:t>plakat</a:t>
            </a:r>
            <a:r>
              <a:rPr lang="en-US" sz="1800" dirty="0"/>
              <a:t> a </a:t>
            </a:r>
            <a:r>
              <a:rPr lang="en-US" sz="1800" dirty="0" err="1"/>
              <a:t>čas</a:t>
            </a:r>
            <a:r>
              <a:rPr lang="en-US" sz="1800" dirty="0"/>
              <a:t> se </a:t>
            </a:r>
            <a:r>
              <a:rPr lang="en-US" sz="1800" dirty="0" err="1"/>
              <a:t>smát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323528" y="6309320"/>
            <a:ext cx="8230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Čas neovlivníte – </a:t>
            </a:r>
            <a:r>
              <a:rPr lang="cs-CZ" sz="2400" b="1" dirty="0" err="1" smtClean="0">
                <a:solidFill>
                  <a:srgbClr val="FF0000"/>
                </a:solidFill>
              </a:rPr>
              <a:t>enegie</a:t>
            </a:r>
            <a:r>
              <a:rPr lang="cs-CZ" sz="2400" b="1" dirty="0" smtClean="0">
                <a:solidFill>
                  <a:srgbClr val="FF0000"/>
                </a:solidFill>
              </a:rPr>
              <a:t>, vztahy a </a:t>
            </a:r>
            <a:r>
              <a:rPr lang="cs-CZ" sz="2400" b="1" dirty="0" err="1" smtClean="0">
                <a:solidFill>
                  <a:srgbClr val="FF0000"/>
                </a:solidFill>
              </a:rPr>
              <a:t>priroty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is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what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really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matters</a:t>
            </a:r>
            <a:endParaRPr lang="cs-CZ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15752" y="188640"/>
            <a:ext cx="8116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u="sng" dirty="0" smtClean="0">
                <a:solidFill>
                  <a:srgbClr val="FF0000"/>
                </a:solidFill>
              </a:rPr>
              <a:t>(Ekonomická) krize --- co to vlastně je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75656" y="2009180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 jedná o fázi přelomu (narušení rovnováhy) či zvratu ve vývinu jednotlivce nebo společnosti, </a:t>
            </a:r>
            <a:r>
              <a:rPr lang="cs-CZ" dirty="0"/>
              <a:t>přechodné stádium mezi dvěma fázemi, přeměna, jež spěje k rozhodnutí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5752" y="3098651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náhlý obrat k zdravotního stavu k horšímu, též náhlá změna průběhu, obrat v nemoci pacienta, jenž směřuje k jeho uzdravení nebo ke smrti (toto pojetí krize sahá až k Hippokratovi)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-36512" y="5229200"/>
            <a:ext cx="90554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</a:rPr>
              <a:t>Má katarzní alias očisťující efekt, je to příležitost ke změnám … CHOPTE SE JÍ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5752" y="1316951"/>
            <a:ext cx="7396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Nekonečno definic … tak zkusme spolu, nahoře úplně vpravo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5752" y="4427820"/>
            <a:ext cx="7396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Obecně</a:t>
            </a:r>
            <a:r>
              <a:rPr lang="cs-CZ" dirty="0" smtClean="0"/>
              <a:t>: něco </a:t>
            </a:r>
            <a:r>
              <a:rPr lang="cs-CZ" dirty="0" smtClean="0"/>
              <a:t>umírá a hle něco nového </a:t>
            </a:r>
            <a:r>
              <a:rPr lang="cs-CZ" b="1" u="sng" dirty="0" smtClean="0"/>
              <a:t>vzniká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7747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987693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Identifikace trendů</a:t>
            </a:r>
            <a:r>
              <a:rPr lang="cs-CZ" dirty="0" smtClean="0"/>
              <a:t>: transformace systémů, globalizace, urbanizace, demografické změny, klima</a:t>
            </a:r>
          </a:p>
          <a:p>
            <a:endParaRPr lang="cs-CZ" dirty="0"/>
          </a:p>
          <a:p>
            <a:r>
              <a:rPr lang="cs-CZ" b="1" u="sng" dirty="0" smtClean="0"/>
              <a:t>Růstové příležitosti</a:t>
            </a:r>
            <a:r>
              <a:rPr lang="cs-CZ" dirty="0" smtClean="0"/>
              <a:t>: digitalizace, automatizace, elektrifikace </a:t>
            </a:r>
          </a:p>
          <a:p>
            <a:endParaRPr lang="cs-CZ" dirty="0" smtClean="0"/>
          </a:p>
          <a:p>
            <a:r>
              <a:rPr lang="cs-CZ" b="1" u="sng" dirty="0" smtClean="0"/>
              <a:t>Rozpracování příležitostí pro každou divizi (</a:t>
            </a:r>
            <a:r>
              <a:rPr lang="cs-CZ" dirty="0" smtClean="0"/>
              <a:t>9) – analýza, plán, implementace</a:t>
            </a:r>
            <a:endParaRPr lang="cs-CZ" b="1" u="sng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899592" y="34604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0000"/>
                </a:solidFill>
              </a:rPr>
              <a:t>Siemens a krize  / příležitost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85293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i="1" u="sng" dirty="0" smtClean="0"/>
              <a:t>Aplikace na naši (parní turbíny) divizi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343829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KPI:  Zakázky </a:t>
            </a:r>
            <a:r>
              <a:rPr lang="en-US" dirty="0" smtClean="0"/>
              <a:t>		</a:t>
            </a:r>
            <a:r>
              <a:rPr lang="cs-CZ" dirty="0" smtClean="0"/>
              <a:t>Strategie a její revize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99592" y="392376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KPI:  </a:t>
            </a:r>
            <a:r>
              <a:rPr lang="en-US" dirty="0" err="1"/>
              <a:t>Tr</a:t>
            </a:r>
            <a:r>
              <a:rPr lang="cs-CZ" dirty="0" err="1"/>
              <a:t>žby</a:t>
            </a:r>
            <a:r>
              <a:rPr lang="cs-CZ" dirty="0"/>
              <a:t> </a:t>
            </a:r>
            <a:r>
              <a:rPr lang="en-US" dirty="0"/>
              <a:t>		Go to Market </a:t>
            </a:r>
            <a:r>
              <a:rPr lang="cs-CZ" dirty="0"/>
              <a:t>/ Co </a:t>
            </a:r>
            <a:r>
              <a:rPr lang="cs-CZ" dirty="0" smtClean="0"/>
              <a:t>prodáváme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442782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KPI:  Variabilní náklady </a:t>
            </a:r>
            <a:r>
              <a:rPr lang="en-US" dirty="0"/>
              <a:t> </a:t>
            </a:r>
            <a:r>
              <a:rPr lang="cs-CZ" dirty="0"/>
              <a:t>	Interní / </a:t>
            </a:r>
            <a:r>
              <a:rPr lang="cs-CZ" dirty="0" err="1"/>
              <a:t>lean</a:t>
            </a:r>
            <a:r>
              <a:rPr lang="en-US" dirty="0"/>
              <a:t>; Extern</a:t>
            </a:r>
            <a:r>
              <a:rPr lang="cs-CZ" dirty="0"/>
              <a:t>í / booster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485986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KPI:  Fixní náklady 		</a:t>
            </a:r>
            <a:r>
              <a:rPr lang="cs-CZ" dirty="0" err="1"/>
              <a:t>Manufacturing</a:t>
            </a:r>
            <a:r>
              <a:rPr lang="cs-CZ" dirty="0"/>
              <a:t> </a:t>
            </a:r>
            <a:r>
              <a:rPr lang="cs-CZ" dirty="0" err="1"/>
              <a:t>footprint</a:t>
            </a:r>
            <a:r>
              <a:rPr lang="cs-CZ" dirty="0"/>
              <a:t> / fabriky / </a:t>
            </a:r>
            <a:r>
              <a:rPr lang="cs-CZ" dirty="0" err="1"/>
              <a:t>CoC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99592" y="5229200"/>
            <a:ext cx="775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KPI:  S,G</a:t>
            </a:r>
            <a:r>
              <a:rPr lang="en-US" dirty="0"/>
              <a:t>&amp;A </a:t>
            </a:r>
            <a:r>
              <a:rPr lang="cs-CZ" dirty="0"/>
              <a:t>  </a:t>
            </a:r>
            <a:r>
              <a:rPr lang="en-US" dirty="0" smtClean="0"/>
              <a:t>  </a:t>
            </a:r>
            <a:r>
              <a:rPr lang="cs-CZ" dirty="0" smtClean="0"/>
              <a:t>     </a:t>
            </a:r>
            <a:r>
              <a:rPr lang="cs-CZ" dirty="0"/>
              <a:t>		1 by 16 – eliminace podpůrných </a:t>
            </a:r>
            <a:r>
              <a:rPr lang="cs-CZ" dirty="0" err="1"/>
              <a:t>funkncí</a:t>
            </a:r>
            <a:r>
              <a:rPr lang="cs-CZ" dirty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2778" y="6237312"/>
            <a:ext cx="896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It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is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time</a:t>
            </a:r>
            <a:r>
              <a:rPr lang="cs-CZ" sz="2000" b="1" dirty="0" smtClean="0">
                <a:solidFill>
                  <a:srgbClr val="FF0000"/>
                </a:solidFill>
              </a:rPr>
              <a:t> to </a:t>
            </a:r>
            <a:r>
              <a:rPr lang="cs-CZ" sz="2000" b="1" dirty="0" err="1" smtClean="0">
                <a:solidFill>
                  <a:srgbClr val="FF0000"/>
                </a:solidFill>
              </a:rPr>
              <a:t>stand</a:t>
            </a:r>
            <a:r>
              <a:rPr lang="cs-CZ" sz="2000" b="1" dirty="0" smtClean="0">
                <a:solidFill>
                  <a:srgbClr val="FF0000"/>
                </a:solidFill>
              </a:rPr>
              <a:t> up, </a:t>
            </a:r>
            <a:r>
              <a:rPr lang="cs-CZ" sz="2000" b="1" dirty="0" err="1" smtClean="0">
                <a:solidFill>
                  <a:srgbClr val="FF0000"/>
                </a:solidFill>
              </a:rPr>
              <a:t>act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be</a:t>
            </a:r>
            <a:r>
              <a:rPr lang="cs-CZ" sz="2000" b="1" dirty="0" smtClean="0">
                <a:solidFill>
                  <a:srgbClr val="FF0000"/>
                </a:solidFill>
              </a:rPr>
              <a:t> a role model and </a:t>
            </a:r>
            <a:r>
              <a:rPr lang="cs-CZ" sz="2000" b="1" dirty="0" err="1" smtClean="0">
                <a:solidFill>
                  <a:srgbClr val="FF0000"/>
                </a:solidFill>
              </a:rPr>
              <a:t>mainly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unleash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the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people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potential</a:t>
            </a:r>
            <a:endParaRPr lang="cs-CZ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99592" y="5651956"/>
            <a:ext cx="775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KPI:  </a:t>
            </a:r>
            <a:r>
              <a:rPr lang="cs-CZ" u="sng" dirty="0" err="1" smtClean="0">
                <a:solidFill>
                  <a:srgbClr val="FF0000"/>
                </a:solidFill>
              </a:rPr>
              <a:t>Company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culture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	</a:t>
            </a:r>
            <a:r>
              <a:rPr lang="cs-CZ" u="sng" dirty="0" smtClean="0">
                <a:solidFill>
                  <a:srgbClr val="FF0000"/>
                </a:solidFill>
              </a:rPr>
              <a:t>„</a:t>
            </a:r>
            <a:r>
              <a:rPr lang="cs-CZ" u="sng" dirty="0" err="1" smtClean="0">
                <a:solidFill>
                  <a:srgbClr val="FF0000"/>
                </a:solidFill>
              </a:rPr>
              <a:t>Always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act</a:t>
            </a:r>
            <a:r>
              <a:rPr lang="cs-CZ" u="sng" dirty="0" smtClean="0">
                <a:solidFill>
                  <a:srgbClr val="FF0000"/>
                </a:solidFill>
              </a:rPr>
              <a:t> as </a:t>
            </a:r>
            <a:r>
              <a:rPr lang="cs-CZ" u="sng" dirty="0" err="1" smtClean="0">
                <a:solidFill>
                  <a:srgbClr val="FF0000"/>
                </a:solidFill>
              </a:rPr>
              <a:t>if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it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were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your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own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company</a:t>
            </a:r>
            <a:r>
              <a:rPr lang="cs-CZ" u="sng" dirty="0" smtClean="0">
                <a:solidFill>
                  <a:srgbClr val="FF0000"/>
                </a:solidFill>
              </a:rPr>
              <a:t>“ </a:t>
            </a:r>
            <a:endParaRPr lang="cs-CZ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5" grpId="0"/>
      <p:bldP spid="7" grpId="0"/>
      <p:bldP spid="9" grpId="0"/>
      <p:bldP spid="10" grpId="0"/>
      <p:bldP spid="11" grpId="0"/>
      <p:bldP spid="8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987693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Hovorové výrazy pro stejný nebo podobný stav jsou: </a:t>
            </a:r>
            <a:r>
              <a:rPr lang="cs-CZ" sz="1200" i="1" dirty="0"/>
              <a:t>být v přítomném okamžiku, v zóně, připojený, v rytmu, být zapálený, vyladěný, koncentrovaný, ve čtvrté </a:t>
            </a:r>
            <a:r>
              <a:rPr lang="cs-CZ" sz="1200" i="1" dirty="0" smtClean="0"/>
              <a:t>dimenzi</a:t>
            </a:r>
            <a:endParaRPr lang="cs-CZ" sz="1200" dirty="0"/>
          </a:p>
        </p:txBody>
      </p:sp>
      <p:sp>
        <p:nvSpPr>
          <p:cNvPr id="12" name="Rectangle 11"/>
          <p:cNvSpPr/>
          <p:nvPr/>
        </p:nvSpPr>
        <p:spPr>
          <a:xfrm>
            <a:off x="899592" y="34604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 err="1" smtClean="0">
                <a:solidFill>
                  <a:srgbClr val="FF0000"/>
                </a:solidFill>
              </a:rPr>
              <a:t>Flow</a:t>
            </a:r>
            <a:r>
              <a:rPr lang="cs-CZ" sz="3600" b="1" u="sng" dirty="0" smtClean="0">
                <a:solidFill>
                  <a:srgbClr val="FF0000"/>
                </a:solidFill>
              </a:rPr>
              <a:t> alias hrát první ligu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7500" y="1916832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Je duševní stav, </a:t>
            </a:r>
            <a:r>
              <a:rPr lang="cs-CZ" sz="1200" dirty="0"/>
              <a:t>při kterém je osoba ponořena do určité činnosti tak, že nic jiného se jí nezdá důležité, okamžik, kdy se její tělo nebo mysl vzepne k hranicím jejích možností ve vědomé snaze dosáhnout něčeho obtížného, co stojí za </a:t>
            </a:r>
            <a:r>
              <a:rPr lang="cs-CZ" sz="1200" dirty="0" smtClean="0"/>
              <a:t>to</a:t>
            </a:r>
          </a:p>
          <a:p>
            <a:endParaRPr lang="cs-CZ" sz="1200" dirty="0"/>
          </a:p>
          <a:p>
            <a:r>
              <a:rPr lang="cs-CZ" sz="1200" dirty="0"/>
              <a:t>Intenzivní a soustředěná koncentrace na </a:t>
            </a:r>
            <a:r>
              <a:rPr lang="cs-CZ" sz="1200" b="1" u="sng" dirty="0"/>
              <a:t>přítomný </a:t>
            </a:r>
            <a:r>
              <a:rPr lang="cs-CZ" sz="1200" b="1" u="sng" dirty="0" smtClean="0"/>
              <a:t>okamžik</a:t>
            </a:r>
          </a:p>
          <a:p>
            <a:endParaRPr lang="cs-CZ" sz="1200" dirty="0"/>
          </a:p>
          <a:p>
            <a:r>
              <a:rPr lang="cs-CZ" sz="1200" dirty="0"/>
              <a:t>Pocit hlubokého zaujetí úkolem, aniž cítíme zvláštní námahu. Splynutí činnosti a vědomí, z mysli jsou vypuzeny běžné </a:t>
            </a:r>
            <a:r>
              <a:rPr lang="cs-CZ" sz="1200" dirty="0" smtClean="0"/>
              <a:t>myšlenky</a:t>
            </a:r>
          </a:p>
          <a:p>
            <a:endParaRPr lang="cs-CZ" sz="1200" dirty="0"/>
          </a:p>
          <a:p>
            <a:r>
              <a:rPr lang="cs-CZ" sz="1200" dirty="0"/>
              <a:t>Mizí starost o </a:t>
            </a:r>
            <a:r>
              <a:rPr lang="cs-CZ" sz="1200" dirty="0" smtClean="0"/>
              <a:t>vlastní já. </a:t>
            </a:r>
            <a:r>
              <a:rPr lang="cs-CZ" sz="1200" dirty="0"/>
              <a:t>Člověk si neuvědomuje tělesné potřeby jako hlad nebo únavu. Stav „proudění“ přitom vede k růstu „já“.</a:t>
            </a:r>
          </a:p>
        </p:txBody>
      </p:sp>
      <p:sp>
        <p:nvSpPr>
          <p:cNvPr id="7" name="Rectangle 6"/>
          <p:cNvSpPr/>
          <p:nvPr/>
        </p:nvSpPr>
        <p:spPr>
          <a:xfrm>
            <a:off x="93666" y="5853523"/>
            <a:ext cx="8942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Minulost – ponaučení  … Budoucnost – přemýšlení</a:t>
            </a:r>
          </a:p>
          <a:p>
            <a:pPr algn="ctr"/>
            <a:endParaRPr lang="cs-CZ" sz="8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 P Ř Í T O M N O S T    Ž I T Í</a:t>
            </a:r>
          </a:p>
        </p:txBody>
      </p:sp>
      <p:sp>
        <p:nvSpPr>
          <p:cNvPr id="9" name="Rectangle 8"/>
          <p:cNvSpPr/>
          <p:nvPr/>
        </p:nvSpPr>
        <p:spPr>
          <a:xfrm>
            <a:off x="671299" y="5234716"/>
            <a:ext cx="4476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Vědomí v podvědomí …  rozum versus emoce … Janko </a:t>
            </a:r>
            <a:r>
              <a:rPr lang="cs-CZ" sz="1200" dirty="0" err="1" smtClean="0"/>
              <a:t>Drievko</a:t>
            </a:r>
            <a:endParaRPr lang="cs-CZ" sz="12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331640" y="4566055"/>
            <a:ext cx="2901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 smtClean="0"/>
              <a:t>Jagr</a:t>
            </a:r>
            <a:r>
              <a:rPr lang="cs-CZ" sz="1200" dirty="0" smtClean="0"/>
              <a:t>, Svoboda, Neumanova,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22912" y="5624147"/>
            <a:ext cx="26894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148064" y="4035896"/>
            <a:ext cx="0" cy="1588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36764" y="4104512"/>
            <a:ext cx="486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/>
              <a:t>Skills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7326212" y="5607302"/>
            <a:ext cx="8461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/>
              <a:t>Challenge</a:t>
            </a:r>
            <a:endParaRPr lang="en-US" sz="1100" dirty="0"/>
          </a:p>
        </p:txBody>
      </p:sp>
      <p:sp>
        <p:nvSpPr>
          <p:cNvPr id="23" name="5-Point Star 22"/>
          <p:cNvSpPr/>
          <p:nvPr/>
        </p:nvSpPr>
        <p:spPr>
          <a:xfrm>
            <a:off x="5436096" y="4366122"/>
            <a:ext cx="144016" cy="709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148064" y="4401617"/>
            <a:ext cx="3155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08104" y="4437112"/>
            <a:ext cx="0" cy="1187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lus 28"/>
          <p:cNvSpPr/>
          <p:nvPr/>
        </p:nvSpPr>
        <p:spPr>
          <a:xfrm>
            <a:off x="6516216" y="5256172"/>
            <a:ext cx="288032" cy="23408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164226" y="5388024"/>
            <a:ext cx="14063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60232" y="5468571"/>
            <a:ext cx="0" cy="17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rot="19204992">
            <a:off x="5314472" y="4493308"/>
            <a:ext cx="1799003" cy="673427"/>
          </a:xfrm>
          <a:prstGeom prst="ellipse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580112" y="5030630"/>
            <a:ext cx="489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/>
              <a:t>Flow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882355" y="4725144"/>
            <a:ext cx="633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Radost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242395" y="4437112"/>
            <a:ext cx="633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Úžas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5333042" y="4082591"/>
            <a:ext cx="12434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Nuda,  nezájem</a:t>
            </a:r>
            <a:endParaRPr lang="en-US" sz="900" dirty="0"/>
          </a:p>
        </p:txBody>
      </p:sp>
      <p:sp>
        <p:nvSpPr>
          <p:cNvPr id="49" name="TextBox 48"/>
          <p:cNvSpPr txBox="1"/>
          <p:nvPr/>
        </p:nvSpPr>
        <p:spPr>
          <a:xfrm>
            <a:off x="6660232" y="5157192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Prohra,  nechuť, ztráta , sebevědomí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4582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6" grpId="0"/>
      <p:bldP spid="7" grpId="0"/>
      <p:bldP spid="9" grpId="0"/>
      <p:bldP spid="10" grpId="0"/>
      <p:bldP spid="18" grpId="0"/>
      <p:bldP spid="19" grpId="0"/>
      <p:bldP spid="23" grpId="0" animBg="1"/>
      <p:bldP spid="29" grpId="0" animBg="1"/>
      <p:bldP spid="43" grpId="0" animBg="1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9592" y="34604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0000"/>
                </a:solidFill>
              </a:rPr>
              <a:t>…. a co dál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3568" y="3645024"/>
            <a:ext cx="7630616" cy="288031"/>
          </a:xfrm>
        </p:spPr>
        <p:txBody>
          <a:bodyPr>
            <a:no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floor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yours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136904" cy="7225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cs-CZ" b="1" i="1" dirty="0"/>
              <a:t>„As </a:t>
            </a:r>
            <a:r>
              <a:rPr lang="cs-CZ" b="1" i="1" dirty="0" err="1"/>
              <a:t>ones</a:t>
            </a:r>
            <a:r>
              <a:rPr lang="cs-CZ" b="1" i="1" dirty="0"/>
              <a:t> </a:t>
            </a:r>
            <a:r>
              <a:rPr lang="cs-CZ" b="1" i="1" dirty="0" err="1"/>
              <a:t>Gretzky</a:t>
            </a:r>
            <a:r>
              <a:rPr lang="cs-CZ" b="1" i="1" dirty="0"/>
              <a:t> </a:t>
            </a:r>
            <a:r>
              <a:rPr lang="cs-CZ" b="1" i="1" dirty="0" err="1"/>
              <a:t>said</a:t>
            </a:r>
            <a:r>
              <a:rPr lang="en-US" b="1" i="1" dirty="0"/>
              <a:t>; do not go, where the puck is but rather go where the puck is going to be</a:t>
            </a:r>
            <a:r>
              <a:rPr lang="cs-CZ" b="1" i="1" dirty="0"/>
              <a:t>“. </a:t>
            </a:r>
            <a:endParaRPr lang="de-DE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2091" y="1196752"/>
            <a:ext cx="59046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. „</a:t>
            </a:r>
            <a:r>
              <a:rPr lang="cs-CZ" i="1" dirty="0"/>
              <a:t>Charakter je v podstatě kombinace návyků. Ne nadarmo se říká: „Zasej myšlenku, sklidíš čin; zasej čin, sklidíš návyk; zasej návyk, sklidíš charakter; zasej charakter, sklidíš osud.“ Návyky hrají v životě velkou roli. Protože jsou, často nevědomými, vzorci chování, neustále, den za dnem, se jejich prostřednictvím projevuje navenek náš charakter a efektivita, nebo naopak neefektivnost našeho jednání.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6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675</Words>
  <Application>Microsoft Office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PowerPoint Presentation</vt:lpstr>
      <vt:lpstr>Erik Feith way</vt:lpstr>
      <vt:lpstr>Excelentní společnost, na kterou mohu být hrdý Management, produkt, služba, výjimečný brand, silný obchodní příběh, úspěšná společnost s vizionářskými leadry</vt:lpstr>
      <vt:lpstr>Fenomén času</vt:lpstr>
      <vt:lpstr>PowerPoint Presentation</vt:lpstr>
      <vt:lpstr>PowerPoint Presentation</vt:lpstr>
      <vt:lpstr>PowerPoint Presentation</vt:lpstr>
      <vt:lpstr>the floor is yours</vt:lpstr>
      <vt:lpstr> „As ones Gretzky said; do not go, where the puck is but rather go where the puck is going to be“. </vt:lpstr>
    </vt:vector>
  </TitlesOfParts>
  <Company>Siemens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Erik Feith way</dc:title>
  <dc:creator>Feith, Erik (E O IP BRQ)</dc:creator>
  <cp:lastModifiedBy>Feith, Erik (E O IP BRQ)</cp:lastModifiedBy>
  <cp:revision>37</cp:revision>
  <cp:lastPrinted>2016-11-24T14:05:41Z</cp:lastPrinted>
  <dcterms:created xsi:type="dcterms:W3CDTF">2016-11-23T19:21:11Z</dcterms:created>
  <dcterms:modified xsi:type="dcterms:W3CDTF">2016-11-24T14:23:29Z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267706496</vt:i4>
  </property>
  <property fmtid="{D5CDD505-2E9C-101B-9397-08002B2CF9AE}" pid="3" name="_NewReviewCycle">
    <vt:lpwstr/>
  </property>
  <property fmtid="{D5CDD505-2E9C-101B-9397-08002B2CF9AE}" pid="4" name="_EmailSubject">
    <vt:lpwstr>Doplnění k přednášce na ESF</vt:lpwstr>
  </property>
  <property fmtid="{D5CDD505-2E9C-101B-9397-08002B2CF9AE}" pid="5" name="_AuthorEmail">
    <vt:lpwstr>erik.feith@siemens.com</vt:lpwstr>
  </property>
  <property fmtid="{D5CDD505-2E9C-101B-9397-08002B2CF9AE}" pid="6" name="_AuthorEmailDisplayName">
    <vt:lpwstr>Feith, Erik (PG SU EIS CZ BA)</vt:lpwstr>
  </property>
</Properties>
</file>