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57" r:id="rId3"/>
    <p:sldId id="283" r:id="rId4"/>
    <p:sldId id="284" r:id="rId5"/>
    <p:sldId id="293" r:id="rId6"/>
    <p:sldId id="285" r:id="rId7"/>
    <p:sldId id="294" r:id="rId8"/>
    <p:sldId id="286" r:id="rId9"/>
    <p:sldId id="287" r:id="rId10"/>
    <p:sldId id="289" r:id="rId11"/>
    <p:sldId id="295" r:id="rId12"/>
    <p:sldId id="288" r:id="rId13"/>
    <p:sldId id="297" r:id="rId14"/>
    <p:sldId id="301" r:id="rId15"/>
    <p:sldId id="282" r:id="rId16"/>
    <p:sldId id="298" r:id="rId17"/>
    <p:sldId id="299" r:id="rId18"/>
    <p:sldId id="291" r:id="rId19"/>
    <p:sldId id="292" r:id="rId20"/>
    <p:sldId id="300" r:id="rId21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80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E4ED7-675D-403A-8E7B-6CEE9A0492A7}" type="datetimeFigureOut">
              <a:rPr lang="cs-CZ" smtClean="0"/>
              <a:t>15. 11. 2017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9F561-029D-4939-945C-297E480B2E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721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15. 11. 2017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65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15. 11. 2017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74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15. 11. 2017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385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15. 11. 2017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06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15. 11. 2017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58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15. 11. 2017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81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15. 11. 2017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58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15. 11. 2017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40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15. 11. 2017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38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15. 11. 2017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07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15. 11. 2017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731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1C6CB-55BB-4AEE-9BAF-8E3535E13A5F}" type="datetimeFigureOut">
              <a:rPr lang="cs-CZ" smtClean="0"/>
              <a:t>15. 11. 2017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2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Dlouhodobý majetek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995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Vyřazení dlouhodobého hmotného majetku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Prodej.</a:t>
            </a:r>
          </a:p>
          <a:p>
            <a:r>
              <a:rPr lang="cs-CZ" dirty="0" smtClean="0"/>
              <a:t>Darování.</a:t>
            </a:r>
          </a:p>
          <a:p>
            <a:r>
              <a:rPr lang="cs-CZ" dirty="0" smtClean="0"/>
              <a:t>Likvidace.</a:t>
            </a:r>
          </a:p>
          <a:p>
            <a:r>
              <a:rPr lang="cs-CZ" dirty="0" smtClean="0"/>
              <a:t>Škoda.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467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Vyřazení majetku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Počáteční stav účtu ve skupině 02 Samostatné movité věci je 1000. Počáteční stav účtu 08 Oprávky je 300. Vyřazení majetku: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Prodej majetku, FAV 900.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Darování majetku nadaci.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Likvidace majetku.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Majetek vyřazený v důsledku poškození.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958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Technické zhodnocení DHM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Výdaje </a:t>
            </a:r>
            <a:r>
              <a:rPr lang="cs-CZ" dirty="0"/>
              <a:t>na dokončené nástavby, přístavby a stavební úpravy, rekonstrukce a modernizace majetku, </a:t>
            </a:r>
            <a:r>
              <a:rPr lang="cs-CZ" dirty="0" smtClean="0"/>
              <a:t>které převýšily částku 40 000 Kč. </a:t>
            </a:r>
          </a:p>
          <a:p>
            <a:r>
              <a:rPr lang="cs-CZ" dirty="0" smtClean="0"/>
              <a:t> Rekonstrukce – zásahy do majetku, které </a:t>
            </a:r>
            <a:r>
              <a:rPr lang="cs-CZ" dirty="0"/>
              <a:t>mají za následek změnu jeho účelu nebo technických parametrů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Modernizace -  rozšíření </a:t>
            </a:r>
            <a:r>
              <a:rPr lang="cs-CZ" dirty="0"/>
              <a:t>vybavenosti nebo použitelnosti majetku.</a:t>
            </a:r>
            <a:br>
              <a:rPr lang="cs-CZ" dirty="0"/>
            </a:b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639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Drobný dlouhodobý majetek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Doba použitelnosti delší než jeden rok.</a:t>
            </a:r>
          </a:p>
          <a:p>
            <a:r>
              <a:rPr lang="cs-CZ" dirty="0" smtClean="0"/>
              <a:t>Cena nižší, než stanovená hranice pro dlouhodobý majetek.</a:t>
            </a:r>
          </a:p>
          <a:p>
            <a:r>
              <a:rPr lang="cs-CZ" dirty="0" smtClean="0"/>
              <a:t>Stanovení kategorie drobného dlouhodobého majetku je na rozhodnutí účetní jednotky.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430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Zálohy na pořízení DHM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jednotka uhradila zálohu na pořízení DHM v hodnotě 300 (VBÚ).</a:t>
            </a:r>
          </a:p>
          <a:p>
            <a:r>
              <a:rPr lang="cs-CZ" dirty="0" smtClean="0"/>
              <a:t>Zakoupila majetek od dodavatele v hodnotě 1000 (FAD).</a:t>
            </a:r>
          </a:p>
          <a:p>
            <a:r>
              <a:rPr lang="cs-CZ" dirty="0" smtClean="0"/>
              <a:t>Převedla majetek do užívání v pořizovací ceně.</a:t>
            </a:r>
          </a:p>
          <a:p>
            <a:r>
              <a:rPr lang="cs-CZ" dirty="0" smtClean="0"/>
              <a:t>Zúčtovala zálohu s došlou fakturou.</a:t>
            </a:r>
          </a:p>
          <a:p>
            <a:r>
              <a:rPr lang="cs-CZ" dirty="0" smtClean="0"/>
              <a:t>Uhradila zbytek závazku z bankovního účtu.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215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Dlouhodobý nehmotný majetek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dirty="0"/>
              <a:t>Nehmotné výsledky výzkumu a vývoje </a:t>
            </a:r>
          </a:p>
          <a:p>
            <a:r>
              <a:rPr lang="cs-CZ" dirty="0"/>
              <a:t>Software </a:t>
            </a:r>
          </a:p>
          <a:p>
            <a:r>
              <a:rPr lang="cs-CZ" dirty="0"/>
              <a:t>Ostatní ocenitelná práva </a:t>
            </a:r>
          </a:p>
          <a:p>
            <a:r>
              <a:rPr lang="cs-CZ" dirty="0"/>
              <a:t>Goodwill </a:t>
            </a:r>
          </a:p>
          <a:p>
            <a:r>
              <a:rPr lang="cs-CZ" dirty="0"/>
              <a:t>Ostatní dlouhodobý nehmotný majetek </a:t>
            </a:r>
          </a:p>
        </p:txBody>
      </p:sp>
    </p:spTree>
    <p:extLst>
      <p:ext uri="{BB962C8B-B14F-4D97-AF65-F5344CB8AC3E}">
        <p14:creationId xmlns:p14="http://schemas.microsoft.com/office/powerpoint/2010/main" val="3645000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Pořízení DNM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jednotka zakoupila nový software na řízení výrobních procesů od dodavatele, hodnota software je 400, DPH 21% (FAD).</a:t>
            </a:r>
          </a:p>
          <a:p>
            <a:r>
              <a:rPr lang="cs-CZ" dirty="0" smtClean="0"/>
              <a:t>Faktura za instalaci je 100, DPH 21% (FAD).</a:t>
            </a:r>
          </a:p>
          <a:p>
            <a:r>
              <a:rPr lang="cs-CZ" dirty="0" smtClean="0"/>
              <a:t>Zařadila software do užívání v pořizovací ceně.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934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Dlouhodobý finanční majetek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Podíly </a:t>
            </a:r>
            <a:r>
              <a:rPr lang="cs-CZ" dirty="0"/>
              <a:t>– ovládaná nebo ovládající osoba </a:t>
            </a:r>
          </a:p>
          <a:p>
            <a:r>
              <a:rPr lang="cs-CZ" dirty="0"/>
              <a:t>Podíly - podstatný vliv </a:t>
            </a:r>
          </a:p>
          <a:p>
            <a:r>
              <a:rPr lang="cs-CZ" dirty="0"/>
              <a:t>Ostatní dlouhodobé cenné papíry a podíly </a:t>
            </a:r>
          </a:p>
          <a:p>
            <a:r>
              <a:rPr lang="cs-CZ" dirty="0"/>
              <a:t>Dluhové cenné papíry držené do splatnosti </a:t>
            </a:r>
          </a:p>
          <a:p>
            <a:r>
              <a:rPr lang="cs-CZ" dirty="0"/>
              <a:t>Zápůjčky a úvěry – ovládaná nebo ovládající osoba </a:t>
            </a:r>
          </a:p>
          <a:p>
            <a:r>
              <a:rPr lang="cs-CZ" dirty="0"/>
              <a:t>Zápůjčky a úvěry – podstatný vliv, ostatní </a:t>
            </a:r>
          </a:p>
          <a:p>
            <a:r>
              <a:rPr lang="cs-CZ" dirty="0"/>
              <a:t>Ostatní dlouhodobý finanční majetek </a:t>
            </a:r>
          </a:p>
          <a:p>
            <a:r>
              <a:rPr lang="cs-CZ" dirty="0"/>
              <a:t>Pořízení dlouhodobého finančního majetku </a:t>
            </a:r>
          </a:p>
        </p:txBody>
      </p:sp>
    </p:spTree>
    <p:extLst>
      <p:ext uri="{BB962C8B-B14F-4D97-AF65-F5344CB8AC3E}">
        <p14:creationId xmlns:p14="http://schemas.microsoft.com/office/powerpoint/2010/main" val="4153941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Oceňování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pořízení</a:t>
            </a:r>
          </a:p>
          <a:p>
            <a:pPr lvl="1"/>
            <a:r>
              <a:rPr lang="cs-CZ" dirty="0" smtClean="0"/>
              <a:t>Pořizovací cena</a:t>
            </a:r>
          </a:p>
          <a:p>
            <a:r>
              <a:rPr lang="cs-CZ" dirty="0" smtClean="0"/>
              <a:t>K rozvahovému dni</a:t>
            </a:r>
          </a:p>
          <a:p>
            <a:pPr lvl="1"/>
            <a:r>
              <a:rPr lang="cs-CZ" dirty="0" smtClean="0"/>
              <a:t>Reálná hodnota</a:t>
            </a:r>
          </a:p>
          <a:p>
            <a:pPr lvl="1"/>
            <a:r>
              <a:rPr lang="cs-CZ" dirty="0" smtClean="0"/>
              <a:t>Přecenění ekvivalencí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3316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Pořízení finančního majetku, ocenění reálnou hodnotou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jednotka X zakoupila akcie firmy Y v hodnotě 500, tím získala 10 % podíl na vlastním kapitálu firmy Y (VBÚ).</a:t>
            </a:r>
          </a:p>
          <a:p>
            <a:r>
              <a:rPr lang="cs-CZ" dirty="0" smtClean="0"/>
              <a:t>K rozvahovému dni byla reálná hodnota akcií 780.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503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Vymezení a charakteristika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sz="4000" dirty="0" smtClean="0"/>
          </a:p>
          <a:p>
            <a:r>
              <a:rPr lang="cs-CZ" sz="8000" b="1" dirty="0" smtClean="0"/>
              <a:t>Účtová třída 0</a:t>
            </a:r>
          </a:p>
          <a:p>
            <a:r>
              <a:rPr lang="cs-CZ" sz="8000" dirty="0" smtClean="0"/>
              <a:t>Doba použitelnosti delší než jeden rok, výši ocenění stanoví účetní jednotka sama. </a:t>
            </a:r>
          </a:p>
          <a:p>
            <a:r>
              <a:rPr lang="cs-CZ" sz="8000" dirty="0"/>
              <a:t>01 – Dlouhodobý nehmotný majetek</a:t>
            </a:r>
            <a:br>
              <a:rPr lang="cs-CZ" sz="8000" dirty="0"/>
            </a:br>
            <a:r>
              <a:rPr lang="cs-CZ" sz="8000" dirty="0"/>
              <a:t>02 – Dlouhodobý hmotný majetek odpisovaný</a:t>
            </a:r>
            <a:br>
              <a:rPr lang="cs-CZ" sz="8000" dirty="0"/>
            </a:br>
            <a:r>
              <a:rPr lang="cs-CZ" sz="8000" dirty="0"/>
              <a:t>03 – Dlouhodobý hmotný majetek neodpisovaný</a:t>
            </a:r>
            <a:br>
              <a:rPr lang="cs-CZ" sz="8000" dirty="0"/>
            </a:br>
            <a:r>
              <a:rPr lang="cs-CZ" sz="8000" dirty="0" smtClean="0"/>
              <a:t>04 </a:t>
            </a:r>
            <a:r>
              <a:rPr lang="cs-CZ" sz="8000" dirty="0"/>
              <a:t>– Nedokončený dlouhodobý nehmotný a hmotný </a:t>
            </a:r>
            <a:r>
              <a:rPr lang="cs-CZ" sz="8000" dirty="0" smtClean="0"/>
              <a:t>majetek</a:t>
            </a:r>
            <a:r>
              <a:rPr lang="cs-CZ" sz="8000" b="1" dirty="0"/>
              <a:t/>
            </a:r>
            <a:br>
              <a:rPr lang="cs-CZ" sz="8000" b="1" dirty="0"/>
            </a:br>
            <a:r>
              <a:rPr lang="cs-CZ" sz="8000" dirty="0"/>
              <a:t>05 - Poskytnuté zálohy na dlouhodobý majetek</a:t>
            </a:r>
            <a:br>
              <a:rPr lang="cs-CZ" sz="8000" dirty="0"/>
            </a:br>
            <a:r>
              <a:rPr lang="cs-CZ" sz="8000" dirty="0"/>
              <a:t>06 – Dlouhodobý finanční majetek</a:t>
            </a:r>
            <a:br>
              <a:rPr lang="cs-CZ" sz="8000" dirty="0"/>
            </a:br>
            <a:r>
              <a:rPr lang="cs-CZ" sz="8000" dirty="0"/>
              <a:t>07 – Oprávky k dlouhodobému nehmotnému majetku</a:t>
            </a:r>
            <a:br>
              <a:rPr lang="cs-CZ" sz="8000" dirty="0"/>
            </a:br>
            <a:r>
              <a:rPr lang="cs-CZ" sz="8000" dirty="0"/>
              <a:t>08 – Oprávky k dlouhodobému hmotnému majetku</a:t>
            </a:r>
            <a:br>
              <a:rPr lang="cs-CZ" sz="8000" dirty="0"/>
            </a:br>
            <a:r>
              <a:rPr lang="cs-CZ" sz="8000" dirty="0"/>
              <a:t>09 – Opravné položky k dlouhodobému </a:t>
            </a:r>
            <a:r>
              <a:rPr lang="cs-CZ" sz="8000" dirty="0" smtClean="0"/>
              <a:t>majetku</a:t>
            </a:r>
          </a:p>
          <a:p>
            <a:r>
              <a:rPr lang="cs-CZ" sz="8000" dirty="0" smtClean="0"/>
              <a:t>Náklady a výnosy v provozní oblasti, skupiny  54, 55, 58, 64.</a:t>
            </a:r>
          </a:p>
          <a:p>
            <a:endParaRPr lang="cs-CZ" sz="8000" b="1" dirty="0" smtClean="0"/>
          </a:p>
        </p:txBody>
      </p:sp>
    </p:spTree>
    <p:extLst>
      <p:ext uri="{BB962C8B-B14F-4D97-AF65-F5344CB8AC3E}">
        <p14:creationId xmlns:p14="http://schemas.microsoft.com/office/powerpoint/2010/main" val="482633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Pořízení dlouhodobého finančního majetku, </a:t>
            </a:r>
            <a:br>
              <a:rPr lang="cs-CZ" sz="2800" b="1" dirty="0" smtClean="0"/>
            </a:br>
            <a:r>
              <a:rPr lang="cs-CZ" sz="2800" b="1" dirty="0" smtClean="0"/>
              <a:t>přecenění ekvivalencí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Účetní jednotka X zakoupila akcie firmy Y v hodnotě 500, tím získala </a:t>
            </a:r>
            <a:r>
              <a:rPr lang="cs-CZ" dirty="0" smtClean="0"/>
              <a:t>30 </a:t>
            </a:r>
            <a:r>
              <a:rPr lang="cs-CZ" dirty="0"/>
              <a:t>% podíl na vlastním kapitálu </a:t>
            </a:r>
            <a:r>
              <a:rPr lang="cs-CZ"/>
              <a:t>firmy </a:t>
            </a:r>
            <a:r>
              <a:rPr lang="cs-CZ" smtClean="0"/>
              <a:t>Y</a:t>
            </a:r>
            <a:r>
              <a:rPr lang="cs-CZ"/>
              <a:t> </a:t>
            </a:r>
            <a:r>
              <a:rPr lang="cs-CZ" smtClean="0"/>
              <a:t>(VBÚ).</a:t>
            </a:r>
            <a:endParaRPr lang="cs-CZ" dirty="0" smtClean="0"/>
          </a:p>
          <a:p>
            <a:r>
              <a:rPr lang="cs-CZ" dirty="0" smtClean="0"/>
              <a:t>K rozvahovému dni dosáhla hodnota vlastního kapitálu firmy Y 2500.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13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Dlouhodobý hmotný majetek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Dlouhodobý hmotný majetek odpisovaný </a:t>
            </a:r>
            <a:endParaRPr lang="cs-CZ" dirty="0"/>
          </a:p>
          <a:p>
            <a:pPr lvl="1"/>
            <a:r>
              <a:rPr lang="cs-CZ" dirty="0"/>
              <a:t>Stavby </a:t>
            </a:r>
          </a:p>
          <a:p>
            <a:pPr lvl="1"/>
            <a:r>
              <a:rPr lang="cs-CZ" dirty="0"/>
              <a:t>Hmotné movité věci a jejich soubory </a:t>
            </a:r>
          </a:p>
          <a:p>
            <a:pPr lvl="1"/>
            <a:r>
              <a:rPr lang="cs-CZ" dirty="0"/>
              <a:t>Pěstitelské celky trvalých porostů </a:t>
            </a:r>
          </a:p>
          <a:p>
            <a:pPr lvl="1"/>
            <a:r>
              <a:rPr lang="pl-PL" dirty="0"/>
              <a:t>Dospělá zvířata a jejich skupiny </a:t>
            </a:r>
          </a:p>
          <a:p>
            <a:pPr lvl="1"/>
            <a:r>
              <a:rPr lang="cs-CZ" dirty="0"/>
              <a:t>Jiný dlouhodobý hmotný majetek </a:t>
            </a:r>
          </a:p>
          <a:p>
            <a:r>
              <a:rPr lang="cs-CZ" b="1" dirty="0"/>
              <a:t>Dlouhodobý hmotný majetek neodepisovaný </a:t>
            </a:r>
            <a:endParaRPr lang="cs-CZ" dirty="0"/>
          </a:p>
          <a:p>
            <a:pPr lvl="1"/>
            <a:r>
              <a:rPr lang="cs-CZ" dirty="0"/>
              <a:t>Pozemky </a:t>
            </a:r>
          </a:p>
          <a:p>
            <a:pPr lvl="1"/>
            <a:r>
              <a:rPr lang="cs-CZ" dirty="0"/>
              <a:t>Umělecká díla a sbírky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470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Oceňování DHM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Pořizovací cena = cena pořízení</a:t>
            </a:r>
          </a:p>
          <a:p>
            <a:pPr marL="457200" lvl="1" indent="0">
              <a:buNone/>
            </a:pPr>
            <a:r>
              <a:rPr lang="cs-CZ" dirty="0" smtClean="0"/>
              <a:t>+ Vedlejší pořizovací náklady:</a:t>
            </a:r>
          </a:p>
          <a:p>
            <a:pPr lvl="2"/>
            <a:r>
              <a:rPr lang="cs-CZ" dirty="0"/>
              <a:t>d</a:t>
            </a:r>
            <a:r>
              <a:rPr lang="cs-CZ" dirty="0" smtClean="0"/>
              <a:t>oprava,</a:t>
            </a:r>
          </a:p>
          <a:p>
            <a:pPr lvl="2"/>
            <a:r>
              <a:rPr lang="cs-CZ" dirty="0"/>
              <a:t>m</a:t>
            </a:r>
            <a:r>
              <a:rPr lang="cs-CZ" dirty="0" smtClean="0"/>
              <a:t>ontáž, 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říprava a zabezpečení výstavby, </a:t>
            </a:r>
          </a:p>
          <a:p>
            <a:pPr lvl="2"/>
            <a:r>
              <a:rPr lang="cs-CZ" dirty="0"/>
              <a:t>ú</a:t>
            </a:r>
            <a:r>
              <a:rPr lang="cs-CZ" dirty="0" smtClean="0"/>
              <a:t>roky z úvěrů do doby uvedení majetku do užívání, </a:t>
            </a:r>
          </a:p>
          <a:p>
            <a:pPr lvl="2"/>
            <a:r>
              <a:rPr lang="cs-CZ" dirty="0"/>
              <a:t>c</a:t>
            </a:r>
            <a:r>
              <a:rPr lang="cs-CZ" dirty="0" smtClean="0"/>
              <a:t>lo, 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růzkumné, geologické, projektové práce.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Do PC nepatří: výdaje na zaškolení pracovníků. </a:t>
            </a:r>
            <a:r>
              <a:rPr lang="cs-CZ" dirty="0">
                <a:solidFill>
                  <a:srgbClr val="FF0000"/>
                </a:solidFill>
              </a:rPr>
              <a:t/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648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Pořízení DHM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dodavatelů.</a:t>
            </a:r>
          </a:p>
          <a:p>
            <a:r>
              <a:rPr lang="cs-CZ" dirty="0" smtClean="0"/>
              <a:t>Ve vlastní režii.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253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Pořízení DHM od dodavatele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jednotka zakoupila výrobní zařízení od dodavatele na fakturu:</a:t>
            </a:r>
          </a:p>
          <a:p>
            <a:r>
              <a:rPr lang="cs-CZ" dirty="0" smtClean="0"/>
              <a:t>Hodnota výrobního zařízení 1000 (FAD).</a:t>
            </a:r>
          </a:p>
          <a:p>
            <a:r>
              <a:rPr lang="cs-CZ" dirty="0" smtClean="0"/>
              <a:t>Doprava, provedená ve vlastní režii 50 (VÚD).</a:t>
            </a:r>
          </a:p>
          <a:p>
            <a:r>
              <a:rPr lang="cs-CZ" dirty="0" smtClean="0"/>
              <a:t>Montáž výrobního zařízení (100) FAD.</a:t>
            </a:r>
          </a:p>
          <a:p>
            <a:r>
              <a:rPr lang="cs-CZ" dirty="0" smtClean="0"/>
              <a:t>Zaškolení zaměstnanců 60 (FAD).</a:t>
            </a:r>
          </a:p>
          <a:p>
            <a:r>
              <a:rPr lang="cs-CZ" dirty="0" smtClean="0"/>
              <a:t>Zařazení výrobního zařízení do užívání v pořizovací ceně (VÚD).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345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Pořízení DHM vlastní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Účetní jednotka pořídila dlouhodobý hmotný majetek vlastní činností (ve vlastní režii).</a:t>
            </a:r>
          </a:p>
          <a:p>
            <a:pPr lvl="1"/>
            <a:r>
              <a:rPr lang="cs-CZ" dirty="0" smtClean="0"/>
              <a:t>Spotřeba materiálu při pořízení majetku je 500 (výdejka).</a:t>
            </a:r>
          </a:p>
          <a:p>
            <a:pPr lvl="1"/>
            <a:r>
              <a:rPr lang="cs-CZ" dirty="0" smtClean="0"/>
              <a:t>Mzdové náklady 400 (VÚD).</a:t>
            </a:r>
          </a:p>
          <a:p>
            <a:pPr lvl="1"/>
            <a:r>
              <a:rPr lang="cs-CZ" dirty="0" smtClean="0"/>
              <a:t>Spotřeba energie 200 (FAD).</a:t>
            </a:r>
          </a:p>
          <a:p>
            <a:pPr lvl="1"/>
            <a:r>
              <a:rPr lang="cs-CZ" dirty="0" smtClean="0"/>
              <a:t>Aktivace dlouhodobého hmotného majetku, oceněný ve vlastních nákladech (VÚD).</a:t>
            </a:r>
          </a:p>
          <a:p>
            <a:pPr lvl="1"/>
            <a:r>
              <a:rPr lang="cs-CZ" dirty="0" smtClean="0"/>
              <a:t>Uvedení majetku do užívání (VÚD).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454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Odpisy DHM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Účetní odpisy.</a:t>
            </a:r>
          </a:p>
          <a:p>
            <a:r>
              <a:rPr lang="cs-CZ" dirty="0" smtClean="0"/>
              <a:t>Daňové odpisy (</a:t>
            </a:r>
            <a:r>
              <a:rPr lang="pl-PL" dirty="0" smtClean="0"/>
              <a:t>zákon </a:t>
            </a:r>
            <a:r>
              <a:rPr lang="pl-PL" dirty="0"/>
              <a:t>č. 586/1992 Sb., o daních z </a:t>
            </a:r>
            <a:r>
              <a:rPr lang="pl-PL" dirty="0" smtClean="0"/>
              <a:t>příjmů). </a:t>
            </a:r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5565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Hodnota účetních odpisů je 10000.</a:t>
            </a:r>
          </a:p>
          <a:p>
            <a:r>
              <a:rPr lang="cs-CZ" dirty="0" smtClean="0"/>
              <a:t>Hodnota daňových odpisů je 8000.</a:t>
            </a:r>
          </a:p>
          <a:p>
            <a:r>
              <a:rPr lang="cs-CZ" dirty="0" smtClean="0"/>
              <a:t>Na konci účetního období vykázala účetní jednotka účetní výsledek hospodaření v hodnotě </a:t>
            </a:r>
            <a:r>
              <a:rPr lang="cs-CZ" dirty="0" smtClean="0"/>
              <a:t>50000.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5089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671</Words>
  <Application>Microsoft Office PowerPoint</Application>
  <PresentationFormat>Předvádění na obrazovce (4:3)</PresentationFormat>
  <Paragraphs>109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Dlouhodobý majetek</vt:lpstr>
      <vt:lpstr>Vymezení a charakteristika</vt:lpstr>
      <vt:lpstr>Dlouhodobý hmotný majetek</vt:lpstr>
      <vt:lpstr>Oceňování DHM</vt:lpstr>
      <vt:lpstr>Pořízení DHM</vt:lpstr>
      <vt:lpstr>Pořízení DHM od dodavatele</vt:lpstr>
      <vt:lpstr>Pořízení DHM vlastní činnosti</vt:lpstr>
      <vt:lpstr>Odpisy DHM</vt:lpstr>
      <vt:lpstr>Příklad</vt:lpstr>
      <vt:lpstr>Vyřazení dlouhodobého hmotného majetku</vt:lpstr>
      <vt:lpstr>Vyřazení majetku</vt:lpstr>
      <vt:lpstr>Technické zhodnocení DHM</vt:lpstr>
      <vt:lpstr>Drobný dlouhodobý majetek</vt:lpstr>
      <vt:lpstr>Zálohy na pořízení DHM</vt:lpstr>
      <vt:lpstr>Dlouhodobý nehmotný majetek</vt:lpstr>
      <vt:lpstr>Pořízení DNM</vt:lpstr>
      <vt:lpstr>Dlouhodobý finanční majetek</vt:lpstr>
      <vt:lpstr>Oceňování</vt:lpstr>
      <vt:lpstr>Pořízení finančního majetku, ocenění reálnou hodnotou</vt:lpstr>
      <vt:lpstr>Pořízení dlouhodobého finančního majetku,  přecenění ekvivalencí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Krátkodobý finanční majetek a peněžní prostředky</dc:title>
  <dc:creator>Uzivatel</dc:creator>
  <cp:lastModifiedBy>Hyblova Eva</cp:lastModifiedBy>
  <cp:revision>27</cp:revision>
  <cp:lastPrinted>2017-11-15T08:48:20Z</cp:lastPrinted>
  <dcterms:created xsi:type="dcterms:W3CDTF">2017-11-08T17:13:56Z</dcterms:created>
  <dcterms:modified xsi:type="dcterms:W3CDTF">2017-11-15T08:57:07Z</dcterms:modified>
</cp:coreProperties>
</file>