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8D1FE-523E-4431-BA80-347775BBE40B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C8526-06B8-4FF1-BD21-C99CF31E2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66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5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7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38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06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5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81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58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40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38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7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73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C6CB-55BB-4AEE-9BAF-8E3535E13A5F}" type="datetimeFigureOut">
              <a:rPr lang="cs-CZ" smtClean="0"/>
              <a:t>9. 11. 2017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2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Krátkodobý finanční majetek a peněžní prostředky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95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a charakteristika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Účtová třída 1</a:t>
            </a:r>
          </a:p>
          <a:p>
            <a:r>
              <a:rPr lang="cs-CZ" dirty="0" smtClean="0"/>
              <a:t>11 Materiál</a:t>
            </a:r>
          </a:p>
          <a:p>
            <a:r>
              <a:rPr lang="cs-CZ" dirty="0" smtClean="0"/>
              <a:t>12 Výrobky</a:t>
            </a:r>
          </a:p>
          <a:p>
            <a:r>
              <a:rPr lang="cs-CZ" dirty="0" smtClean="0"/>
              <a:t>13 Zboží</a:t>
            </a:r>
          </a:p>
          <a:p>
            <a:r>
              <a:rPr lang="cs-CZ" dirty="0" smtClean="0"/>
              <a:t>15 Poskytnuté zálohy na zásoby</a:t>
            </a:r>
          </a:p>
          <a:p>
            <a:r>
              <a:rPr lang="cs-CZ" dirty="0" smtClean="0"/>
              <a:t>19 Opravná položka k zásobám</a:t>
            </a:r>
          </a:p>
          <a:p>
            <a:r>
              <a:rPr lang="cs-CZ" dirty="0" smtClean="0"/>
              <a:t>Náklady a výnosy související se zásobami jsou provozní, 50 – 55 a 58,  60 – 64.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03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Oceňování při pořízení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Nakoupené zásoby (materiál, zboží) – pořizovací cena</a:t>
            </a:r>
          </a:p>
          <a:p>
            <a:pPr lvl="1"/>
            <a:r>
              <a:rPr lang="cs-CZ" dirty="0" smtClean="0"/>
              <a:t>Vedlejší pořizovací náklady (doprava, provize, manipulace, clo, nevratné daně) </a:t>
            </a:r>
          </a:p>
          <a:p>
            <a:r>
              <a:rPr lang="cs-CZ" dirty="0" smtClean="0"/>
              <a:t>Výrobky – vlastní náklady (kalkulace – spotřeba materiálu, mzdové náklady, energie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78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Účtování zásob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Způsob A</a:t>
            </a:r>
          </a:p>
          <a:p>
            <a:r>
              <a:rPr lang="cs-CZ" dirty="0" smtClean="0"/>
              <a:t>Způsob 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200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Pořízení a spotřeba materiálu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Počáteční stav účtu ve skupině 11 Materiál na skladě je 60.</a:t>
            </a:r>
          </a:p>
          <a:p>
            <a:r>
              <a:rPr lang="cs-CZ" dirty="0" smtClean="0"/>
              <a:t>Nákup materiálu od dodavatelů 100 (FAP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Doprava materiálu 50 (FAP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Převzetí materiálu na sklad v pořizovací ceně (příjemka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Spotřeba materiálu ve výrobě hodnotě 90 (výdejka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867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Nákup a prodej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Počáteční stav účtu ve skupině 13 Zboží na skladě je 80.</a:t>
            </a:r>
          </a:p>
          <a:p>
            <a:r>
              <a:rPr lang="cs-CZ" dirty="0" smtClean="0"/>
              <a:t>Nákup zboží od dodavatele v hodnotě 420 (FAP).</a:t>
            </a:r>
          </a:p>
          <a:p>
            <a:r>
              <a:rPr lang="cs-CZ" dirty="0" smtClean="0"/>
              <a:t>Vlastní doprava zboží v hodnotě 30 (VÚD).</a:t>
            </a:r>
          </a:p>
          <a:p>
            <a:r>
              <a:rPr lang="cs-CZ" dirty="0" smtClean="0"/>
              <a:t>Převzetí zboží na sklad v pořizovací ceně (příjemka).</a:t>
            </a:r>
          </a:p>
          <a:p>
            <a:r>
              <a:rPr lang="cs-CZ" dirty="0" smtClean="0"/>
              <a:t>Prodej zboží v hodnotě 600 (FAV).</a:t>
            </a:r>
          </a:p>
          <a:p>
            <a:r>
              <a:rPr lang="cs-CZ" dirty="0" smtClean="0"/>
              <a:t>Úbytek prodaného zboží v hodnotě 300 (Výdejka).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741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Nákup a prodej zboží - Plátce DPH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Předmětem daně </a:t>
            </a:r>
            <a:r>
              <a:rPr lang="cs-CZ" dirty="0" smtClean="0"/>
              <a:t>je dodání </a:t>
            </a:r>
            <a:r>
              <a:rPr lang="cs-CZ" dirty="0" smtClean="0"/>
              <a:t>zboží nebo poskytnutí služby za úplatu.</a:t>
            </a:r>
          </a:p>
          <a:p>
            <a:r>
              <a:rPr lang="cs-CZ" dirty="0" smtClean="0"/>
              <a:t>Účetní jednotka je plátce DPH.</a:t>
            </a:r>
          </a:p>
          <a:p>
            <a:pPr lvl="1"/>
            <a:r>
              <a:rPr lang="cs-CZ" dirty="0" smtClean="0"/>
              <a:t>Nakoupila zboží od dodavatelů v hodnotě 100, DPH 21% (FAP).</a:t>
            </a:r>
          </a:p>
          <a:p>
            <a:pPr lvl="1"/>
            <a:r>
              <a:rPr lang="cs-CZ" dirty="0" smtClean="0"/>
              <a:t>Převzala zboží na sklad (Příjemka).</a:t>
            </a:r>
          </a:p>
          <a:p>
            <a:pPr lvl="1"/>
            <a:r>
              <a:rPr lang="cs-CZ" dirty="0" smtClean="0"/>
              <a:t>Zboží prodala v hodnotě 300, DPH 21% (FAV).</a:t>
            </a:r>
          </a:p>
          <a:p>
            <a:pPr lvl="1"/>
            <a:r>
              <a:rPr lang="cs-CZ" dirty="0" smtClean="0"/>
              <a:t>Vyskladnila prodané zboží (Výdejka). 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774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Ocenění úbytku zásob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stejného druhu zásob se používá ocenění:</a:t>
            </a:r>
          </a:p>
          <a:p>
            <a:pPr lvl="1"/>
            <a:r>
              <a:rPr lang="cs-CZ" dirty="0" smtClean="0"/>
              <a:t>Vážený aritmetický </a:t>
            </a:r>
            <a:r>
              <a:rPr lang="cs-CZ" dirty="0" smtClean="0"/>
              <a:t>průměr.</a:t>
            </a:r>
            <a:endParaRPr lang="cs-CZ" dirty="0" smtClean="0"/>
          </a:p>
          <a:p>
            <a:pPr lvl="1"/>
            <a:r>
              <a:rPr lang="cs-CZ" dirty="0" smtClean="0"/>
              <a:t>FIFO (</a:t>
            </a:r>
            <a:r>
              <a:rPr lang="en-US" dirty="0" smtClean="0"/>
              <a:t>first in, first out</a:t>
            </a:r>
            <a:r>
              <a:rPr lang="cs-CZ" dirty="0" smtClean="0"/>
              <a:t>, první do skladu, první ze skladu).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658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výrobky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Nedokončená </a:t>
            </a:r>
            <a:r>
              <a:rPr lang="cs-CZ" dirty="0" smtClean="0"/>
              <a:t>výroba.</a:t>
            </a:r>
            <a:endParaRPr lang="cs-CZ" dirty="0" smtClean="0"/>
          </a:p>
          <a:p>
            <a:r>
              <a:rPr lang="cs-CZ" dirty="0" smtClean="0"/>
              <a:t>Polotovary.</a:t>
            </a:r>
            <a:endParaRPr lang="cs-CZ" dirty="0" smtClean="0"/>
          </a:p>
          <a:p>
            <a:r>
              <a:rPr lang="cs-CZ" dirty="0" smtClean="0"/>
              <a:t>Výrobky.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478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Předmětem podnikání účetní jednotky je výroba výrobků. V souvislosti s výrobou bylo zúčtováno:</a:t>
            </a:r>
          </a:p>
          <a:p>
            <a:pPr lvl="1"/>
            <a:r>
              <a:rPr lang="cs-CZ" dirty="0" smtClean="0"/>
              <a:t>Spotřeba materiálu v hodnotě 30 (výdejka).</a:t>
            </a:r>
          </a:p>
          <a:p>
            <a:pPr lvl="1"/>
            <a:r>
              <a:rPr lang="cs-CZ" dirty="0" smtClean="0"/>
              <a:t>Mzdové náklady v hodnotě 50 (VÚD).</a:t>
            </a:r>
          </a:p>
          <a:p>
            <a:pPr lvl="1"/>
            <a:r>
              <a:rPr lang="cs-CZ" dirty="0" smtClean="0"/>
              <a:t>Převzetí výrobků na sklad, ocenění vlastními náklady (příjemka).</a:t>
            </a:r>
          </a:p>
          <a:p>
            <a:pPr lvl="1"/>
            <a:r>
              <a:rPr lang="cs-CZ" dirty="0" smtClean="0"/>
              <a:t>Prodej výrobků v hodnotě 120 (FAV).</a:t>
            </a:r>
          </a:p>
          <a:p>
            <a:pPr lvl="1"/>
            <a:r>
              <a:rPr lang="cs-CZ" dirty="0" smtClean="0"/>
              <a:t>Vyskladnění prodaných výrobků v hodnotě 60 (výdejka).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326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Snížení hodnoty zásob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Trvalé (manka a škody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Dočasné (opravné položky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85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a charakteristika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sz="4000" dirty="0" smtClean="0"/>
          </a:p>
          <a:p>
            <a:r>
              <a:rPr lang="cs-CZ" sz="8000" b="1" dirty="0" smtClean="0"/>
              <a:t>Účtová třída 2</a:t>
            </a:r>
          </a:p>
          <a:p>
            <a:r>
              <a:rPr lang="cs-CZ" sz="8000" dirty="0" smtClean="0"/>
              <a:t>Krátkodobý finanční majetek a závazky </a:t>
            </a:r>
          </a:p>
          <a:p>
            <a:r>
              <a:rPr lang="cs-CZ" sz="8000" dirty="0" smtClean="0"/>
              <a:t>Vysoká likvidnost, bezprostřední obchodovatelnost, předpokládaná držba či smluvená splatnost do jednoho roku vztažená k okamžiku uskutečnění účetního případu.</a:t>
            </a:r>
            <a:endParaRPr lang="cs-CZ" sz="8000" b="1" dirty="0" smtClean="0"/>
          </a:p>
          <a:p>
            <a:pPr lvl="1"/>
            <a:r>
              <a:rPr lang="cs-CZ" sz="8000" dirty="0"/>
              <a:t>21 </a:t>
            </a:r>
            <a:r>
              <a:rPr lang="cs-CZ" sz="8000" dirty="0" smtClean="0"/>
              <a:t>Peněžní prostředky v </a:t>
            </a:r>
            <a:r>
              <a:rPr lang="cs-CZ" sz="8000" dirty="0"/>
              <a:t>pokladně</a:t>
            </a:r>
          </a:p>
          <a:p>
            <a:pPr lvl="1"/>
            <a:r>
              <a:rPr lang="cs-CZ" sz="8000" dirty="0" smtClean="0"/>
              <a:t>22 Peněžní </a:t>
            </a:r>
            <a:r>
              <a:rPr lang="cs-CZ" sz="8000" dirty="0"/>
              <a:t>prostředky na účtech</a:t>
            </a:r>
          </a:p>
          <a:p>
            <a:pPr lvl="1"/>
            <a:r>
              <a:rPr lang="cs-CZ" sz="8000" dirty="0" smtClean="0"/>
              <a:t>23 Krátkodobé </a:t>
            </a:r>
            <a:r>
              <a:rPr lang="cs-CZ" sz="8000" dirty="0"/>
              <a:t>úvěry</a:t>
            </a:r>
          </a:p>
          <a:p>
            <a:pPr lvl="1"/>
            <a:r>
              <a:rPr lang="cs-CZ" sz="8000" dirty="0" smtClean="0"/>
              <a:t>24 Krátkodobé </a:t>
            </a:r>
            <a:r>
              <a:rPr lang="cs-CZ" sz="8000" dirty="0"/>
              <a:t>finanční výpomoci</a:t>
            </a:r>
          </a:p>
          <a:p>
            <a:pPr lvl="1"/>
            <a:r>
              <a:rPr lang="cs-CZ" sz="8000" dirty="0" smtClean="0"/>
              <a:t>25 Krátkodobý </a:t>
            </a:r>
            <a:r>
              <a:rPr lang="cs-CZ" sz="8000" dirty="0"/>
              <a:t>finanční majetek</a:t>
            </a:r>
          </a:p>
          <a:p>
            <a:pPr lvl="1"/>
            <a:r>
              <a:rPr lang="cs-CZ" sz="8000" dirty="0" smtClean="0"/>
              <a:t>26 Převody </a:t>
            </a:r>
            <a:r>
              <a:rPr lang="cs-CZ" sz="8000" dirty="0"/>
              <a:t>mezi finančními účty</a:t>
            </a:r>
          </a:p>
          <a:p>
            <a:pPr lvl="1"/>
            <a:r>
              <a:rPr lang="cs-CZ" sz="8000" dirty="0" smtClean="0"/>
              <a:t>29 Opravné </a:t>
            </a:r>
            <a:r>
              <a:rPr lang="cs-CZ" sz="8000" dirty="0"/>
              <a:t>položky ke </a:t>
            </a:r>
            <a:r>
              <a:rPr lang="cs-CZ" sz="8000" dirty="0" smtClean="0"/>
              <a:t>krátkodobému finančnímu majetku</a:t>
            </a:r>
          </a:p>
          <a:p>
            <a:pPr lvl="1"/>
            <a:r>
              <a:rPr lang="cs-CZ" sz="8000" dirty="0" smtClean="0"/>
              <a:t>Náklady a výnosy spojené s finančním majetkem skupiny 56 – 57 a 66</a:t>
            </a:r>
            <a:endParaRPr lang="cs-CZ" sz="8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633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Manka a škody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normy přirozeného úbytku </a:t>
            </a:r>
            <a:r>
              <a:rPr lang="cs-CZ" dirty="0" smtClean="0"/>
              <a:t>zásob: </a:t>
            </a:r>
            <a:endParaRPr lang="cs-CZ" dirty="0" smtClean="0"/>
          </a:p>
          <a:p>
            <a:pPr lvl="1"/>
            <a:r>
              <a:rPr lang="cs-CZ" dirty="0" smtClean="0"/>
              <a:t>50 Spotřeba </a:t>
            </a:r>
            <a:r>
              <a:rPr lang="cs-CZ" dirty="0" smtClean="0"/>
              <a:t>materiálu,</a:t>
            </a:r>
            <a:endParaRPr lang="cs-CZ" dirty="0" smtClean="0"/>
          </a:p>
          <a:p>
            <a:pPr lvl="1"/>
            <a:r>
              <a:rPr lang="cs-CZ" dirty="0" smtClean="0"/>
              <a:t>50 Prodané </a:t>
            </a:r>
            <a:r>
              <a:rPr lang="cs-CZ" dirty="0" smtClean="0"/>
              <a:t>zboží,</a:t>
            </a:r>
            <a:endParaRPr lang="cs-CZ" dirty="0" smtClean="0"/>
          </a:p>
          <a:p>
            <a:pPr lvl="1"/>
            <a:r>
              <a:rPr lang="cs-CZ" dirty="0" smtClean="0"/>
              <a:t>58 Změna stavu zásob </a:t>
            </a:r>
            <a:r>
              <a:rPr lang="cs-CZ" dirty="0" smtClean="0"/>
              <a:t>výrobků.</a:t>
            </a:r>
            <a:endParaRPr lang="cs-CZ" dirty="0" smtClean="0"/>
          </a:p>
          <a:p>
            <a:r>
              <a:rPr lang="cs-CZ" dirty="0" smtClean="0"/>
              <a:t>Nad </a:t>
            </a:r>
            <a:r>
              <a:rPr lang="cs-CZ" dirty="0" smtClean="0"/>
              <a:t>normu:</a:t>
            </a:r>
            <a:endParaRPr lang="cs-CZ" dirty="0" smtClean="0"/>
          </a:p>
          <a:p>
            <a:pPr lvl="1"/>
            <a:r>
              <a:rPr lang="cs-CZ" dirty="0" smtClean="0"/>
              <a:t>54 Manka a </a:t>
            </a:r>
            <a:r>
              <a:rPr lang="cs-CZ" dirty="0" smtClean="0"/>
              <a:t>škody.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005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Manka a škody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Počáteční stav účtu ve skupině 11 Materiál na skladě je 620.</a:t>
            </a:r>
          </a:p>
          <a:p>
            <a:r>
              <a:rPr lang="cs-CZ" dirty="0" smtClean="0"/>
              <a:t>V rámci inventarizace bylo zjištěno manko v hodnotě 60, z toho 20 bylo uznáno v normě přirozeného úbytku zásob. Zbývající část byla uznána jako manko na normu.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038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Opravné položky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Počáteční stav účtu ve skupině 13 Zboží je 400. Vlivem nepříznivého vývoje na trhu se jeho cena k rozvahovému dni snížila o 20 %.</a:t>
            </a:r>
          </a:p>
          <a:p>
            <a:r>
              <a:rPr lang="cs-CZ" dirty="0" smtClean="0"/>
              <a:t>Přepokládá se, že snížení hodnoty je dočasné.</a:t>
            </a:r>
          </a:p>
          <a:p>
            <a:r>
              <a:rPr lang="cs-CZ" dirty="0" smtClean="0"/>
              <a:t>V následujícím účetním období cena zboží vzrostla na 420.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101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Zálohy na zásoby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uhradila zálohu dodavateli zboží z běžného účtu ve výši 150.</a:t>
            </a:r>
          </a:p>
          <a:p>
            <a:r>
              <a:rPr lang="cs-CZ" dirty="0" smtClean="0"/>
              <a:t>Obdržela dodávku zboží od dodavatele v hodnotě 350 (FAP).</a:t>
            </a:r>
          </a:p>
          <a:p>
            <a:r>
              <a:rPr lang="cs-CZ" dirty="0" smtClean="0"/>
              <a:t>Zboží převzala na sklad (příjemka).</a:t>
            </a:r>
          </a:p>
          <a:p>
            <a:r>
              <a:rPr lang="cs-CZ" dirty="0" smtClean="0"/>
              <a:t>Zúčtovala zálohu s došlou fakturou.</a:t>
            </a:r>
          </a:p>
          <a:p>
            <a:r>
              <a:rPr lang="cs-CZ" dirty="0" smtClean="0"/>
              <a:t>Uhradila závazek k dodavatelům z běžného účtu.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684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Nevyfakturované dodávky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obdržela dodávku materiálu v hodnotě 400, který převzala na sklad.</a:t>
            </a:r>
          </a:p>
          <a:p>
            <a:r>
              <a:rPr lang="cs-CZ" dirty="0" smtClean="0"/>
              <a:t>K rozvahovému dni nedošla faktura za materiál.</a:t>
            </a:r>
          </a:p>
          <a:p>
            <a:endParaRPr lang="cs-CZ" dirty="0"/>
          </a:p>
          <a:p>
            <a:r>
              <a:rPr lang="cs-CZ" dirty="0" smtClean="0"/>
              <a:t>V následujícím účetním období došla faktura za materiál v hodnotě 400.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214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Materiál na cestě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obdržela fakturu od dodavatele za materiál v hodnotě 800.</a:t>
            </a:r>
          </a:p>
          <a:p>
            <a:r>
              <a:rPr lang="cs-CZ" dirty="0" smtClean="0"/>
              <a:t>K rozvahovému dni materiál nebyl dodaný.</a:t>
            </a:r>
          </a:p>
          <a:p>
            <a:endParaRPr lang="cs-CZ" dirty="0"/>
          </a:p>
          <a:p>
            <a:r>
              <a:rPr lang="cs-CZ" dirty="0" smtClean="0"/>
              <a:t>V následujícím účetním období </a:t>
            </a:r>
            <a:r>
              <a:rPr lang="cs-CZ" dirty="0" smtClean="0"/>
              <a:t>došla dodávka materiálu v </a:t>
            </a:r>
            <a:r>
              <a:rPr lang="cs-CZ" dirty="0" smtClean="0"/>
              <a:t>hodnotě 800, </a:t>
            </a:r>
            <a:r>
              <a:rPr lang="cs-CZ" dirty="0" smtClean="0"/>
              <a:t>který byl </a:t>
            </a:r>
            <a:r>
              <a:rPr lang="cs-CZ" dirty="0" smtClean="0"/>
              <a:t>přijatý na sklad.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367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Krátkodobé úvěry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Banka poskytla účetní jednotce krátkodobý úvěr v hodnotě </a:t>
            </a:r>
            <a:r>
              <a:rPr lang="cs-CZ" dirty="0" smtClean="0"/>
              <a:t>500 (VÚÚ), </a:t>
            </a:r>
            <a:r>
              <a:rPr lang="cs-CZ" dirty="0" smtClean="0"/>
              <a:t>který byl připsán na bankovní </a:t>
            </a:r>
            <a:r>
              <a:rPr lang="cs-CZ" dirty="0" smtClean="0"/>
              <a:t>účet (VBÚ).</a:t>
            </a:r>
            <a:endParaRPr lang="cs-CZ" dirty="0" smtClean="0"/>
          </a:p>
          <a:p>
            <a:r>
              <a:rPr lang="cs-CZ" dirty="0" smtClean="0"/>
              <a:t>Účetní jednotka uhradila úrok z úvěru v hodnotě 5 </a:t>
            </a:r>
            <a:r>
              <a:rPr lang="cs-CZ" dirty="0" smtClean="0"/>
              <a:t>(</a:t>
            </a:r>
            <a:r>
              <a:rPr lang="cs-CZ" dirty="0" smtClean="0"/>
              <a:t>VBÚ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Účetní jednotka uhradila splátku úvěru v hodnotě 30 </a:t>
            </a:r>
            <a:r>
              <a:rPr lang="cs-CZ" dirty="0" smtClean="0"/>
              <a:t>(</a:t>
            </a:r>
            <a:r>
              <a:rPr lang="cs-CZ" dirty="0" smtClean="0"/>
              <a:t>VBÚ</a:t>
            </a:r>
            <a:r>
              <a:rPr lang="cs-CZ" dirty="0" smtClean="0"/>
              <a:t>).</a:t>
            </a:r>
            <a:endParaRPr lang="cs-CZ" dirty="0" smtClean="0"/>
          </a:p>
          <a:p>
            <a:r>
              <a:rPr lang="cs-CZ" dirty="0" smtClean="0"/>
              <a:t>Zúčtování splátky úvěru </a:t>
            </a:r>
            <a:r>
              <a:rPr lang="cs-CZ" dirty="0" smtClean="0"/>
              <a:t>(</a:t>
            </a:r>
            <a:r>
              <a:rPr lang="cs-CZ" dirty="0" smtClean="0"/>
              <a:t>VÚÚ</a:t>
            </a:r>
            <a:r>
              <a:rPr lang="cs-CZ" dirty="0" smtClean="0"/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38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Krátkodobé finanční výpomoci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Krátkodobé finanční výpomoci (závazky) poskytnuté účetní jednotce jinými osobami než bankami. Například vystavené krátkodobé dluhopisy. </a:t>
            </a:r>
          </a:p>
          <a:p>
            <a:pPr lvl="1"/>
            <a:r>
              <a:rPr lang="cs-CZ" dirty="0" smtClean="0"/>
              <a:t>Účetní jednotka emitovala krátkodobé dluhopisy v hodnotě 100.</a:t>
            </a:r>
          </a:p>
          <a:p>
            <a:pPr lvl="1"/>
            <a:r>
              <a:rPr lang="cs-CZ" dirty="0" smtClean="0"/>
              <a:t>Prodej dluhopisů </a:t>
            </a:r>
            <a:r>
              <a:rPr lang="cs-CZ" dirty="0" smtClean="0"/>
              <a:t>(</a:t>
            </a:r>
            <a:r>
              <a:rPr lang="cs-CZ" dirty="0" smtClean="0"/>
              <a:t>VBÚ</a:t>
            </a:r>
            <a:r>
              <a:rPr lang="cs-CZ" dirty="0" smtClean="0"/>
              <a:t>).</a:t>
            </a:r>
            <a:endParaRPr lang="cs-CZ" dirty="0" smtClean="0"/>
          </a:p>
          <a:p>
            <a:pPr lvl="1"/>
            <a:r>
              <a:rPr lang="cs-CZ" dirty="0" smtClean="0"/>
              <a:t>Zúčtování 5% úroků z </a:t>
            </a:r>
            <a:r>
              <a:rPr lang="cs-CZ" dirty="0" smtClean="0"/>
              <a:t>dluhopisů (VÚD).</a:t>
            </a:r>
            <a:endParaRPr lang="cs-CZ" dirty="0" smtClean="0"/>
          </a:p>
          <a:p>
            <a:pPr lvl="1"/>
            <a:r>
              <a:rPr lang="cs-CZ" dirty="0" smtClean="0"/>
              <a:t>Proplacení dluhopisů včetně úroků </a:t>
            </a:r>
            <a:r>
              <a:rPr lang="cs-CZ" dirty="0" smtClean="0"/>
              <a:t>(VBÚ</a:t>
            </a:r>
            <a:r>
              <a:rPr lang="cs-CZ" dirty="0" smtClean="0"/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95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Krátkodobý finanční majetek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Cenné papíry k obchodování a cenné papíry držené do splatnosti.</a:t>
            </a:r>
          </a:p>
          <a:p>
            <a:r>
              <a:rPr lang="cs-CZ" dirty="0" smtClean="0"/>
              <a:t>Ocenění</a:t>
            </a:r>
          </a:p>
          <a:p>
            <a:pPr lvl="1"/>
            <a:r>
              <a:rPr lang="cs-CZ" dirty="0" smtClean="0"/>
              <a:t>Pořizovací cena = cena pořízení + vedlejší pořizovací náklady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340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Cenné papíry určené k obchodování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Účetní jednotka zakoupila akcie, které má v plánu prodat v případě </a:t>
            </a:r>
            <a:r>
              <a:rPr lang="cs-CZ" dirty="0" smtClean="0"/>
              <a:t>příznivého vývoje cen, </a:t>
            </a:r>
            <a:r>
              <a:rPr lang="cs-CZ" dirty="0" smtClean="0"/>
              <a:t>nejpozději do jednoho roku.</a:t>
            </a:r>
          </a:p>
          <a:p>
            <a:pPr lvl="1"/>
            <a:r>
              <a:rPr lang="cs-CZ" dirty="0" smtClean="0"/>
              <a:t>Nákup akcií v hodnotě 300 (VBÚ</a:t>
            </a:r>
            <a:r>
              <a:rPr lang="cs-CZ" dirty="0" smtClean="0"/>
              <a:t>).</a:t>
            </a:r>
            <a:endParaRPr lang="cs-CZ" dirty="0" smtClean="0"/>
          </a:p>
          <a:p>
            <a:pPr lvl="1"/>
            <a:r>
              <a:rPr lang="cs-CZ" dirty="0" smtClean="0"/>
              <a:t>Poplatky makléřům v hodnotě 20 (VBÚ</a:t>
            </a:r>
            <a:r>
              <a:rPr lang="cs-CZ" dirty="0" smtClean="0"/>
              <a:t>).</a:t>
            </a:r>
            <a:endParaRPr lang="cs-CZ" dirty="0" smtClean="0"/>
          </a:p>
          <a:p>
            <a:pPr lvl="1"/>
            <a:r>
              <a:rPr lang="cs-CZ" dirty="0" smtClean="0"/>
              <a:t>Převedení akcií do evidence v pořizovací </a:t>
            </a:r>
            <a:r>
              <a:rPr lang="cs-CZ" dirty="0" smtClean="0"/>
              <a:t>ceně (VÚD).</a:t>
            </a:r>
            <a:endParaRPr lang="cs-CZ" dirty="0" smtClean="0"/>
          </a:p>
          <a:p>
            <a:pPr lvl="1"/>
            <a:r>
              <a:rPr lang="cs-CZ" dirty="0" smtClean="0"/>
              <a:t>Prodej akcií v hodnotě 450 (VBÚ</a:t>
            </a:r>
            <a:r>
              <a:rPr lang="cs-CZ" dirty="0" smtClean="0"/>
              <a:t>).</a:t>
            </a:r>
            <a:endParaRPr lang="cs-CZ" dirty="0" smtClean="0"/>
          </a:p>
          <a:p>
            <a:pPr lvl="1"/>
            <a:r>
              <a:rPr lang="cs-CZ" dirty="0" smtClean="0"/>
              <a:t>Vyřazení prodaných akcií v pořizovací </a:t>
            </a:r>
            <a:r>
              <a:rPr lang="cs-CZ" dirty="0" smtClean="0"/>
              <a:t>ceně (VÚD).</a:t>
            </a:r>
            <a:endParaRPr lang="cs-CZ" dirty="0" smtClean="0"/>
          </a:p>
          <a:p>
            <a:pPr lvl="2"/>
            <a:r>
              <a:rPr lang="cs-CZ" dirty="0" smtClean="0"/>
              <a:t>Výsledek hospodaření z uvedených transakcí??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37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Cenné papíry držené do splatnosti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Účetní jednotka nakoupila krátkodobé dluhopisy v hodnotě 100 (VBÚ).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Zúčtování 5% úroků z </a:t>
            </a:r>
            <a:r>
              <a:rPr lang="cs-CZ" dirty="0" smtClean="0"/>
              <a:t>dluhopisů (VÚD).</a:t>
            </a: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Proplacení dluhopisů včetně úroků (VBÚ).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013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Opravné položky ke krátkodobému finančnímu majetku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Vyjadřují přechodné snížení hodnoty majetku.</a:t>
            </a:r>
          </a:p>
          <a:p>
            <a:pPr lvl="1"/>
            <a:r>
              <a:rPr lang="cs-CZ" dirty="0" smtClean="0"/>
              <a:t>Účetní jednotka vlastní cenné papíry určené k obchodování v hodnotě 1000.</a:t>
            </a:r>
          </a:p>
          <a:p>
            <a:pPr lvl="1"/>
            <a:r>
              <a:rPr lang="cs-CZ" dirty="0" smtClean="0"/>
              <a:t>V důsledku nepříznivého vývoje na trhu se jejich cena k rozvahovému dní snížila o 50%.</a:t>
            </a:r>
          </a:p>
          <a:p>
            <a:pPr lvl="1"/>
            <a:r>
              <a:rPr lang="cs-CZ" dirty="0" smtClean="0"/>
              <a:t>Předpokládá se, že snížení hodnoty CP je dočasné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 následujícím účetním období se cena akcií zvýšila na pořizovací hodnotu.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24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Zásoby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0443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1006</Words>
  <Application>Microsoft Office PowerPoint</Application>
  <PresentationFormat>Předvádění na obrazovce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Krátkodobý finanční majetek a peněžní prostředky</vt:lpstr>
      <vt:lpstr>Vymezení a charakteristika</vt:lpstr>
      <vt:lpstr>Krátkodobé úvěry</vt:lpstr>
      <vt:lpstr>Krátkodobé finanční výpomoci</vt:lpstr>
      <vt:lpstr>Krátkodobý finanční majetek</vt:lpstr>
      <vt:lpstr>Cenné papíry určené k obchodování</vt:lpstr>
      <vt:lpstr>Cenné papíry držené do splatnosti</vt:lpstr>
      <vt:lpstr>Opravné položky ke krátkodobému finančnímu majetku</vt:lpstr>
      <vt:lpstr>Zásoby</vt:lpstr>
      <vt:lpstr>Vymezení a charakteristika</vt:lpstr>
      <vt:lpstr>Oceňování při pořízení</vt:lpstr>
      <vt:lpstr>Účtování zásob</vt:lpstr>
      <vt:lpstr>Pořízení a spotřeba materiálu</vt:lpstr>
      <vt:lpstr>Nákup a prodej zboží</vt:lpstr>
      <vt:lpstr>Nákup a prodej zboží - Plátce DPH</vt:lpstr>
      <vt:lpstr>Ocenění úbytku zásob</vt:lpstr>
      <vt:lpstr>Vlastní výrobky</vt:lpstr>
      <vt:lpstr>Výrobky</vt:lpstr>
      <vt:lpstr>Snížení hodnoty zásob</vt:lpstr>
      <vt:lpstr>Manka a škody</vt:lpstr>
      <vt:lpstr>Manka a škody</vt:lpstr>
      <vt:lpstr>Opravné položky</vt:lpstr>
      <vt:lpstr>Zálohy na zásoby</vt:lpstr>
      <vt:lpstr>Nevyfakturované dodávky</vt:lpstr>
      <vt:lpstr>Materiál na cestě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Krátkodobý finanční majetek a peněžní prostředky</dc:title>
  <dc:creator>Uzivatel</dc:creator>
  <cp:lastModifiedBy>Hyblova Eva</cp:lastModifiedBy>
  <cp:revision>15</cp:revision>
  <cp:lastPrinted>2017-11-09T08:01:43Z</cp:lastPrinted>
  <dcterms:created xsi:type="dcterms:W3CDTF">2017-11-08T17:13:56Z</dcterms:created>
  <dcterms:modified xsi:type="dcterms:W3CDTF">2017-11-09T08:34:52Z</dcterms:modified>
</cp:coreProperties>
</file>