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465" r:id="rId3"/>
    <p:sldId id="469" r:id="rId4"/>
    <p:sldId id="470" r:id="rId5"/>
    <p:sldId id="471" r:id="rId6"/>
    <p:sldId id="472" r:id="rId7"/>
    <p:sldId id="474" r:id="rId8"/>
    <p:sldId id="479" r:id="rId9"/>
    <p:sldId id="473" r:id="rId10"/>
    <p:sldId id="475" r:id="rId11"/>
    <p:sldId id="476" r:id="rId12"/>
    <p:sldId id="477" r:id="rId13"/>
    <p:sldId id="478" r:id="rId14"/>
    <p:sldId id="480" r:id="rId15"/>
    <p:sldId id="481" r:id="rId16"/>
    <p:sldId id="466" r:id="rId17"/>
    <p:sldId id="482" r:id="rId18"/>
    <p:sldId id="483" r:id="rId19"/>
    <p:sldId id="484" r:id="rId20"/>
    <p:sldId id="485" r:id="rId21"/>
    <p:sldId id="486" r:id="rId22"/>
    <p:sldId id="487" r:id="rId23"/>
    <p:sldId id="46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465"/>
            <p14:sldId id="469"/>
            <p14:sldId id="470"/>
            <p14:sldId id="471"/>
            <p14:sldId id="472"/>
            <p14:sldId id="474"/>
            <p14:sldId id="479"/>
            <p14:sldId id="473"/>
            <p14:sldId id="475"/>
            <p14:sldId id="476"/>
            <p14:sldId id="477"/>
            <p14:sldId id="478"/>
            <p14:sldId id="480"/>
            <p14:sldId id="481"/>
            <p14:sldId id="466"/>
            <p14:sldId id="482"/>
            <p14:sldId id="483"/>
            <p14:sldId id="484"/>
            <p14:sldId id="485"/>
            <p14:sldId id="486"/>
            <p14:sldId id="487"/>
            <p14:sldId id="464"/>
          </p14:sldIdLst>
        </p14:section>
        <p14:section name="Oddíl bez názvu" id="{B18B128D-0C8B-437C-BCD3-144F8152450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05" d="100"/>
          <a:sy n="105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27.11.2017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27.11.2017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3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27.11.2017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27.11.2017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27.11.2017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27.11.2017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27.11.2017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27.11.2017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27.11.2017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27.11.2017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27.11.2017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27.11.2017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27.11.2017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27.11.2017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27.11.2017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1800" b="1" dirty="0" err="1" smtClean="0"/>
              <a:t>Introduction</a:t>
            </a:r>
            <a:r>
              <a:rPr lang="cs-CZ" sz="1800" b="1" dirty="0" smtClean="0"/>
              <a:t> to MS Dynamics NAV</a:t>
            </a:r>
            <a:br>
              <a:rPr lang="cs-CZ" sz="1800" b="1" dirty="0" smtClean="0"/>
            </a:br>
            <a:r>
              <a:rPr lang="cs-CZ" sz="1800" b="1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Assembly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-Montážní zakázky)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9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orders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Montážní zakázky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75"/>
            <a:ext cx="3208471" cy="22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47" y="165518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51920" y="3584458"/>
            <a:ext cx="4562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My name is L</a:t>
            </a:r>
            <a:r>
              <a:rPr lang="cs-CZ" sz="1400" dirty="0" err="1" smtClean="0"/>
              <a:t>eona</a:t>
            </a:r>
            <a:r>
              <a:rPr lang="en-GB" sz="1400" dirty="0" smtClean="0"/>
              <a:t> </a:t>
            </a:r>
            <a:r>
              <a:rPr lang="cs-CZ" sz="1400" dirty="0" smtClean="0"/>
              <a:t>Macháčková</a:t>
            </a:r>
            <a:r>
              <a:rPr lang="en-GB" sz="1400" dirty="0" smtClean="0"/>
              <a:t> and I will do this job !! </a:t>
            </a:r>
            <a:endParaRPr lang="en-GB" sz="14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56" y="4077071"/>
            <a:ext cx="4038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 – </a:t>
            </a:r>
            <a:r>
              <a:rPr lang="cs-CZ" dirty="0">
                <a:solidFill>
                  <a:srgbClr val="0070C0"/>
                </a:solidFill>
              </a:rPr>
              <a:t>Montážní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56792"/>
            <a:ext cx="7150646" cy="19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392488" cy="48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3933056"/>
            <a:ext cx="3121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 our example we use</a:t>
            </a:r>
          </a:p>
          <a:p>
            <a:r>
              <a:rPr lang="en-ZA" dirty="0" smtClean="0"/>
              <a:t>Item 1996-S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en-ZA" dirty="0" smtClean="0"/>
              <a:t>1968-W</a:t>
            </a:r>
            <a:r>
              <a:rPr lang="cs-CZ" dirty="0" smtClean="0"/>
              <a:t>.</a:t>
            </a:r>
            <a:endParaRPr lang="en-ZA" dirty="0" smtClean="0"/>
          </a:p>
          <a:p>
            <a:r>
              <a:rPr lang="en-ZA" dirty="0" smtClean="0"/>
              <a:t>Availability.</a:t>
            </a:r>
            <a:r>
              <a:rPr lang="cs-CZ" dirty="0" smtClean="0"/>
              <a:t> </a:t>
            </a:r>
            <a:endParaRPr lang="en-ZA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3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orders </a:t>
            </a:r>
            <a:r>
              <a:rPr lang="cs-CZ" dirty="0" smtClean="0"/>
              <a:t>– </a:t>
            </a:r>
            <a:r>
              <a:rPr lang="cs-CZ" dirty="0">
                <a:solidFill>
                  <a:srgbClr val="0070C0"/>
                </a:solidFill>
              </a:rPr>
              <a:t>Montážní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8596" y="5332336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32336"/>
            <a:ext cx="2462286" cy="9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1979712" y="5661248"/>
            <a:ext cx="1296144" cy="36004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položky zboží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4" y="1628800"/>
            <a:ext cx="8570831" cy="237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0070C0"/>
                </a:solidFill>
              </a:rPr>
              <a:t>položky zdroje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9778"/>
            <a:ext cx="2588726" cy="224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704856" cy="948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49028"/>
            <a:ext cx="1440160" cy="24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0965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: </a:t>
            </a:r>
            <a:r>
              <a:rPr lang="en-GB" sz="2000" dirty="0" smtClean="0"/>
              <a:t>Repacking from containers to boxes</a:t>
            </a:r>
            <a:r>
              <a:rPr lang="cs-CZ" sz="2000" dirty="0" smtClean="0"/>
              <a:t> (</a:t>
            </a:r>
            <a:r>
              <a:rPr lang="en-GB" sz="2000" dirty="0" smtClean="0"/>
              <a:t>Item Box Assembly 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/>
          <a:lstStyle/>
          <a:p>
            <a:fld id="{3B0BBEA9-92D2-4262-B587-B606C37867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485251" cy="16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3256470" y="3284984"/>
            <a:ext cx="1803942" cy="103061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Repack</a:t>
            </a:r>
            <a:endParaRPr lang="cs-CZ" dirty="0" smtClean="0"/>
          </a:p>
          <a:p>
            <a:pPr algn="ctr"/>
            <a:r>
              <a:rPr lang="cs-CZ" sz="1000" dirty="0" smtClean="0"/>
              <a:t>(Montáž)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Assembly</a:t>
            </a:r>
            <a:r>
              <a:rPr lang="cs-CZ" sz="1000" dirty="0" smtClean="0"/>
              <a:t>)</a:t>
            </a:r>
          </a:p>
          <a:p>
            <a:pPr algn="ctr"/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 </a:t>
            </a:r>
            <a:r>
              <a:rPr lang="cs-CZ" sz="2000" dirty="0" smtClean="0"/>
              <a:t>(Box- </a:t>
            </a:r>
            <a:r>
              <a:rPr lang="cs-CZ" sz="2000" dirty="0" err="1" smtClean="0"/>
              <a:t>assembly</a:t>
            </a:r>
            <a:r>
              <a:rPr lang="cs-CZ" sz="2000" dirty="0" smtClean="0"/>
              <a:t>, </a:t>
            </a:r>
            <a:r>
              <a:rPr lang="cs-CZ" sz="2000" i="1" dirty="0" smtClean="0"/>
              <a:t>T-</a:t>
            </a:r>
            <a:r>
              <a:rPr lang="cs-CZ" sz="2000" i="1" dirty="0" err="1" smtClean="0"/>
              <a:t>shirt</a:t>
            </a:r>
            <a:r>
              <a:rPr lang="cs-CZ" sz="2000" i="1" dirty="0" smtClean="0"/>
              <a:t>  and BOX  </a:t>
            </a:r>
            <a:r>
              <a:rPr lang="cs-CZ" sz="2000" i="1" dirty="0" err="1" smtClean="0"/>
              <a:t>components</a:t>
            </a:r>
            <a:r>
              <a:rPr lang="cs-CZ" sz="2000" i="1" dirty="0" smtClean="0"/>
              <a:t> </a:t>
            </a:r>
            <a:r>
              <a:rPr lang="cs-CZ" sz="2000" dirty="0" smtClean="0"/>
              <a:t>)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84784"/>
            <a:ext cx="7871868" cy="31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1664897" cy="18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2025"/>
            <a:ext cx="4749886" cy="196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5070209" cy="20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4075710" y="2967335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20880" cy="12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BOM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9" y="1772816"/>
            <a:ext cx="7966169" cy="32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6680870" cy="9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BOM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72816"/>
            <a:ext cx="7523163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Montáž na objednávku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892673"/>
          </a:xfrm>
        </p:spPr>
        <p:txBody>
          <a:bodyPr/>
          <a:lstStyle/>
          <a:p>
            <a:r>
              <a:rPr lang="cs-CZ" sz="1800" dirty="0"/>
              <a:t>Obvykle je </a:t>
            </a:r>
            <a:r>
              <a:rPr lang="cs-CZ" sz="1800" i="1" dirty="0"/>
              <a:t>montáž na objednávku</a:t>
            </a:r>
            <a:r>
              <a:rPr lang="cs-CZ" sz="1800" dirty="0"/>
              <a:t> používána pro položky, které nechcete skladovat, protože očekáváte, že je přizpůsobíte zákazníkovo požadavkům, nebo protože chcete minimalizovat účetní náklady za zboží. Podpora funkcí </a:t>
            </a:r>
            <a:r>
              <a:rPr lang="cs-CZ" sz="1800" dirty="0" smtClean="0"/>
              <a:t>zahrnuje :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400" dirty="0" smtClean="0"/>
              <a:t>Schopnost </a:t>
            </a:r>
            <a:r>
              <a:rPr lang="cs-CZ" sz="1400" dirty="0"/>
              <a:t>přizpůsobit sestavené zboží při užití prodejní nabídky.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Přehled dostupnosti montážní položky a jejích komponent.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rezervovat montážní komponenty ihned k zajištění splnění objednávky.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Funkce pro určení ziskovosti přizpůsobených objednávek více úrovňovou cenou.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Integrace skladů, aby byla montáž a doprava snazší.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montáže na objednávku v místě výroby prodejní nabídky nebo hromadná prodejní objednávka.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kombinovat množství zboží s množstvím montáží na objednávku.</a:t>
            </a:r>
          </a:p>
          <a:p>
            <a:pPr marL="0" indent="0">
              <a:buNone/>
            </a:pP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- </a:t>
            </a:r>
            <a:r>
              <a:rPr lang="cs-CZ" sz="2400" dirty="0" smtClean="0">
                <a:solidFill>
                  <a:srgbClr val="0070C0"/>
                </a:solidFill>
              </a:rPr>
              <a:t>objednávka montáže (montážní zakázka)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794269" y="5229200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984776" cy="30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84784"/>
            <a:ext cx="83807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Montáž na </a:t>
            </a:r>
            <a:r>
              <a:rPr lang="cs-CZ" dirty="0" smtClean="0"/>
              <a:t>sklad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Obvykle používáte montáž na skladě pro položky, které chcete sestavit napřed na prodej, jako přípravu pro set kampaní, a mít je na skladě až do objednání. Tyto položky jsou obvykle běžné položky jako balení sady, které nenabízíte přizpůsobit podle zákazníkových požadavků</a:t>
            </a:r>
            <a:r>
              <a:rPr lang="cs-CZ" sz="1800" dirty="0" smtClean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 průběhu montáže na skladě, položka je montována bez okamžité prodejní poptávky a skladována na skladě jako položka zboží pro pozdější prodej nebo spotřeba podsestavy.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List of chosen Items filtered to Assembly </a:t>
            </a:r>
            <a:r>
              <a:rPr lang="cs-CZ" sz="1400" dirty="0" smtClean="0">
                <a:solidFill>
                  <a:srgbClr val="0070C0"/>
                </a:solidFill>
              </a:rPr>
              <a:t>(</a:t>
            </a:r>
            <a:r>
              <a:rPr lang="cs-CZ" sz="1400" dirty="0" smtClean="0">
                <a:solidFill>
                  <a:srgbClr val="0070C0"/>
                </a:solidFill>
              </a:rPr>
              <a:t>Montáž=Systém doplnění)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2" y="1700808"/>
            <a:ext cx="75326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 and </a:t>
            </a:r>
            <a:r>
              <a:rPr lang="cs-CZ" dirty="0" err="1" smtClean="0"/>
              <a:t>its</a:t>
            </a:r>
            <a:r>
              <a:rPr lang="en-US" dirty="0" smtClean="0"/>
              <a:t> structure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6874"/>
            <a:ext cx="7056784" cy="427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7136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Item</a:t>
            </a:r>
            <a:r>
              <a:rPr lang="cs-CZ" sz="2400" dirty="0" smtClean="0"/>
              <a:t> by </a:t>
            </a:r>
            <a:r>
              <a:rPr lang="cs-CZ" sz="2400" dirty="0" err="1" smtClean="0"/>
              <a:t>location</a:t>
            </a:r>
            <a:r>
              <a:rPr lang="cs-CZ" sz="2400" dirty="0" smtClean="0"/>
              <a:t> (</a:t>
            </a:r>
            <a:r>
              <a:rPr lang="cs-CZ" sz="2400" dirty="0" err="1" smtClean="0"/>
              <a:t>too</a:t>
            </a:r>
            <a:r>
              <a:rPr lang="cs-CZ" sz="2400" dirty="0" smtClean="0"/>
              <a:t> </a:t>
            </a:r>
            <a:r>
              <a:rPr lang="cs-CZ" sz="2400" dirty="0" err="1" smtClean="0"/>
              <a:t>see</a:t>
            </a:r>
            <a:r>
              <a:rPr lang="cs-CZ" sz="2400" dirty="0" smtClean="0"/>
              <a:t> </a:t>
            </a:r>
            <a:r>
              <a:rPr lang="cs-CZ" sz="2400" dirty="0" err="1" smtClean="0"/>
              <a:t>availability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assembly</a:t>
            </a:r>
            <a:r>
              <a:rPr lang="cs-CZ" sz="2400" dirty="0" smtClean="0"/>
              <a:t> </a:t>
            </a:r>
            <a:r>
              <a:rPr lang="cs-CZ" sz="2400" dirty="0" err="1" smtClean="0"/>
              <a:t>components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44824"/>
            <a:ext cx="8009409" cy="1571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9" y="4363236"/>
            <a:ext cx="7995781" cy="1034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5536" y="3717032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Replenishment  of one component 1996-S by use of item 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order uses components without stock location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0" y="1661770"/>
            <a:ext cx="399097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26419"/>
            <a:ext cx="7405436" cy="107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11560" y="443711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390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03774"/>
            <a:ext cx="28860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5076056" y="2348880"/>
            <a:ext cx="648072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940152" y="223803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You can insert location code</a:t>
            </a:r>
          </a:p>
          <a:p>
            <a:r>
              <a:rPr lang="en-US" sz="1000" dirty="0" smtClean="0"/>
              <a:t>(red,..). If not, so 1996-S</a:t>
            </a:r>
          </a:p>
          <a:p>
            <a:r>
              <a:rPr lang="en-US" sz="1000" dirty="0" smtClean="0"/>
              <a:t>will be on non location place</a:t>
            </a:r>
          </a:p>
          <a:p>
            <a:r>
              <a:rPr lang="en-US" sz="1000" dirty="0" smtClean="0"/>
              <a:t>(in our example 30 of 1996-S)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81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Modification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Assembly</a:t>
            </a:r>
            <a:r>
              <a:rPr lang="cs-CZ" dirty="0" smtClean="0"/>
              <a:t> BOM – </a:t>
            </a:r>
            <a:r>
              <a:rPr lang="cs-CZ" sz="1400" dirty="0" smtClean="0">
                <a:solidFill>
                  <a:srgbClr val="0070C0"/>
                </a:solidFill>
              </a:rPr>
              <a:t>(úprava kusovníku montáže)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2" y="1628800"/>
            <a:ext cx="1440160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1996-S</a:t>
            </a:r>
            <a:endParaRPr lang="cs-CZ" dirty="0"/>
          </a:p>
        </p:txBody>
      </p:sp>
      <p:cxnSp>
        <p:nvCxnSpPr>
          <p:cNvPr id="8" name="Přímá spojnice se šipkou 7"/>
          <p:cNvCxnSpPr>
            <a:stCxn id="6" idx="3"/>
          </p:cNvCxnSpPr>
          <p:nvPr/>
        </p:nvCxnSpPr>
        <p:spPr>
          <a:xfrm>
            <a:off x="1979712" y="188082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1253"/>
            <a:ext cx="1076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35696" y="234888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Assembly BOM </a:t>
            </a:r>
            <a:r>
              <a:rPr lang="cs-CZ" dirty="0" smtClean="0"/>
              <a:t>- </a:t>
            </a:r>
            <a:r>
              <a:rPr lang="cs-CZ" sz="1200" dirty="0" smtClean="0">
                <a:solidFill>
                  <a:srgbClr val="0070C0"/>
                </a:solidFill>
              </a:rPr>
              <a:t>Kusovník montáže</a:t>
            </a:r>
            <a:endParaRPr lang="cs-CZ" sz="1200" dirty="0">
              <a:solidFill>
                <a:srgbClr val="0070C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364087" y="1880828"/>
            <a:ext cx="0" cy="1332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7" y="3212976"/>
            <a:ext cx="7637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3848124" y="1863563"/>
            <a:ext cx="1515963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After modification – resource </a:t>
            </a:r>
            <a:r>
              <a:rPr lang="cs-CZ" dirty="0" smtClean="0"/>
              <a:t>LEONA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en-ZA" dirty="0" smtClean="0"/>
              <a:t>added</a:t>
            </a:r>
            <a:endParaRPr lang="en-ZA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2" y="1653304"/>
            <a:ext cx="78374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2957</TotalTime>
  <Words>383</Words>
  <Application>Microsoft Office PowerPoint</Application>
  <PresentationFormat>Předvádění na obrazovce (4:3)</PresentationFormat>
  <Paragraphs>82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Navertica3</vt:lpstr>
      <vt:lpstr>1_Navertica3</vt:lpstr>
      <vt:lpstr>Introduction to MS Dynamics NAV  (Assembly orders-Montážní zakázky)</vt:lpstr>
      <vt:lpstr>Montáž na objednávku </vt:lpstr>
      <vt:lpstr>Montáž na sklad</vt:lpstr>
      <vt:lpstr>List of chosen Items filtered to Assembly (Montáž=Systém doplnění)</vt:lpstr>
      <vt:lpstr>Item Card and its structure </vt:lpstr>
      <vt:lpstr>Item by location (too see availability of assembly components)</vt:lpstr>
      <vt:lpstr>Assembly order uses components without stock location</vt:lpstr>
      <vt:lpstr>Modification of Assembly BOM – (úprava kusovníku montáže)</vt:lpstr>
      <vt:lpstr>After modification – resource LEONA has been added</vt:lpstr>
      <vt:lpstr>Assembly orders – Montážní zakázky</vt:lpstr>
      <vt:lpstr>Assembly orders – Montážní zakázky</vt:lpstr>
      <vt:lpstr>Assembly orders – Montážní zakázky</vt:lpstr>
      <vt:lpstr>Item ledger entries – položky zboží</vt:lpstr>
      <vt:lpstr>Resource ledger entries- položky zdroje</vt:lpstr>
      <vt:lpstr>Example : Repacking from containers to boxes (Item Box Assembly )</vt:lpstr>
      <vt:lpstr>Creation of items (Box- assembly, T-shirt  and BOX  components ) </vt:lpstr>
      <vt:lpstr>Purchase of components  </vt:lpstr>
      <vt:lpstr>Assembly BOM creation</vt:lpstr>
      <vt:lpstr>Assembly BOM</vt:lpstr>
      <vt:lpstr>Assembly order - objednávka montáže (montážní zakázka)</vt:lpstr>
      <vt:lpstr>Item ledger entries</vt:lpstr>
      <vt:lpstr>Thanks for Your attention and  time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945</cp:revision>
  <dcterms:created xsi:type="dcterms:W3CDTF">2008-09-16T18:20:53Z</dcterms:created>
  <dcterms:modified xsi:type="dcterms:W3CDTF">2017-11-27T09:35:36Z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