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306" r:id="rId4"/>
    <p:sldId id="297" r:id="rId5"/>
    <p:sldId id="293" r:id="rId6"/>
    <p:sldId id="309" r:id="rId7"/>
    <p:sldId id="310" r:id="rId8"/>
    <p:sldId id="311" r:id="rId9"/>
    <p:sldId id="312" r:id="rId10"/>
    <p:sldId id="294" r:id="rId11"/>
    <p:sldId id="295" r:id="rId12"/>
    <p:sldId id="296" r:id="rId13"/>
    <p:sldId id="298" r:id="rId14"/>
    <p:sldId id="300" r:id="rId15"/>
    <p:sldId id="299" r:id="rId16"/>
    <p:sldId id="301" r:id="rId17"/>
    <p:sldId id="302" r:id="rId18"/>
    <p:sldId id="308" r:id="rId19"/>
    <p:sldId id="303" r:id="rId20"/>
    <p:sldId id="304" r:id="rId21"/>
    <p:sldId id="313" r:id="rId22"/>
    <p:sldId id="314" r:id="rId23"/>
    <p:sldId id="315" r:id="rId24"/>
    <p:sldId id="307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err="1" smtClean="0"/>
              <a:t>Costing</a:t>
            </a:r>
            <a:r>
              <a:rPr lang="cs-CZ" sz="4000" dirty="0" smtClean="0"/>
              <a:t> </a:t>
            </a:r>
            <a:r>
              <a:rPr lang="cs-CZ" sz="4000" dirty="0" err="1" smtClean="0"/>
              <a:t>methods</a:t>
            </a:r>
            <a:r>
              <a:rPr lang="cs-CZ" sz="4000" dirty="0" smtClean="0">
                <a:solidFill>
                  <a:srgbClr val="00B050"/>
                </a:solidFill>
              </a:rPr>
              <a:t> </a:t>
            </a:r>
            <a:r>
              <a:rPr lang="cs-CZ" sz="4000" dirty="0" smtClean="0"/>
              <a:t>in </a:t>
            </a:r>
            <a:r>
              <a:rPr lang="en-GB" sz="4000" dirty="0" smtClean="0"/>
              <a:t>MS Dynamics NAV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 </a:t>
            </a:r>
            <a:r>
              <a:rPr lang="en-GB" sz="1600" b="1" dirty="0" smtClean="0">
                <a:solidFill>
                  <a:srgbClr val="0070C0"/>
                </a:solidFill>
                <a:latin typeface="+mn-lt"/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Inventory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Costing-basics</a:t>
            </a:r>
            <a:r>
              <a:rPr lang="en-GB" sz="1600" b="1" dirty="0" smtClean="0">
                <a:solidFill>
                  <a:srgbClr val="0070C0"/>
                </a:solidFill>
                <a:latin typeface="+mn-lt"/>
              </a:rPr>
              <a:t>)</a:t>
            </a:r>
            <a:endParaRPr lang="en-GB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FIFO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96311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06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LIFO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371600"/>
            <a:ext cx="58007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58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Average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1700808"/>
            <a:ext cx="58578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34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Fixed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5246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3896" y="5805264"/>
            <a:ext cx="6635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Viz označování položek s pomocí šarží !!! Výběr vyrovnání je určován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uživatelem.  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3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Application</a:t>
            </a:r>
            <a:r>
              <a:rPr lang="cs-CZ" dirty="0" smtClean="0"/>
              <a:t> </a:t>
            </a:r>
            <a:r>
              <a:rPr lang="cs-CZ" dirty="0" err="1" smtClean="0"/>
              <a:t>algorithm</a:t>
            </a:r>
            <a:r>
              <a:rPr lang="cs-CZ" dirty="0" smtClean="0"/>
              <a:t> </a:t>
            </a:r>
            <a:r>
              <a:rPr lang="cs-CZ" sz="2000" dirty="0" smtClean="0">
                <a:solidFill>
                  <a:srgbClr val="0070C0"/>
                </a:solidFill>
              </a:rPr>
              <a:t>- algoritmus vyrovnávání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905128" cy="456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79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</a:t>
            </a:r>
            <a:r>
              <a:rPr lang="cs-CZ" sz="2400" dirty="0" smtClean="0">
                <a:solidFill>
                  <a:srgbClr val="0070C0"/>
                </a:solidFill>
              </a:rPr>
              <a:t>– pevná cena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1387965"/>
            <a:ext cx="58007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83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Fixed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r>
              <a:rPr lang="cs-CZ" dirty="0" smtClean="0"/>
              <a:t> </a:t>
            </a:r>
            <a:r>
              <a:rPr lang="cs-CZ" sz="3100" dirty="0" smtClean="0">
                <a:solidFill>
                  <a:srgbClr val="0070C0"/>
                </a:solidFill>
              </a:rPr>
              <a:t>-</a:t>
            </a:r>
            <a:r>
              <a:rPr lang="cs-CZ" sz="2400" dirty="0">
                <a:solidFill>
                  <a:srgbClr val="0070C0"/>
                </a:solidFill>
              </a:rPr>
              <a:t>pevné vyrovnání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5246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7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Calculation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556792"/>
            <a:ext cx="82677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6444208" y="3140968"/>
            <a:ext cx="1584176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7524328" y="3933056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804432" y="5008912"/>
            <a:ext cx="149085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  </a:t>
            </a:r>
            <a:r>
              <a:rPr lang="cs-CZ" sz="1200" b="1" dirty="0" err="1" smtClean="0">
                <a:solidFill>
                  <a:srgbClr val="FF0000"/>
                </a:solidFill>
              </a:rPr>
              <a:t>Stock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Keeping</a:t>
            </a:r>
            <a:r>
              <a:rPr lang="cs-CZ" sz="1200" b="1" dirty="0" smtClean="0">
                <a:solidFill>
                  <a:srgbClr val="FF0000"/>
                </a:solidFill>
              </a:rPr>
              <a:t> unit</a:t>
            </a:r>
          </a:p>
          <a:p>
            <a:r>
              <a:rPr lang="cs-CZ" sz="1200" dirty="0" smtClean="0">
                <a:solidFill>
                  <a:srgbClr val="0070C0"/>
                </a:solidFill>
              </a:rPr>
              <a:t>(Skladové jednotky)</a:t>
            </a:r>
            <a:endParaRPr lang="cs-CZ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92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Inventory Value determination</a:t>
            </a:r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>
            <a:off x="1431882" y="2698740"/>
            <a:ext cx="985851" cy="2154267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19057" y="2662227"/>
            <a:ext cx="1022364" cy="2154267"/>
          </a:xfrm>
          <a:prstGeom prst="upArrow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9518" y="3611565"/>
            <a:ext cx="220977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6666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6666"/>
                </a:solidFill>
                <a:latin typeface="+mn-lt"/>
              </a:rPr>
              <a:t>Inventory Transaction</a:t>
            </a:r>
            <a:endParaRPr lang="en-US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6610" y="3100383"/>
            <a:ext cx="2190780" cy="1424007"/>
          </a:xfrm>
          <a:prstGeom prst="rect">
            <a:avLst/>
          </a:prstGeom>
          <a:solidFill>
            <a:schemeClr val="bg1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66666"/>
                </a:solidFill>
              </a:rPr>
              <a:t>Value </a:t>
            </a:r>
            <a:r>
              <a:rPr lang="en-US" b="1" dirty="0" smtClean="0">
                <a:solidFill>
                  <a:srgbClr val="666666"/>
                </a:solidFill>
              </a:rPr>
              <a:t>Entries</a:t>
            </a:r>
            <a:endParaRPr lang="cs-CZ" b="1" dirty="0" smtClean="0">
              <a:solidFill>
                <a:srgbClr val="666666"/>
              </a:solidFill>
            </a:endParaRPr>
          </a:p>
          <a:p>
            <a:pPr algn="ctr"/>
            <a:r>
              <a:rPr lang="cs-CZ" sz="1200" dirty="0" smtClean="0">
                <a:solidFill>
                  <a:srgbClr val="0070C0"/>
                </a:solidFill>
              </a:rPr>
              <a:t>(položky ocenění)</a:t>
            </a:r>
            <a:endParaRPr lang="en-US" sz="1200" dirty="0" smtClean="0">
              <a:solidFill>
                <a:srgbClr val="0070C0"/>
              </a:solidFill>
            </a:endParaRPr>
          </a:p>
          <a:p>
            <a:pPr algn="ctr"/>
            <a:endParaRPr lang="en-US" b="1" dirty="0" smtClean="0">
              <a:solidFill>
                <a:srgbClr val="666666"/>
              </a:solidFill>
            </a:endParaRPr>
          </a:p>
          <a:p>
            <a:pPr algn="ctr"/>
            <a:r>
              <a:rPr lang="en-US" b="1" dirty="0" smtClean="0">
                <a:solidFill>
                  <a:srgbClr val="666666"/>
                </a:solidFill>
              </a:rPr>
              <a:t>Item Ledger </a:t>
            </a:r>
            <a:r>
              <a:rPr lang="en-US" b="1" dirty="0" smtClean="0">
                <a:solidFill>
                  <a:srgbClr val="666666"/>
                </a:solidFill>
              </a:rPr>
              <a:t>Entries</a:t>
            </a:r>
            <a:endParaRPr lang="cs-CZ" b="1" dirty="0" smtClean="0">
              <a:solidFill>
                <a:srgbClr val="666666"/>
              </a:solidFill>
            </a:endParaRPr>
          </a:p>
          <a:p>
            <a:pPr algn="ctr"/>
            <a:r>
              <a:rPr lang="cs-CZ" sz="1200" dirty="0">
                <a:solidFill>
                  <a:srgbClr val="0070C0"/>
                </a:solidFill>
              </a:rPr>
              <a:t>(položky zboží)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6470676" y="3100383"/>
            <a:ext cx="2190780" cy="1424007"/>
          </a:xfrm>
          <a:prstGeom prst="rect">
            <a:avLst/>
          </a:prstGeom>
          <a:solidFill>
            <a:schemeClr val="bg1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66666"/>
                </a:solidFill>
              </a:rPr>
              <a:t>General Ledger </a:t>
            </a:r>
            <a:r>
              <a:rPr lang="en-US" b="1" dirty="0" smtClean="0">
                <a:solidFill>
                  <a:srgbClr val="666666"/>
                </a:solidFill>
              </a:rPr>
              <a:t>Entries</a:t>
            </a:r>
            <a:endParaRPr lang="cs-CZ" b="1" dirty="0" smtClean="0">
              <a:solidFill>
                <a:srgbClr val="666666"/>
              </a:solidFill>
            </a:endParaRPr>
          </a:p>
          <a:p>
            <a:pPr algn="ctr"/>
            <a:r>
              <a:rPr lang="cs-CZ" sz="1400" dirty="0" smtClean="0">
                <a:solidFill>
                  <a:srgbClr val="0070C0"/>
                </a:solidFill>
              </a:rPr>
              <a:t>(hlavní kniha)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9" name="Right Arrow 13"/>
          <p:cNvSpPr/>
          <p:nvPr/>
        </p:nvSpPr>
        <p:spPr>
          <a:xfrm>
            <a:off x="5813442" y="3575052"/>
            <a:ext cx="547695" cy="474669"/>
          </a:xfrm>
          <a:prstGeom prst="rightArrow">
            <a:avLst/>
          </a:prstGeom>
          <a:solidFill>
            <a:schemeClr val="bg1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14"/>
          <p:cNvSpPr/>
          <p:nvPr/>
        </p:nvSpPr>
        <p:spPr>
          <a:xfrm>
            <a:off x="2782863" y="3575052"/>
            <a:ext cx="547695" cy="474669"/>
          </a:xfrm>
          <a:prstGeom prst="rightArrow">
            <a:avLst/>
          </a:prstGeom>
          <a:solidFill>
            <a:schemeClr val="bg1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9"/>
          <p:cNvCxnSpPr/>
          <p:nvPr/>
        </p:nvCxnSpPr>
        <p:spPr>
          <a:xfrm rot="5400000" flipH="1" flipV="1">
            <a:off x="5430056" y="3264692"/>
            <a:ext cx="1131903" cy="1588"/>
          </a:xfrm>
          <a:prstGeom prst="line">
            <a:avLst/>
          </a:prstGeom>
          <a:ln w="12700">
            <a:solidFill>
              <a:srgbClr val="6666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0"/>
          <p:cNvSpPr txBox="1"/>
          <p:nvPr/>
        </p:nvSpPr>
        <p:spPr>
          <a:xfrm>
            <a:off x="5265747" y="2333610"/>
            <a:ext cx="1527726" cy="369332"/>
          </a:xfrm>
          <a:prstGeom prst="rect">
            <a:avLst/>
          </a:prstGeom>
          <a:noFill/>
          <a:ln>
            <a:solidFill>
              <a:srgbClr val="6666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6666"/>
                </a:solidFill>
                <a:latin typeface="+mn-lt"/>
              </a:rPr>
              <a:t>Reconciliation</a:t>
            </a:r>
            <a:endParaRPr lang="en-US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2597389" y="2330463"/>
            <a:ext cx="868379" cy="369332"/>
          </a:xfrm>
          <a:prstGeom prst="rect">
            <a:avLst/>
          </a:prstGeom>
          <a:noFill/>
          <a:ln>
            <a:solidFill>
              <a:srgbClr val="6666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6666"/>
                </a:solidFill>
                <a:latin typeface="+mn-lt"/>
              </a:rPr>
              <a:t>Posting</a:t>
            </a:r>
            <a:endParaRPr lang="en-US" dirty="0">
              <a:solidFill>
                <a:srgbClr val="666666"/>
              </a:solidFill>
              <a:latin typeface="+mn-lt"/>
            </a:endParaRPr>
          </a:p>
        </p:txBody>
      </p:sp>
      <p:cxnSp>
        <p:nvCxnSpPr>
          <p:cNvPr id="14" name="Straight Connector 19"/>
          <p:cNvCxnSpPr/>
          <p:nvPr/>
        </p:nvCxnSpPr>
        <p:spPr>
          <a:xfrm rot="5400000" flipH="1" flipV="1">
            <a:off x="2360053" y="3274121"/>
            <a:ext cx="1131903" cy="1588"/>
          </a:xfrm>
          <a:prstGeom prst="line">
            <a:avLst/>
          </a:prstGeom>
          <a:ln w="12700">
            <a:solidFill>
              <a:srgbClr val="6666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051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Average Cost calculation setup 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700808"/>
            <a:ext cx="4685714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5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Inventory</a:t>
            </a:r>
            <a:r>
              <a:rPr lang="cs-CZ" dirty="0" smtClean="0"/>
              <a:t> </a:t>
            </a:r>
            <a:r>
              <a:rPr lang="cs-CZ" dirty="0" err="1" smtClean="0"/>
              <a:t>Costing</a:t>
            </a:r>
            <a:r>
              <a:rPr lang="cs-CZ" dirty="0" smtClean="0"/>
              <a:t> </a:t>
            </a:r>
            <a:r>
              <a:rPr lang="cs-CZ" dirty="0" err="1" smtClean="0"/>
              <a:t>overview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53" y="1628800"/>
            <a:ext cx="5825852" cy="225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16" y="4149080"/>
            <a:ext cx="5798289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91680" y="6093296"/>
            <a:ext cx="8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Known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31840" y="6125256"/>
            <a:ext cx="8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Known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44008" y="6093296"/>
            <a:ext cx="107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Recorded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84168" y="6065252"/>
            <a:ext cx="254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Solved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- vypočítáváno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9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Average Calculation per day 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789040"/>
            <a:ext cx="7259966" cy="199015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40" y="1124744"/>
            <a:ext cx="3167256" cy="24111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44008" y="2267744"/>
            <a:ext cx="3198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times Purchase of one item</a:t>
            </a:r>
          </a:p>
          <a:p>
            <a:r>
              <a:rPr lang="en-GB" dirty="0" smtClean="0"/>
              <a:t>With Costing methods=Average,</a:t>
            </a:r>
          </a:p>
          <a:p>
            <a:r>
              <a:rPr lang="en-GB" dirty="0" smtClean="0"/>
              <a:t>Costs 10, 12 and 14 -&gt;36/3=12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668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Average Calculation per day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7607803" cy="21602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55576" y="4293096"/>
            <a:ext cx="7520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have sold by use of item journal one item with cost (manually entered) 20,</a:t>
            </a:r>
          </a:p>
          <a:p>
            <a:r>
              <a:rPr lang="en-GB" dirty="0" smtClean="0"/>
              <a:t>so Closing Entry is  36-20=16 and Unit Cost per one item is 16/2=8 </a:t>
            </a:r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60" y="5157192"/>
            <a:ext cx="7895835" cy="9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50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adjustment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7992888" cy="175207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1888" y="3551390"/>
            <a:ext cx="7755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Values entered were 10+12+14 and finally applied  value after sales was 10, so </a:t>
            </a:r>
          </a:p>
          <a:p>
            <a:r>
              <a:rPr lang="en-GB" dirty="0" smtClean="0"/>
              <a:t>36-10=26 = ending inventory value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296225"/>
            <a:ext cx="2715273" cy="2148671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>
            <a:off x="3347864" y="5301208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788024" y="5116542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26/2=13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049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adjustment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96" y="4162291"/>
            <a:ext cx="7264296" cy="20153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15629"/>
            <a:ext cx="2715273" cy="214867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067944" y="2348880"/>
            <a:ext cx="4353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 manually entered unit cost=20 was </a:t>
            </a:r>
          </a:p>
          <a:p>
            <a:r>
              <a:rPr lang="en-GB" dirty="0" smtClean="0"/>
              <a:t>replaced by applied item entry with cost 10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479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800" dirty="0" smtClean="0">
                <a:solidFill>
                  <a:srgbClr val="0070C0"/>
                </a:solidFill>
              </a:rPr>
              <a:t>(</a:t>
            </a:r>
            <a:r>
              <a:rPr lang="cs-CZ" sz="1800" dirty="0" err="1" smtClean="0">
                <a:solidFill>
                  <a:srgbClr val="0070C0"/>
                </a:solidFill>
              </a:rPr>
              <a:t>Costing</a:t>
            </a:r>
            <a:r>
              <a:rPr lang="cs-CZ" sz="1800" dirty="0" smtClean="0">
                <a:solidFill>
                  <a:srgbClr val="0070C0"/>
                </a:solidFill>
              </a:rPr>
              <a:t> </a:t>
            </a:r>
            <a:r>
              <a:rPr lang="cs-CZ" sz="1800" dirty="0" err="1" smtClean="0">
                <a:solidFill>
                  <a:srgbClr val="0070C0"/>
                </a:solidFill>
              </a:rPr>
              <a:t>methods</a:t>
            </a:r>
            <a:r>
              <a:rPr lang="cs-CZ" sz="1800" dirty="0" smtClean="0">
                <a:solidFill>
                  <a:srgbClr val="0070C0"/>
                </a:solidFill>
              </a:rPr>
              <a:t>)</a:t>
            </a:r>
            <a:br>
              <a:rPr lang="cs-CZ" sz="1800" dirty="0" smtClean="0">
                <a:solidFill>
                  <a:srgbClr val="0070C0"/>
                </a:solidFill>
              </a:rPr>
            </a:br>
            <a:endParaRPr lang="cs-CZ" sz="18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40170"/>
            <a:ext cx="5832648" cy="362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61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Inventory</a:t>
            </a:r>
            <a:r>
              <a:rPr lang="cs-CZ" dirty="0"/>
              <a:t> </a:t>
            </a:r>
            <a:r>
              <a:rPr lang="cs-CZ" dirty="0" err="1"/>
              <a:t>costing</a:t>
            </a:r>
            <a:r>
              <a:rPr lang="cs-CZ" dirty="0"/>
              <a:t> </a:t>
            </a:r>
            <a:r>
              <a:rPr lang="cs-CZ" dirty="0" err="1"/>
              <a:t>overview</a:t>
            </a:r>
            <a:r>
              <a:rPr lang="cs-CZ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147888"/>
            <a:ext cx="62007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331640" y="4149080"/>
            <a:ext cx="6480720" cy="561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86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Costing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r>
              <a:rPr lang="cs-CZ" dirty="0" smtClean="0"/>
              <a:t> (FIFO)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619250"/>
            <a:ext cx="56769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96386" y="3841235"/>
            <a:ext cx="78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Nákup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57887" y="2236222"/>
            <a:ext cx="117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Sklad-start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402200" y="3649454"/>
            <a:ext cx="180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Prodej</a:t>
            </a:r>
            <a:br>
              <a:rPr lang="cs-CZ" dirty="0" smtClean="0"/>
            </a:br>
            <a:r>
              <a:rPr lang="cs-CZ" sz="1100" dirty="0" smtClean="0"/>
              <a:t>(Náklady na prodané zboží )</a:t>
            </a:r>
          </a:p>
          <a:p>
            <a:r>
              <a:rPr lang="cs-CZ" sz="1100" dirty="0" smtClean="0"/>
              <a:t> </a:t>
            </a:r>
            <a:endParaRPr lang="cs-CZ" sz="11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06119" y="2348880"/>
            <a:ext cx="130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Sklad-konec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53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assumption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12776"/>
            <a:ext cx="7953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45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Accounting</a:t>
            </a:r>
            <a:r>
              <a:rPr lang="cs-CZ" dirty="0" smtClean="0"/>
              <a:t> and </a:t>
            </a:r>
            <a:r>
              <a:rPr lang="cs-CZ" dirty="0" err="1" smtClean="0"/>
              <a:t>inventory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Down Arrow 7"/>
          <p:cNvSpPr/>
          <p:nvPr/>
        </p:nvSpPr>
        <p:spPr>
          <a:xfrm>
            <a:off x="1285852" y="1214422"/>
            <a:ext cx="2143140" cy="4929222"/>
          </a:xfrm>
          <a:prstGeom prst="downArrow">
            <a:avLst>
              <a:gd name="adj1" fmla="val 73622"/>
              <a:gd name="adj2" fmla="val 13634"/>
            </a:avLst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666666"/>
              </a:solidFill>
            </a:endParaRPr>
          </a:p>
          <a:p>
            <a:pPr algn="ctr"/>
            <a:r>
              <a:rPr lang="en-US" b="1" dirty="0" smtClean="0">
                <a:solidFill>
                  <a:srgbClr val="666666"/>
                </a:solidFill>
              </a:rPr>
              <a:t>0D</a:t>
            </a:r>
          </a:p>
          <a:p>
            <a:pPr algn="ctr"/>
            <a:r>
              <a:rPr lang="en-US" b="1" dirty="0" smtClean="0">
                <a:solidFill>
                  <a:srgbClr val="666666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666666"/>
                </a:solidFill>
              </a:rPr>
              <a:t>Starting Date</a:t>
            </a:r>
          </a:p>
          <a:p>
            <a:pPr algn="ctr"/>
            <a:r>
              <a:rPr lang="en-US" b="1" dirty="0" smtClean="0">
                <a:solidFill>
                  <a:srgbClr val="666666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666666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666666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666666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666666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666666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666666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666666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666666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666666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666666"/>
                </a:solidFill>
              </a:rPr>
              <a:t>Ending Date</a:t>
            </a:r>
            <a:endParaRPr lang="en-US" b="1" dirty="0">
              <a:solidFill>
                <a:srgbClr val="666666"/>
              </a:solidFill>
            </a:endParaRPr>
          </a:p>
        </p:txBody>
      </p:sp>
      <p:sp>
        <p:nvSpPr>
          <p:cNvPr id="5" name="Rectangle 22"/>
          <p:cNvSpPr/>
          <p:nvPr/>
        </p:nvSpPr>
        <p:spPr>
          <a:xfrm>
            <a:off x="3571868" y="2143116"/>
            <a:ext cx="3643338" cy="642942"/>
          </a:xfrm>
          <a:prstGeom prst="rect">
            <a:avLst/>
          </a:prstGeom>
          <a:solidFill>
            <a:schemeClr val="bg1"/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9900"/>
                </a:solidFill>
              </a:rPr>
              <a:t>Value of Quantity on Hand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6" name="Rectangle 30"/>
          <p:cNvSpPr/>
          <p:nvPr/>
        </p:nvSpPr>
        <p:spPr>
          <a:xfrm>
            <a:off x="3571868" y="3143248"/>
            <a:ext cx="3643338" cy="642942"/>
          </a:xfrm>
          <a:prstGeom prst="rect">
            <a:avLst/>
          </a:prstGeom>
          <a:solidFill>
            <a:schemeClr val="bg1"/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9900"/>
                </a:solidFill>
              </a:rPr>
              <a:t>Value of Inventory Increases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7" name="Rectangle 31"/>
          <p:cNvSpPr/>
          <p:nvPr/>
        </p:nvSpPr>
        <p:spPr>
          <a:xfrm>
            <a:off x="3571868" y="4143380"/>
            <a:ext cx="3643338" cy="642942"/>
          </a:xfrm>
          <a:prstGeom prst="rect">
            <a:avLst/>
          </a:prstGeom>
          <a:solidFill>
            <a:schemeClr val="bg1"/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9900"/>
                </a:solidFill>
              </a:rPr>
              <a:t>Value of Inventory Decreases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8" name="Rectangle 32"/>
          <p:cNvSpPr/>
          <p:nvPr/>
        </p:nvSpPr>
        <p:spPr>
          <a:xfrm>
            <a:off x="3571868" y="5143512"/>
            <a:ext cx="3643338" cy="642942"/>
          </a:xfrm>
          <a:prstGeom prst="rect">
            <a:avLst/>
          </a:prstGeom>
          <a:solidFill>
            <a:schemeClr val="bg1"/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9900"/>
                </a:solidFill>
              </a:rPr>
              <a:t>Inventory Value on Ending Date</a:t>
            </a:r>
            <a:endParaRPr lang="en-US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1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Inventory</a:t>
            </a:r>
            <a:r>
              <a:rPr lang="cs-CZ" dirty="0" smtClean="0"/>
              <a:t> </a:t>
            </a:r>
            <a:r>
              <a:rPr lang="cs-CZ" dirty="0" err="1" smtClean="0"/>
              <a:t>costing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sz="2200" dirty="0" smtClean="0">
                <a:solidFill>
                  <a:srgbClr val="0070C0"/>
                </a:solidFill>
              </a:rPr>
              <a:t>– zaúčtování množství </a:t>
            </a:r>
            <a:endParaRPr lang="cs-CZ" sz="2200" dirty="0">
              <a:solidFill>
                <a:srgbClr val="0070C0"/>
              </a:solidFill>
            </a:endParaRPr>
          </a:p>
        </p:txBody>
      </p:sp>
      <p:sp>
        <p:nvSpPr>
          <p:cNvPr id="4" name="Freeform 5"/>
          <p:cNvSpPr/>
          <p:nvPr/>
        </p:nvSpPr>
        <p:spPr>
          <a:xfrm>
            <a:off x="2179936" y="2143092"/>
            <a:ext cx="4575753" cy="3786214"/>
          </a:xfrm>
          <a:custGeom>
            <a:avLst/>
            <a:gdLst>
              <a:gd name="connsiteX0" fmla="*/ 0 w 4071966"/>
              <a:gd name="connsiteY0" fmla="*/ 2529312 h 3929090"/>
              <a:gd name="connsiteX1" fmla="*/ 679835 w 4071966"/>
              <a:gd name="connsiteY1" fmla="*/ 2529312 h 3929090"/>
              <a:gd name="connsiteX2" fmla="*/ 679835 w 4071966"/>
              <a:gd name="connsiteY2" fmla="*/ 0 h 3929090"/>
              <a:gd name="connsiteX3" fmla="*/ 3392131 w 4071966"/>
              <a:gd name="connsiteY3" fmla="*/ 0 h 3929090"/>
              <a:gd name="connsiteX4" fmla="*/ 3392131 w 4071966"/>
              <a:gd name="connsiteY4" fmla="*/ 2529312 h 3929090"/>
              <a:gd name="connsiteX5" fmla="*/ 4071966 w 4071966"/>
              <a:gd name="connsiteY5" fmla="*/ 2529312 h 3929090"/>
              <a:gd name="connsiteX6" fmla="*/ 2035983 w 4071966"/>
              <a:gd name="connsiteY6" fmla="*/ 3929090 h 3929090"/>
              <a:gd name="connsiteX7" fmla="*/ 0 w 4071966"/>
              <a:gd name="connsiteY7" fmla="*/ 2529312 h 3929090"/>
              <a:gd name="connsiteX0" fmla="*/ 820395 w 4892361"/>
              <a:gd name="connsiteY0" fmla="*/ 2529312 h 3929090"/>
              <a:gd name="connsiteX1" fmla="*/ 1500230 w 4892361"/>
              <a:gd name="connsiteY1" fmla="*/ 2529312 h 3929090"/>
              <a:gd name="connsiteX2" fmla="*/ 0 w 4892361"/>
              <a:gd name="connsiteY2" fmla="*/ 0 h 3929090"/>
              <a:gd name="connsiteX3" fmla="*/ 4212526 w 4892361"/>
              <a:gd name="connsiteY3" fmla="*/ 0 h 3929090"/>
              <a:gd name="connsiteX4" fmla="*/ 4212526 w 4892361"/>
              <a:gd name="connsiteY4" fmla="*/ 2529312 h 3929090"/>
              <a:gd name="connsiteX5" fmla="*/ 4892361 w 4892361"/>
              <a:gd name="connsiteY5" fmla="*/ 2529312 h 3929090"/>
              <a:gd name="connsiteX6" fmla="*/ 2856378 w 4892361"/>
              <a:gd name="connsiteY6" fmla="*/ 3929090 h 3929090"/>
              <a:gd name="connsiteX7" fmla="*/ 820395 w 4892361"/>
              <a:gd name="connsiteY7" fmla="*/ 2529312 h 3929090"/>
              <a:gd name="connsiteX0" fmla="*/ 820395 w 5718761"/>
              <a:gd name="connsiteY0" fmla="*/ 2529312 h 3929090"/>
              <a:gd name="connsiteX1" fmla="*/ 1500230 w 5718761"/>
              <a:gd name="connsiteY1" fmla="*/ 2529312 h 3929090"/>
              <a:gd name="connsiteX2" fmla="*/ 0 w 5718761"/>
              <a:gd name="connsiteY2" fmla="*/ 0 h 3929090"/>
              <a:gd name="connsiteX3" fmla="*/ 4212526 w 5718761"/>
              <a:gd name="connsiteY3" fmla="*/ 0 h 3929090"/>
              <a:gd name="connsiteX4" fmla="*/ 5718761 w 5718761"/>
              <a:gd name="connsiteY4" fmla="*/ 288 h 3929090"/>
              <a:gd name="connsiteX5" fmla="*/ 4212526 w 5718761"/>
              <a:gd name="connsiteY5" fmla="*/ 2529312 h 3929090"/>
              <a:gd name="connsiteX6" fmla="*/ 4892361 w 5718761"/>
              <a:gd name="connsiteY6" fmla="*/ 2529312 h 3929090"/>
              <a:gd name="connsiteX7" fmla="*/ 2856378 w 5718761"/>
              <a:gd name="connsiteY7" fmla="*/ 3929090 h 3929090"/>
              <a:gd name="connsiteX8" fmla="*/ 820395 w 5718761"/>
              <a:gd name="connsiteY8" fmla="*/ 2529312 h 3929090"/>
              <a:gd name="connsiteX0" fmla="*/ 1320429 w 5718761"/>
              <a:gd name="connsiteY0" fmla="*/ 2886478 h 3929090"/>
              <a:gd name="connsiteX1" fmla="*/ 1500230 w 5718761"/>
              <a:gd name="connsiteY1" fmla="*/ 2529312 h 3929090"/>
              <a:gd name="connsiteX2" fmla="*/ 0 w 5718761"/>
              <a:gd name="connsiteY2" fmla="*/ 0 h 3929090"/>
              <a:gd name="connsiteX3" fmla="*/ 4212526 w 5718761"/>
              <a:gd name="connsiteY3" fmla="*/ 0 h 3929090"/>
              <a:gd name="connsiteX4" fmla="*/ 5718761 w 5718761"/>
              <a:gd name="connsiteY4" fmla="*/ 288 h 3929090"/>
              <a:gd name="connsiteX5" fmla="*/ 4212526 w 5718761"/>
              <a:gd name="connsiteY5" fmla="*/ 2529312 h 3929090"/>
              <a:gd name="connsiteX6" fmla="*/ 4892361 w 5718761"/>
              <a:gd name="connsiteY6" fmla="*/ 2529312 h 3929090"/>
              <a:gd name="connsiteX7" fmla="*/ 2856378 w 5718761"/>
              <a:gd name="connsiteY7" fmla="*/ 3929090 h 3929090"/>
              <a:gd name="connsiteX8" fmla="*/ 1320429 w 5718761"/>
              <a:gd name="connsiteY8" fmla="*/ 2886478 h 3929090"/>
              <a:gd name="connsiteX0" fmla="*/ 1320429 w 5718761"/>
              <a:gd name="connsiteY0" fmla="*/ 2886478 h 3929090"/>
              <a:gd name="connsiteX1" fmla="*/ 2071702 w 5718761"/>
              <a:gd name="connsiteY1" fmla="*/ 2886478 h 3929090"/>
              <a:gd name="connsiteX2" fmla="*/ 0 w 5718761"/>
              <a:gd name="connsiteY2" fmla="*/ 0 h 3929090"/>
              <a:gd name="connsiteX3" fmla="*/ 4212526 w 5718761"/>
              <a:gd name="connsiteY3" fmla="*/ 0 h 3929090"/>
              <a:gd name="connsiteX4" fmla="*/ 5718761 w 5718761"/>
              <a:gd name="connsiteY4" fmla="*/ 288 h 3929090"/>
              <a:gd name="connsiteX5" fmla="*/ 4212526 w 5718761"/>
              <a:gd name="connsiteY5" fmla="*/ 2529312 h 3929090"/>
              <a:gd name="connsiteX6" fmla="*/ 4892361 w 5718761"/>
              <a:gd name="connsiteY6" fmla="*/ 2529312 h 3929090"/>
              <a:gd name="connsiteX7" fmla="*/ 2856378 w 5718761"/>
              <a:gd name="connsiteY7" fmla="*/ 3929090 h 3929090"/>
              <a:gd name="connsiteX8" fmla="*/ 1320429 w 5718761"/>
              <a:gd name="connsiteY8" fmla="*/ 2886478 h 3929090"/>
              <a:gd name="connsiteX0" fmla="*/ 1320429 w 5718761"/>
              <a:gd name="connsiteY0" fmla="*/ 2886478 h 3571876"/>
              <a:gd name="connsiteX1" fmla="*/ 2071702 w 5718761"/>
              <a:gd name="connsiteY1" fmla="*/ 2886478 h 3571876"/>
              <a:gd name="connsiteX2" fmla="*/ 0 w 5718761"/>
              <a:gd name="connsiteY2" fmla="*/ 0 h 3571876"/>
              <a:gd name="connsiteX3" fmla="*/ 4212526 w 5718761"/>
              <a:gd name="connsiteY3" fmla="*/ 0 h 3571876"/>
              <a:gd name="connsiteX4" fmla="*/ 5718761 w 5718761"/>
              <a:gd name="connsiteY4" fmla="*/ 288 h 3571876"/>
              <a:gd name="connsiteX5" fmla="*/ 4212526 w 5718761"/>
              <a:gd name="connsiteY5" fmla="*/ 2529312 h 3571876"/>
              <a:gd name="connsiteX6" fmla="*/ 4892361 w 5718761"/>
              <a:gd name="connsiteY6" fmla="*/ 2529312 h 3571876"/>
              <a:gd name="connsiteX7" fmla="*/ 2856378 w 5718761"/>
              <a:gd name="connsiteY7" fmla="*/ 3571876 h 3571876"/>
              <a:gd name="connsiteX8" fmla="*/ 1320429 w 5718761"/>
              <a:gd name="connsiteY8" fmla="*/ 2886478 h 3571876"/>
              <a:gd name="connsiteX0" fmla="*/ 1320429 w 5718761"/>
              <a:gd name="connsiteY0" fmla="*/ 2886478 h 3571876"/>
              <a:gd name="connsiteX1" fmla="*/ 2071702 w 5718761"/>
              <a:gd name="connsiteY1" fmla="*/ 2886478 h 3571876"/>
              <a:gd name="connsiteX2" fmla="*/ 0 w 5718761"/>
              <a:gd name="connsiteY2" fmla="*/ 0 h 3571876"/>
              <a:gd name="connsiteX3" fmla="*/ 4212526 w 5718761"/>
              <a:gd name="connsiteY3" fmla="*/ 0 h 3571876"/>
              <a:gd name="connsiteX4" fmla="*/ 5718761 w 5718761"/>
              <a:gd name="connsiteY4" fmla="*/ 288 h 3571876"/>
              <a:gd name="connsiteX5" fmla="*/ 3640990 w 5718761"/>
              <a:gd name="connsiteY5" fmla="*/ 2886478 h 3571876"/>
              <a:gd name="connsiteX6" fmla="*/ 4892361 w 5718761"/>
              <a:gd name="connsiteY6" fmla="*/ 2529312 h 3571876"/>
              <a:gd name="connsiteX7" fmla="*/ 2856378 w 5718761"/>
              <a:gd name="connsiteY7" fmla="*/ 3571876 h 3571876"/>
              <a:gd name="connsiteX8" fmla="*/ 1320429 w 5718761"/>
              <a:gd name="connsiteY8" fmla="*/ 2886478 h 3571876"/>
              <a:gd name="connsiteX0" fmla="*/ 1320429 w 5718761"/>
              <a:gd name="connsiteY0" fmla="*/ 2886478 h 3571876"/>
              <a:gd name="connsiteX1" fmla="*/ 2071702 w 5718761"/>
              <a:gd name="connsiteY1" fmla="*/ 2886478 h 3571876"/>
              <a:gd name="connsiteX2" fmla="*/ 0 w 5718761"/>
              <a:gd name="connsiteY2" fmla="*/ 0 h 3571876"/>
              <a:gd name="connsiteX3" fmla="*/ 4212526 w 5718761"/>
              <a:gd name="connsiteY3" fmla="*/ 0 h 3571876"/>
              <a:gd name="connsiteX4" fmla="*/ 5718761 w 5718761"/>
              <a:gd name="connsiteY4" fmla="*/ 288 h 3571876"/>
              <a:gd name="connsiteX5" fmla="*/ 3640990 w 5718761"/>
              <a:gd name="connsiteY5" fmla="*/ 2886478 h 3571876"/>
              <a:gd name="connsiteX6" fmla="*/ 4392263 w 5718761"/>
              <a:gd name="connsiteY6" fmla="*/ 2886478 h 3571876"/>
              <a:gd name="connsiteX7" fmla="*/ 2856378 w 5718761"/>
              <a:gd name="connsiteY7" fmla="*/ 3571876 h 3571876"/>
              <a:gd name="connsiteX8" fmla="*/ 1320429 w 5718761"/>
              <a:gd name="connsiteY8" fmla="*/ 2886478 h 3571876"/>
              <a:gd name="connsiteX0" fmla="*/ 5718761 w 5718761"/>
              <a:gd name="connsiteY0" fmla="*/ 288 h 3571876"/>
              <a:gd name="connsiteX1" fmla="*/ 3640990 w 5718761"/>
              <a:gd name="connsiteY1" fmla="*/ 2886478 h 3571876"/>
              <a:gd name="connsiteX2" fmla="*/ 4392263 w 5718761"/>
              <a:gd name="connsiteY2" fmla="*/ 2886478 h 3571876"/>
              <a:gd name="connsiteX3" fmla="*/ 2856378 w 5718761"/>
              <a:gd name="connsiteY3" fmla="*/ 3571876 h 3571876"/>
              <a:gd name="connsiteX4" fmla="*/ 1320429 w 5718761"/>
              <a:gd name="connsiteY4" fmla="*/ 2886478 h 3571876"/>
              <a:gd name="connsiteX5" fmla="*/ 2071702 w 5718761"/>
              <a:gd name="connsiteY5" fmla="*/ 2886478 h 3571876"/>
              <a:gd name="connsiteX6" fmla="*/ 0 w 5718761"/>
              <a:gd name="connsiteY6" fmla="*/ 0 h 3571876"/>
              <a:gd name="connsiteX7" fmla="*/ 4303966 w 5718761"/>
              <a:gd name="connsiteY7" fmla="*/ 91440 h 3571876"/>
              <a:gd name="connsiteX0" fmla="*/ 5718761 w 5718761"/>
              <a:gd name="connsiteY0" fmla="*/ 288 h 3571876"/>
              <a:gd name="connsiteX1" fmla="*/ 3640990 w 5718761"/>
              <a:gd name="connsiteY1" fmla="*/ 2886478 h 3571876"/>
              <a:gd name="connsiteX2" fmla="*/ 4392263 w 5718761"/>
              <a:gd name="connsiteY2" fmla="*/ 2886478 h 3571876"/>
              <a:gd name="connsiteX3" fmla="*/ 2856378 w 5718761"/>
              <a:gd name="connsiteY3" fmla="*/ 3571876 h 3571876"/>
              <a:gd name="connsiteX4" fmla="*/ 1320429 w 5718761"/>
              <a:gd name="connsiteY4" fmla="*/ 2886478 h 3571876"/>
              <a:gd name="connsiteX5" fmla="*/ 2071702 w 5718761"/>
              <a:gd name="connsiteY5" fmla="*/ 2886478 h 3571876"/>
              <a:gd name="connsiteX6" fmla="*/ 0 w 5718761"/>
              <a:gd name="connsiteY6" fmla="*/ 0 h 3571876"/>
              <a:gd name="connsiteX0" fmla="*/ 5147289 w 5147289"/>
              <a:gd name="connsiteY0" fmla="*/ 288 h 3571876"/>
              <a:gd name="connsiteX1" fmla="*/ 3069518 w 5147289"/>
              <a:gd name="connsiteY1" fmla="*/ 2886478 h 3571876"/>
              <a:gd name="connsiteX2" fmla="*/ 3820791 w 5147289"/>
              <a:gd name="connsiteY2" fmla="*/ 2886478 h 3571876"/>
              <a:gd name="connsiteX3" fmla="*/ 2284906 w 5147289"/>
              <a:gd name="connsiteY3" fmla="*/ 3571876 h 3571876"/>
              <a:gd name="connsiteX4" fmla="*/ 748957 w 5147289"/>
              <a:gd name="connsiteY4" fmla="*/ 2886478 h 3571876"/>
              <a:gd name="connsiteX5" fmla="*/ 1500230 w 5147289"/>
              <a:gd name="connsiteY5" fmla="*/ 2886478 h 3571876"/>
              <a:gd name="connsiteX6" fmla="*/ 0 w 5147289"/>
              <a:gd name="connsiteY6" fmla="*/ 0 h 3571876"/>
              <a:gd name="connsiteX0" fmla="*/ 5147289 w 5147289"/>
              <a:gd name="connsiteY0" fmla="*/ 214626 h 3786214"/>
              <a:gd name="connsiteX1" fmla="*/ 3069518 w 5147289"/>
              <a:gd name="connsiteY1" fmla="*/ 3100816 h 3786214"/>
              <a:gd name="connsiteX2" fmla="*/ 3820791 w 5147289"/>
              <a:gd name="connsiteY2" fmla="*/ 3100816 h 3786214"/>
              <a:gd name="connsiteX3" fmla="*/ 2284906 w 5147289"/>
              <a:gd name="connsiteY3" fmla="*/ 3786214 h 3786214"/>
              <a:gd name="connsiteX4" fmla="*/ 748957 w 5147289"/>
              <a:gd name="connsiteY4" fmla="*/ 3100816 h 3786214"/>
              <a:gd name="connsiteX5" fmla="*/ 1500230 w 5147289"/>
              <a:gd name="connsiteY5" fmla="*/ 3100816 h 3786214"/>
              <a:gd name="connsiteX6" fmla="*/ 0 w 5147289"/>
              <a:gd name="connsiteY6" fmla="*/ 0 h 3786214"/>
              <a:gd name="connsiteX0" fmla="*/ 4575753 w 4575753"/>
              <a:gd name="connsiteY0" fmla="*/ 288 h 3786214"/>
              <a:gd name="connsiteX1" fmla="*/ 3069518 w 4575753"/>
              <a:gd name="connsiteY1" fmla="*/ 3100816 h 3786214"/>
              <a:gd name="connsiteX2" fmla="*/ 3820791 w 4575753"/>
              <a:gd name="connsiteY2" fmla="*/ 3100816 h 3786214"/>
              <a:gd name="connsiteX3" fmla="*/ 2284906 w 4575753"/>
              <a:gd name="connsiteY3" fmla="*/ 3786214 h 3786214"/>
              <a:gd name="connsiteX4" fmla="*/ 748957 w 4575753"/>
              <a:gd name="connsiteY4" fmla="*/ 3100816 h 3786214"/>
              <a:gd name="connsiteX5" fmla="*/ 1500230 w 4575753"/>
              <a:gd name="connsiteY5" fmla="*/ 3100816 h 3786214"/>
              <a:gd name="connsiteX6" fmla="*/ 0 w 4575753"/>
              <a:gd name="connsiteY6" fmla="*/ 0 h 378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5753" h="3786214">
                <a:moveTo>
                  <a:pt x="4575753" y="288"/>
                </a:moveTo>
                <a:lnTo>
                  <a:pt x="3069518" y="3100816"/>
                </a:lnTo>
                <a:lnTo>
                  <a:pt x="3820791" y="3100816"/>
                </a:lnTo>
                <a:lnTo>
                  <a:pt x="2284906" y="3786214"/>
                </a:lnTo>
                <a:lnTo>
                  <a:pt x="748957" y="3100816"/>
                </a:lnTo>
                <a:lnTo>
                  <a:pt x="1500230" y="3100816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6"/>
          <p:cNvSpPr txBox="1"/>
          <p:nvPr/>
        </p:nvSpPr>
        <p:spPr>
          <a:xfrm>
            <a:off x="3143240" y="6000768"/>
            <a:ext cx="2643206" cy="461665"/>
          </a:xfrm>
          <a:prstGeom prst="rect">
            <a:avLst/>
          </a:prstGeom>
          <a:noFill/>
          <a:ln w="38100">
            <a:solidFill>
              <a:srgbClr val="6666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+mn-lt"/>
              </a:rPr>
              <a:t>Item Ledger Entries</a:t>
            </a:r>
            <a:endParaRPr lang="en-US" sz="24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6" name="Oval 7"/>
          <p:cNvSpPr/>
          <p:nvPr/>
        </p:nvSpPr>
        <p:spPr>
          <a:xfrm>
            <a:off x="2071670" y="2071678"/>
            <a:ext cx="2571768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Sales</a:t>
            </a:r>
            <a:r>
              <a:rPr lang="en-US" sz="2000" dirty="0" smtClean="0">
                <a:solidFill>
                  <a:srgbClr val="FF9900"/>
                </a:solidFill>
              </a:rPr>
              <a:t/>
            </a:r>
            <a:br>
              <a:rPr lang="en-US" sz="2000" dirty="0" smtClean="0">
                <a:solidFill>
                  <a:srgbClr val="FF9900"/>
                </a:solidFill>
              </a:rPr>
            </a:br>
            <a:r>
              <a:rPr lang="en-US" sz="1600" dirty="0" smtClean="0">
                <a:solidFill>
                  <a:srgbClr val="FF9900"/>
                </a:solidFill>
              </a:rPr>
              <a:t>(incl. purchase returns)</a:t>
            </a:r>
            <a:endParaRPr lang="en-US" sz="1600" dirty="0">
              <a:solidFill>
                <a:srgbClr val="FF9900"/>
              </a:solidFill>
            </a:endParaRPr>
          </a:p>
        </p:txBody>
      </p:sp>
      <p:sp>
        <p:nvSpPr>
          <p:cNvPr id="7" name="Oval 8"/>
          <p:cNvSpPr/>
          <p:nvPr/>
        </p:nvSpPr>
        <p:spPr>
          <a:xfrm>
            <a:off x="2500298" y="3071810"/>
            <a:ext cx="1714512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Transfers</a:t>
            </a:r>
            <a:endParaRPr lang="en-US" sz="1600" dirty="0">
              <a:solidFill>
                <a:srgbClr val="FF9900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3500430" y="3571876"/>
            <a:ext cx="2500330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Inventory Adjustments</a:t>
            </a:r>
            <a:endParaRPr lang="en-US" sz="1600" dirty="0">
              <a:solidFill>
                <a:srgbClr val="FF9900"/>
              </a:solidFill>
            </a:endParaRPr>
          </a:p>
        </p:txBody>
      </p:sp>
      <p:sp>
        <p:nvSpPr>
          <p:cNvPr id="9" name="Oval 10"/>
          <p:cNvSpPr/>
          <p:nvPr/>
        </p:nvSpPr>
        <p:spPr>
          <a:xfrm>
            <a:off x="4143372" y="2643182"/>
            <a:ext cx="2500330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Purchases</a:t>
            </a:r>
            <a:r>
              <a:rPr lang="en-US" sz="2000" dirty="0" smtClean="0">
                <a:solidFill>
                  <a:srgbClr val="FF9900"/>
                </a:solidFill>
              </a:rPr>
              <a:t/>
            </a:r>
            <a:br>
              <a:rPr lang="en-US" sz="2000" dirty="0" smtClean="0">
                <a:solidFill>
                  <a:srgbClr val="FF9900"/>
                </a:solidFill>
              </a:rPr>
            </a:br>
            <a:r>
              <a:rPr lang="en-US" sz="1600" dirty="0" smtClean="0">
                <a:solidFill>
                  <a:srgbClr val="FF9900"/>
                </a:solidFill>
              </a:rPr>
              <a:t>(incl. sales returns)</a:t>
            </a:r>
            <a:endParaRPr lang="en-US" sz="1600" dirty="0">
              <a:solidFill>
                <a:srgbClr val="FF9900"/>
              </a:solidFill>
            </a:endParaRPr>
          </a:p>
        </p:txBody>
      </p:sp>
      <p:sp>
        <p:nvSpPr>
          <p:cNvPr id="10" name="Oval 11"/>
          <p:cNvSpPr/>
          <p:nvPr/>
        </p:nvSpPr>
        <p:spPr>
          <a:xfrm>
            <a:off x="4071934" y="5072074"/>
            <a:ext cx="1357322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9900"/>
                </a:solidFill>
              </a:rPr>
              <a:t>Output</a:t>
            </a:r>
            <a:endParaRPr lang="en-US" sz="1400" dirty="0">
              <a:solidFill>
                <a:srgbClr val="FF9900"/>
              </a:solidFill>
            </a:endParaRPr>
          </a:p>
        </p:txBody>
      </p:sp>
      <p:sp>
        <p:nvSpPr>
          <p:cNvPr id="11" name="Oval 12"/>
          <p:cNvSpPr/>
          <p:nvPr/>
        </p:nvSpPr>
        <p:spPr>
          <a:xfrm>
            <a:off x="3286116" y="4500570"/>
            <a:ext cx="1714512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9900"/>
                </a:solidFill>
              </a:rPr>
              <a:t>Consumption</a:t>
            </a:r>
            <a:endParaRPr lang="en-US" sz="1400" dirty="0">
              <a:solidFill>
                <a:srgbClr val="FF9900"/>
              </a:solidFill>
            </a:endParaRPr>
          </a:p>
        </p:txBody>
      </p:sp>
      <p:cxnSp>
        <p:nvCxnSpPr>
          <p:cNvPr id="12" name="Straight Connector 14"/>
          <p:cNvCxnSpPr/>
          <p:nvPr/>
        </p:nvCxnSpPr>
        <p:spPr>
          <a:xfrm>
            <a:off x="2143108" y="4429132"/>
            <a:ext cx="3500462" cy="1588"/>
          </a:xfrm>
          <a:prstGeom prst="line">
            <a:avLst/>
          </a:prstGeom>
          <a:ln w="15875">
            <a:solidFill>
              <a:srgbClr val="6666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e 18"/>
          <p:cNvSpPr/>
          <p:nvPr/>
        </p:nvSpPr>
        <p:spPr>
          <a:xfrm>
            <a:off x="1857356" y="2071678"/>
            <a:ext cx="214314" cy="2357454"/>
          </a:xfrm>
          <a:prstGeom prst="leftBrace">
            <a:avLst>
              <a:gd name="adj1" fmla="val 16176"/>
              <a:gd name="adj2" fmla="val 50000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/>
          <p:nvPr/>
        </p:nvSpPr>
        <p:spPr>
          <a:xfrm>
            <a:off x="714348" y="3071810"/>
            <a:ext cx="1111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9900"/>
                </a:solidFill>
                <a:latin typeface="+mn-lt"/>
              </a:rPr>
              <a:t>Distributor</a:t>
            </a:r>
            <a:endParaRPr lang="en-US" sz="1600" b="1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15" name="Left Brace 24"/>
          <p:cNvSpPr/>
          <p:nvPr/>
        </p:nvSpPr>
        <p:spPr>
          <a:xfrm flipH="1">
            <a:off x="6858016" y="2143116"/>
            <a:ext cx="285752" cy="3500462"/>
          </a:xfrm>
          <a:prstGeom prst="leftBrace">
            <a:avLst>
              <a:gd name="adj1" fmla="val 16176"/>
              <a:gd name="adj2" fmla="val 50000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25"/>
          <p:cNvSpPr txBox="1"/>
          <p:nvPr/>
        </p:nvSpPr>
        <p:spPr>
          <a:xfrm>
            <a:off x="7143768" y="3714752"/>
            <a:ext cx="1365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9900"/>
                </a:solidFill>
                <a:latin typeface="+mn-lt"/>
              </a:rPr>
              <a:t>Manufacturer</a:t>
            </a:r>
            <a:endParaRPr lang="en-US" sz="1600" b="1" dirty="0">
              <a:solidFill>
                <a:srgbClr val="FF9900"/>
              </a:solidFill>
              <a:latin typeface="+mn-lt"/>
            </a:endParaRPr>
          </a:p>
        </p:txBody>
      </p:sp>
      <p:cxnSp>
        <p:nvCxnSpPr>
          <p:cNvPr id="17" name="Straight Connector 26"/>
          <p:cNvCxnSpPr/>
          <p:nvPr/>
        </p:nvCxnSpPr>
        <p:spPr>
          <a:xfrm>
            <a:off x="4000496" y="5643578"/>
            <a:ext cx="2857520" cy="1588"/>
          </a:xfrm>
          <a:prstGeom prst="line">
            <a:avLst/>
          </a:prstGeom>
          <a:ln w="15875">
            <a:solidFill>
              <a:srgbClr val="6666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40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Inventory</a:t>
            </a:r>
            <a:r>
              <a:rPr lang="cs-CZ" dirty="0"/>
              <a:t> </a:t>
            </a:r>
            <a:r>
              <a:rPr lang="cs-CZ" dirty="0" err="1"/>
              <a:t>costing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sz="2200" dirty="0">
                <a:solidFill>
                  <a:srgbClr val="0070C0"/>
                </a:solidFill>
              </a:rPr>
              <a:t>– zaúčtování </a:t>
            </a:r>
            <a:r>
              <a:rPr lang="cs-CZ" sz="2200" dirty="0" smtClean="0">
                <a:solidFill>
                  <a:srgbClr val="0070C0"/>
                </a:solidFill>
              </a:rPr>
              <a:t>hodnoty</a:t>
            </a:r>
            <a:endParaRPr lang="cs-CZ" dirty="0"/>
          </a:p>
        </p:txBody>
      </p:sp>
      <p:sp>
        <p:nvSpPr>
          <p:cNvPr id="4" name="Freeform 5"/>
          <p:cNvSpPr/>
          <p:nvPr/>
        </p:nvSpPr>
        <p:spPr>
          <a:xfrm>
            <a:off x="2195736" y="1628800"/>
            <a:ext cx="4575753" cy="3786214"/>
          </a:xfrm>
          <a:custGeom>
            <a:avLst/>
            <a:gdLst>
              <a:gd name="connsiteX0" fmla="*/ 0 w 4071966"/>
              <a:gd name="connsiteY0" fmla="*/ 2529312 h 3929090"/>
              <a:gd name="connsiteX1" fmla="*/ 679835 w 4071966"/>
              <a:gd name="connsiteY1" fmla="*/ 2529312 h 3929090"/>
              <a:gd name="connsiteX2" fmla="*/ 679835 w 4071966"/>
              <a:gd name="connsiteY2" fmla="*/ 0 h 3929090"/>
              <a:gd name="connsiteX3" fmla="*/ 3392131 w 4071966"/>
              <a:gd name="connsiteY3" fmla="*/ 0 h 3929090"/>
              <a:gd name="connsiteX4" fmla="*/ 3392131 w 4071966"/>
              <a:gd name="connsiteY4" fmla="*/ 2529312 h 3929090"/>
              <a:gd name="connsiteX5" fmla="*/ 4071966 w 4071966"/>
              <a:gd name="connsiteY5" fmla="*/ 2529312 h 3929090"/>
              <a:gd name="connsiteX6" fmla="*/ 2035983 w 4071966"/>
              <a:gd name="connsiteY6" fmla="*/ 3929090 h 3929090"/>
              <a:gd name="connsiteX7" fmla="*/ 0 w 4071966"/>
              <a:gd name="connsiteY7" fmla="*/ 2529312 h 3929090"/>
              <a:gd name="connsiteX0" fmla="*/ 820395 w 4892361"/>
              <a:gd name="connsiteY0" fmla="*/ 2529312 h 3929090"/>
              <a:gd name="connsiteX1" fmla="*/ 1500230 w 4892361"/>
              <a:gd name="connsiteY1" fmla="*/ 2529312 h 3929090"/>
              <a:gd name="connsiteX2" fmla="*/ 0 w 4892361"/>
              <a:gd name="connsiteY2" fmla="*/ 0 h 3929090"/>
              <a:gd name="connsiteX3" fmla="*/ 4212526 w 4892361"/>
              <a:gd name="connsiteY3" fmla="*/ 0 h 3929090"/>
              <a:gd name="connsiteX4" fmla="*/ 4212526 w 4892361"/>
              <a:gd name="connsiteY4" fmla="*/ 2529312 h 3929090"/>
              <a:gd name="connsiteX5" fmla="*/ 4892361 w 4892361"/>
              <a:gd name="connsiteY5" fmla="*/ 2529312 h 3929090"/>
              <a:gd name="connsiteX6" fmla="*/ 2856378 w 4892361"/>
              <a:gd name="connsiteY6" fmla="*/ 3929090 h 3929090"/>
              <a:gd name="connsiteX7" fmla="*/ 820395 w 4892361"/>
              <a:gd name="connsiteY7" fmla="*/ 2529312 h 3929090"/>
              <a:gd name="connsiteX0" fmla="*/ 820395 w 5718761"/>
              <a:gd name="connsiteY0" fmla="*/ 2529312 h 3929090"/>
              <a:gd name="connsiteX1" fmla="*/ 1500230 w 5718761"/>
              <a:gd name="connsiteY1" fmla="*/ 2529312 h 3929090"/>
              <a:gd name="connsiteX2" fmla="*/ 0 w 5718761"/>
              <a:gd name="connsiteY2" fmla="*/ 0 h 3929090"/>
              <a:gd name="connsiteX3" fmla="*/ 4212526 w 5718761"/>
              <a:gd name="connsiteY3" fmla="*/ 0 h 3929090"/>
              <a:gd name="connsiteX4" fmla="*/ 5718761 w 5718761"/>
              <a:gd name="connsiteY4" fmla="*/ 288 h 3929090"/>
              <a:gd name="connsiteX5" fmla="*/ 4212526 w 5718761"/>
              <a:gd name="connsiteY5" fmla="*/ 2529312 h 3929090"/>
              <a:gd name="connsiteX6" fmla="*/ 4892361 w 5718761"/>
              <a:gd name="connsiteY6" fmla="*/ 2529312 h 3929090"/>
              <a:gd name="connsiteX7" fmla="*/ 2856378 w 5718761"/>
              <a:gd name="connsiteY7" fmla="*/ 3929090 h 3929090"/>
              <a:gd name="connsiteX8" fmla="*/ 820395 w 5718761"/>
              <a:gd name="connsiteY8" fmla="*/ 2529312 h 3929090"/>
              <a:gd name="connsiteX0" fmla="*/ 1320429 w 5718761"/>
              <a:gd name="connsiteY0" fmla="*/ 2886478 h 3929090"/>
              <a:gd name="connsiteX1" fmla="*/ 1500230 w 5718761"/>
              <a:gd name="connsiteY1" fmla="*/ 2529312 h 3929090"/>
              <a:gd name="connsiteX2" fmla="*/ 0 w 5718761"/>
              <a:gd name="connsiteY2" fmla="*/ 0 h 3929090"/>
              <a:gd name="connsiteX3" fmla="*/ 4212526 w 5718761"/>
              <a:gd name="connsiteY3" fmla="*/ 0 h 3929090"/>
              <a:gd name="connsiteX4" fmla="*/ 5718761 w 5718761"/>
              <a:gd name="connsiteY4" fmla="*/ 288 h 3929090"/>
              <a:gd name="connsiteX5" fmla="*/ 4212526 w 5718761"/>
              <a:gd name="connsiteY5" fmla="*/ 2529312 h 3929090"/>
              <a:gd name="connsiteX6" fmla="*/ 4892361 w 5718761"/>
              <a:gd name="connsiteY6" fmla="*/ 2529312 h 3929090"/>
              <a:gd name="connsiteX7" fmla="*/ 2856378 w 5718761"/>
              <a:gd name="connsiteY7" fmla="*/ 3929090 h 3929090"/>
              <a:gd name="connsiteX8" fmla="*/ 1320429 w 5718761"/>
              <a:gd name="connsiteY8" fmla="*/ 2886478 h 3929090"/>
              <a:gd name="connsiteX0" fmla="*/ 1320429 w 5718761"/>
              <a:gd name="connsiteY0" fmla="*/ 2886478 h 3929090"/>
              <a:gd name="connsiteX1" fmla="*/ 2071702 w 5718761"/>
              <a:gd name="connsiteY1" fmla="*/ 2886478 h 3929090"/>
              <a:gd name="connsiteX2" fmla="*/ 0 w 5718761"/>
              <a:gd name="connsiteY2" fmla="*/ 0 h 3929090"/>
              <a:gd name="connsiteX3" fmla="*/ 4212526 w 5718761"/>
              <a:gd name="connsiteY3" fmla="*/ 0 h 3929090"/>
              <a:gd name="connsiteX4" fmla="*/ 5718761 w 5718761"/>
              <a:gd name="connsiteY4" fmla="*/ 288 h 3929090"/>
              <a:gd name="connsiteX5" fmla="*/ 4212526 w 5718761"/>
              <a:gd name="connsiteY5" fmla="*/ 2529312 h 3929090"/>
              <a:gd name="connsiteX6" fmla="*/ 4892361 w 5718761"/>
              <a:gd name="connsiteY6" fmla="*/ 2529312 h 3929090"/>
              <a:gd name="connsiteX7" fmla="*/ 2856378 w 5718761"/>
              <a:gd name="connsiteY7" fmla="*/ 3929090 h 3929090"/>
              <a:gd name="connsiteX8" fmla="*/ 1320429 w 5718761"/>
              <a:gd name="connsiteY8" fmla="*/ 2886478 h 3929090"/>
              <a:gd name="connsiteX0" fmla="*/ 1320429 w 5718761"/>
              <a:gd name="connsiteY0" fmla="*/ 2886478 h 3571876"/>
              <a:gd name="connsiteX1" fmla="*/ 2071702 w 5718761"/>
              <a:gd name="connsiteY1" fmla="*/ 2886478 h 3571876"/>
              <a:gd name="connsiteX2" fmla="*/ 0 w 5718761"/>
              <a:gd name="connsiteY2" fmla="*/ 0 h 3571876"/>
              <a:gd name="connsiteX3" fmla="*/ 4212526 w 5718761"/>
              <a:gd name="connsiteY3" fmla="*/ 0 h 3571876"/>
              <a:gd name="connsiteX4" fmla="*/ 5718761 w 5718761"/>
              <a:gd name="connsiteY4" fmla="*/ 288 h 3571876"/>
              <a:gd name="connsiteX5" fmla="*/ 4212526 w 5718761"/>
              <a:gd name="connsiteY5" fmla="*/ 2529312 h 3571876"/>
              <a:gd name="connsiteX6" fmla="*/ 4892361 w 5718761"/>
              <a:gd name="connsiteY6" fmla="*/ 2529312 h 3571876"/>
              <a:gd name="connsiteX7" fmla="*/ 2856378 w 5718761"/>
              <a:gd name="connsiteY7" fmla="*/ 3571876 h 3571876"/>
              <a:gd name="connsiteX8" fmla="*/ 1320429 w 5718761"/>
              <a:gd name="connsiteY8" fmla="*/ 2886478 h 3571876"/>
              <a:gd name="connsiteX0" fmla="*/ 1320429 w 5718761"/>
              <a:gd name="connsiteY0" fmla="*/ 2886478 h 3571876"/>
              <a:gd name="connsiteX1" fmla="*/ 2071702 w 5718761"/>
              <a:gd name="connsiteY1" fmla="*/ 2886478 h 3571876"/>
              <a:gd name="connsiteX2" fmla="*/ 0 w 5718761"/>
              <a:gd name="connsiteY2" fmla="*/ 0 h 3571876"/>
              <a:gd name="connsiteX3" fmla="*/ 4212526 w 5718761"/>
              <a:gd name="connsiteY3" fmla="*/ 0 h 3571876"/>
              <a:gd name="connsiteX4" fmla="*/ 5718761 w 5718761"/>
              <a:gd name="connsiteY4" fmla="*/ 288 h 3571876"/>
              <a:gd name="connsiteX5" fmla="*/ 3640990 w 5718761"/>
              <a:gd name="connsiteY5" fmla="*/ 2886478 h 3571876"/>
              <a:gd name="connsiteX6" fmla="*/ 4892361 w 5718761"/>
              <a:gd name="connsiteY6" fmla="*/ 2529312 h 3571876"/>
              <a:gd name="connsiteX7" fmla="*/ 2856378 w 5718761"/>
              <a:gd name="connsiteY7" fmla="*/ 3571876 h 3571876"/>
              <a:gd name="connsiteX8" fmla="*/ 1320429 w 5718761"/>
              <a:gd name="connsiteY8" fmla="*/ 2886478 h 3571876"/>
              <a:gd name="connsiteX0" fmla="*/ 1320429 w 5718761"/>
              <a:gd name="connsiteY0" fmla="*/ 2886478 h 3571876"/>
              <a:gd name="connsiteX1" fmla="*/ 2071702 w 5718761"/>
              <a:gd name="connsiteY1" fmla="*/ 2886478 h 3571876"/>
              <a:gd name="connsiteX2" fmla="*/ 0 w 5718761"/>
              <a:gd name="connsiteY2" fmla="*/ 0 h 3571876"/>
              <a:gd name="connsiteX3" fmla="*/ 4212526 w 5718761"/>
              <a:gd name="connsiteY3" fmla="*/ 0 h 3571876"/>
              <a:gd name="connsiteX4" fmla="*/ 5718761 w 5718761"/>
              <a:gd name="connsiteY4" fmla="*/ 288 h 3571876"/>
              <a:gd name="connsiteX5" fmla="*/ 3640990 w 5718761"/>
              <a:gd name="connsiteY5" fmla="*/ 2886478 h 3571876"/>
              <a:gd name="connsiteX6" fmla="*/ 4392263 w 5718761"/>
              <a:gd name="connsiteY6" fmla="*/ 2886478 h 3571876"/>
              <a:gd name="connsiteX7" fmla="*/ 2856378 w 5718761"/>
              <a:gd name="connsiteY7" fmla="*/ 3571876 h 3571876"/>
              <a:gd name="connsiteX8" fmla="*/ 1320429 w 5718761"/>
              <a:gd name="connsiteY8" fmla="*/ 2886478 h 3571876"/>
              <a:gd name="connsiteX0" fmla="*/ 5718761 w 5718761"/>
              <a:gd name="connsiteY0" fmla="*/ 288 h 3571876"/>
              <a:gd name="connsiteX1" fmla="*/ 3640990 w 5718761"/>
              <a:gd name="connsiteY1" fmla="*/ 2886478 h 3571876"/>
              <a:gd name="connsiteX2" fmla="*/ 4392263 w 5718761"/>
              <a:gd name="connsiteY2" fmla="*/ 2886478 h 3571876"/>
              <a:gd name="connsiteX3" fmla="*/ 2856378 w 5718761"/>
              <a:gd name="connsiteY3" fmla="*/ 3571876 h 3571876"/>
              <a:gd name="connsiteX4" fmla="*/ 1320429 w 5718761"/>
              <a:gd name="connsiteY4" fmla="*/ 2886478 h 3571876"/>
              <a:gd name="connsiteX5" fmla="*/ 2071702 w 5718761"/>
              <a:gd name="connsiteY5" fmla="*/ 2886478 h 3571876"/>
              <a:gd name="connsiteX6" fmla="*/ 0 w 5718761"/>
              <a:gd name="connsiteY6" fmla="*/ 0 h 3571876"/>
              <a:gd name="connsiteX7" fmla="*/ 4303966 w 5718761"/>
              <a:gd name="connsiteY7" fmla="*/ 91440 h 3571876"/>
              <a:gd name="connsiteX0" fmla="*/ 5718761 w 5718761"/>
              <a:gd name="connsiteY0" fmla="*/ 288 h 3571876"/>
              <a:gd name="connsiteX1" fmla="*/ 3640990 w 5718761"/>
              <a:gd name="connsiteY1" fmla="*/ 2886478 h 3571876"/>
              <a:gd name="connsiteX2" fmla="*/ 4392263 w 5718761"/>
              <a:gd name="connsiteY2" fmla="*/ 2886478 h 3571876"/>
              <a:gd name="connsiteX3" fmla="*/ 2856378 w 5718761"/>
              <a:gd name="connsiteY3" fmla="*/ 3571876 h 3571876"/>
              <a:gd name="connsiteX4" fmla="*/ 1320429 w 5718761"/>
              <a:gd name="connsiteY4" fmla="*/ 2886478 h 3571876"/>
              <a:gd name="connsiteX5" fmla="*/ 2071702 w 5718761"/>
              <a:gd name="connsiteY5" fmla="*/ 2886478 h 3571876"/>
              <a:gd name="connsiteX6" fmla="*/ 0 w 5718761"/>
              <a:gd name="connsiteY6" fmla="*/ 0 h 3571876"/>
              <a:gd name="connsiteX0" fmla="*/ 5147289 w 5147289"/>
              <a:gd name="connsiteY0" fmla="*/ 288 h 3571876"/>
              <a:gd name="connsiteX1" fmla="*/ 3069518 w 5147289"/>
              <a:gd name="connsiteY1" fmla="*/ 2886478 h 3571876"/>
              <a:gd name="connsiteX2" fmla="*/ 3820791 w 5147289"/>
              <a:gd name="connsiteY2" fmla="*/ 2886478 h 3571876"/>
              <a:gd name="connsiteX3" fmla="*/ 2284906 w 5147289"/>
              <a:gd name="connsiteY3" fmla="*/ 3571876 h 3571876"/>
              <a:gd name="connsiteX4" fmla="*/ 748957 w 5147289"/>
              <a:gd name="connsiteY4" fmla="*/ 2886478 h 3571876"/>
              <a:gd name="connsiteX5" fmla="*/ 1500230 w 5147289"/>
              <a:gd name="connsiteY5" fmla="*/ 2886478 h 3571876"/>
              <a:gd name="connsiteX6" fmla="*/ 0 w 5147289"/>
              <a:gd name="connsiteY6" fmla="*/ 0 h 3571876"/>
              <a:gd name="connsiteX0" fmla="*/ 5147289 w 5147289"/>
              <a:gd name="connsiteY0" fmla="*/ 214626 h 3786214"/>
              <a:gd name="connsiteX1" fmla="*/ 3069518 w 5147289"/>
              <a:gd name="connsiteY1" fmla="*/ 3100816 h 3786214"/>
              <a:gd name="connsiteX2" fmla="*/ 3820791 w 5147289"/>
              <a:gd name="connsiteY2" fmla="*/ 3100816 h 3786214"/>
              <a:gd name="connsiteX3" fmla="*/ 2284906 w 5147289"/>
              <a:gd name="connsiteY3" fmla="*/ 3786214 h 3786214"/>
              <a:gd name="connsiteX4" fmla="*/ 748957 w 5147289"/>
              <a:gd name="connsiteY4" fmla="*/ 3100816 h 3786214"/>
              <a:gd name="connsiteX5" fmla="*/ 1500230 w 5147289"/>
              <a:gd name="connsiteY5" fmla="*/ 3100816 h 3786214"/>
              <a:gd name="connsiteX6" fmla="*/ 0 w 5147289"/>
              <a:gd name="connsiteY6" fmla="*/ 0 h 3786214"/>
              <a:gd name="connsiteX0" fmla="*/ 4575753 w 4575753"/>
              <a:gd name="connsiteY0" fmla="*/ 288 h 3786214"/>
              <a:gd name="connsiteX1" fmla="*/ 3069518 w 4575753"/>
              <a:gd name="connsiteY1" fmla="*/ 3100816 h 3786214"/>
              <a:gd name="connsiteX2" fmla="*/ 3820791 w 4575753"/>
              <a:gd name="connsiteY2" fmla="*/ 3100816 h 3786214"/>
              <a:gd name="connsiteX3" fmla="*/ 2284906 w 4575753"/>
              <a:gd name="connsiteY3" fmla="*/ 3786214 h 3786214"/>
              <a:gd name="connsiteX4" fmla="*/ 748957 w 4575753"/>
              <a:gd name="connsiteY4" fmla="*/ 3100816 h 3786214"/>
              <a:gd name="connsiteX5" fmla="*/ 1500230 w 4575753"/>
              <a:gd name="connsiteY5" fmla="*/ 3100816 h 3786214"/>
              <a:gd name="connsiteX6" fmla="*/ 0 w 4575753"/>
              <a:gd name="connsiteY6" fmla="*/ 0 h 378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5753" h="3786214">
                <a:moveTo>
                  <a:pt x="4575753" y="288"/>
                </a:moveTo>
                <a:lnTo>
                  <a:pt x="3069518" y="3100816"/>
                </a:lnTo>
                <a:lnTo>
                  <a:pt x="3820791" y="3100816"/>
                </a:lnTo>
                <a:lnTo>
                  <a:pt x="2284906" y="3786214"/>
                </a:lnTo>
                <a:lnTo>
                  <a:pt x="748957" y="3100816"/>
                </a:lnTo>
                <a:lnTo>
                  <a:pt x="1500230" y="3100816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6"/>
          <p:cNvSpPr txBox="1"/>
          <p:nvPr/>
        </p:nvSpPr>
        <p:spPr>
          <a:xfrm>
            <a:off x="3516230" y="5486476"/>
            <a:ext cx="1928826" cy="461665"/>
          </a:xfrm>
          <a:prstGeom prst="rect">
            <a:avLst/>
          </a:prstGeom>
          <a:noFill/>
          <a:ln w="38100">
            <a:solidFill>
              <a:srgbClr val="6666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66666"/>
                </a:solidFill>
                <a:latin typeface="+mn-lt"/>
              </a:rPr>
              <a:t>Value Entries</a:t>
            </a:r>
            <a:endParaRPr lang="en-US" sz="2400" b="1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6" name="Oval 7"/>
          <p:cNvSpPr/>
          <p:nvPr/>
        </p:nvSpPr>
        <p:spPr>
          <a:xfrm>
            <a:off x="2087470" y="1557386"/>
            <a:ext cx="2571768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Direct Costs</a:t>
            </a:r>
            <a:endParaRPr lang="en-US" sz="1600" dirty="0">
              <a:solidFill>
                <a:srgbClr val="FF9900"/>
              </a:solidFill>
            </a:endParaRPr>
          </a:p>
        </p:txBody>
      </p:sp>
      <p:sp>
        <p:nvSpPr>
          <p:cNvPr id="7" name="Oval 8"/>
          <p:cNvSpPr/>
          <p:nvPr/>
        </p:nvSpPr>
        <p:spPr>
          <a:xfrm>
            <a:off x="2658974" y="2771832"/>
            <a:ext cx="2143140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Rounding</a:t>
            </a:r>
            <a:endParaRPr lang="en-US" sz="1600" dirty="0">
              <a:solidFill>
                <a:srgbClr val="FF9900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3659106" y="3629088"/>
            <a:ext cx="2357454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Revaluations</a:t>
            </a:r>
            <a:endParaRPr lang="en-US" sz="1600" dirty="0">
              <a:solidFill>
                <a:srgbClr val="FF9900"/>
              </a:solidFill>
            </a:endParaRPr>
          </a:p>
        </p:txBody>
      </p:sp>
      <p:sp>
        <p:nvSpPr>
          <p:cNvPr id="9" name="Oval 10"/>
          <p:cNvSpPr/>
          <p:nvPr/>
        </p:nvSpPr>
        <p:spPr>
          <a:xfrm>
            <a:off x="4159172" y="2128890"/>
            <a:ext cx="2500330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Indirect Costs</a:t>
            </a:r>
            <a:endParaRPr lang="en-US" sz="1600" dirty="0">
              <a:solidFill>
                <a:srgbClr val="FF9900"/>
              </a:solidFill>
            </a:endParaRPr>
          </a:p>
        </p:txBody>
      </p:sp>
      <p:sp>
        <p:nvSpPr>
          <p:cNvPr id="10" name="Oval 12"/>
          <p:cNvSpPr/>
          <p:nvPr/>
        </p:nvSpPr>
        <p:spPr>
          <a:xfrm>
            <a:off x="3587668" y="4486344"/>
            <a:ext cx="1714512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Variances</a:t>
            </a:r>
          </a:p>
        </p:txBody>
      </p:sp>
    </p:spTree>
    <p:extLst>
      <p:ext uri="{BB962C8B-B14F-4D97-AF65-F5344CB8AC3E}">
        <p14:creationId xmlns:p14="http://schemas.microsoft.com/office/powerpoint/2010/main" val="58190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229600" cy="1143000"/>
          </a:xfrm>
        </p:spPr>
        <p:txBody>
          <a:bodyPr/>
          <a:lstStyle/>
          <a:p>
            <a:r>
              <a:rPr lang="cs-CZ" dirty="0" err="1" smtClean="0"/>
              <a:t>Inventory</a:t>
            </a:r>
            <a:r>
              <a:rPr lang="cs-CZ" dirty="0" smtClean="0"/>
              <a:t> </a:t>
            </a:r>
            <a:r>
              <a:rPr lang="cs-CZ" dirty="0" err="1" smtClean="0"/>
              <a:t>posting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8760"/>
            <a:ext cx="8495238" cy="5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622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299</Words>
  <Application>Microsoft Office PowerPoint</Application>
  <PresentationFormat>Předvádění na obrazovce (4:3)</PresentationFormat>
  <Paragraphs>96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Motiv systému Office</vt:lpstr>
      <vt:lpstr>Costing methods in MS Dynamics NAV   (Inventory Costing-basics)</vt:lpstr>
      <vt:lpstr>Inventory Costing overview </vt:lpstr>
      <vt:lpstr>Inventory costing overview </vt:lpstr>
      <vt:lpstr>Costing methods (FIFO)</vt:lpstr>
      <vt:lpstr>Cost flow assumption</vt:lpstr>
      <vt:lpstr>Accounting and inventory </vt:lpstr>
      <vt:lpstr>Inventory costing flow– zaúčtování množství </vt:lpstr>
      <vt:lpstr>Inventory costing flow– zaúčtování hodnoty</vt:lpstr>
      <vt:lpstr>Inventory posting flow</vt:lpstr>
      <vt:lpstr>FIFO</vt:lpstr>
      <vt:lpstr>LIFO </vt:lpstr>
      <vt:lpstr>Average</vt:lpstr>
      <vt:lpstr>Specific (Fixed application)</vt:lpstr>
      <vt:lpstr>Application algorithm - algoritmus vyrovnávání </vt:lpstr>
      <vt:lpstr>Standard – pevná cena</vt:lpstr>
      <vt:lpstr>Fixed application -pevné vyrovnání</vt:lpstr>
      <vt:lpstr>Average Cost Calculation </vt:lpstr>
      <vt:lpstr>Inventory Value determination</vt:lpstr>
      <vt:lpstr>Average Cost calculation setup </vt:lpstr>
      <vt:lpstr>Average Calculation per day </vt:lpstr>
      <vt:lpstr>Average Calculation per day </vt:lpstr>
      <vt:lpstr>After adjustment</vt:lpstr>
      <vt:lpstr>After adjustment</vt:lpstr>
      <vt:lpstr>End of section (Costing methods)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Jaromir Skorkovsky</cp:lastModifiedBy>
  <cp:revision>248</cp:revision>
  <dcterms:created xsi:type="dcterms:W3CDTF">2014-09-15T11:04:04Z</dcterms:created>
  <dcterms:modified xsi:type="dcterms:W3CDTF">2017-10-12T09:33:56Z</dcterms:modified>
</cp:coreProperties>
</file>