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3" r:id="rId3"/>
    <p:sldId id="314" r:id="rId4"/>
    <p:sldId id="315" r:id="rId5"/>
    <p:sldId id="316" r:id="rId6"/>
    <p:sldId id="318" r:id="rId7"/>
    <p:sldId id="319" r:id="rId8"/>
    <p:sldId id="321" r:id="rId9"/>
    <p:sldId id="320" r:id="rId10"/>
    <p:sldId id="322" r:id="rId11"/>
    <p:sldId id="323" r:id="rId12"/>
    <p:sldId id="324" r:id="rId13"/>
    <p:sldId id="325" r:id="rId14"/>
    <p:sldId id="329" r:id="rId15"/>
    <p:sldId id="328" r:id="rId16"/>
    <p:sldId id="330" r:id="rId17"/>
    <p:sldId id="331" r:id="rId18"/>
    <p:sldId id="31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ynav.econ.muni.cz:49000/main.aspx?lang=en&amp;content=N_25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Detailed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Customer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 and 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Vendor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Entries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  -  Detailní položky)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GLJ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52" y="2882598"/>
            <a:ext cx="7971334" cy="1503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7817125" cy="88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364088" y="2348880"/>
            <a:ext cx="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0" y="5085184"/>
            <a:ext cx="7805217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5338758" y="4386134"/>
            <a:ext cx="0" cy="699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51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GLJ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03648" y="1425550"/>
            <a:ext cx="1010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F9 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1622605" y="234888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001600" y="5395282"/>
            <a:ext cx="762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And all entries are created (Item, Customer, GL and Detailed Custom</a:t>
            </a:r>
            <a:r>
              <a:rPr lang="cs-CZ" dirty="0" smtClean="0"/>
              <a:t>e</a:t>
            </a:r>
            <a:r>
              <a:rPr lang="en-ZA" dirty="0" smtClean="0"/>
              <a:t>r ones</a:t>
            </a:r>
            <a:r>
              <a:rPr lang="cs-CZ" dirty="0" smtClean="0"/>
              <a:t>) !!!</a:t>
            </a:r>
            <a:endParaRPr lang="cs-CZ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79105"/>
            <a:ext cx="2283321" cy="95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2339752" y="1700808"/>
            <a:ext cx="1080120" cy="353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980773"/>
            <a:ext cx="3352998" cy="223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712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007027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62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Detailed</a:t>
            </a:r>
            <a:r>
              <a:rPr lang="cs-CZ" dirty="0" smtClean="0"/>
              <a:t> CLE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1422260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Action</a:t>
            </a:r>
            <a:r>
              <a:rPr lang="cs-CZ" dirty="0" smtClean="0"/>
              <a:t>-&gt;</a:t>
            </a:r>
            <a:r>
              <a:rPr lang="cs-CZ" dirty="0" err="1" smtClean="0"/>
              <a:t>Navigate</a:t>
            </a:r>
            <a:r>
              <a:rPr lang="cs-CZ" dirty="0" smtClean="0"/>
              <a:t> -&gt; </a:t>
            </a:r>
            <a:endParaRPr lang="cs-CZ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4649"/>
            <a:ext cx="2819087" cy="153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53466"/>
            <a:ext cx="7631677" cy="109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2699792" y="3201931"/>
            <a:ext cx="0" cy="11373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059832" y="3585946"/>
            <a:ext cx="2306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From CE type </a:t>
            </a:r>
            <a:r>
              <a:rPr lang="cs-CZ" dirty="0" err="1" smtClean="0">
                <a:solidFill>
                  <a:srgbClr val="FF0000"/>
                </a:solidFill>
              </a:rPr>
              <a:t>Payment</a:t>
            </a:r>
            <a:endParaRPr lang="en-Z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46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Detailed</a:t>
            </a:r>
            <a:r>
              <a:rPr lang="cs-CZ" dirty="0"/>
              <a:t> CLE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45" y="1646674"/>
            <a:ext cx="2819087" cy="153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915816" y="2958128"/>
            <a:ext cx="0" cy="11373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242530" y="3342143"/>
            <a:ext cx="2227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From CE type </a:t>
            </a:r>
            <a:r>
              <a:rPr lang="cs-CZ" dirty="0" err="1" smtClean="0">
                <a:solidFill>
                  <a:srgbClr val="FF0000"/>
                </a:solidFill>
              </a:rPr>
              <a:t>Invoice</a:t>
            </a:r>
            <a:endParaRPr lang="en-ZA" dirty="0">
              <a:solidFill>
                <a:srgbClr val="FF000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080798"/>
            <a:ext cx="6982247" cy="16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78280" y="1124744"/>
            <a:ext cx="2082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Action</a:t>
            </a:r>
            <a:r>
              <a:rPr lang="cs-CZ" dirty="0"/>
              <a:t>-&gt;</a:t>
            </a:r>
            <a:r>
              <a:rPr lang="cs-CZ" dirty="0" err="1"/>
              <a:t>Navigate</a:t>
            </a:r>
            <a:r>
              <a:rPr lang="cs-CZ" dirty="0"/>
              <a:t> -&gt;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980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 </a:t>
            </a:r>
            <a:r>
              <a:rPr lang="cs-CZ" dirty="0" err="1" smtClean="0"/>
              <a:t>Registers</a:t>
            </a:r>
            <a:endParaRPr lang="cs-CZ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171694" cy="206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289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smtClean="0"/>
              <a:t>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090445" cy="3056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2932" y="1516142"/>
            <a:ext cx="6180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Payment Terms Code to 1M(8D) – will be </a:t>
            </a:r>
            <a:r>
              <a:rPr lang="en-US" dirty="0" err="1" smtClean="0"/>
              <a:t>expained</a:t>
            </a:r>
            <a:r>
              <a:rPr lang="en-US" dirty="0" smtClean="0"/>
              <a:t> !!!  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5229200"/>
            <a:ext cx="385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Change Location from Yellow to </a:t>
            </a:r>
            <a:r>
              <a:rPr lang="en-ZA" dirty="0" smtClean="0">
                <a:solidFill>
                  <a:srgbClr val="0070C0"/>
                </a:solidFill>
              </a:rPr>
              <a:t>BLUE</a:t>
            </a:r>
            <a:r>
              <a:rPr lang="en-ZA" dirty="0" smtClean="0"/>
              <a:t> !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444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SO and </a:t>
            </a:r>
            <a:r>
              <a:rPr lang="cs-CZ" dirty="0" err="1" smtClean="0"/>
              <a:t>Payment</a:t>
            </a:r>
            <a:r>
              <a:rPr lang="cs-CZ" dirty="0" smtClean="0"/>
              <a:t> and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Exchange </a:t>
            </a:r>
            <a:r>
              <a:rPr lang="cs-CZ" dirty="0" err="1" smtClean="0"/>
              <a:t>Rate</a:t>
            </a:r>
            <a:r>
              <a:rPr lang="cs-CZ" dirty="0" smtClean="0"/>
              <a:t> (USD)and </a:t>
            </a:r>
            <a:r>
              <a:rPr lang="cs-CZ" dirty="0" err="1" smtClean="0"/>
              <a:t>see</a:t>
            </a:r>
            <a:r>
              <a:rPr lang="cs-CZ" dirty="0" smtClean="0"/>
              <a:t> DCLE ….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857448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06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63688" y="1036874"/>
            <a:ext cx="6046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     </a:t>
            </a:r>
            <a:r>
              <a:rPr lang="en-ZA" b="1" dirty="0" smtClean="0">
                <a:solidFill>
                  <a:srgbClr val="0070C0"/>
                </a:solidFill>
              </a:rPr>
              <a:t>(</a:t>
            </a:r>
            <a:r>
              <a:rPr lang="cs-CZ" b="1" dirty="0" err="1" smtClean="0">
                <a:solidFill>
                  <a:srgbClr val="0070C0"/>
                </a:solidFill>
              </a:rPr>
              <a:t>Detailed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Customer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and </a:t>
            </a:r>
            <a:r>
              <a:rPr lang="cs-CZ" b="1" dirty="0" err="1">
                <a:solidFill>
                  <a:srgbClr val="0070C0"/>
                </a:solidFill>
              </a:rPr>
              <a:t>Vendor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Entries</a:t>
            </a:r>
            <a:r>
              <a:rPr lang="cs-CZ" b="1" dirty="0">
                <a:solidFill>
                  <a:srgbClr val="0070C0"/>
                </a:solidFill>
              </a:rPr>
              <a:t> – Detailní </a:t>
            </a:r>
            <a:r>
              <a:rPr lang="cs-CZ" b="1" dirty="0" smtClean="0">
                <a:solidFill>
                  <a:srgbClr val="0070C0"/>
                </a:solidFill>
              </a:rPr>
              <a:t>položky)</a:t>
            </a:r>
            <a:endParaRPr lang="en-ZA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916832"/>
            <a:ext cx="6019048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(source-NAV </a:t>
            </a:r>
            <a:r>
              <a:rPr lang="cs-CZ" sz="2800" dirty="0" err="1" smtClean="0">
                <a:solidFill>
                  <a:srgbClr val="0070C0"/>
                </a:solidFill>
              </a:rPr>
              <a:t>help</a:t>
            </a:r>
            <a:r>
              <a:rPr lang="cs-CZ" sz="2800" dirty="0" smtClean="0">
                <a:solidFill>
                  <a:srgbClr val="0070C0"/>
                </a:solidFill>
              </a:rPr>
              <a:t>) - 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dirty="0"/>
              <a:t>Tabulka Detailní položky zákazníka obsahuje všechny účtované položky, včetně adjustací, spojených s dokladem a s položkami řádku deníku v tabulce </a:t>
            </a:r>
            <a:r>
              <a:rPr lang="cs-CZ" sz="3000" dirty="0" smtClean="0"/>
              <a:t>Položka zákazníka (karta Zákazník -&gt;Ctrl-F7) </a:t>
            </a:r>
          </a:p>
          <a:p>
            <a:endParaRPr lang="cs-CZ" sz="3000" dirty="0"/>
          </a:p>
          <a:p>
            <a:r>
              <a:rPr lang="cs-CZ" sz="3100" dirty="0"/>
              <a:t>Kromě původní položky a vyrovnané položky, tabulka Detailní položka zákazníka obsahuje všechny </a:t>
            </a:r>
            <a:r>
              <a:rPr lang="cs-CZ" sz="3100" dirty="0"/>
              <a:t>adjustace </a:t>
            </a:r>
            <a:r>
              <a:rPr lang="cs-CZ" sz="3100" dirty="0"/>
              <a:t>vytvořené pro položku zákazníka. To mohou být skonta, realizované a nerealizované ztráty a zisky ze změn směnných kursů, zaokrouhlení vyrovnání a oprav z důvodu zaokrouhlení různých měn.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76672"/>
            <a:ext cx="923552" cy="92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05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(source-NAV </a:t>
            </a:r>
            <a:r>
              <a:rPr lang="cs-CZ" dirty="0" err="1">
                <a:solidFill>
                  <a:srgbClr val="0070C0"/>
                </a:solidFill>
              </a:rPr>
              <a:t>help</a:t>
            </a:r>
            <a:r>
              <a:rPr lang="cs-CZ" dirty="0" smtClean="0">
                <a:solidFill>
                  <a:srgbClr val="0070C0"/>
                </a:solidFill>
              </a:rPr>
              <a:t>) - ENG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628800"/>
            <a:ext cx="7704856" cy="305720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You use the Detailed </a:t>
            </a:r>
            <a:r>
              <a:rPr lang="en-US" dirty="0" err="1"/>
              <a:t>Cust</a:t>
            </a:r>
            <a:r>
              <a:rPr lang="en-US" dirty="0"/>
              <a:t>. </a:t>
            </a:r>
            <a:r>
              <a:rPr lang="en-US" dirty="0" err="1"/>
              <a:t>Ledg</a:t>
            </a:r>
            <a:r>
              <a:rPr lang="en-US" dirty="0"/>
              <a:t>. Entries window to view a summary of all the posted entries and adjustments related to a specific customer ledger entry in the </a:t>
            </a:r>
            <a:r>
              <a:rPr lang="en-US" dirty="0">
                <a:hlinkClick r:id="rId2"/>
              </a:rPr>
              <a:t>Customer Ledger Entries</a:t>
            </a:r>
            <a:r>
              <a:rPr lang="en-US" dirty="0"/>
              <a:t> window. This feature allows you to see why a certain entry was made on a certain account in connection with discounts, </a:t>
            </a:r>
            <a:r>
              <a:rPr lang="en-US" dirty="0" err="1"/>
              <a:t>roundings</a:t>
            </a:r>
            <a:r>
              <a:rPr lang="en-US" dirty="0"/>
              <a:t>, and currency exchange adjustments.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 </a:t>
            </a:r>
            <a:r>
              <a:rPr lang="cs-CZ" dirty="0" err="1" smtClean="0"/>
              <a:t>view</a:t>
            </a:r>
            <a:r>
              <a:rPr lang="cs-CZ" dirty="0" smtClean="0"/>
              <a:t> DCLE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900" dirty="0"/>
              <a:t>To view detailed customer ledger entries</a:t>
            </a:r>
          </a:p>
          <a:p>
            <a:r>
              <a:rPr lang="en-US" sz="2900" dirty="0"/>
              <a:t>In the Search box, enter Customers, and then choose the related link. Open the relevant Customer card.</a:t>
            </a:r>
          </a:p>
          <a:p>
            <a:r>
              <a:rPr lang="en-US" sz="2900" dirty="0"/>
              <a:t>On the Navigate tab, in the History group, choose Ledger Entries.</a:t>
            </a:r>
          </a:p>
          <a:p>
            <a:r>
              <a:rPr lang="en-US" sz="2900" dirty="0"/>
              <a:t>Select the relevant customer ledger entry.</a:t>
            </a:r>
          </a:p>
          <a:p>
            <a:r>
              <a:rPr lang="en-US" sz="2900" dirty="0"/>
              <a:t>On the Navigate tab, in the Entry group, choose Detailed Ledger Entry</a:t>
            </a:r>
            <a:r>
              <a:rPr lang="en-US" sz="2900" dirty="0"/>
              <a:t>.</a:t>
            </a:r>
            <a:endParaRPr lang="cs-CZ" sz="2900" dirty="0"/>
          </a:p>
          <a:p>
            <a:r>
              <a:rPr lang="cs-CZ" sz="2900" b="1" dirty="0">
                <a:solidFill>
                  <a:srgbClr val="FF0000"/>
                </a:solidFill>
              </a:rPr>
              <a:t>OR  </a:t>
            </a:r>
            <a:r>
              <a:rPr lang="cs-CZ" sz="2900" b="1" dirty="0" err="1">
                <a:solidFill>
                  <a:srgbClr val="FF0000"/>
                </a:solidFill>
              </a:rPr>
              <a:t>two</a:t>
            </a:r>
            <a:r>
              <a:rPr lang="cs-CZ" sz="2900" b="1" dirty="0">
                <a:solidFill>
                  <a:srgbClr val="FF0000"/>
                </a:solidFill>
              </a:rPr>
              <a:t> </a:t>
            </a:r>
            <a:r>
              <a:rPr lang="cs-CZ" sz="2900" b="1" dirty="0" err="1">
                <a:solidFill>
                  <a:srgbClr val="FF0000"/>
                </a:solidFill>
              </a:rPr>
              <a:t>times</a:t>
            </a:r>
            <a:r>
              <a:rPr lang="cs-CZ" sz="2900" b="1" dirty="0">
                <a:solidFill>
                  <a:srgbClr val="FF0000"/>
                </a:solidFill>
              </a:rPr>
              <a:t> Ctrl-F7 !!! </a:t>
            </a:r>
            <a:endParaRPr lang="en-US" sz="29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0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– SO 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336704" cy="39902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24426" y="1297725"/>
            <a:ext cx="293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USD </a:t>
            </a:r>
            <a:r>
              <a:rPr lang="cs-CZ" dirty="0" err="1" smtClean="0"/>
              <a:t>currency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29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– SO </a:t>
            </a:r>
            <a:r>
              <a:rPr lang="cs-CZ" dirty="0" smtClean="0"/>
              <a:t>III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7363619" cy="111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1700808"/>
            <a:ext cx="736361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chosen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6228184" y="3573016"/>
            <a:ext cx="0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148064" y="4725144"/>
            <a:ext cx="204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line </a:t>
            </a:r>
            <a:r>
              <a:rPr lang="cs-CZ" dirty="0" err="1" smtClean="0"/>
              <a:t>discount</a:t>
            </a:r>
            <a:r>
              <a:rPr lang="cs-CZ" dirty="0" smtClean="0"/>
              <a:t> !!!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683568" y="5301208"/>
            <a:ext cx="424847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Post </a:t>
            </a:r>
            <a:r>
              <a:rPr lang="cs-CZ" dirty="0" err="1" smtClean="0"/>
              <a:t>it</a:t>
            </a:r>
            <a:r>
              <a:rPr lang="cs-CZ" dirty="0" smtClean="0"/>
              <a:t> by F9 </a:t>
            </a:r>
            <a:endParaRPr lang="cs-CZ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266572"/>
            <a:ext cx="1495007" cy="109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Šipka doprava 8"/>
          <p:cNvSpPr/>
          <p:nvPr/>
        </p:nvSpPr>
        <p:spPr>
          <a:xfrm>
            <a:off x="7158919" y="5301208"/>
            <a:ext cx="129614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19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 to GL </a:t>
            </a:r>
            <a:r>
              <a:rPr lang="cs-CZ" dirty="0" err="1" smtClean="0"/>
              <a:t>Journal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412777"/>
            <a:ext cx="2999648" cy="1296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998" y="3356992"/>
            <a:ext cx="5548313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283968" y="2852936"/>
            <a:ext cx="409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Add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as </a:t>
            </a:r>
            <a:r>
              <a:rPr lang="cs-CZ" dirty="0" err="1" smtClean="0"/>
              <a:t>shown</a:t>
            </a:r>
            <a:r>
              <a:rPr lang="cs-CZ" dirty="0" smtClean="0"/>
              <a:t> </a:t>
            </a:r>
            <a:r>
              <a:rPr lang="cs-CZ" dirty="0" err="1" smtClean="0"/>
              <a:t>belowand</a:t>
            </a:r>
            <a:r>
              <a:rPr lang="cs-CZ" dirty="0" smtClean="0"/>
              <a:t> </a:t>
            </a:r>
            <a:r>
              <a:rPr lang="cs-CZ" dirty="0" err="1" smtClean="0"/>
              <a:t>move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up  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7668344" y="4149080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42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GLJ-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modification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6848525" cy="278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88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GLJ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7" y="2852936"/>
            <a:ext cx="1872208" cy="20842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17125" cy="88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52936"/>
            <a:ext cx="1872208" cy="21300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4691615" y="3573016"/>
            <a:ext cx="7444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1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394</Words>
  <Application>Microsoft Office PowerPoint</Application>
  <PresentationFormat>Předvádění na obrazovce (4:3)</PresentationFormat>
  <Paragraphs>47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 (Detailed Customer and Vendor Entries  -  Detailní položky)</vt:lpstr>
      <vt:lpstr>Description (source-NAV help) - </vt:lpstr>
      <vt:lpstr>Description (source-NAV help) - ENG </vt:lpstr>
      <vt:lpstr>How to  view DCLE</vt:lpstr>
      <vt:lpstr>Example – SO I </vt:lpstr>
      <vt:lpstr>Example – SO III </vt:lpstr>
      <vt:lpstr>Go to GL Journal</vt:lpstr>
      <vt:lpstr>GLJ- another modification</vt:lpstr>
      <vt:lpstr>GLJ</vt:lpstr>
      <vt:lpstr>GLJ</vt:lpstr>
      <vt:lpstr>GLJ</vt:lpstr>
      <vt:lpstr>Customer Ledger Entries</vt:lpstr>
      <vt:lpstr>Detailed CLE</vt:lpstr>
      <vt:lpstr>Detailed CLE</vt:lpstr>
      <vt:lpstr>GL Registers</vt:lpstr>
      <vt:lpstr>Example II</vt:lpstr>
      <vt:lpstr> SO and Payment and change of Exchange Rate (USD)and see DCLE ….</vt:lpstr>
      <vt:lpstr>End of section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236</cp:revision>
  <dcterms:created xsi:type="dcterms:W3CDTF">2014-09-15T11:04:04Z</dcterms:created>
  <dcterms:modified xsi:type="dcterms:W3CDTF">2017-11-01T10:16:30Z</dcterms:modified>
</cp:coreProperties>
</file>