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8" r:id="rId3"/>
    <p:sldId id="293" r:id="rId4"/>
    <p:sldId id="294" r:id="rId5"/>
    <p:sldId id="296" r:id="rId6"/>
    <p:sldId id="297" r:id="rId7"/>
    <p:sldId id="298" r:id="rId8"/>
    <p:sldId id="299" r:id="rId9"/>
    <p:sldId id="300" r:id="rId10"/>
    <p:sldId id="301" r:id="rId11"/>
    <p:sldId id="303" r:id="rId12"/>
    <p:sldId id="304" r:id="rId13"/>
    <p:sldId id="305" r:id="rId14"/>
    <p:sldId id="306" r:id="rId15"/>
    <p:sldId id="307" r:id="rId16"/>
    <p:sldId id="29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</a:t>
            </a:r>
            <a:r>
              <a:rPr lang="cs-CZ" smtClean="0"/>
              <a:t>NAV  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Inventory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applying</a:t>
            </a:r>
            <a:r>
              <a:rPr lang="cs-CZ" sz="1600" b="1" dirty="0" smtClean="0">
                <a:solidFill>
                  <a:srgbClr val="0070C0"/>
                </a:solidFill>
              </a:rPr>
              <a:t> by use </a:t>
            </a:r>
            <a:r>
              <a:rPr lang="cs-CZ" sz="1600" b="1" dirty="0" err="1" smtClean="0">
                <a:solidFill>
                  <a:srgbClr val="0070C0"/>
                </a:solidFill>
              </a:rPr>
              <a:t>of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fixed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application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Selling one item A1 using Item Journal</a:t>
            </a: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297891" y="1373673"/>
            <a:ext cx="86497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 MS Dynamic NAV 2016 will apply input entries by use of FIFO Costing method</a:t>
            </a:r>
          </a:p>
          <a:p>
            <a:pPr marL="0" lvl="1"/>
            <a:r>
              <a:rPr lang="en-US" dirty="0" smtClean="0"/>
              <a:t>(</a:t>
            </a:r>
            <a:r>
              <a:rPr lang="en-US" sz="2000" b="1" dirty="0" smtClean="0"/>
              <a:t>Warehouse-&gt;Inventory- Tasks-&gt;Item journals </a:t>
            </a:r>
            <a:r>
              <a:rPr lang="en-US" sz="2000" dirty="0" smtClean="0"/>
              <a:t>)  and after data entries post by </a:t>
            </a:r>
            <a:r>
              <a:rPr lang="en-US" sz="2000" b="1" dirty="0" smtClean="0"/>
              <a:t>F9</a:t>
            </a:r>
          </a:p>
          <a:p>
            <a:r>
              <a:rPr lang="cs-CZ" dirty="0" smtClean="0"/>
              <a:t> </a:t>
            </a:r>
            <a:r>
              <a:rPr lang="en-ZA" dirty="0" smtClean="0"/>
              <a:t> </a:t>
            </a:r>
            <a:endParaRPr lang="en-Z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4" y="2348880"/>
            <a:ext cx="8495508" cy="951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21353" y="3444858"/>
            <a:ext cx="2007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Item Ledger Entries</a:t>
            </a:r>
            <a:endParaRPr lang="en-ZA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75" y="4005064"/>
            <a:ext cx="8060085" cy="211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573871" y="6107385"/>
            <a:ext cx="7484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inventory decrease the value by 6 so total value of stock should be 204 ! </a:t>
            </a:r>
          </a:p>
          <a:p>
            <a:r>
              <a:rPr lang="en-US" dirty="0" smtClean="0"/>
              <a:t>(no adjustment have been started- will be presented in following lessons)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Sales of A1 using Item Journal with fixed application  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4" y="1700807"/>
            <a:ext cx="8098998" cy="81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21" y="3248980"/>
            <a:ext cx="8506620" cy="97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6516216" y="2516040"/>
            <a:ext cx="0" cy="14658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61434" y="2596262"/>
            <a:ext cx="4931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 Fixed application (Applied by entry number )</a:t>
            </a:r>
          </a:p>
          <a:p>
            <a:r>
              <a:rPr lang="en-US" dirty="0" smtClean="0"/>
              <a:t>will block FIFO Costing method</a:t>
            </a:r>
            <a:endParaRPr lang="en-US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21" y="4293096"/>
            <a:ext cx="8430993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4130371" y="5445224"/>
            <a:ext cx="8531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F9</a:t>
            </a:r>
            <a:endParaRPr lang="cs-CZ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805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33842" cy="1426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83568" y="3356992"/>
            <a:ext cx="814248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instead of applying to Item  Ledger Entry number 352 a last input Item entry (354)</a:t>
            </a:r>
          </a:p>
          <a:p>
            <a:r>
              <a:rPr lang="en-US" dirty="0" smtClean="0"/>
              <a:t> was applied by use of fixed application but still decreased by 6</a:t>
            </a:r>
          </a:p>
          <a:p>
            <a:r>
              <a:rPr lang="en-US" dirty="0" smtClean="0"/>
              <a:t>(without starting adjustment batch)   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This example will  be used later as it is (only instead of A1 we will use ne Item A2),</a:t>
            </a:r>
          </a:p>
          <a:p>
            <a:r>
              <a:rPr lang="en-US" dirty="0" smtClean="0"/>
              <a:t>in order to continue with adjustment. </a:t>
            </a:r>
          </a:p>
          <a:p>
            <a:endParaRPr lang="en-US" dirty="0" smtClean="0"/>
          </a:p>
          <a:p>
            <a:r>
              <a:rPr lang="en-US" dirty="0" smtClean="0"/>
              <a:t>Anyhow for the time being (no more deep explanation)  see next slide </a:t>
            </a:r>
          </a:p>
          <a:p>
            <a:endParaRPr lang="en-US" dirty="0" smtClean="0"/>
          </a:p>
          <a:p>
            <a:r>
              <a:rPr lang="cs-CZ" dirty="0" smtClean="0"/>
              <a:t>  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48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Adjustment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Search window- Adjustment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475"/>
            <a:ext cx="720883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35" y="3645025"/>
            <a:ext cx="232025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05432"/>
            <a:ext cx="8501658" cy="230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16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Closing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adjustment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770535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4139788"/>
            <a:ext cx="2850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196=(10*6+10*7+10*8)-6-8 </a:t>
            </a:r>
          </a:p>
          <a:p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r>
              <a:rPr lang="cs-CZ" dirty="0" smtClean="0"/>
              <a:t>=7=210/30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6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General </a:t>
            </a:r>
            <a:r>
              <a:rPr lang="cs-CZ" dirty="0" err="1" smtClean="0"/>
              <a:t>Ledger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2200" dirty="0" smtClean="0">
                <a:solidFill>
                  <a:srgbClr val="0070C0"/>
                </a:solidFill>
              </a:rPr>
              <a:t>(</a:t>
            </a:r>
            <a:r>
              <a:rPr lang="cs-CZ" sz="2200" dirty="0" err="1" smtClean="0">
                <a:solidFill>
                  <a:srgbClr val="0070C0"/>
                </a:solidFill>
              </a:rPr>
              <a:t>after</a:t>
            </a:r>
            <a:r>
              <a:rPr lang="cs-CZ" sz="2200" dirty="0" smtClean="0">
                <a:solidFill>
                  <a:srgbClr val="0070C0"/>
                </a:solidFill>
              </a:rPr>
              <a:t> </a:t>
            </a:r>
            <a:r>
              <a:rPr lang="cs-CZ" sz="2200" dirty="0" err="1" smtClean="0">
                <a:solidFill>
                  <a:srgbClr val="0070C0"/>
                </a:solidFill>
              </a:rPr>
              <a:t>job</a:t>
            </a:r>
            <a:r>
              <a:rPr lang="cs-CZ" sz="2200" dirty="0" smtClean="0">
                <a:solidFill>
                  <a:srgbClr val="0070C0"/>
                </a:solidFill>
              </a:rPr>
              <a:t> Post </a:t>
            </a:r>
            <a:r>
              <a:rPr lang="cs-CZ" sz="2200" dirty="0" err="1" smtClean="0">
                <a:solidFill>
                  <a:srgbClr val="0070C0"/>
                </a:solidFill>
              </a:rPr>
              <a:t>Inventory</a:t>
            </a:r>
            <a:r>
              <a:rPr lang="cs-CZ" sz="2200" dirty="0" smtClean="0">
                <a:solidFill>
                  <a:srgbClr val="0070C0"/>
                </a:solidFill>
              </a:rPr>
              <a:t> </a:t>
            </a:r>
            <a:r>
              <a:rPr lang="cs-CZ" sz="2200" dirty="0" err="1" smtClean="0">
                <a:solidFill>
                  <a:srgbClr val="0070C0"/>
                </a:solidFill>
              </a:rPr>
              <a:t>Costs</a:t>
            </a:r>
            <a:r>
              <a:rPr lang="cs-CZ" sz="2200" dirty="0" smtClean="0">
                <a:solidFill>
                  <a:srgbClr val="0070C0"/>
                </a:solidFill>
              </a:rPr>
              <a:t> to G/L)  </a:t>
            </a:r>
            <a:endParaRPr lang="cs-CZ" sz="2200" dirty="0">
              <a:solidFill>
                <a:srgbClr val="0070C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497280" cy="30285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0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>
                <a:solidFill>
                  <a:srgbClr val="0070C0"/>
                </a:solidFill>
              </a:rPr>
              <a:t>Inventory</a:t>
            </a:r>
            <a:r>
              <a:rPr lang="cs-CZ" sz="1600" b="1" dirty="0">
                <a:solidFill>
                  <a:srgbClr val="0070C0"/>
                </a:solidFill>
              </a:rPr>
              <a:t> </a:t>
            </a:r>
            <a:r>
              <a:rPr lang="cs-CZ" sz="1600" b="1" dirty="0" err="1">
                <a:solidFill>
                  <a:srgbClr val="0070C0"/>
                </a:solidFill>
              </a:rPr>
              <a:t>applying</a:t>
            </a:r>
            <a:r>
              <a:rPr lang="cs-CZ" sz="1600" b="1" dirty="0">
                <a:solidFill>
                  <a:srgbClr val="0070C0"/>
                </a:solidFill>
              </a:rPr>
              <a:t> by use </a:t>
            </a:r>
            <a:r>
              <a:rPr lang="cs-CZ" sz="1600" b="1" dirty="0" err="1">
                <a:solidFill>
                  <a:srgbClr val="0070C0"/>
                </a:solidFill>
              </a:rPr>
              <a:t>of</a:t>
            </a:r>
            <a:r>
              <a:rPr lang="cs-CZ" sz="1600" b="1" dirty="0">
                <a:solidFill>
                  <a:srgbClr val="0070C0"/>
                </a:solidFill>
              </a:rPr>
              <a:t> </a:t>
            </a:r>
            <a:r>
              <a:rPr lang="cs-CZ" sz="1600" b="1" dirty="0" err="1">
                <a:solidFill>
                  <a:srgbClr val="0070C0"/>
                </a:solidFill>
              </a:rPr>
              <a:t>fixed</a:t>
            </a:r>
            <a:r>
              <a:rPr lang="cs-CZ" sz="1600" b="1" dirty="0">
                <a:solidFill>
                  <a:srgbClr val="0070C0"/>
                </a:solidFill>
              </a:rPr>
              <a:t> </a:t>
            </a:r>
            <a:r>
              <a:rPr lang="cs-CZ" sz="1600" b="1" dirty="0" err="1">
                <a:solidFill>
                  <a:srgbClr val="0070C0"/>
                </a:solidFill>
              </a:rPr>
              <a:t>application</a:t>
            </a:r>
            <a:r>
              <a:rPr lang="cs-CZ" sz="1600" b="1" dirty="0">
                <a:solidFill>
                  <a:srgbClr val="0070C0"/>
                </a:solidFill>
              </a:rPr>
              <a:t>)</a:t>
            </a:r>
            <a:endParaRPr lang="cs-CZ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501106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of this example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understand main application principles in inventory costing </a:t>
            </a:r>
            <a:r>
              <a:rPr lang="cs-CZ" dirty="0" smtClean="0"/>
              <a:t>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Costing Method FIFO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Fixed application</a:t>
            </a:r>
          </a:p>
          <a:p>
            <a:r>
              <a:rPr lang="en-US" dirty="0" smtClean="0"/>
              <a:t>Will be later useful in 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Understanding of Inventory Adjustment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Lot numbers and Costing method Specific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Credit memos and Return management 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Basic use of Item Journals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Basic equation 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84" y="1628800"/>
            <a:ext cx="7561982" cy="21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94520" y="4149205"/>
            <a:ext cx="830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Known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87824" y="4149205"/>
            <a:ext cx="830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Known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148064" y="4149205"/>
            <a:ext cx="10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Recorded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76256" y="4160458"/>
            <a:ext cx="1177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Solved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97943" y="4931289"/>
            <a:ext cx="6661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Inventory costing will be presented more in detail later in this course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5736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new </a:t>
            </a:r>
            <a:r>
              <a:rPr lang="cs-CZ" dirty="0" smtClean="0"/>
              <a:t>I</a:t>
            </a:r>
            <a:r>
              <a:rPr lang="en-US" dirty="0" smtClean="0"/>
              <a:t>tem </a:t>
            </a:r>
            <a:r>
              <a:rPr lang="cs-CZ" dirty="0" smtClean="0"/>
              <a:t>C</a:t>
            </a:r>
            <a:r>
              <a:rPr lang="en-US" dirty="0" err="1" smtClean="0"/>
              <a:t>ard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1800" dirty="0" smtClean="0"/>
              <a:t>Search window – Item (</a:t>
            </a:r>
            <a:r>
              <a:rPr lang="cs-CZ" sz="1800" dirty="0" smtClean="0"/>
              <a:t>Zboží </a:t>
            </a:r>
            <a:r>
              <a:rPr lang="en-ZA" sz="1800" dirty="0" smtClean="0"/>
              <a:t>if </a:t>
            </a:r>
            <a:r>
              <a:rPr lang="en-US" sz="1800" dirty="0" smtClean="0"/>
              <a:t>Czech database</a:t>
            </a:r>
            <a:r>
              <a:rPr lang="en-ZA" sz="1800" dirty="0" smtClean="0"/>
              <a:t>)</a:t>
            </a:r>
          </a:p>
          <a:p>
            <a:r>
              <a:rPr lang="en-ZA" sz="1800" dirty="0" smtClean="0"/>
              <a:t>Ctrl-N</a:t>
            </a:r>
            <a:r>
              <a:rPr lang="en-ZA" dirty="0" smtClean="0"/>
              <a:t> </a:t>
            </a:r>
            <a:r>
              <a:rPr lang="en-ZA" sz="1400" dirty="0" smtClean="0"/>
              <a:t>(</a:t>
            </a:r>
            <a:r>
              <a:rPr lang="cs-CZ" sz="1400" dirty="0" smtClean="0">
                <a:solidFill>
                  <a:srgbClr val="0070C0"/>
                </a:solidFill>
              </a:rPr>
              <a:t>pozor, na rozdíl od zákazníků nebo dodavatelů neexistuje šablona </a:t>
            </a:r>
            <a:r>
              <a:rPr lang="en-ZA" sz="1400" dirty="0" smtClean="0"/>
              <a:t>– no Item Template !!) – or icon </a:t>
            </a:r>
            <a:r>
              <a:rPr lang="cs-CZ" sz="1400" dirty="0" smtClean="0"/>
              <a:t>Nový </a:t>
            </a:r>
            <a:r>
              <a:rPr lang="en-ZA" sz="1400" dirty="0" smtClean="0"/>
              <a:t>(New) in upper left corner of the ribbon </a:t>
            </a:r>
          </a:p>
          <a:p>
            <a:r>
              <a:rPr lang="en-US" sz="1800" dirty="0" smtClean="0"/>
              <a:t>Enter data mainly in the fields with yellow asterisk (</a:t>
            </a:r>
            <a:r>
              <a:rPr lang="en-US" sz="1800" b="1" dirty="0" smtClean="0">
                <a:solidFill>
                  <a:srgbClr val="FFC000"/>
                </a:solidFill>
              </a:rPr>
              <a:t>*</a:t>
            </a:r>
            <a:r>
              <a:rPr lang="en-US" sz="1800" dirty="0" smtClean="0"/>
              <a:t>)( default fields)</a:t>
            </a:r>
          </a:p>
          <a:p>
            <a:r>
              <a:rPr lang="en-ZA" sz="1800" dirty="0" smtClean="0"/>
              <a:t>Number and name it for example  :  </a:t>
            </a:r>
            <a:r>
              <a:rPr lang="en-ZA" sz="1800" b="1" dirty="0" smtClean="0"/>
              <a:t>A 1 , Test item</a:t>
            </a:r>
            <a:endParaRPr lang="cs-CZ" sz="1800" b="1" dirty="0" smtClean="0"/>
          </a:p>
          <a:p>
            <a:r>
              <a:rPr lang="en-ZA" sz="1800" b="1" dirty="0" smtClean="0"/>
              <a:t>Tab Invoicing 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0070C0"/>
                </a:solidFill>
              </a:rPr>
              <a:t>Fakturace</a:t>
            </a:r>
            <a:r>
              <a:rPr lang="cs-CZ" sz="1800" dirty="0" smtClean="0"/>
              <a:t>) : FIFO</a:t>
            </a:r>
            <a:r>
              <a:rPr lang="en-ZA" sz="1800" dirty="0" smtClean="0"/>
              <a:t>, Unit Price 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0070C0"/>
                </a:solidFill>
              </a:rPr>
              <a:t>Jednotková cena</a:t>
            </a:r>
            <a:r>
              <a:rPr lang="cs-CZ" sz="1800" dirty="0" smtClean="0"/>
              <a:t>) =10, and </a:t>
            </a:r>
            <a:r>
              <a:rPr lang="en-ZA" sz="1800" dirty="0" smtClean="0"/>
              <a:t>all Posting group</a:t>
            </a:r>
            <a:r>
              <a:rPr lang="en-ZA" sz="1800" b="1" dirty="0" smtClean="0"/>
              <a:t>  </a:t>
            </a:r>
            <a:r>
              <a:rPr lang="en-ZA" sz="1800" dirty="0" smtClean="0"/>
              <a:t>see below </a:t>
            </a:r>
            <a:r>
              <a:rPr lang="cs-CZ" sz="1800" dirty="0" smtClean="0"/>
              <a:t>:</a:t>
            </a:r>
            <a:endParaRPr lang="en-ZA" sz="1800" dirty="0" smtClean="0"/>
          </a:p>
          <a:p>
            <a:endParaRPr lang="cs-CZ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6"/>
            <a:ext cx="76374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2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new </a:t>
            </a:r>
            <a:r>
              <a:rPr lang="cs-CZ" dirty="0" smtClean="0"/>
              <a:t>I</a:t>
            </a:r>
            <a:r>
              <a:rPr lang="en-US" dirty="0" smtClean="0"/>
              <a:t>tem </a:t>
            </a:r>
            <a:r>
              <a:rPr lang="cs-CZ" dirty="0" smtClean="0"/>
              <a:t>C</a:t>
            </a:r>
            <a:r>
              <a:rPr lang="en-US" dirty="0" err="1" smtClean="0"/>
              <a:t>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1800" dirty="0" smtClean="0"/>
              <a:t>Tab Replenishment  (</a:t>
            </a:r>
            <a:r>
              <a:rPr lang="cs-CZ" sz="1800" dirty="0" smtClean="0">
                <a:solidFill>
                  <a:srgbClr val="0070C0"/>
                </a:solidFill>
              </a:rPr>
              <a:t>Doplnění</a:t>
            </a:r>
            <a:r>
              <a:rPr lang="en-ZA" sz="1800" dirty="0" smtClean="0"/>
              <a:t>) as well as </a:t>
            </a:r>
            <a:r>
              <a:rPr lang="cs-CZ" sz="1800" dirty="0" smtClean="0"/>
              <a:t>P</a:t>
            </a:r>
            <a:r>
              <a:rPr lang="en-ZA" sz="1800" dirty="0" err="1" smtClean="0"/>
              <a:t>lanning</a:t>
            </a:r>
            <a:r>
              <a:rPr lang="en-ZA" sz="1800" dirty="0" smtClean="0"/>
              <a:t> </a:t>
            </a:r>
            <a:r>
              <a:rPr lang="cs-CZ" sz="1800" dirty="0" err="1" smtClean="0"/>
              <a:t>Tab</a:t>
            </a:r>
            <a:r>
              <a:rPr lang="cs-CZ" sz="1800" dirty="0" smtClean="0"/>
              <a:t>  </a:t>
            </a:r>
            <a:r>
              <a:rPr lang="en-ZA" sz="1800" dirty="0" smtClean="0"/>
              <a:t>see below  </a:t>
            </a:r>
            <a:endParaRPr lang="en-ZA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5403701" cy="142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61048"/>
            <a:ext cx="6215895" cy="148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85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dirty="0" smtClean="0"/>
              <a:t>Purchase three times </a:t>
            </a:r>
            <a:r>
              <a:rPr lang="cs-CZ" sz="3600" dirty="0" smtClean="0"/>
              <a:t>A1 </a:t>
            </a:r>
            <a:r>
              <a:rPr lang="en-ZA" sz="3600" dirty="0" smtClean="0"/>
              <a:t>using Item Journal </a:t>
            </a:r>
            <a:endParaRPr lang="en-ZA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1800" dirty="0"/>
              <a:t>Use of Item Journal </a:t>
            </a:r>
            <a:r>
              <a:rPr lang="en-ZA" sz="1800" dirty="0" smtClean="0"/>
              <a:t>(</a:t>
            </a:r>
            <a:r>
              <a:rPr lang="cs-CZ" sz="1800" b="1" dirty="0" smtClean="0">
                <a:solidFill>
                  <a:srgbClr val="0070C0"/>
                </a:solidFill>
              </a:rPr>
              <a:t>Deník zboží</a:t>
            </a:r>
            <a:r>
              <a:rPr lang="en-ZA" sz="1800" dirty="0" smtClean="0"/>
              <a:t>)</a:t>
            </a:r>
          </a:p>
          <a:p>
            <a:pPr lvl="1"/>
            <a:r>
              <a:rPr lang="en-ZA" sz="2000" dirty="0" smtClean="0"/>
              <a:t>Warehouse-&gt;Inventory- Tasks-&gt;Item journals </a:t>
            </a:r>
          </a:p>
          <a:p>
            <a:pPr lvl="1"/>
            <a:r>
              <a:rPr lang="cs-CZ" sz="2000" dirty="0" smtClean="0">
                <a:solidFill>
                  <a:srgbClr val="0070C0"/>
                </a:solidFill>
              </a:rPr>
              <a:t>Sklad –Zásoby-&gt;Úkoly -&gt;Deníky zboží </a:t>
            </a:r>
          </a:p>
          <a:p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33" y="2852936"/>
            <a:ext cx="8012460" cy="200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5338082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copy to new line use key F8 (see </a:t>
            </a:r>
            <a:r>
              <a:rPr lang="en-US" dirty="0" smtClean="0">
                <a:solidFill>
                  <a:srgbClr val="FF0000"/>
                </a:solidFill>
              </a:rPr>
              <a:t>red arrows</a:t>
            </a:r>
            <a:r>
              <a:rPr lang="en-US" dirty="0" smtClean="0"/>
              <a:t>) . See different   Cost prices (</a:t>
            </a:r>
            <a:r>
              <a:rPr lang="cs-CZ" dirty="0" smtClean="0">
                <a:solidFill>
                  <a:srgbClr val="0070C0"/>
                </a:solidFill>
              </a:rPr>
              <a:t>Pořizovací ceny</a:t>
            </a:r>
            <a:r>
              <a:rPr lang="en-US" dirty="0" smtClean="0"/>
              <a:t>) </a:t>
            </a:r>
            <a:r>
              <a:rPr lang="cs-CZ" dirty="0" smtClean="0"/>
              <a:t>. </a:t>
            </a:r>
            <a:r>
              <a:rPr lang="en-US" dirty="0" smtClean="0"/>
              <a:t>We used Item journal in order to be faster and  to avoid creation of Vendor ledger entries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70C0"/>
                </a:solidFill>
              </a:rPr>
              <a:t>Položky dodavatele</a:t>
            </a:r>
            <a:r>
              <a:rPr lang="cs-CZ" dirty="0" smtClean="0"/>
              <a:t>)  </a:t>
            </a:r>
          </a:p>
          <a:p>
            <a:endParaRPr lang="cs-CZ" dirty="0"/>
          </a:p>
          <a:p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6012160" y="6021288"/>
            <a:ext cx="19137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Post by F9</a:t>
            </a:r>
            <a:endParaRPr lang="cs-CZ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152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See Item Ledger Entries  </a:t>
            </a:r>
            <a:r>
              <a:rPr lang="cs-CZ" sz="2800" dirty="0" smtClean="0"/>
              <a:t>- </a:t>
            </a:r>
            <a:r>
              <a:rPr lang="cs-CZ" sz="2800" dirty="0" smtClean="0">
                <a:solidFill>
                  <a:srgbClr val="0070C0"/>
                </a:solidFill>
              </a:rPr>
              <a:t>Položky zboží</a:t>
            </a: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63688" y="1299675"/>
            <a:ext cx="186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 smtClean="0"/>
              <a:t>Item A1-&gt; Ctrl-F7 </a:t>
            </a:r>
            <a:endParaRPr lang="en-ZA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69007"/>
            <a:ext cx="77327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1835696" y="2780928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5" y="3789040"/>
            <a:ext cx="7560222" cy="182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99592" y="6093296"/>
            <a:ext cx="7493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Wee do not mentioned </a:t>
            </a:r>
            <a:r>
              <a:rPr lang="en-ZA" b="1" dirty="0" smtClean="0"/>
              <a:t>Inventory Adjustment,  </a:t>
            </a:r>
            <a:r>
              <a:rPr lang="en-ZA" dirty="0" smtClean="0"/>
              <a:t>which will be presented  later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559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Item Card- Tab Invoicing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0070C0"/>
                </a:solidFill>
              </a:rPr>
              <a:t>Fakturace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627937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 flipH="1">
            <a:off x="611558" y="3820398"/>
            <a:ext cx="8136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Field Cost price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0070C0"/>
                </a:solidFill>
              </a:rPr>
              <a:t>Pořizovací cena</a:t>
            </a:r>
            <a:r>
              <a:rPr lang="cs-CZ" dirty="0" smtClean="0"/>
              <a:t>)  </a:t>
            </a:r>
            <a:r>
              <a:rPr lang="en-ZA" dirty="0" smtClean="0"/>
              <a:t>and open all Closing entries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0070C0"/>
                </a:solidFill>
              </a:rPr>
              <a:t>Uzávěrkové položky</a:t>
            </a:r>
            <a:r>
              <a:rPr lang="cs-CZ" dirty="0" smtClean="0"/>
              <a:t>) !!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65104"/>
            <a:ext cx="8184019" cy="205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02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Closing Entries </a:t>
            </a:r>
            <a:r>
              <a:rPr lang="cs-CZ" dirty="0" smtClean="0"/>
              <a:t>(Uzávěrkové položky)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00978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056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534</Words>
  <Application>Microsoft Office PowerPoint</Application>
  <PresentationFormat>Předvádění na obrazovce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Introduction to MS Dynamics NAV     (Inventory applying by use of fixed application)</vt:lpstr>
      <vt:lpstr>Reason of this example</vt:lpstr>
      <vt:lpstr>Basic equation </vt:lpstr>
      <vt:lpstr>Create new Item Card</vt:lpstr>
      <vt:lpstr>Create new Item Card</vt:lpstr>
      <vt:lpstr>Purchase three times A1 using Item Journal </vt:lpstr>
      <vt:lpstr>See Item Ledger Entries  - Položky zboží</vt:lpstr>
      <vt:lpstr>Item Card- Tab Invoicing (Fakturace)</vt:lpstr>
      <vt:lpstr>Closing Entries (Uzávěrkové položky)</vt:lpstr>
      <vt:lpstr>Selling one item A1 using Item Journal</vt:lpstr>
      <vt:lpstr>Second Sales of A1 using Item Journal with fixed application  </vt:lpstr>
      <vt:lpstr>Item Ledger Entries</vt:lpstr>
      <vt:lpstr>Adjustment</vt:lpstr>
      <vt:lpstr>Closing entries after adjustment job</vt:lpstr>
      <vt:lpstr>General Ledger  (after job Post Inventory Costs to G/L)  </vt:lpstr>
      <vt:lpstr>End of the section   (Inventory applying by use of fixed application)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97</cp:revision>
  <dcterms:created xsi:type="dcterms:W3CDTF">2014-09-15T11:04:04Z</dcterms:created>
  <dcterms:modified xsi:type="dcterms:W3CDTF">2017-09-25T08:20:46Z</dcterms:modified>
</cp:coreProperties>
</file>