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3" r:id="rId3"/>
    <p:sldId id="319" r:id="rId4"/>
    <p:sldId id="321" r:id="rId5"/>
    <p:sldId id="320" r:id="rId6"/>
    <p:sldId id="298" r:id="rId7"/>
    <p:sldId id="322" r:id="rId8"/>
    <p:sldId id="303" r:id="rId9"/>
    <p:sldId id="302" r:id="rId10"/>
    <p:sldId id="323" r:id="rId11"/>
    <p:sldId id="300" r:id="rId12"/>
    <p:sldId id="324" r:id="rId13"/>
    <p:sldId id="327" r:id="rId14"/>
    <p:sldId id="325" r:id="rId15"/>
    <p:sldId id="328" r:id="rId16"/>
    <p:sldId id="307" r:id="rId17"/>
    <p:sldId id="329" r:id="rId18"/>
    <p:sldId id="330" r:id="rId19"/>
    <p:sldId id="331" r:id="rId20"/>
    <p:sldId id="332" r:id="rId21"/>
    <p:sldId id="308" r:id="rId22"/>
    <p:sldId id="310" r:id="rId23"/>
    <p:sldId id="333" r:id="rId24"/>
    <p:sldId id="338" r:id="rId25"/>
    <p:sldId id="334" r:id="rId26"/>
    <p:sldId id="312" r:id="rId27"/>
    <p:sldId id="313" r:id="rId28"/>
    <p:sldId id="335" r:id="rId29"/>
    <p:sldId id="311" r:id="rId30"/>
    <p:sldId id="314" r:id="rId31"/>
    <p:sldId id="336" r:id="rId32"/>
    <p:sldId id="318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38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HxqzP8dHWAhVDQBoKHZ6_AYEQjRwIBw&amp;url=http://arquapetrarca.info/pages/f/funny-meeting-reminder.asp&amp;psig=AOvVaw1V4Guvs0fS_Rs43xwr4irR&amp;ust=150703191284844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dynav.econ.muni.cz:49000/main.aspx?lang=cs-CZ&amp;content=T_5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ynav.econ.muni.cz:49000/main.aspx?lang=cs-CZ&amp;content=T_5.htm" TargetMode="Externa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 </a:t>
            </a:r>
            <a:br>
              <a:rPr lang="cs-CZ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Reminders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/>
              <a:t>window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6755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60098"/>
            <a:ext cx="1478669" cy="18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435151" cy="306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3201"/>
            <a:ext cx="4392488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- </a:t>
            </a:r>
            <a:r>
              <a:rPr lang="cs-CZ" sz="2000" dirty="0" err="1" smtClean="0">
                <a:solidFill>
                  <a:srgbClr val="0070C0"/>
                </a:solidFill>
              </a:rPr>
              <a:t>overview</a:t>
            </a:r>
            <a:r>
              <a:rPr lang="cs-CZ" sz="2000" dirty="0" smtClean="0">
                <a:solidFill>
                  <a:srgbClr val="0070C0"/>
                </a:solidFill>
              </a:rPr>
              <a:t> (list)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416824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Výsledek obrázku pro remin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93" y="2933083"/>
            <a:ext cx="1377131" cy="279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7" y="1556792"/>
            <a:ext cx="7776864" cy="4838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Issuing</a:t>
            </a:r>
            <a:r>
              <a:rPr lang="cs-CZ" sz="3600" dirty="0" smtClean="0"/>
              <a:t> </a:t>
            </a:r>
            <a:r>
              <a:rPr lang="cs-CZ" sz="3600" dirty="0" err="1" smtClean="0"/>
              <a:t>created</a:t>
            </a:r>
            <a:r>
              <a:rPr lang="cs-CZ" sz="3600" dirty="0" smtClean="0"/>
              <a:t> </a:t>
            </a:r>
            <a:r>
              <a:rPr lang="cs-CZ" sz="3600" dirty="0" err="1" smtClean="0"/>
              <a:t>reminder</a:t>
            </a:r>
            <a:r>
              <a:rPr lang="cs-CZ" sz="3600" dirty="0" smtClean="0"/>
              <a:t> </a:t>
            </a:r>
            <a:r>
              <a:rPr lang="cs-CZ" sz="1600" dirty="0" smtClean="0">
                <a:solidFill>
                  <a:srgbClr val="0070C0"/>
                </a:solidFill>
              </a:rPr>
              <a:t>(vydání vytvořené) upomínky</a:t>
            </a:r>
            <a:endParaRPr lang="cs-CZ" sz="1600" dirty="0">
              <a:solidFill>
                <a:srgbClr val="0070C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62388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7"/>
            <a:ext cx="29011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355976" y="3501008"/>
            <a:ext cx="370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Searching</a:t>
            </a:r>
            <a:r>
              <a:rPr lang="cs-CZ" dirty="0" smtClean="0"/>
              <a:t> </a:t>
            </a:r>
            <a:r>
              <a:rPr lang="cs-CZ" dirty="0" err="1" smtClean="0"/>
              <a:t>window</a:t>
            </a:r>
            <a:r>
              <a:rPr lang="cs-CZ" dirty="0" smtClean="0"/>
              <a:t> -&gt;</a:t>
            </a:r>
            <a:r>
              <a:rPr lang="cs-CZ" dirty="0" err="1" smtClean="0"/>
              <a:t>Issued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9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Issued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820399" cy="4941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Customer Ledger Entry and G/L Entries</a:t>
            </a:r>
            <a:endParaRPr lang="en-Z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637463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40968"/>
            <a:ext cx="7637463" cy="1302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869160"/>
            <a:ext cx="7796001" cy="1505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Navigate</a:t>
            </a:r>
            <a:r>
              <a:rPr lang="cs-CZ" dirty="0" smtClean="0"/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(</a:t>
            </a:r>
            <a:r>
              <a:rPr lang="cs-CZ" sz="2800" dirty="0" err="1" smtClean="0">
                <a:solidFill>
                  <a:srgbClr val="0070C0"/>
                </a:solidFill>
              </a:rPr>
              <a:t>search</a:t>
            </a:r>
            <a:r>
              <a:rPr lang="cs-CZ" sz="2800" dirty="0" smtClean="0">
                <a:solidFill>
                  <a:srgbClr val="0070C0"/>
                </a:solidFill>
              </a:rPr>
              <a:t> 1051001)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7350"/>
            <a:ext cx="2875046" cy="241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64505"/>
            <a:ext cx="38576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6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Issued Reminder level 1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880" cy="454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date</a:t>
            </a:r>
            <a:r>
              <a:rPr lang="cs-CZ" dirty="0" smtClean="0"/>
              <a:t> (8.4.) and   2nd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endParaRPr lang="cs-CZ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312942" cy="3057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1483456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Reminders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b="1" dirty="0" err="1" smtClean="0"/>
              <a:t>Reminders</a:t>
            </a:r>
            <a:r>
              <a:rPr lang="cs-CZ" sz="11200" b="1" dirty="0" smtClean="0"/>
              <a:t> – </a:t>
            </a:r>
            <a:r>
              <a:rPr lang="cs-CZ" sz="11200" b="1" dirty="0" err="1" smtClean="0"/>
              <a:t>better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control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over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receivables</a:t>
            </a:r>
            <a:endParaRPr lang="cs-CZ" sz="11200" b="1" dirty="0"/>
          </a:p>
          <a:p>
            <a:pPr marL="0" indent="0">
              <a:buNone/>
            </a:pPr>
            <a:r>
              <a:rPr lang="cs-CZ" sz="3400" b="1" dirty="0" smtClean="0"/>
              <a:t> </a:t>
            </a:r>
            <a:endParaRPr lang="en-ZA" sz="3400" b="1" dirty="0" smtClean="0"/>
          </a:p>
          <a:p>
            <a:pPr lvl="1"/>
            <a:r>
              <a:rPr lang="cs-CZ" sz="7200" dirty="0" smtClean="0"/>
              <a:t>In MS Dynamics NAV</a:t>
            </a:r>
            <a:r>
              <a:rPr lang="en-US" sz="7200" dirty="0" smtClean="0"/>
              <a:t>, </a:t>
            </a:r>
            <a:r>
              <a:rPr lang="en-US" sz="7200" dirty="0"/>
              <a:t>a reminder is similar to an invoice. When you create a reminder, you must fill in a reminder header and one or more reminder </a:t>
            </a:r>
            <a:r>
              <a:rPr lang="en-US" sz="7200" dirty="0" smtClean="0"/>
              <a:t>lines.</a:t>
            </a:r>
            <a:endParaRPr lang="cs-CZ" sz="7200" dirty="0" smtClean="0"/>
          </a:p>
          <a:p>
            <a:pPr marL="457200" lvl="1" indent="0">
              <a:buNone/>
            </a:pPr>
            <a:endParaRPr lang="cs-CZ" sz="7200" dirty="0" smtClean="0"/>
          </a:p>
          <a:p>
            <a:pPr lvl="1"/>
            <a:r>
              <a:rPr lang="en-US" sz="7200" dirty="0" smtClean="0"/>
              <a:t>You </a:t>
            </a:r>
            <a:r>
              <a:rPr lang="en-US" sz="7200" dirty="0"/>
              <a:t>can fill in a header manually and have the program fill in the </a:t>
            </a:r>
            <a:r>
              <a:rPr lang="en-US" sz="7200" dirty="0" smtClean="0"/>
              <a:t>lines</a:t>
            </a:r>
            <a:r>
              <a:rPr lang="cs-CZ" sz="7200" dirty="0" smtClean="0"/>
              <a:t>.</a:t>
            </a:r>
          </a:p>
          <a:p>
            <a:pPr marL="457200" lvl="1" indent="0">
              <a:buNone/>
            </a:pPr>
            <a:r>
              <a:rPr lang="cs-CZ" sz="7200" dirty="0" smtClean="0"/>
              <a:t>    </a:t>
            </a:r>
            <a:r>
              <a:rPr lang="en-US" sz="7200" dirty="0" smtClean="0"/>
              <a:t> </a:t>
            </a:r>
            <a:r>
              <a:rPr lang="cs-CZ" sz="7200" dirty="0" smtClean="0"/>
              <a:t>                                             </a:t>
            </a:r>
            <a:r>
              <a:rPr lang="cs-CZ" sz="14400" dirty="0" smtClean="0">
                <a:solidFill>
                  <a:srgbClr val="FF0000"/>
                </a:solidFill>
              </a:rPr>
              <a:t>      OR</a:t>
            </a:r>
            <a:r>
              <a:rPr lang="en-US" sz="14400" dirty="0" smtClean="0">
                <a:solidFill>
                  <a:srgbClr val="FF0000"/>
                </a:solidFill>
              </a:rPr>
              <a:t> </a:t>
            </a:r>
            <a:endParaRPr lang="cs-CZ" sz="14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sz="7200" dirty="0" smtClean="0"/>
              <a:t> -  </a:t>
            </a:r>
            <a:r>
              <a:rPr lang="en-US" sz="7200" dirty="0" smtClean="0"/>
              <a:t>you </a:t>
            </a:r>
            <a:r>
              <a:rPr lang="en-US" sz="7200" dirty="0"/>
              <a:t>can have the program create reminders for all customers automatically</a:t>
            </a:r>
            <a:r>
              <a:rPr lang="en-US" sz="7200" dirty="0" smtClean="0"/>
              <a:t>.</a:t>
            </a:r>
            <a:endParaRPr lang="cs-CZ" sz="7200" dirty="0" smtClean="0"/>
          </a:p>
          <a:p>
            <a:pPr marL="457200" lvl="1" indent="0">
              <a:buNone/>
            </a:pPr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cs-CZ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r>
              <a:rPr lang="cs-CZ" sz="7200" dirty="0" smtClean="0"/>
              <a:t>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2nd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8" y="1340768"/>
            <a:ext cx="3805425" cy="496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87885"/>
            <a:ext cx="3048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5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2900" dirty="0" smtClean="0"/>
              <a:t>Reminder level 2</a:t>
            </a:r>
            <a:r>
              <a:rPr lang="cs-CZ" sz="2900" dirty="0" smtClean="0"/>
              <a:t> </a:t>
            </a:r>
            <a:r>
              <a:rPr lang="en-ZA" sz="2900" dirty="0" smtClean="0"/>
              <a:t> </a:t>
            </a:r>
            <a:r>
              <a:rPr lang="cs-CZ" sz="2900" dirty="0" smtClean="0"/>
              <a:t> </a:t>
            </a:r>
            <a:endParaRPr lang="en-ZA" sz="29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1" y="1196751"/>
            <a:ext cx="6079133" cy="528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283968" y="270892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3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Issued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2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4" y="1340768"/>
            <a:ext cx="5657850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4" y="2924944"/>
            <a:ext cx="6674011" cy="3512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6271592" y="1268760"/>
            <a:ext cx="432048" cy="15483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804248" y="1710255"/>
            <a:ext cx="207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already</a:t>
            </a:r>
            <a:r>
              <a:rPr lang="cs-CZ" dirty="0" smtClean="0"/>
              <a:t> </a:t>
            </a:r>
            <a:r>
              <a:rPr lang="cs-CZ" dirty="0" err="1" smtClean="0"/>
              <a:t>issued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reminders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– (</a:t>
            </a:r>
            <a:r>
              <a:rPr lang="cs-CZ" sz="2400" dirty="0" smtClean="0">
                <a:solidFill>
                  <a:srgbClr val="0070C0"/>
                </a:solidFill>
              </a:rPr>
              <a:t>penále- česká verze)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4964"/>
            <a:ext cx="2531529" cy="37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085881" y="177281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b="1" dirty="0"/>
              <a:t>Textové proměnné pro penále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Při vytváření textů, které chcete vytisknout na penále, můžete použít určité předem definované proměnné, které program před tiskem nahradí příslušnými informacemi.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K dispozici máte následující předdefinované volby:</a:t>
            </a:r>
          </a:p>
          <a:p>
            <a:r>
              <a:rPr lang="cs-CZ" sz="1400" dirty="0"/>
              <a:t>%1 = Datum dokladu (z hlavičky penále)</a:t>
            </a:r>
          </a:p>
          <a:p>
            <a:r>
              <a:rPr lang="cs-CZ" sz="1400" dirty="0"/>
              <a:t>%2 = Datum splatnosti (z hlavičky penále)</a:t>
            </a:r>
          </a:p>
          <a:p>
            <a:r>
              <a:rPr lang="cs-CZ" sz="1400" dirty="0"/>
              <a:t>%3 = Sazba (z Podmínek penále)</a:t>
            </a:r>
          </a:p>
          <a:p>
            <a:r>
              <a:rPr lang="cs-CZ" sz="1400" dirty="0"/>
              <a:t>%4 = Zůstatek (z hlavičky penále)</a:t>
            </a:r>
          </a:p>
          <a:p>
            <a:r>
              <a:rPr lang="cs-CZ" sz="1400" dirty="0"/>
              <a:t>%5 = Částka úroku (z hlavičky penále)</a:t>
            </a:r>
          </a:p>
          <a:p>
            <a:r>
              <a:rPr lang="cs-CZ" sz="1400" dirty="0"/>
              <a:t>%6 = Poplatek (z hlavičky penále)</a:t>
            </a:r>
          </a:p>
          <a:p>
            <a:r>
              <a:rPr lang="cs-CZ" sz="1400" dirty="0"/>
              <a:t>%7 = Celkem (Zůstatek + Částka úroku + Poplatek + DPH)</a:t>
            </a:r>
          </a:p>
          <a:p>
            <a:r>
              <a:rPr lang="cs-CZ" sz="1400" dirty="0"/>
              <a:t>%8 = Kód měny (z hlavičky penále)</a:t>
            </a:r>
          </a:p>
          <a:p>
            <a:r>
              <a:rPr lang="cs-CZ" sz="1400" dirty="0"/>
              <a:t>%9 = Zúčtovací datum (z hlavičky penále)</a:t>
            </a:r>
            <a:endParaRPr lang="cs-CZ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83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- </a:t>
            </a:r>
            <a:r>
              <a:rPr lang="cs-CZ" dirty="0" err="1" smtClean="0"/>
              <a:t>conditions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Pole Popis řádku</a:t>
            </a:r>
          </a:p>
          <a:p>
            <a:r>
              <a:rPr lang="cs-CZ" u="sng" dirty="0">
                <a:hlinkClick r:id="rId2"/>
              </a:rPr>
              <a:t>Podmínky </a:t>
            </a:r>
            <a:r>
              <a:rPr lang="cs-CZ" u="sng" dirty="0" smtClean="0">
                <a:hlinkClick r:id="rId2"/>
              </a:rPr>
              <a:t>penále .</a:t>
            </a:r>
          </a:p>
          <a:p>
            <a:r>
              <a:rPr lang="cs-CZ" u="sng" dirty="0" smtClean="0">
                <a:hlinkClick r:id="rId2"/>
              </a:rPr>
              <a:t>Zde </a:t>
            </a:r>
            <a:r>
              <a:rPr lang="cs-CZ" u="sng" dirty="0">
                <a:hlinkClick r:id="rId2"/>
              </a:rPr>
              <a:t>můžete zadat popis, který se má použít v poli popisu v řádcích penále</a:t>
            </a:r>
            <a:r>
              <a:rPr lang="cs-CZ" u="sng" dirty="0" smtClean="0">
                <a:hlinkClick r:id="rId2"/>
              </a:rPr>
              <a:t>. K </a:t>
            </a:r>
            <a:r>
              <a:rPr lang="cs-CZ" u="sng" dirty="0">
                <a:hlinkClick r:id="rId2"/>
              </a:rPr>
              <a:t>dispozici máte následující předdefinované volby</a:t>
            </a:r>
            <a:r>
              <a:rPr lang="cs-CZ" u="sng" dirty="0" smtClean="0">
                <a:hlinkClick r:id="rId2"/>
              </a:rPr>
              <a:t>: </a:t>
            </a:r>
          </a:p>
          <a:p>
            <a:endParaRPr lang="cs-CZ" u="sng" dirty="0">
              <a:hlinkClick r:id="rId2"/>
            </a:endParaRPr>
          </a:p>
          <a:p>
            <a:r>
              <a:rPr lang="cs-CZ" u="sng" dirty="0">
                <a:hlinkClick r:id="rId2"/>
              </a:rPr>
              <a:t>%1 = popis zákaznické položky</a:t>
            </a:r>
          </a:p>
          <a:p>
            <a:r>
              <a:rPr lang="cs-CZ" u="sng" dirty="0">
                <a:hlinkClick r:id="rId2"/>
              </a:rPr>
              <a:t>%2 = typ dokladu zákaznické položky</a:t>
            </a:r>
          </a:p>
          <a:p>
            <a:r>
              <a:rPr lang="cs-CZ" u="sng" dirty="0">
                <a:hlinkClick r:id="rId2"/>
              </a:rPr>
              <a:t>%3 = číslo dokladu zákaznické položky</a:t>
            </a:r>
          </a:p>
          <a:p>
            <a:r>
              <a:rPr lang="cs-CZ" u="sng" dirty="0">
                <a:hlinkClick r:id="rId2"/>
              </a:rPr>
              <a:t>%4 = sazba penále</a:t>
            </a:r>
          </a:p>
          <a:p>
            <a:r>
              <a:rPr lang="cs-CZ" u="sng" dirty="0">
                <a:hlinkClick r:id="rId2"/>
              </a:rPr>
              <a:t>%5 = částka zákaznické položky</a:t>
            </a:r>
          </a:p>
          <a:p>
            <a:r>
              <a:rPr lang="cs-CZ" u="sng" dirty="0">
                <a:hlinkClick r:id="rId2"/>
              </a:rPr>
              <a:t>%6 = zůstatek zákaznické položky</a:t>
            </a:r>
          </a:p>
          <a:p>
            <a:r>
              <a:rPr lang="cs-CZ" u="sng" dirty="0">
                <a:hlinkClick r:id="rId2"/>
              </a:rPr>
              <a:t>%7 = datum splatnosti zákaznické položky</a:t>
            </a:r>
          </a:p>
          <a:p>
            <a:r>
              <a:rPr lang="cs-CZ" u="sng" dirty="0">
                <a:hlinkClick r:id="rId2"/>
              </a:rPr>
              <a:t>%8 = kód měny pro hlavičku penále</a:t>
            </a:r>
            <a:endParaRPr lang="cs-CZ" u="sng" dirty="0">
              <a:effectLst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156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– (penále- česká </a:t>
            </a:r>
            <a:r>
              <a:rPr lang="cs-CZ" sz="2700" dirty="0" smtClean="0">
                <a:solidFill>
                  <a:srgbClr val="0070C0"/>
                </a:solidFill>
              </a:rPr>
              <a:t>verze )</a:t>
            </a:r>
            <a:endParaRPr lang="cs-CZ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2" y="4797152"/>
            <a:ext cx="7894637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02" y="1556792"/>
            <a:ext cx="3457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3693111" y="2996952"/>
            <a:ext cx="331236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8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– (</a:t>
            </a:r>
            <a:r>
              <a:rPr lang="cs-CZ" sz="2400" dirty="0" err="1" smtClean="0">
                <a:solidFill>
                  <a:srgbClr val="0070C0"/>
                </a:solidFill>
              </a:rPr>
              <a:t>English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version</a:t>
            </a:r>
            <a:r>
              <a:rPr lang="cs-CZ" sz="2400" dirty="0" smtClean="0">
                <a:solidFill>
                  <a:srgbClr val="0070C0"/>
                </a:solidFill>
              </a:rPr>
              <a:t>)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11102"/>
            <a:ext cx="8330208" cy="23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457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3507585" y="2708920"/>
            <a:ext cx="331236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9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3419872" y="3645024"/>
            <a:ext cx="144016" cy="46654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90838"/>
            <a:ext cx="1977979" cy="84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894637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99" y="4111565"/>
            <a:ext cx="5145177" cy="244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2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Memos</a:t>
            </a:r>
            <a:r>
              <a:rPr lang="cs-CZ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– (penále)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8532440" y="1628800"/>
            <a:ext cx="2008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3030"/>
            <a:ext cx="2531529" cy="37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699792" y="2492896"/>
            <a:ext cx="1008112" cy="100811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37" y="3536766"/>
            <a:ext cx="5676900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 flipV="1">
            <a:off x="5148064" y="2564904"/>
            <a:ext cx="0" cy="86409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37" y="1479054"/>
            <a:ext cx="4533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8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Memos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8741"/>
            <a:ext cx="406092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5657850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347864" y="5373216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907704" y="2852936"/>
            <a:ext cx="144016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380312" y="764704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– (penále)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8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(podmínky upomínek)</a:t>
            </a:r>
            <a:endParaRPr lang="cs-CZ" sz="27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1"/>
            <a:ext cx="3084974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4375"/>
            <a:ext cx="7561263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010031" y="2600909"/>
            <a:ext cx="0" cy="19802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79" y="3554841"/>
            <a:ext cx="4742657" cy="75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919119" cy="184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0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Memos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48872" cy="5239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328391" y="620688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– (penále)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0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 smtClean="0"/>
              <a:t>Memos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line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24328" y="692696"/>
            <a:ext cx="1132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– (penále</a:t>
            </a:r>
            <a:r>
              <a:rPr lang="cs-CZ" dirty="0" smtClean="0">
                <a:solidFill>
                  <a:srgbClr val="0070C0"/>
                </a:solidFill>
              </a:rPr>
              <a:t>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 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6894"/>
            <a:ext cx="7737376" cy="8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62228"/>
              </p:ext>
            </p:extLst>
          </p:nvPr>
        </p:nvGraphicFramePr>
        <p:xfrm>
          <a:off x="4719562" y="2636912"/>
          <a:ext cx="22733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797"/>
                <a:gridCol w="789472"/>
                <a:gridCol w="83703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Částka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Sazba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Částka úroků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8 822 975,05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1,50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132 344,63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>
            <a:off x="4719562" y="321297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6" y="4653136"/>
            <a:ext cx="8848876" cy="183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936104" cy="819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>
            <a:stCxn id="8" idx="3"/>
          </p:cNvCxnSpPr>
          <p:nvPr/>
        </p:nvCxnSpPr>
        <p:spPr>
          <a:xfrm flipV="1">
            <a:off x="4067944" y="2492946"/>
            <a:ext cx="556320" cy="553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395536" y="2936920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u="sng" dirty="0">
                <a:hlinkClick r:id="rId5"/>
              </a:rPr>
              <a:t>%4 = sazba penále</a:t>
            </a:r>
          </a:p>
          <a:p>
            <a:r>
              <a:rPr lang="cs-CZ" sz="1000" u="sng" dirty="0" smtClean="0">
                <a:hlinkClick r:id="rId5"/>
              </a:rPr>
              <a:t>%</a:t>
            </a:r>
            <a:r>
              <a:rPr lang="cs-CZ" sz="1000" u="sng" dirty="0">
                <a:hlinkClick r:id="rId5"/>
              </a:rPr>
              <a:t>6 = zůstatek zákaznické položky</a:t>
            </a:r>
            <a:endParaRPr lang="cs-CZ" sz="1000" u="sng" dirty="0">
              <a:hlinkClick r:id="rId5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75843" y="3060031"/>
            <a:ext cx="2135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Částka úroků=(Částka/100)*1,5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55576" y="3933056"/>
            <a:ext cx="8056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Dny po splatnosti =28+31+30+22=111 (únor-březen-duben-část května)</a:t>
            </a:r>
          </a:p>
          <a:p>
            <a:r>
              <a:rPr lang="cs-CZ" sz="1400" dirty="0" smtClean="0"/>
              <a:t>Číslo v Popisu -&gt; penále = Zůstatek*(dny po splatnosti/Období penále) =2384587,85*(111/30)=</a:t>
            </a:r>
            <a:r>
              <a:rPr lang="cs-CZ" sz="1400" b="1" dirty="0" smtClean="0">
                <a:solidFill>
                  <a:srgbClr val="FF0000"/>
                </a:solidFill>
              </a:rPr>
              <a:t>8822975,05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(Výpočet podle Metody průměrného denního salda) </a:t>
            </a:r>
          </a:p>
          <a:p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66213" y="3563724"/>
            <a:ext cx="272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Datum dokladu =22.5.2017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3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93" y="1772816"/>
            <a:ext cx="5976664" cy="427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43808" y="548680"/>
            <a:ext cx="461030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    End 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section</a:t>
            </a:r>
            <a:r>
              <a:rPr lang="cs-CZ" sz="4400" dirty="0" smtClean="0"/>
              <a:t> 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          (</a:t>
            </a:r>
            <a:r>
              <a:rPr lang="cs-CZ" dirty="0" err="1" smtClean="0">
                <a:solidFill>
                  <a:srgbClr val="0070C0"/>
                </a:solidFill>
              </a:rPr>
              <a:t>Reminders</a:t>
            </a:r>
            <a:r>
              <a:rPr lang="cs-CZ" dirty="0" smtClean="0">
                <a:solidFill>
                  <a:srgbClr val="0070C0"/>
                </a:solidFill>
              </a:rPr>
              <a:t> and </a:t>
            </a:r>
            <a:r>
              <a:rPr lang="cs-CZ" dirty="0" err="1" smtClean="0">
                <a:solidFill>
                  <a:srgbClr val="0070C0"/>
                </a:solidFill>
              </a:rPr>
              <a:t>Financial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Charge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Memos</a:t>
            </a:r>
            <a:r>
              <a:rPr lang="cs-CZ" dirty="0" smtClean="0">
                <a:solidFill>
                  <a:srgbClr val="0070C0"/>
                </a:solidFill>
              </a:rPr>
              <a:t>)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Reminders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and </a:t>
            </a:r>
            <a:r>
              <a:rPr lang="cs-CZ" dirty="0" err="1" smtClean="0"/>
              <a:t>levels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" y="4149080"/>
            <a:ext cx="7894637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9" y="1556792"/>
            <a:ext cx="7561263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6" y="3174479"/>
            <a:ext cx="581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6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sz="2000" dirty="0">
                <a:solidFill>
                  <a:srgbClr val="0070C0"/>
                </a:solidFill>
              </a:rPr>
              <a:t>(</a:t>
            </a:r>
            <a:r>
              <a:rPr lang="cs-CZ" sz="2000" dirty="0" smtClean="0">
                <a:solidFill>
                  <a:srgbClr val="0070C0"/>
                </a:solidFill>
              </a:rPr>
              <a:t>podmínky a texty </a:t>
            </a:r>
            <a:r>
              <a:rPr lang="cs-CZ" sz="2000" dirty="0">
                <a:solidFill>
                  <a:srgbClr val="0070C0"/>
                </a:solidFill>
              </a:rPr>
              <a:t>upomínek)</a:t>
            </a:r>
            <a:endParaRPr lang="cs-CZ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7" y="3645024"/>
            <a:ext cx="3467100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6" y="5085184"/>
            <a:ext cx="2333625" cy="139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2699792" y="5445224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73" y="5065869"/>
            <a:ext cx="4248150" cy="1409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6696744" cy="115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>
            <a:off x="2195736" y="2348880"/>
            <a:ext cx="0" cy="3341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82999"/>
            <a:ext cx="450555" cy="746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 flipH="1">
            <a:off x="1115616" y="2954041"/>
            <a:ext cx="646594" cy="8349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 smtClean="0"/>
              <a:t>Setup</a:t>
            </a:r>
            <a:r>
              <a:rPr lang="cs-CZ" dirty="0" smtClean="0"/>
              <a:t> –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texts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7" y="3284984"/>
            <a:ext cx="4810125" cy="150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895850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4583836" y="2780928"/>
            <a:ext cx="0" cy="88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/>
              <a:t>Setup</a:t>
            </a:r>
            <a:r>
              <a:rPr lang="cs-CZ" dirty="0"/>
              <a:t> –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 smtClean="0"/>
              <a:t>texts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857750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595672" y="2492896"/>
            <a:ext cx="0" cy="88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0" y="3573016"/>
            <a:ext cx="47910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0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/>
              <a:t>Setup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781600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3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Automatic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Open the Reminder window (search, new).</a:t>
            </a:r>
          </a:p>
          <a:p>
            <a:r>
              <a:rPr lang="en-ZA" dirty="0" smtClean="0"/>
              <a:t>In the Reminder window, click  on Icon Create Reminders in Action area. The Create Reminders batch job request forms appears.</a:t>
            </a:r>
          </a:p>
          <a:p>
            <a:r>
              <a:rPr lang="en-ZA" dirty="0" smtClean="0"/>
              <a:t>Set a filter on the Customer and/or the Customer Ledger Entry tab if you want to create reminders for selected customers and/or for specific entries.</a:t>
            </a:r>
          </a:p>
          <a:p>
            <a:r>
              <a:rPr lang="en-ZA" dirty="0" smtClean="0"/>
              <a:t>On the Options tab, fill in the fields with the relevant information. For Help about a specific field, click the field and press F1.</a:t>
            </a:r>
          </a:p>
          <a:p>
            <a:r>
              <a:rPr lang="en-ZA" dirty="0" smtClean="0"/>
              <a:t>Click OK to start the batch job.</a:t>
            </a:r>
          </a:p>
          <a:p>
            <a:pPr marL="0" indent="0">
              <a:buNone/>
            </a:pPr>
            <a:r>
              <a:rPr lang="cs-CZ" b="1" dirty="0" smtClean="0"/>
              <a:t> </a:t>
            </a:r>
            <a:endParaRPr lang="en-US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1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652</Words>
  <Application>Microsoft Office PowerPoint</Application>
  <PresentationFormat>Předvádění na obrazovce (4:3)</PresentationFormat>
  <Paragraphs>102</Paragraphs>
  <Slides>32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Introduction to MS Dynamics NAV   (Reminders)</vt:lpstr>
      <vt:lpstr>Reminders</vt:lpstr>
      <vt:lpstr>Reminder terms (podmínky upomínek)</vt:lpstr>
      <vt:lpstr>Reminders terms and levels</vt:lpstr>
      <vt:lpstr>Reminder terms (podmínky a texty upomínek)</vt:lpstr>
      <vt:lpstr>Reminder Setup – other texts</vt:lpstr>
      <vt:lpstr>Reminder Setup – other texts</vt:lpstr>
      <vt:lpstr>Reminder Setup</vt:lpstr>
      <vt:lpstr>Automatic Reminder creation</vt:lpstr>
      <vt:lpstr>Reminder window</vt:lpstr>
      <vt:lpstr>Reminder creation</vt:lpstr>
      <vt:lpstr>Created Reminder - overview (list)</vt:lpstr>
      <vt:lpstr>Created Reminder </vt:lpstr>
      <vt:lpstr>Issuing created reminder (vydání vytvořené) upomínky</vt:lpstr>
      <vt:lpstr>Issued reminder</vt:lpstr>
      <vt:lpstr>Customer Ledger Entry and G/L Entries</vt:lpstr>
      <vt:lpstr>Navigate (search 1051001)</vt:lpstr>
      <vt:lpstr>Issued Reminder level 1</vt:lpstr>
      <vt:lpstr>Change of the working date (8.4.) and   2nd level reminder</vt:lpstr>
      <vt:lpstr>Creation of the 2nd level reminder</vt:lpstr>
      <vt:lpstr>Reminder level 2   </vt:lpstr>
      <vt:lpstr>Issued Reminder level 2</vt:lpstr>
      <vt:lpstr>Finance Charge Terms – (penále- česká verze)</vt:lpstr>
      <vt:lpstr>Finance Charge Terms - conditions</vt:lpstr>
      <vt:lpstr>Finance Charge Terms – (penále- česká verze )</vt:lpstr>
      <vt:lpstr>Finance Charge Terms – (English version)</vt:lpstr>
      <vt:lpstr>Finance Charge Terms</vt:lpstr>
      <vt:lpstr>Finance Charge Memos – (penále)</vt:lpstr>
      <vt:lpstr>Finance Charge Memos</vt:lpstr>
      <vt:lpstr>Finance Charge Memos</vt:lpstr>
      <vt:lpstr>Finance Charge Memos Analysis of the first line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209</cp:revision>
  <dcterms:created xsi:type="dcterms:W3CDTF">2014-09-15T11:04:04Z</dcterms:created>
  <dcterms:modified xsi:type="dcterms:W3CDTF">2017-10-04T13:12:23Z</dcterms:modified>
</cp:coreProperties>
</file>