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98" r:id="rId4"/>
    <p:sldId id="296" r:id="rId5"/>
    <p:sldId id="302" r:id="rId6"/>
    <p:sldId id="304" r:id="rId7"/>
    <p:sldId id="306" r:id="rId8"/>
    <p:sldId id="300" r:id="rId9"/>
    <p:sldId id="294" r:id="rId10"/>
    <p:sldId id="299" r:id="rId11"/>
    <p:sldId id="311" r:id="rId12"/>
    <p:sldId id="309" r:id="rId13"/>
    <p:sldId id="308" r:id="rId14"/>
    <p:sldId id="316" r:id="rId15"/>
    <p:sldId id="317" r:id="rId16"/>
    <p:sldId id="318" r:id="rId17"/>
    <p:sldId id="319" r:id="rId18"/>
    <p:sldId id="320" r:id="rId19"/>
    <p:sldId id="321" r:id="rId20"/>
    <p:sldId id="31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qdostraining.com/product/warehousing-storage-apprenticeshi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google.cz/url?sa=i&amp;rct=j&amp;q=&amp;esrc=s&amp;source=images&amp;cd=&amp;cad=rja&amp;uact=8&amp;ved=0ahUKEwiOkszJkIbXAhVGthQKHY9CD2YQjRwIBw&amp;url=https://cs.wikipedia.org/wiki/Kl%C3%A1vesa_End&amp;psig=AOvVaw23Dup9fFDXFa_x7pvlBJkV&amp;ust=150882688461849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</a:t>
            </a:r>
            <a:br>
              <a:rPr lang="cs-CZ" sz="4000" dirty="0" smtClean="0"/>
            </a:br>
            <a:r>
              <a:rPr lang="cs-CZ" sz="2000" dirty="0" smtClean="0">
                <a:solidFill>
                  <a:srgbClr val="0070C0"/>
                </a:solidFill>
              </a:rPr>
              <a:t>(</a:t>
            </a:r>
            <a:r>
              <a:rPr lang="cs-CZ" sz="2000" dirty="0" err="1" smtClean="0">
                <a:solidFill>
                  <a:srgbClr val="0070C0"/>
                </a:solidFill>
              </a:rPr>
              <a:t>Requisition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</a:rPr>
              <a:t>Worksheet</a:t>
            </a:r>
            <a:r>
              <a:rPr lang="cs-CZ" sz="2000" dirty="0" smtClean="0">
                <a:solidFill>
                  <a:srgbClr val="0070C0"/>
                </a:solidFill>
              </a:rPr>
              <a:t>-Sešit požadavků)  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r>
              <a:rPr lang="cs-CZ" dirty="0" smtClean="0"/>
              <a:t> – </a:t>
            </a:r>
            <a:r>
              <a:rPr lang="cs-CZ" sz="3200" dirty="0" smtClean="0">
                <a:solidFill>
                  <a:srgbClr val="0070C0"/>
                </a:solidFill>
              </a:rPr>
              <a:t>(Dostupnost)  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761152" cy="184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8099"/>
            <a:ext cx="6761152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555776" y="1844824"/>
            <a:ext cx="0" cy="2160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699792" y="36450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Based</a:t>
            </a:r>
            <a:r>
              <a:rPr lang="cs-CZ" dirty="0" smtClean="0"/>
              <a:t> on period – </a:t>
            </a:r>
            <a:r>
              <a:rPr lang="cs-CZ" dirty="0" smtClean="0">
                <a:solidFill>
                  <a:srgbClr val="0070C0"/>
                </a:solidFill>
              </a:rPr>
              <a:t>K dispozici podle období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RQWS window and how to start batch job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2992"/>
            <a:ext cx="2088232" cy="1899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14" y="1371847"/>
            <a:ext cx="4983853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3419872" y="1932625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14" y="2780927"/>
            <a:ext cx="3711710" cy="34165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6804248" y="3573016"/>
            <a:ext cx="1872208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See</a:t>
            </a:r>
            <a:r>
              <a:rPr lang="cs-CZ" sz="1400" dirty="0" smtClean="0"/>
              <a:t> </a:t>
            </a:r>
            <a:r>
              <a:rPr lang="cs-CZ" sz="1400" dirty="0" err="1" smtClean="0"/>
              <a:t>next</a:t>
            </a:r>
            <a:r>
              <a:rPr lang="cs-CZ" sz="1400" dirty="0" smtClean="0"/>
              <a:t> </a:t>
            </a:r>
            <a:r>
              <a:rPr lang="cs-CZ" sz="1400" dirty="0" err="1" smtClean="0"/>
              <a:t>slide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7" y="2107999"/>
            <a:ext cx="42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Calculate plan =batch job 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(Dávková úloha)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442020" y="6381328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9952" y="4036422"/>
            <a:ext cx="2215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Časové okno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076056" y="3933056"/>
            <a:ext cx="171843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0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RQWS window and how to start batch job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403406"/>
            <a:ext cx="856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 suggest</a:t>
            </a:r>
            <a:r>
              <a:rPr lang="cs-CZ" dirty="0" err="1" smtClean="0"/>
              <a:t>ed</a:t>
            </a:r>
            <a:r>
              <a:rPr lang="en-GB" dirty="0" smtClean="0"/>
              <a:t> to cancel existing Purchase Order (second line) in order to get 100 % </a:t>
            </a:r>
          </a:p>
          <a:p>
            <a:r>
              <a:rPr lang="en-GB" dirty="0" smtClean="0"/>
              <a:t>balance . First line will serve as a resource line for second </a:t>
            </a:r>
            <a:r>
              <a:rPr lang="cs-CZ" dirty="0" smtClean="0"/>
              <a:t>(</a:t>
            </a:r>
            <a:r>
              <a:rPr lang="cs-CZ" dirty="0" err="1" smtClean="0"/>
              <a:t>new</a:t>
            </a:r>
            <a:r>
              <a:rPr lang="cs-CZ" dirty="0" smtClean="0"/>
              <a:t>) </a:t>
            </a:r>
            <a:r>
              <a:rPr lang="en-GB" dirty="0" smtClean="0"/>
              <a:t>Purchase Order creation. </a:t>
            </a:r>
          </a:p>
          <a:p>
            <a:r>
              <a:rPr lang="en-GB" dirty="0" smtClean="0"/>
              <a:t>Availability looks  like this (Planned Order  Releases represents first line of RQWS) :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1" y="1340769"/>
            <a:ext cx="79554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0714"/>
            <a:ext cx="6881883" cy="2254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49412"/>
            <a:ext cx="4983853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4211960" y="40050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355976" y="4232121"/>
            <a:ext cx="269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Before</a:t>
            </a:r>
            <a:r>
              <a:rPr lang="cs-CZ" sz="1200" dirty="0" smtClean="0"/>
              <a:t> Carry </a:t>
            </a:r>
            <a:r>
              <a:rPr lang="cs-CZ" sz="1200" dirty="0" err="1" smtClean="0"/>
              <a:t>out</a:t>
            </a:r>
            <a:r>
              <a:rPr lang="cs-CZ" sz="1200" dirty="0" smtClean="0"/>
              <a:t> – </a:t>
            </a:r>
            <a:r>
              <a:rPr lang="cs-CZ" sz="1200" b="1" dirty="0" smtClean="0">
                <a:solidFill>
                  <a:srgbClr val="0070C0"/>
                </a:solidFill>
              </a:rPr>
              <a:t>Provést hlášené akce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Carry </a:t>
            </a:r>
            <a:r>
              <a:rPr lang="cs-CZ" sz="4000" dirty="0" err="1" smtClean="0"/>
              <a:t>Out</a:t>
            </a:r>
            <a:r>
              <a:rPr lang="cs-CZ" sz="4000" dirty="0" smtClean="0"/>
              <a:t> </a:t>
            </a:r>
            <a:r>
              <a:rPr lang="cs-CZ" sz="4000" dirty="0" err="1" smtClean="0"/>
              <a:t>Action</a:t>
            </a:r>
            <a:r>
              <a:rPr lang="cs-CZ" sz="4000" dirty="0" smtClean="0"/>
              <a:t> </a:t>
            </a:r>
            <a:r>
              <a:rPr lang="cs-CZ" sz="4000" dirty="0" err="1" smtClean="0"/>
              <a:t>Messages</a:t>
            </a:r>
            <a:r>
              <a:rPr lang="cs-CZ" sz="4000" dirty="0" smtClean="0"/>
              <a:t>- </a:t>
            </a:r>
            <a:r>
              <a:rPr lang="cs-CZ" sz="1800" dirty="0" smtClean="0">
                <a:solidFill>
                  <a:srgbClr val="0070C0"/>
                </a:solidFill>
              </a:rPr>
              <a:t>(provést hlášené akce)</a:t>
            </a:r>
            <a:endParaRPr lang="cs-CZ" sz="1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After Carry Out Action Messages you will get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1487" y="5431522"/>
            <a:ext cx="651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First manually created Purchase Order for 30 pcs  has been deleted </a:t>
            </a:r>
          </a:p>
          <a:p>
            <a:r>
              <a:rPr lang="en-ZA" dirty="0" smtClean="0"/>
              <a:t>by MRP algorithm and new PO for 100 pcs of XX1 was created !!! </a:t>
            </a: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256584" cy="86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389813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input parameters 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" y="2996952"/>
            <a:ext cx="8164029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" y="4293096"/>
            <a:ext cx="8113781" cy="111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6" y="1484784"/>
            <a:ext cx="8170863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" y="5648680"/>
            <a:ext cx="8219489" cy="1047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92084" y="2996952"/>
            <a:ext cx="154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rgbClr val="0070C0"/>
                </a:solidFill>
              </a:rPr>
              <a:t>First Sales Order</a:t>
            </a:r>
            <a:endParaRPr lang="en-ZA" sz="1600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64217" y="4293096"/>
            <a:ext cx="1563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Second (</a:t>
            </a:r>
            <a:r>
              <a:rPr lang="cs-CZ" sz="1600" dirty="0" err="1" smtClean="0">
                <a:solidFill>
                  <a:srgbClr val="0070C0"/>
                </a:solidFill>
              </a:rPr>
              <a:t>new</a:t>
            </a:r>
            <a:r>
              <a:rPr lang="cs-CZ" sz="1600" dirty="0" smtClean="0">
                <a:solidFill>
                  <a:srgbClr val="0070C0"/>
                </a:solidFill>
              </a:rPr>
              <a:t>) S0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46334" y="1479322"/>
            <a:ext cx="364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Change of Reordering policy on Item Card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49552" y="5589240"/>
            <a:ext cx="6094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New </a:t>
            </a:r>
            <a:r>
              <a:rPr lang="en-US" sz="1600" dirty="0" err="1" smtClean="0">
                <a:solidFill>
                  <a:srgbClr val="0070C0"/>
                </a:solidFill>
              </a:rPr>
              <a:t>Req</a:t>
            </a:r>
            <a:r>
              <a:rPr lang="en-US" sz="1600" dirty="0" smtClean="0">
                <a:solidFill>
                  <a:srgbClr val="0070C0"/>
                </a:solidFill>
              </a:rPr>
              <a:t> Worksheet line (see integrated requirements 100+110=210)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5508104" y="4149080"/>
            <a:ext cx="122413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780290" y="4019117"/>
            <a:ext cx="2016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>
                <a:solidFill>
                  <a:srgbClr val="C00000"/>
                </a:solidFill>
              </a:rPr>
              <a:t>Outbound</a:t>
            </a:r>
            <a:r>
              <a:rPr lang="cs-CZ" sz="1050" b="1" dirty="0" smtClean="0">
                <a:solidFill>
                  <a:srgbClr val="C00000"/>
                </a:solidFill>
              </a:rPr>
              <a:t> WH </a:t>
            </a:r>
            <a:r>
              <a:rPr lang="cs-CZ" sz="1050" b="1" dirty="0" err="1" smtClean="0">
                <a:solidFill>
                  <a:srgbClr val="C00000"/>
                </a:solidFill>
              </a:rPr>
              <a:t>handling</a:t>
            </a:r>
            <a:r>
              <a:rPr lang="cs-CZ" sz="1050" b="1" dirty="0" smtClean="0">
                <a:solidFill>
                  <a:srgbClr val="C00000"/>
                </a:solidFill>
              </a:rPr>
              <a:t> </a:t>
            </a:r>
            <a:r>
              <a:rPr lang="cs-CZ" sz="1050" b="1" dirty="0" err="1" smtClean="0">
                <a:solidFill>
                  <a:srgbClr val="C00000"/>
                </a:solidFill>
              </a:rPr>
              <a:t>time</a:t>
            </a:r>
            <a:r>
              <a:rPr lang="cs-CZ" sz="1050" b="1" dirty="0" smtClean="0">
                <a:solidFill>
                  <a:srgbClr val="C00000"/>
                </a:solidFill>
              </a:rPr>
              <a:t>=1D</a:t>
            </a:r>
            <a:endParaRPr lang="cs-CZ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652120" y="5517232"/>
            <a:ext cx="1070892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723012" y="5341496"/>
            <a:ext cx="2016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>
                <a:solidFill>
                  <a:srgbClr val="C00000"/>
                </a:solidFill>
              </a:rPr>
              <a:t>Outbound</a:t>
            </a:r>
            <a:r>
              <a:rPr lang="cs-CZ" sz="1050" b="1" dirty="0" smtClean="0">
                <a:solidFill>
                  <a:srgbClr val="C00000"/>
                </a:solidFill>
              </a:rPr>
              <a:t> WH </a:t>
            </a:r>
            <a:r>
              <a:rPr lang="cs-CZ" sz="1050" b="1" dirty="0" err="1" smtClean="0">
                <a:solidFill>
                  <a:srgbClr val="C00000"/>
                </a:solidFill>
              </a:rPr>
              <a:t>handling</a:t>
            </a:r>
            <a:r>
              <a:rPr lang="cs-CZ" sz="1050" b="1" dirty="0" smtClean="0">
                <a:solidFill>
                  <a:srgbClr val="C00000"/>
                </a:solidFill>
              </a:rPr>
              <a:t> </a:t>
            </a:r>
            <a:r>
              <a:rPr lang="cs-CZ" sz="1050" b="1" dirty="0" err="1" smtClean="0">
                <a:solidFill>
                  <a:srgbClr val="C00000"/>
                </a:solidFill>
              </a:rPr>
              <a:t>time</a:t>
            </a:r>
            <a:r>
              <a:rPr lang="cs-CZ" sz="1050" b="1" dirty="0" smtClean="0">
                <a:solidFill>
                  <a:srgbClr val="C00000"/>
                </a:solidFill>
              </a:rPr>
              <a:t>=1D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625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Modification of input parameters II.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555340" y="436510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Program použije množství zadané v </a:t>
            </a:r>
            <a:r>
              <a:rPr lang="cs-CZ" dirty="0" smtClean="0"/>
              <a:t>poli </a:t>
            </a:r>
            <a:r>
              <a:rPr lang="cs-CZ" b="1" dirty="0" smtClean="0"/>
              <a:t>Maximální zásoby </a:t>
            </a:r>
            <a:r>
              <a:rPr lang="cs-CZ" dirty="0"/>
              <a:t>k určení maximální velikosti dávky. Program může upravit toto množství tak, aby odpovídalo dalším požadavkům nebo zadané úrovni zásob.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Pokud </a:t>
            </a:r>
            <a:r>
              <a:rPr lang="cs-CZ" dirty="0"/>
              <a:t>vyberete tuto možnost, program deaktivuje </a:t>
            </a:r>
            <a:r>
              <a:rPr lang="cs-CZ" dirty="0" smtClean="0"/>
              <a:t>se pole </a:t>
            </a:r>
            <a:r>
              <a:rPr lang="cs-CZ" b="1" dirty="0"/>
              <a:t>Přiobjednané množství,</a:t>
            </a:r>
            <a:r>
              <a:rPr lang="cs-CZ" dirty="0"/>
              <a:t> které používá výlučně s možností </a:t>
            </a:r>
            <a:r>
              <a:rPr lang="cs-CZ" b="1" dirty="0"/>
              <a:t>Pevné přiobjednané množství 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Pozor : V příkladu je nastaveno Maximální </a:t>
            </a:r>
            <a:r>
              <a:rPr lang="cs-CZ" b="1" dirty="0" err="1" smtClean="0">
                <a:solidFill>
                  <a:srgbClr val="FF0000"/>
                </a:solidFill>
              </a:rPr>
              <a:t>Obj.Množství</a:t>
            </a:r>
            <a:r>
              <a:rPr lang="cs-CZ" b="1" dirty="0" smtClean="0">
                <a:solidFill>
                  <a:srgbClr val="FF0000"/>
                </a:solidFill>
              </a:rPr>
              <a:t>=30 !!!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7430"/>
            <a:ext cx="7376392" cy="2497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Modification of input parameters II.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4" y="3212976"/>
            <a:ext cx="3863805" cy="3218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90650"/>
            <a:ext cx="5544616" cy="154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940920" y="3284984"/>
            <a:ext cx="3312368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SEE NEXT 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input </a:t>
            </a:r>
            <a:r>
              <a:rPr lang="cs-CZ" dirty="0" err="1"/>
              <a:t>parameters</a:t>
            </a:r>
            <a:r>
              <a:rPr lang="cs-CZ" dirty="0"/>
              <a:t> II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3231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342900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100 </a:t>
            </a:r>
            <a:r>
              <a:rPr lang="cs-CZ" dirty="0" err="1" smtClean="0"/>
              <a:t>pc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and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30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C00000"/>
                </a:solidFill>
              </a:rPr>
              <a:t>30</a:t>
            </a:r>
            <a:r>
              <a:rPr lang="cs-CZ" dirty="0" smtClean="0"/>
              <a:t>+10=MAXIMUM  INVENTORY=70 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30= MAXIMUM ORDER </a:t>
            </a:r>
            <a:r>
              <a:rPr lang="cs-CZ" dirty="0" smtClean="0">
                <a:solidFill>
                  <a:srgbClr val="C00000"/>
                </a:solidFill>
              </a:rPr>
              <a:t>QUANTITY </a:t>
            </a:r>
            <a:endParaRPr lang="cs-CZ" dirty="0" smtClean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84168" y="2276872"/>
            <a:ext cx="5760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25" y="4077072"/>
            <a:ext cx="2511013" cy="21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Modification of input parameters III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9"/>
            <a:ext cx="5220579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7" y="3284984"/>
            <a:ext cx="758722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2240869"/>
            <a:ext cx="244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80=2 x 40&gt;70, </a:t>
            </a:r>
          </a:p>
          <a:p>
            <a:r>
              <a:rPr lang="en-US" dirty="0" smtClean="0"/>
              <a:t>because 1 x40&lt;70 (max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8006" y="4725144"/>
            <a:ext cx="5828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100 </a:t>
            </a:r>
            <a:r>
              <a:rPr lang="cs-CZ" dirty="0" err="1"/>
              <a:t>pc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Sales </a:t>
            </a:r>
            <a:r>
              <a:rPr lang="cs-CZ" dirty="0" err="1"/>
              <a:t>Order</a:t>
            </a:r>
            <a:r>
              <a:rPr lang="cs-CZ" dirty="0"/>
              <a:t> and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BLUE</a:t>
            </a:r>
          </a:p>
        </p:txBody>
      </p:sp>
      <p:pic>
        <p:nvPicPr>
          <p:cNvPr id="2050" name="Picture 2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9" y="4726383"/>
            <a:ext cx="2492650" cy="16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 of input parameters IV.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929571" cy="1966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8600"/>
            <a:ext cx="66278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5445224"/>
            <a:ext cx="471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90=3 x 30&gt;70 (max), because 2*30=60&lt;70 (max)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1700808"/>
            <a:ext cx="1966511" cy="11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Requisition </a:t>
            </a:r>
            <a:r>
              <a:rPr lang="cs-CZ" dirty="0" smtClean="0"/>
              <a:t>W</a:t>
            </a:r>
            <a:r>
              <a:rPr lang="en-ZA" dirty="0" err="1" smtClean="0"/>
              <a:t>orksheet</a:t>
            </a:r>
            <a:r>
              <a:rPr lang="cs-CZ" dirty="0" smtClean="0"/>
              <a:t> (RW)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US" sz="2000" dirty="0" smtClean="0">
                <a:solidFill>
                  <a:srgbClr val="0070C0"/>
                </a:solidFill>
              </a:rPr>
              <a:t>(tool for automatic replenishment suggestion)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ZA" sz="11200" b="1" dirty="0" smtClean="0"/>
              <a:t>Impacts of using RW tool</a:t>
            </a:r>
          </a:p>
          <a:p>
            <a:endParaRPr lang="en-ZA" sz="3400" b="1" dirty="0" smtClean="0"/>
          </a:p>
          <a:p>
            <a:pPr lvl="1"/>
            <a:r>
              <a:rPr lang="en-ZA" sz="9600" dirty="0" smtClean="0"/>
              <a:t>Lower inventory level</a:t>
            </a:r>
          </a:p>
          <a:p>
            <a:pPr lvl="1"/>
            <a:r>
              <a:rPr lang="en-ZA" sz="9600" dirty="0" smtClean="0"/>
              <a:t>It balances supply and demand across locations</a:t>
            </a:r>
          </a:p>
          <a:p>
            <a:pPr lvl="1"/>
            <a:r>
              <a:rPr lang="en-ZA" sz="9600" dirty="0" smtClean="0"/>
              <a:t>Lower inventory and </a:t>
            </a:r>
            <a:r>
              <a:rPr lang="en-ZA" sz="9600" b="1" dirty="0" smtClean="0">
                <a:solidFill>
                  <a:srgbClr val="0070C0"/>
                </a:solidFill>
              </a:rPr>
              <a:t>handling cost</a:t>
            </a:r>
          </a:p>
          <a:p>
            <a:pPr lvl="1"/>
            <a:r>
              <a:rPr lang="en-ZA" sz="9600" dirty="0" smtClean="0"/>
              <a:t>Higher liquidity </a:t>
            </a:r>
          </a:p>
          <a:p>
            <a:pPr lvl="1"/>
            <a:r>
              <a:rPr lang="en-ZA" sz="9600" dirty="0" smtClean="0"/>
              <a:t>Sufficient service level is maintained. Such a Service level  represents the expected probability of not hitting a stock-out. This percentage is required to compute the </a:t>
            </a:r>
            <a:r>
              <a:rPr lang="en-ZA" sz="9600" b="1" dirty="0" smtClean="0">
                <a:solidFill>
                  <a:srgbClr val="0070C0"/>
                </a:solidFill>
              </a:rPr>
              <a:t>Safety Stock</a:t>
            </a:r>
            <a:r>
              <a:rPr lang="en-ZA" sz="9600" dirty="0" smtClean="0"/>
              <a:t>. Intuitively, the service level represents a trade-off between the cost of inventory and the cost of stock-outs (which incur missed sales, lost opportunities and client frustration among others). </a:t>
            </a:r>
          </a:p>
          <a:p>
            <a:pPr lvl="1"/>
            <a:r>
              <a:rPr lang="en-ZA" sz="9600" dirty="0" smtClean="0"/>
              <a:t>Based on MRP principles (Material Requirement Planning) </a:t>
            </a:r>
          </a:p>
          <a:p>
            <a:pPr marL="457200" lvl="1" indent="0">
              <a:buNone/>
            </a:pPr>
            <a:r>
              <a:rPr lang="en-ZA" sz="7200" dirty="0" smtClean="0"/>
              <a:t> </a:t>
            </a:r>
          </a:p>
          <a:p>
            <a:pPr marL="457200" lvl="1" indent="0">
              <a:buNone/>
            </a:pPr>
            <a:r>
              <a:rPr lang="cs-CZ" sz="7200" dirty="0" smtClean="0"/>
              <a:t> 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</a:t>
            </a:r>
            <a:r>
              <a:rPr lang="en-ZA" sz="2200" dirty="0" smtClean="0">
                <a:solidFill>
                  <a:srgbClr val="0070C0"/>
                </a:solidFill>
              </a:rPr>
              <a:t>Requisition Worksheet</a:t>
            </a:r>
            <a:r>
              <a:rPr lang="cs-CZ" sz="2200" dirty="0" smtClean="0">
                <a:solidFill>
                  <a:srgbClr val="0070C0"/>
                </a:solidFill>
              </a:rPr>
              <a:t>-Sešit </a:t>
            </a:r>
            <a:r>
              <a:rPr lang="cs-CZ" sz="2200" dirty="0">
                <a:solidFill>
                  <a:srgbClr val="0070C0"/>
                </a:solidFill>
              </a:rPr>
              <a:t>požadavků) 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1026" name="Picture 2" descr="Výsledek obrázku pro e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7246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491880" y="4653136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Parameters controlling RW functions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1600" dirty="0" smtClean="0">
                <a:solidFill>
                  <a:srgbClr val="0070C0"/>
                </a:solidFill>
              </a:rPr>
              <a:t>(you can find them on the Item card, Tab =Planning)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Reorder Policy </a:t>
            </a:r>
            <a:r>
              <a:rPr lang="en-GB" sz="1400" dirty="0" smtClean="0"/>
              <a:t>– It uses the reordering policy to calculate the </a:t>
            </a:r>
            <a:r>
              <a:rPr lang="en-GB" sz="1400" b="1" dirty="0" smtClean="0">
                <a:solidFill>
                  <a:srgbClr val="0070C0"/>
                </a:solidFill>
              </a:rPr>
              <a:t>lot size </a:t>
            </a:r>
            <a:r>
              <a:rPr lang="en-GB" sz="1400" dirty="0" smtClean="0"/>
              <a:t>per planning period, which you define in the Reorder Cycle </a:t>
            </a:r>
            <a:r>
              <a:rPr lang="en-GB" sz="1400" dirty="0" smtClean="0"/>
              <a:t>field</a:t>
            </a:r>
            <a:r>
              <a:rPr lang="cs-CZ" sz="1400" dirty="0" smtClean="0"/>
              <a:t> – </a:t>
            </a:r>
            <a:r>
              <a:rPr lang="cs-CZ" sz="1700" dirty="0" smtClean="0">
                <a:solidFill>
                  <a:srgbClr val="0070C0"/>
                </a:solidFill>
              </a:rPr>
              <a:t>(Způsob  přiobjednání</a:t>
            </a:r>
            <a:r>
              <a:rPr lang="cs-CZ" sz="1700" dirty="0">
                <a:solidFill>
                  <a:srgbClr val="0070C0"/>
                </a:solidFill>
              </a:rPr>
              <a:t>) 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Reorder Cycle </a:t>
            </a:r>
            <a:r>
              <a:rPr lang="en-GB" sz="1400" dirty="0" smtClean="0"/>
              <a:t>- In this field, you enter a date formula that sets the planning time frame for the item</a:t>
            </a:r>
            <a:r>
              <a:rPr lang="en-GB" sz="1400" dirty="0" smtClean="0"/>
              <a:t>.</a:t>
            </a:r>
            <a:r>
              <a:rPr lang="cs-CZ" sz="1400" dirty="0" smtClean="0"/>
              <a:t> – </a:t>
            </a:r>
            <a:r>
              <a:rPr lang="cs-CZ" sz="1700" dirty="0" smtClean="0">
                <a:solidFill>
                  <a:srgbClr val="0070C0"/>
                </a:solidFill>
              </a:rPr>
              <a:t>(Období </a:t>
            </a:r>
            <a:r>
              <a:rPr lang="cs-CZ" sz="1700" dirty="0">
                <a:solidFill>
                  <a:srgbClr val="0070C0"/>
                </a:solidFill>
              </a:rPr>
              <a:t>kumulace dávky)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Safety Stock </a:t>
            </a:r>
            <a:r>
              <a:rPr lang="cs-CZ" dirty="0" smtClean="0"/>
              <a:t>– </a:t>
            </a:r>
            <a:r>
              <a:rPr lang="cs-CZ" sz="1700" dirty="0">
                <a:solidFill>
                  <a:srgbClr val="0070C0"/>
                </a:solidFill>
              </a:rPr>
              <a:t>(Bezpečnostní zásoby, Minimum na skladě)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Reorder Point  </a:t>
            </a:r>
            <a:r>
              <a:rPr lang="en-GB" sz="1400" dirty="0" smtClean="0"/>
              <a:t>-  Replenishment is typically triggered when the inventory level hits the Reorder Point, which is also called  Reorder Trigger Level</a:t>
            </a:r>
            <a:r>
              <a:rPr lang="en-GB" sz="1400" dirty="0" smtClean="0"/>
              <a:t>.</a:t>
            </a:r>
            <a:r>
              <a:rPr lang="cs-CZ" sz="1400" dirty="0" smtClean="0"/>
              <a:t> - </a:t>
            </a:r>
            <a:r>
              <a:rPr lang="cs-CZ" sz="1700" dirty="0">
                <a:solidFill>
                  <a:srgbClr val="0070C0"/>
                </a:solidFill>
              </a:rPr>
              <a:t>(Bod přiobjednání)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dirty="0" smtClean="0"/>
              <a:t>Reorder Quantity </a:t>
            </a:r>
            <a:r>
              <a:rPr lang="en-GB" sz="1400" dirty="0" smtClean="0"/>
              <a:t>- See Excel file example (resource mentioned there</a:t>
            </a:r>
            <a:r>
              <a:rPr lang="en-GB" sz="1400" dirty="0" smtClean="0"/>
              <a:t>)</a:t>
            </a:r>
            <a:r>
              <a:rPr lang="cs-CZ" sz="1400" dirty="0" smtClean="0"/>
              <a:t> – </a:t>
            </a:r>
            <a:r>
              <a:rPr lang="cs-CZ" sz="1700" dirty="0" smtClean="0">
                <a:solidFill>
                  <a:srgbClr val="0070C0"/>
                </a:solidFill>
              </a:rPr>
              <a:t>(Přiobjednávané </a:t>
            </a:r>
            <a:r>
              <a:rPr lang="cs-CZ" sz="1700" dirty="0">
                <a:solidFill>
                  <a:srgbClr val="0070C0"/>
                </a:solidFill>
              </a:rPr>
              <a:t>množství)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Min and Max Order </a:t>
            </a:r>
            <a:r>
              <a:rPr lang="en-GB" dirty="0" smtClean="0"/>
              <a:t>Quantity</a:t>
            </a:r>
            <a:r>
              <a:rPr lang="cs-CZ" dirty="0" smtClean="0"/>
              <a:t> - </a:t>
            </a:r>
            <a:r>
              <a:rPr lang="cs-CZ" sz="1700" dirty="0">
                <a:solidFill>
                  <a:srgbClr val="0070C0"/>
                </a:solidFill>
              </a:rPr>
              <a:t>(Min a </a:t>
            </a:r>
            <a:r>
              <a:rPr lang="cs-CZ" sz="1700" dirty="0" smtClean="0">
                <a:solidFill>
                  <a:srgbClr val="0070C0"/>
                </a:solidFill>
              </a:rPr>
              <a:t>Max </a:t>
            </a:r>
            <a:r>
              <a:rPr lang="cs-CZ" sz="1700" dirty="0">
                <a:solidFill>
                  <a:srgbClr val="0070C0"/>
                </a:solidFill>
              </a:rPr>
              <a:t>objednávané množství)</a:t>
            </a:r>
            <a:endParaRPr lang="en-GB" sz="1700" dirty="0">
              <a:solidFill>
                <a:srgbClr val="0070C0"/>
              </a:solidFill>
            </a:endParaRPr>
          </a:p>
          <a:p>
            <a:r>
              <a:rPr lang="en-GB" dirty="0" smtClean="0"/>
              <a:t>Order </a:t>
            </a:r>
            <a:r>
              <a:rPr lang="en-GB" dirty="0" smtClean="0"/>
              <a:t>Multiple</a:t>
            </a:r>
            <a:r>
              <a:rPr lang="cs-CZ" dirty="0" smtClean="0"/>
              <a:t>- </a:t>
            </a:r>
            <a:r>
              <a:rPr lang="cs-CZ" sz="1700" dirty="0" smtClean="0">
                <a:solidFill>
                  <a:srgbClr val="0070C0"/>
                </a:solidFill>
              </a:rPr>
              <a:t>(</a:t>
            </a:r>
            <a:r>
              <a:rPr lang="cs-CZ" sz="1700" dirty="0">
                <a:solidFill>
                  <a:srgbClr val="0070C0"/>
                </a:solidFill>
              </a:rPr>
              <a:t>Násobek objednávky)</a:t>
            </a:r>
            <a:endParaRPr lang="en-GB" sz="1700" dirty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12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Reorder</a:t>
            </a:r>
            <a:r>
              <a:rPr lang="cs-CZ" dirty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1600" dirty="0" smtClean="0">
                <a:solidFill>
                  <a:srgbClr val="0070C0"/>
                </a:solidFill>
              </a:rPr>
              <a:t>(</a:t>
            </a:r>
            <a:r>
              <a:rPr lang="en-GB" sz="1600" dirty="0" smtClean="0">
                <a:solidFill>
                  <a:srgbClr val="0070C0"/>
                </a:solidFill>
              </a:rPr>
              <a:t>see F1 to get detailed Help concerning Reorder Policy</a:t>
            </a:r>
            <a:r>
              <a:rPr lang="cs-CZ" sz="1600" dirty="0" smtClean="0">
                <a:solidFill>
                  <a:srgbClr val="0070C0"/>
                </a:solidFill>
              </a:rPr>
              <a:t>)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Reorder Q</a:t>
            </a:r>
            <a:r>
              <a:rPr lang="cs-CZ" dirty="0" err="1" smtClean="0"/>
              <a:t>uantity</a:t>
            </a:r>
            <a:r>
              <a:rPr lang="en-US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(Pevné </a:t>
            </a:r>
            <a:r>
              <a:rPr lang="cs-CZ" sz="1600" dirty="0">
                <a:solidFill>
                  <a:srgbClr val="0070C0"/>
                </a:solidFill>
              </a:rPr>
              <a:t>přiobjednávaní množství)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Maxi</a:t>
            </a:r>
            <a:r>
              <a:rPr lang="cs-CZ" dirty="0" smtClean="0"/>
              <a:t>m</a:t>
            </a:r>
            <a:r>
              <a:rPr lang="en-US" dirty="0" smtClean="0"/>
              <a:t>um Quantity</a:t>
            </a:r>
            <a:r>
              <a:rPr lang="cs-CZ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(Maximální množství)</a:t>
            </a:r>
          </a:p>
          <a:p>
            <a:r>
              <a:rPr lang="en-US" dirty="0" smtClean="0"/>
              <a:t>Order</a:t>
            </a:r>
            <a:r>
              <a:rPr lang="cs-CZ" dirty="0" smtClean="0"/>
              <a:t> </a:t>
            </a:r>
            <a:r>
              <a:rPr lang="cs-CZ" sz="1600" dirty="0">
                <a:solidFill>
                  <a:srgbClr val="0070C0"/>
                </a:solidFill>
              </a:rPr>
              <a:t>(Objednávka)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Lot-for-Lot  </a:t>
            </a:r>
            <a:r>
              <a:rPr lang="cs-CZ" sz="1600" dirty="0" smtClean="0">
                <a:solidFill>
                  <a:srgbClr val="0070C0"/>
                </a:solidFill>
              </a:rPr>
              <a:t>(Dávka pro dávku)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Model-test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Creation of the new item card XX1</a:t>
            </a:r>
          </a:p>
          <a:p>
            <a:pPr lvl="1"/>
            <a:r>
              <a:rPr lang="en-GB" dirty="0" smtClean="0"/>
              <a:t>The method and some tiny mod</a:t>
            </a:r>
            <a:r>
              <a:rPr lang="cs-CZ" dirty="0" smtClean="0"/>
              <a:t>i</a:t>
            </a:r>
            <a:r>
              <a:rPr lang="en-GB" dirty="0" smtClean="0"/>
              <a:t>fiction of the this procedure is presented in the next few slides</a:t>
            </a:r>
          </a:p>
          <a:p>
            <a:r>
              <a:rPr lang="en-GB" dirty="0" smtClean="0"/>
              <a:t>Create new Sales Order with </a:t>
            </a:r>
            <a:r>
              <a:rPr lang="en-GB" b="1" dirty="0" smtClean="0">
                <a:solidFill>
                  <a:srgbClr val="FF0000"/>
                </a:solidFill>
              </a:rPr>
              <a:t>100</a:t>
            </a:r>
            <a:r>
              <a:rPr lang="en-GB" dirty="0" smtClean="0"/>
              <a:t> pcs of XX1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Do not post it </a:t>
            </a:r>
            <a:r>
              <a:rPr lang="en-GB" dirty="0" smtClean="0">
                <a:solidFill>
                  <a:srgbClr val="0070C0"/>
                </a:solidFill>
              </a:rPr>
              <a:t>!!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en-ZA" dirty="0" smtClean="0">
                <a:solidFill>
                  <a:srgbClr val="0070C0"/>
                </a:solidFill>
              </a:rPr>
              <a:t>This </a:t>
            </a:r>
            <a:r>
              <a:rPr lang="cs-CZ" dirty="0" err="1" smtClean="0">
                <a:solidFill>
                  <a:srgbClr val="0070C0"/>
                </a:solidFill>
              </a:rPr>
              <a:t>order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en-ZA" dirty="0" smtClean="0">
                <a:solidFill>
                  <a:srgbClr val="0070C0"/>
                </a:solidFill>
              </a:rPr>
              <a:t>represents demand !!</a:t>
            </a:r>
          </a:p>
          <a:p>
            <a:r>
              <a:rPr lang="en-GB" dirty="0" smtClean="0"/>
              <a:t>Create </a:t>
            </a:r>
            <a:r>
              <a:rPr lang="en-GB" dirty="0" smtClean="0"/>
              <a:t>new Purchase Order with </a:t>
            </a:r>
            <a:r>
              <a:rPr lang="en-GB" b="1" dirty="0" smtClean="0">
                <a:solidFill>
                  <a:srgbClr val="FF0000"/>
                </a:solidFill>
              </a:rPr>
              <a:t>30</a:t>
            </a:r>
            <a:r>
              <a:rPr lang="en-GB" dirty="0" smtClean="0"/>
              <a:t> pcs of XX1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Do not post it !!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new Item car</a:t>
            </a:r>
            <a:r>
              <a:rPr lang="cs-CZ" dirty="0" smtClean="0"/>
              <a:t>d XX1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CTRL-N</a:t>
            </a:r>
            <a:r>
              <a:rPr lang="en-US" dirty="0" smtClean="0"/>
              <a:t>  </a:t>
            </a:r>
            <a:r>
              <a:rPr lang="en-US" sz="2400" dirty="0"/>
              <a:t>in order to create </a:t>
            </a:r>
            <a:r>
              <a:rPr lang="cs-CZ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new </a:t>
            </a:r>
            <a:r>
              <a:rPr lang="cs-CZ" sz="2400" dirty="0" err="1" smtClean="0"/>
              <a:t>item</a:t>
            </a:r>
            <a:r>
              <a:rPr lang="cs-CZ" sz="2400" dirty="0" smtClean="0"/>
              <a:t> </a:t>
            </a:r>
            <a:r>
              <a:rPr lang="en-US" sz="2400" dirty="0" smtClean="0"/>
              <a:t>card </a:t>
            </a:r>
            <a:r>
              <a:rPr lang="cs-CZ" sz="2400" dirty="0" smtClean="0"/>
              <a:t>XX1</a:t>
            </a:r>
          </a:p>
          <a:p>
            <a:r>
              <a:rPr lang="en-ZA" sz="2400" dirty="0" smtClean="0"/>
              <a:t>Basic unit of measure =Pcs </a:t>
            </a:r>
            <a:r>
              <a:rPr lang="en-ZA" sz="2400" dirty="0" smtClean="0">
                <a:solidFill>
                  <a:srgbClr val="0070C0"/>
                </a:solidFill>
              </a:rPr>
              <a:t>(</a:t>
            </a:r>
            <a:r>
              <a:rPr lang="en-ZA" sz="2400" dirty="0" err="1" smtClean="0">
                <a:solidFill>
                  <a:srgbClr val="0070C0"/>
                </a:solidFill>
              </a:rPr>
              <a:t>kusy</a:t>
            </a:r>
            <a:r>
              <a:rPr lang="en-ZA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dirty="0" smtClean="0"/>
              <a:t>Costing </a:t>
            </a:r>
            <a:r>
              <a:rPr lang="en-US" sz="2400" dirty="0"/>
              <a:t>method </a:t>
            </a:r>
            <a:r>
              <a:rPr lang="en-US" sz="2400" dirty="0" smtClean="0"/>
              <a:t>FIFO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r>
              <a:rPr lang="en-US" sz="2400" b="1" dirty="0"/>
              <a:t>Tab</a:t>
            </a:r>
            <a:r>
              <a:rPr lang="en-US" sz="2400" dirty="0"/>
              <a:t> Replenishment -&gt;make a choice of you principal </a:t>
            </a:r>
            <a:r>
              <a:rPr lang="en-US" sz="2400" dirty="0" smtClean="0"/>
              <a:t>Vendor</a:t>
            </a:r>
            <a:r>
              <a:rPr lang="cs-CZ" sz="2400" dirty="0" smtClean="0"/>
              <a:t>=20000</a:t>
            </a:r>
          </a:p>
          <a:p>
            <a:r>
              <a:rPr lang="cs-CZ" sz="2400" b="1" dirty="0" err="1" smtClean="0"/>
              <a:t>Tab</a:t>
            </a:r>
            <a:r>
              <a:rPr lang="cs-CZ" sz="2400" b="1" dirty="0" smtClean="0"/>
              <a:t> </a:t>
            </a:r>
            <a:r>
              <a:rPr lang="cs-CZ" sz="2400" dirty="0" err="1"/>
              <a:t>Planning</a:t>
            </a:r>
            <a:r>
              <a:rPr lang="cs-CZ" sz="2400" b="1" dirty="0"/>
              <a:t> -&gt;</a:t>
            </a:r>
            <a:r>
              <a:rPr lang="cs-CZ" sz="2400" b="1" dirty="0" err="1"/>
              <a:t>Reorded</a:t>
            </a:r>
            <a:r>
              <a:rPr lang="cs-CZ" sz="2400" b="1" dirty="0"/>
              <a:t> </a:t>
            </a:r>
            <a:r>
              <a:rPr lang="cs-CZ" sz="2400" b="1" dirty="0" err="1" smtClean="0"/>
              <a:t>Policy</a:t>
            </a:r>
            <a:r>
              <a:rPr lang="cs-CZ" sz="2400" b="1" dirty="0" smtClean="0"/>
              <a:t> </a:t>
            </a:r>
            <a:r>
              <a:rPr lang="cs-CZ" sz="2100" dirty="0" smtClean="0">
                <a:solidFill>
                  <a:srgbClr val="0070C0"/>
                </a:solidFill>
              </a:rPr>
              <a:t>(Způsob přiobjednání)</a:t>
            </a:r>
            <a:r>
              <a:rPr lang="cs-CZ" sz="2400" b="1" dirty="0" smtClean="0"/>
              <a:t> </a:t>
            </a:r>
            <a:r>
              <a:rPr lang="cs-CZ" sz="2400" dirty="0" smtClean="0"/>
              <a:t>= </a:t>
            </a:r>
            <a:r>
              <a:rPr lang="cs-CZ" sz="2400" dirty="0" err="1"/>
              <a:t>Fixed</a:t>
            </a:r>
            <a:r>
              <a:rPr lang="cs-CZ" sz="2400" dirty="0"/>
              <a:t> </a:t>
            </a:r>
            <a:r>
              <a:rPr lang="cs-CZ" sz="2400" dirty="0" err="1"/>
              <a:t>Order</a:t>
            </a:r>
            <a:r>
              <a:rPr lang="cs-CZ" sz="2400" dirty="0"/>
              <a:t> </a:t>
            </a:r>
            <a:r>
              <a:rPr lang="cs-CZ" sz="2400" dirty="0" err="1" smtClean="0"/>
              <a:t>Quantity</a:t>
            </a:r>
            <a:r>
              <a:rPr lang="cs-CZ" sz="2400" dirty="0" smtClean="0"/>
              <a:t> </a:t>
            </a:r>
            <a:r>
              <a:rPr lang="cs-CZ" sz="2100" dirty="0">
                <a:solidFill>
                  <a:srgbClr val="0070C0"/>
                </a:solidFill>
              </a:rPr>
              <a:t>(Pevné přiobjednávané množství)</a:t>
            </a:r>
            <a:endParaRPr lang="cs-CZ" sz="2100" dirty="0">
              <a:solidFill>
                <a:srgbClr val="0070C0"/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 </a:t>
            </a:r>
            <a:endParaRPr lang="cs-CZ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978701"/>
            <a:ext cx="35147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XX1</a:t>
            </a:r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19872" y="486916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And </a:t>
            </a:r>
            <a:r>
              <a:rPr lang="cs-CZ" dirty="0" err="1"/>
              <a:t>it's</a:t>
            </a:r>
            <a:r>
              <a:rPr lang="cs-CZ" dirty="0"/>
              <a:t> done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960440" cy="1506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2267"/>
            <a:ext cx="3744416" cy="805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92280" y="1844824"/>
            <a:ext cx="63199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92080" y="1664804"/>
            <a:ext cx="631994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115616" y="1923402"/>
            <a:ext cx="631994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8" y="3140969"/>
            <a:ext cx="3983131" cy="155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2100"/>
            <a:ext cx="3744416" cy="162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6084168" y="4293095"/>
            <a:ext cx="0" cy="7200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020272" y="3891383"/>
            <a:ext cx="0" cy="11217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7524328" y="3891382"/>
            <a:ext cx="0" cy="1121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 flipH="1">
            <a:off x="5924074" y="5189839"/>
            <a:ext cx="254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Will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used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later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Created Sales Order</a:t>
            </a:r>
            <a:r>
              <a:rPr lang="cs-CZ" dirty="0" smtClean="0"/>
              <a:t> (SO)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5442"/>
            <a:ext cx="7932500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4211960" y="4725144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773104" y="5537233"/>
            <a:ext cx="287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Demand</a:t>
            </a:r>
            <a:endParaRPr lang="cs-CZ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777523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15" y="5085184"/>
            <a:ext cx="2152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5085184"/>
            <a:ext cx="492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100 (demand) -30=70 (still have to be replenished)</a:t>
            </a:r>
            <a:endParaRPr lang="en-ZA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635896" y="5733256"/>
            <a:ext cx="2549919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734</Words>
  <Application>Microsoft Office PowerPoint</Application>
  <PresentationFormat>Předvádění na obrazovce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Introduction to MS Dynamics NAV (Requisition Worksheet-Sešit požadavků)   </vt:lpstr>
      <vt:lpstr>Requisition Worksheet (RW) (tool for automatic replenishment suggestion) </vt:lpstr>
      <vt:lpstr>Parameters controlling RW functions (you can find them on the Item card, Tab =Planning)  </vt:lpstr>
      <vt:lpstr>Reorder Policy  (see F1 to get detailed Help concerning Reorder Policy)</vt:lpstr>
      <vt:lpstr>Model-test</vt:lpstr>
      <vt:lpstr>How to create a new Item card XX1 </vt:lpstr>
      <vt:lpstr>Item XX1</vt:lpstr>
      <vt:lpstr>Created Sales Order (SO)</vt:lpstr>
      <vt:lpstr>Created Purchase Order</vt:lpstr>
      <vt:lpstr>Availability – (Dostupnost)  </vt:lpstr>
      <vt:lpstr>RQWS window and how to start batch job</vt:lpstr>
      <vt:lpstr>RQWS window and how to start batch job</vt:lpstr>
      <vt:lpstr>Carry Out Action Messages- (provést hlášené akce)</vt:lpstr>
      <vt:lpstr>Modification of input parameters I.</vt:lpstr>
      <vt:lpstr>Modification of input parameters II.</vt:lpstr>
      <vt:lpstr>Modification of input parameters II.</vt:lpstr>
      <vt:lpstr>Modification of input parameters II</vt:lpstr>
      <vt:lpstr>Modification of input parameters III</vt:lpstr>
      <vt:lpstr>Modification of input parameters IV.</vt:lpstr>
      <vt:lpstr>End of section (Requisition Worksheet-Sešit požadavků)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222</cp:revision>
  <dcterms:created xsi:type="dcterms:W3CDTF">2014-09-15T11:04:04Z</dcterms:created>
  <dcterms:modified xsi:type="dcterms:W3CDTF">2017-10-30T09:50:24Z</dcterms:modified>
</cp:coreProperties>
</file>