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7" r:id="rId3"/>
    <p:sldId id="314" r:id="rId4"/>
    <p:sldId id="298" r:id="rId5"/>
    <p:sldId id="306" r:id="rId6"/>
    <p:sldId id="300" r:id="rId7"/>
    <p:sldId id="301" r:id="rId8"/>
    <p:sldId id="315" r:id="rId9"/>
    <p:sldId id="299" r:id="rId10"/>
    <p:sldId id="302" r:id="rId11"/>
    <p:sldId id="303" r:id="rId12"/>
    <p:sldId id="305" r:id="rId13"/>
    <p:sldId id="316" r:id="rId14"/>
    <p:sldId id="309" r:id="rId15"/>
    <p:sldId id="317" r:id="rId16"/>
    <p:sldId id="318" r:id="rId17"/>
    <p:sldId id="31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1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 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Reservations-basics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)</a:t>
            </a:r>
            <a:endParaRPr lang="cs-CZ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 and reservation entries</a:t>
            </a:r>
            <a:endParaRPr lang="en-ZA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33214" y="1403392"/>
            <a:ext cx="8208912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>
                <a:latin typeface="Calibri" pitchFamily="34" charset="0"/>
              </a:rPr>
              <a:t>Sales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(</a:t>
            </a:r>
            <a:r>
              <a:rPr lang="cs-CZ" altLang="cs-CZ" sz="1400" b="1" dirty="0" err="1" smtClean="0">
                <a:latin typeface="Calibri" pitchFamily="34" charset="0"/>
              </a:rPr>
              <a:t>Shipment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planned</a:t>
            </a:r>
            <a:r>
              <a:rPr lang="cs-CZ" altLang="cs-CZ" sz="1400" b="1" dirty="0" smtClean="0">
                <a:latin typeface="Calibri" pitchFamily="34" charset="0"/>
              </a:rPr>
              <a:t> to 10.12.2014)</a:t>
            </a:r>
            <a:endParaRPr lang="en-US" altLang="cs-CZ" sz="1400" b="1" dirty="0">
              <a:latin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5656" y="3287841"/>
            <a:ext cx="3598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Drill down to reservation entry (F</a:t>
            </a:r>
            <a:r>
              <a:rPr lang="cs-CZ" dirty="0" smtClean="0">
                <a:solidFill>
                  <a:srgbClr val="0070C0"/>
                </a:solidFill>
              </a:rPr>
              <a:t>4</a:t>
            </a:r>
            <a:r>
              <a:rPr lang="en-ZA" dirty="0" smtClean="0">
                <a:solidFill>
                  <a:srgbClr val="0070C0"/>
                </a:solidFill>
              </a:rPr>
              <a:t>)</a:t>
            </a:r>
            <a:endParaRPr lang="en-ZA" dirty="0">
              <a:solidFill>
                <a:srgbClr val="0070C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771800" y="5800599"/>
            <a:ext cx="54538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cancel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from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entries</a:t>
            </a:r>
            <a:endParaRPr lang="cs-CZ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74" y="2160207"/>
            <a:ext cx="8117043" cy="992910"/>
          </a:xfrm>
          <a:prstGeom prst="rect">
            <a:avLst/>
          </a:prstGeom>
        </p:spPr>
      </p:pic>
      <p:cxnSp>
        <p:nvCxnSpPr>
          <p:cNvPr id="11" name="Přímá spojnice se šipkou 10"/>
          <p:cNvCxnSpPr/>
          <p:nvPr/>
        </p:nvCxnSpPr>
        <p:spPr>
          <a:xfrm>
            <a:off x="5652120" y="3153117"/>
            <a:ext cx="0" cy="100811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295953"/>
            <a:ext cx="8363272" cy="12777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92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Cancel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reservation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512" y="2708920"/>
            <a:ext cx="71888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cancel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from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window</a:t>
            </a:r>
            <a:endParaRPr lang="cs-CZ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8686800" y="3429000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09630"/>
            <a:ext cx="3809524" cy="10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438136"/>
            <a:ext cx="3942857" cy="11428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84" y="4941169"/>
            <a:ext cx="7952099" cy="115212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6221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Reservation-Requisition worksheet</a:t>
            </a:r>
            <a:endParaRPr lang="en-ZA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936" y="2060848"/>
            <a:ext cx="8013504" cy="11610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645024"/>
            <a:ext cx="2304256" cy="1960691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>
            <a:off x="4355976" y="3933056"/>
            <a:ext cx="3600400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64088" y="270892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</a:rPr>
              <a:t>13</a:t>
            </a:r>
            <a:endParaRPr lang="cs-CZ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3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Reservation-Requisition worksheet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628800"/>
            <a:ext cx="2647619" cy="10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443902"/>
            <a:ext cx="2291800" cy="25360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Šipka doprava 5"/>
          <p:cNvSpPr/>
          <p:nvPr/>
        </p:nvSpPr>
        <p:spPr>
          <a:xfrm>
            <a:off x="3419872" y="198884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51520" y="5589240"/>
            <a:ext cx="883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Inventory=10, Sales Order total = </a:t>
            </a:r>
            <a:r>
              <a:rPr lang="cs-CZ" dirty="0" smtClean="0"/>
              <a:t>13</a:t>
            </a:r>
            <a:r>
              <a:rPr lang="en-ZA" dirty="0" smtClean="0"/>
              <a:t>, Purchase Order =2</a:t>
            </a:r>
            <a:r>
              <a:rPr lang="cs-CZ" dirty="0" smtClean="0"/>
              <a:t>0, </a:t>
            </a:r>
            <a:r>
              <a:rPr lang="cs-CZ" dirty="0" err="1" smtClean="0"/>
              <a:t>Requirement</a:t>
            </a:r>
            <a:r>
              <a:rPr lang="cs-CZ" dirty="0" smtClean="0"/>
              <a:t> =13</a:t>
            </a:r>
            <a:endParaRPr lang="en-ZA" dirty="0" smtClean="0"/>
          </a:p>
          <a:p>
            <a:r>
              <a:rPr lang="en-ZA" dirty="0" smtClean="0"/>
              <a:t>Suggested quantity </a:t>
            </a:r>
            <a:r>
              <a:rPr lang="cs-CZ" dirty="0" smtClean="0"/>
              <a:t>-&gt;</a:t>
            </a:r>
            <a:r>
              <a:rPr lang="en-ZA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3</a:t>
            </a:r>
            <a:r>
              <a:rPr lang="cs-CZ" dirty="0" smtClean="0"/>
              <a:t> , 10 (</a:t>
            </a:r>
            <a:r>
              <a:rPr lang="cs-CZ" dirty="0" err="1" smtClean="0"/>
              <a:t>inventory</a:t>
            </a:r>
            <a:r>
              <a:rPr lang="cs-CZ" dirty="0" smtClean="0"/>
              <a:t>) + </a:t>
            </a:r>
            <a:r>
              <a:rPr lang="cs-CZ" b="1" dirty="0" smtClean="0">
                <a:solidFill>
                  <a:srgbClr val="FF0000"/>
                </a:solidFill>
              </a:rPr>
              <a:t>3(</a:t>
            </a:r>
            <a:r>
              <a:rPr lang="cs-CZ" dirty="0" smtClean="0"/>
              <a:t>nákup), původní nákup z 20 byl změněný na </a:t>
            </a:r>
            <a:r>
              <a:rPr lang="cs-CZ" b="1" dirty="0" smtClean="0">
                <a:solidFill>
                  <a:srgbClr val="FF0000"/>
                </a:solidFill>
              </a:rPr>
              <a:t>3</a:t>
            </a:r>
            <a:r>
              <a:rPr lang="cs-CZ" dirty="0" smtClean="0"/>
              <a:t>  </a:t>
            </a:r>
            <a:endParaRPr lang="en-ZA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968" y="4276192"/>
            <a:ext cx="8247880" cy="10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25868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Calculations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/>
              <a:t>Requisition worksheet  </a:t>
            </a:r>
            <a:r>
              <a:rPr lang="en-GB" sz="2400" dirty="0" smtClean="0"/>
              <a:t>suggested to </a:t>
            </a:r>
            <a:r>
              <a:rPr lang="en-GB" sz="2400" dirty="0" err="1" smtClean="0"/>
              <a:t>rewri</a:t>
            </a:r>
            <a:r>
              <a:rPr lang="cs-CZ" sz="2400" dirty="0" err="1" smtClean="0"/>
              <a:t>te</a:t>
            </a:r>
            <a:r>
              <a:rPr lang="en-GB" sz="2400" dirty="0" smtClean="0"/>
              <a:t> current Purchase Order from Current </a:t>
            </a:r>
            <a:r>
              <a:rPr lang="en-GB" sz="2400" dirty="0" err="1" smtClean="0"/>
              <a:t>Qty</a:t>
            </a:r>
            <a:r>
              <a:rPr lang="en-GB" sz="2400" dirty="0" smtClean="0"/>
              <a:t>=20 and Reservation Quantity=13 to the new </a:t>
            </a:r>
            <a:r>
              <a:rPr lang="cs-CZ" sz="2400" dirty="0" smtClean="0"/>
              <a:t>PO </a:t>
            </a:r>
            <a:r>
              <a:rPr lang="en-GB" sz="2400" dirty="0" smtClean="0"/>
              <a:t> where </a:t>
            </a:r>
            <a:r>
              <a:rPr lang="en-GB" sz="2400" dirty="0" err="1" smtClean="0"/>
              <a:t>Qty</a:t>
            </a:r>
            <a:r>
              <a:rPr lang="en-GB" sz="2400" dirty="0" smtClean="0"/>
              <a:t>=3 only</a:t>
            </a:r>
            <a:r>
              <a:rPr lang="cs-CZ" sz="2400" dirty="0" smtClean="0"/>
              <a:t> as </a:t>
            </a:r>
            <a:r>
              <a:rPr lang="cs-CZ" sz="2400" dirty="0" err="1" smtClean="0"/>
              <a:t>well</a:t>
            </a:r>
            <a:r>
              <a:rPr lang="cs-CZ" sz="2400" dirty="0" smtClean="0"/>
              <a:t> as </a:t>
            </a:r>
            <a:r>
              <a:rPr lang="cs-CZ" sz="2400" dirty="0" err="1" smtClean="0"/>
              <a:t>reserved</a:t>
            </a:r>
            <a:r>
              <a:rPr lang="cs-CZ" sz="2400" dirty="0" smtClean="0"/>
              <a:t> </a:t>
            </a:r>
            <a:r>
              <a:rPr lang="cs-CZ" sz="2400" dirty="0" err="1" smtClean="0"/>
              <a:t>quantity</a:t>
            </a:r>
            <a:r>
              <a:rPr lang="cs-CZ" sz="2400" dirty="0" smtClean="0"/>
              <a:t>=3</a:t>
            </a:r>
            <a:r>
              <a:rPr lang="en-GB" sz="2400" dirty="0" smtClean="0"/>
              <a:t>  </a:t>
            </a:r>
            <a:endParaRPr lang="en-GB" dirty="0" smtClean="0"/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en-ZA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0" y="3007934"/>
            <a:ext cx="904762" cy="8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471113"/>
            <a:ext cx="7776864" cy="140616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457200" y="4037557"/>
            <a:ext cx="1358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New PO line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852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PO lines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7776864" cy="168571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11560" y="3429000"/>
            <a:ext cx="5004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tracking</a:t>
            </a:r>
            <a:r>
              <a:rPr lang="cs-CZ" dirty="0" smtClean="0"/>
              <a:t> (sledování zakázky) -&gt; </a:t>
            </a:r>
            <a:r>
              <a:rPr lang="cs-CZ" dirty="0" err="1" smtClean="0"/>
              <a:t>from</a:t>
            </a:r>
            <a:r>
              <a:rPr lang="cs-CZ" dirty="0" smtClean="0"/>
              <a:t> PO to SO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127552"/>
            <a:ext cx="8285714" cy="1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6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SO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987" y="1988840"/>
            <a:ext cx="7426026" cy="11839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936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1036874"/>
            <a:ext cx="2460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     (</a:t>
            </a:r>
            <a:r>
              <a:rPr lang="cs-CZ" b="1" dirty="0" err="1">
                <a:solidFill>
                  <a:srgbClr val="0070C0"/>
                </a:solidFill>
              </a:rPr>
              <a:t>Reservations-basics</a:t>
            </a:r>
            <a:r>
              <a:rPr lang="cs-CZ" b="1" dirty="0">
                <a:solidFill>
                  <a:srgbClr val="0070C0"/>
                </a:solidFill>
              </a:rPr>
              <a:t>)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916832"/>
            <a:ext cx="6019048" cy="4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Reservation-benefits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items are not used for different operations (unexpected sales or consumption in production)</a:t>
            </a:r>
          </a:p>
          <a:p>
            <a:r>
              <a:rPr lang="en-US" dirty="0" smtClean="0"/>
              <a:t>Due date performance is higher because either production managers of sale</a:t>
            </a:r>
            <a:r>
              <a:rPr lang="cs-CZ" dirty="0" smtClean="0"/>
              <a:t>s</a:t>
            </a:r>
            <a:r>
              <a:rPr lang="en-US" dirty="0" smtClean="0"/>
              <a:t>person have in the right time exactly what they need.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5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endParaRPr lang="cs-CZ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929411" y="1282368"/>
            <a:ext cx="1727200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dirty="0" smtClean="0">
                <a:latin typeface="Calibri" pitchFamily="34" charset="0"/>
              </a:rPr>
              <a:t>Sales </a:t>
            </a:r>
            <a:r>
              <a:rPr lang="cs-CZ" altLang="cs-CZ" sz="1400" dirty="0" err="1" smtClean="0">
                <a:latin typeface="Calibri" pitchFamily="34" charset="0"/>
              </a:rPr>
              <a:t>Order</a:t>
            </a:r>
            <a:r>
              <a:rPr lang="cs-CZ" altLang="cs-CZ" sz="1400" dirty="0" smtClean="0">
                <a:latin typeface="Calibri" pitchFamily="34" charset="0"/>
              </a:rPr>
              <a:t>.</a:t>
            </a:r>
            <a:endParaRPr lang="en-US" altLang="cs-CZ" sz="1400" dirty="0">
              <a:latin typeface="Calibri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881146" y="2019304"/>
            <a:ext cx="1798637" cy="1460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384383" y="2157263"/>
            <a:ext cx="0" cy="576262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043608" y="4333786"/>
            <a:ext cx="58578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Reservation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entries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from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stock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(in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this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case not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from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Purchase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order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)</a:t>
            </a:r>
            <a:endParaRPr lang="en-US" altLang="cs-CZ" sz="1600" dirty="0">
              <a:solidFill>
                <a:schemeClr val="hlink"/>
              </a:solidFill>
              <a:latin typeface="Calibri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44353"/>
            <a:ext cx="7882946" cy="140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ovéPole 10"/>
          <p:cNvSpPr txBox="1"/>
          <p:nvPr/>
        </p:nvSpPr>
        <p:spPr>
          <a:xfrm>
            <a:off x="3432413" y="1907663"/>
            <a:ext cx="5506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Reserved by use of Function icon in line and Rese</a:t>
            </a:r>
            <a:r>
              <a:rPr lang="cs-CZ" dirty="0" smtClean="0"/>
              <a:t>r</a:t>
            </a:r>
            <a:r>
              <a:rPr lang="en-GB" dirty="0" err="1" smtClean="0"/>
              <a:t>vation</a:t>
            </a:r>
            <a:endParaRPr lang="en-GB" dirty="0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1600705" y="2261394"/>
            <a:ext cx="1851901" cy="54426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6804248" y="3806629"/>
            <a:ext cx="0" cy="87544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89" y="4742787"/>
            <a:ext cx="8173567" cy="13309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6353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- </a:t>
            </a:r>
            <a:r>
              <a:rPr lang="cs-CZ" dirty="0" err="1" smtClean="0"/>
              <a:t>book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96752"/>
            <a:ext cx="7434957" cy="36259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5025734"/>
            <a:ext cx="2066667" cy="143809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3318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 smtClean="0"/>
              <a:t>card-Planning</a:t>
            </a:r>
            <a:r>
              <a:rPr lang="cs-CZ" dirty="0" smtClean="0"/>
              <a:t> </a:t>
            </a:r>
            <a:r>
              <a:rPr lang="cs-CZ" dirty="0" err="1" smtClean="0"/>
              <a:t>tab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762" y="1417638"/>
            <a:ext cx="7590476" cy="29333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737379"/>
              </p:ext>
            </p:extLst>
          </p:nvPr>
        </p:nvGraphicFramePr>
        <p:xfrm>
          <a:off x="776762" y="4653136"/>
          <a:ext cx="5266944" cy="1428750"/>
        </p:xfrm>
        <a:graphic>
          <a:graphicData uri="http://schemas.openxmlformats.org/drawingml/2006/table">
            <a:tbl>
              <a:tblPr/>
              <a:tblGrid>
                <a:gridCol w="1632753">
                  <a:extLst>
                    <a:ext uri="{9D8B030D-6E8A-4147-A177-3AD203B41FA5}">
                      <a16:colId xmlns:a16="http://schemas.microsoft.com/office/drawing/2014/main" val="1656725576"/>
                    </a:ext>
                  </a:extLst>
                </a:gridCol>
                <a:gridCol w="3634191">
                  <a:extLst>
                    <a:ext uri="{9D8B030D-6E8A-4147-A177-3AD203B41FA5}">
                      <a16:colId xmlns:a16="http://schemas.microsoft.com/office/drawing/2014/main" val="3196734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</a:rPr>
                        <a:t>Nikdy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Zboží nelze rezervovat.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260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b="1" dirty="0">
                          <a:solidFill>
                            <a:srgbClr val="FF0000"/>
                          </a:solidFill>
                          <a:effectLst/>
                        </a:rPr>
                        <a:t>Volitelně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Program zboží nerezervuje automaticky. Toto zboží je nutné rezervovat ručně.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7612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>
                          <a:effectLst/>
                        </a:rPr>
                        <a:t>Vždy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Program vždy rezervuje dané zboží.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328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0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1 and 2</a:t>
            </a:r>
            <a:endParaRPr lang="cs-CZ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811" y="1412776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err="1" smtClean="0">
                <a:latin typeface="Calibri" pitchFamily="34" charset="0"/>
              </a:rPr>
              <a:t>Purchase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1 (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was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delivered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smtClean="0">
                <a:latin typeface="Calibri" pitchFamily="34" charset="0"/>
              </a:rPr>
              <a:t>31.1.2017</a:t>
            </a:r>
            <a:r>
              <a:rPr lang="cs-CZ" altLang="cs-CZ" sz="1400" b="1" dirty="0" smtClean="0">
                <a:latin typeface="Calibri" pitchFamily="34" charset="0"/>
              </a:rPr>
              <a:t>) nebo 2.2.</a:t>
            </a:r>
            <a:endParaRPr lang="en-US" altLang="cs-CZ" sz="1400" b="1" dirty="0">
              <a:latin typeface="Calibri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66811" y="3417689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err="1" smtClean="0">
                <a:latin typeface="Calibri" pitchFamily="34" charset="0"/>
              </a:rPr>
              <a:t>Purchase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2 (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will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be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delivered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smtClean="0">
                <a:latin typeface="Calibri" pitchFamily="34" charset="0"/>
              </a:rPr>
              <a:t>5.2.2017</a:t>
            </a:r>
            <a:r>
              <a:rPr lang="cs-CZ" altLang="cs-CZ" sz="1400" b="1" dirty="0" smtClean="0">
                <a:latin typeface="Calibri" pitchFamily="34" charset="0"/>
              </a:rPr>
              <a:t>)  7.2.2017 – </a:t>
            </a:r>
            <a:r>
              <a:rPr lang="cs-CZ" altLang="cs-CZ" sz="1400" b="1" dirty="0" err="1" smtClean="0">
                <a:latin typeface="Calibri" pitchFamily="34" charset="0"/>
              </a:rPr>
              <a:t>change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date</a:t>
            </a:r>
            <a:r>
              <a:rPr lang="cs-CZ" altLang="cs-CZ" sz="1400" b="1" dirty="0" smtClean="0">
                <a:latin typeface="Calibri" pitchFamily="34" charset="0"/>
              </a:rPr>
              <a:t> in PO </a:t>
            </a:r>
            <a:r>
              <a:rPr lang="cs-CZ" altLang="cs-CZ" sz="1400" b="1" dirty="0" err="1" smtClean="0">
                <a:latin typeface="Calibri" pitchFamily="34" charset="0"/>
              </a:rPr>
              <a:t>document</a:t>
            </a:r>
            <a:endParaRPr lang="en-US" altLang="cs-CZ" sz="1400" b="1" dirty="0">
              <a:latin typeface="Calibri" pitchFamily="34" charset="0"/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755576" y="5733256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259632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297762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563888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43608" y="6093296"/>
            <a:ext cx="66717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31.1.17</a:t>
            </a:r>
          </a:p>
          <a:p>
            <a:r>
              <a:rPr lang="cs-CZ" sz="900" b="1" dirty="0" err="1" smtClean="0">
                <a:solidFill>
                  <a:srgbClr val="0070C0"/>
                </a:solidFill>
              </a:rPr>
              <a:t>Inventory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793523" y="6113533"/>
            <a:ext cx="11499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      5.2. 17</a:t>
            </a:r>
          </a:p>
          <a:p>
            <a:r>
              <a:rPr lang="cs-CZ" sz="900" b="1" dirty="0" smtClean="0">
                <a:solidFill>
                  <a:srgbClr val="0070C0"/>
                </a:solidFill>
              </a:rPr>
              <a:t>PO </a:t>
            </a:r>
            <a:r>
              <a:rPr lang="cs-CZ" sz="900" b="1" dirty="0" err="1" smtClean="0">
                <a:solidFill>
                  <a:srgbClr val="0070C0"/>
                </a:solidFill>
              </a:rPr>
              <a:t>Planned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Receipt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166924" y="6093792"/>
            <a:ext cx="144302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10.2. SO=Sales </a:t>
            </a:r>
            <a:r>
              <a:rPr lang="cs-CZ" sz="1000" b="1" dirty="0" err="1" smtClean="0">
                <a:solidFill>
                  <a:srgbClr val="FF0000"/>
                </a:solidFill>
              </a:rPr>
              <a:t>Order</a:t>
            </a:r>
            <a:r>
              <a:rPr lang="cs-CZ" sz="10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sz="900" b="1" dirty="0" err="1" smtClean="0">
                <a:solidFill>
                  <a:srgbClr val="0070C0"/>
                </a:solidFill>
              </a:rPr>
              <a:t>Date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of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Delivery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321326" y="5850493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time</a:t>
            </a:r>
            <a:endParaRPr lang="cs-CZ" sz="1200" b="1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12" y="2082741"/>
            <a:ext cx="7920038" cy="94356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422" y="4108580"/>
            <a:ext cx="8268698" cy="1120125"/>
          </a:xfrm>
          <a:prstGeom prst="rect">
            <a:avLst/>
          </a:prstGeom>
        </p:spPr>
      </p:pic>
      <p:cxnSp>
        <p:nvCxnSpPr>
          <p:cNvPr id="19" name="Přímá spojnice 18"/>
          <p:cNvCxnSpPr/>
          <p:nvPr/>
        </p:nvCxnSpPr>
        <p:spPr>
          <a:xfrm>
            <a:off x="2665969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Šipka dolů 20"/>
          <p:cNvSpPr/>
          <p:nvPr/>
        </p:nvSpPr>
        <p:spPr>
          <a:xfrm>
            <a:off x="7884368" y="2342482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8127606" y="2636139"/>
            <a:ext cx="34656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F9</a:t>
            </a:r>
            <a:endParaRPr lang="cs-CZ" sz="1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318676" y="5184316"/>
            <a:ext cx="239734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      6.2. 17</a:t>
            </a:r>
          </a:p>
          <a:p>
            <a:r>
              <a:rPr lang="cs-CZ" sz="900" b="1" dirty="0" smtClean="0">
                <a:solidFill>
                  <a:srgbClr val="0070C0"/>
                </a:solidFill>
              </a:rPr>
              <a:t>PO </a:t>
            </a:r>
            <a:r>
              <a:rPr lang="cs-CZ" sz="900" b="1" dirty="0" err="1" smtClean="0">
                <a:solidFill>
                  <a:srgbClr val="0070C0"/>
                </a:solidFill>
              </a:rPr>
              <a:t>Expected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Receipt</a:t>
            </a:r>
            <a:endParaRPr lang="cs-CZ" sz="9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2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/>
      <p:bldP spid="16" grpId="0"/>
      <p:bldP spid="17" grpId="0"/>
      <p:bldP spid="12" grpId="0"/>
      <p:bldP spid="21" grpId="0" animBg="1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r>
              <a:rPr lang="cs-CZ" dirty="0" smtClean="0"/>
              <a:t> (SO-PO)</a:t>
            </a:r>
            <a:endParaRPr lang="cs-CZ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700808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>
                <a:latin typeface="Calibri" pitchFamily="34" charset="0"/>
              </a:rPr>
              <a:t>Sales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(</a:t>
            </a:r>
            <a:r>
              <a:rPr lang="cs-CZ" altLang="cs-CZ" sz="1400" b="1" dirty="0" err="1" smtClean="0">
                <a:latin typeface="Calibri" pitchFamily="34" charset="0"/>
              </a:rPr>
              <a:t>Shipment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planned</a:t>
            </a:r>
            <a:r>
              <a:rPr lang="cs-CZ" altLang="cs-CZ" sz="1400" b="1" dirty="0" smtClean="0">
                <a:latin typeface="Calibri" pitchFamily="34" charset="0"/>
              </a:rPr>
              <a:t> to 10.2.2017)</a:t>
            </a:r>
            <a:endParaRPr lang="en-US" altLang="cs-CZ" sz="1400" b="1" dirty="0">
              <a:latin typeface="Calibri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27576" y="5634156"/>
            <a:ext cx="433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 (</a:t>
            </a:r>
            <a:r>
              <a:rPr lang="cs-CZ" dirty="0" err="1" smtClean="0"/>
              <a:t>stock</a:t>
            </a:r>
            <a:r>
              <a:rPr lang="cs-CZ" dirty="0" smtClean="0"/>
              <a:t>) + 20(PO) =30 and 30-13 (SO)=17 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40" y="2358756"/>
            <a:ext cx="7775768" cy="116441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832" y="3835805"/>
            <a:ext cx="3352381" cy="1485714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1547664" y="2708920"/>
            <a:ext cx="0" cy="12241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Šipka doprava 8"/>
          <p:cNvSpPr/>
          <p:nvPr/>
        </p:nvSpPr>
        <p:spPr>
          <a:xfrm>
            <a:off x="4355976" y="3933056"/>
            <a:ext cx="3600400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9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Reservations</a:t>
            </a:r>
            <a:r>
              <a:rPr lang="cs-CZ" dirty="0"/>
              <a:t> (SO-PO)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857" y="2060848"/>
            <a:ext cx="7314286" cy="32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8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Reservations</a:t>
            </a:r>
            <a:r>
              <a:rPr lang="cs-CZ" dirty="0"/>
              <a:t> (SO-PO)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8244408" y="2564904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839744" y="156452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After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27711"/>
            <a:ext cx="2664296" cy="6429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270567"/>
            <a:ext cx="7247619" cy="19047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ovéPole 10"/>
          <p:cNvSpPr txBox="1"/>
          <p:nvPr/>
        </p:nvSpPr>
        <p:spPr>
          <a:xfrm>
            <a:off x="3779912" y="37896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Before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861" y="4512042"/>
            <a:ext cx="7314286" cy="2152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ovéPole 12"/>
          <p:cNvSpPr txBox="1"/>
          <p:nvPr/>
        </p:nvSpPr>
        <p:spPr>
          <a:xfrm>
            <a:off x="3635896" y="638132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After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Předvádění na obrazovce (4:3)</PresentationFormat>
  <Paragraphs>64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Tahoma</vt:lpstr>
      <vt:lpstr>Motiv systému Office</vt:lpstr>
      <vt:lpstr>Introduction to MS Dynamics NAV  (Reservations-basics)</vt:lpstr>
      <vt:lpstr>Reservation-benefits</vt:lpstr>
      <vt:lpstr>Reservations</vt:lpstr>
      <vt:lpstr>Item card - book</vt:lpstr>
      <vt:lpstr>Item card-Planning tab</vt:lpstr>
      <vt:lpstr>Purchase Order 1 and 2</vt:lpstr>
      <vt:lpstr>Reservations (SO-PO)</vt:lpstr>
      <vt:lpstr>Reservations (SO-PO)</vt:lpstr>
      <vt:lpstr>Reservations (SO-PO)</vt:lpstr>
      <vt:lpstr>SO and reservation entries</vt:lpstr>
      <vt:lpstr>Cancel of the reservation</vt:lpstr>
      <vt:lpstr>Reservation-Requisition worksheet</vt:lpstr>
      <vt:lpstr>Reservation-Requisition worksheet</vt:lpstr>
      <vt:lpstr>Calculations</vt:lpstr>
      <vt:lpstr>Reservation entries from PO lines</vt:lpstr>
      <vt:lpstr>Reservation entries from SO</vt:lpstr>
      <vt:lpstr>End of section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226</cp:revision>
  <dcterms:created xsi:type="dcterms:W3CDTF">2014-09-15T11:04:04Z</dcterms:created>
  <dcterms:modified xsi:type="dcterms:W3CDTF">2017-10-23T13:50:41Z</dcterms:modified>
</cp:coreProperties>
</file>