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3" r:id="rId3"/>
    <p:sldId id="316" r:id="rId4"/>
    <p:sldId id="317" r:id="rId5"/>
    <p:sldId id="318" r:id="rId6"/>
    <p:sldId id="294" r:id="rId7"/>
    <p:sldId id="319" r:id="rId8"/>
    <p:sldId id="320" r:id="rId9"/>
    <p:sldId id="321" r:id="rId10"/>
    <p:sldId id="300" r:id="rId11"/>
    <p:sldId id="298" r:id="rId12"/>
    <p:sldId id="323" r:id="rId13"/>
    <p:sldId id="324" r:id="rId14"/>
    <p:sldId id="296" r:id="rId15"/>
    <p:sldId id="325" r:id="rId16"/>
    <p:sldId id="326" r:id="rId17"/>
    <p:sldId id="327" r:id="rId18"/>
    <p:sldId id="307" r:id="rId19"/>
    <p:sldId id="329" r:id="rId20"/>
    <p:sldId id="328" r:id="rId21"/>
    <p:sldId id="330" r:id="rId22"/>
    <p:sldId id="313" r:id="rId23"/>
    <p:sldId id="312" r:id="rId24"/>
    <p:sldId id="31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4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9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68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87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05.10.2017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600" b="1" dirty="0" smtClean="0">
                <a:solidFill>
                  <a:srgbClr val="0070C0"/>
                </a:solidFill>
              </a:rPr>
              <a:t>(Return Management)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3423131" y="2275838"/>
            <a:ext cx="263117" cy="6854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364087" y="3068960"/>
            <a:ext cx="2376264" cy="1891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50546"/>
            <a:ext cx="4042494" cy="8055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357" y="3356992"/>
            <a:ext cx="2466667" cy="2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5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636912"/>
            <a:ext cx="8375645" cy="124571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519" y="1844824"/>
            <a:ext cx="8508303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Customer</a:t>
            </a:r>
            <a:r>
              <a:rPr lang="cs-CZ" b="1" dirty="0" smtClean="0">
                <a:solidFill>
                  <a:srgbClr val="FF0000"/>
                </a:solidFill>
              </a:rPr>
              <a:t> 10000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628800"/>
            <a:ext cx="4305216" cy="4669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7499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sz="2000" dirty="0" err="1" smtClean="0">
                <a:solidFill>
                  <a:srgbClr val="00B0F0"/>
                </a:solidFill>
              </a:rPr>
              <a:t>adding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reason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codes</a:t>
            </a:r>
            <a:endParaRPr lang="cs-CZ" sz="2000" dirty="0">
              <a:solidFill>
                <a:srgbClr val="00B0F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96202" y="1772816"/>
            <a:ext cx="8508303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Customer</a:t>
            </a:r>
            <a:r>
              <a:rPr lang="cs-CZ" b="1" dirty="0" smtClean="0">
                <a:solidFill>
                  <a:srgbClr val="FF0000"/>
                </a:solidFill>
              </a:rPr>
              <a:t> 10000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708920"/>
            <a:ext cx="8496944" cy="12603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4232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sz="3100" dirty="0" smtClean="0">
                <a:solidFill>
                  <a:srgbClr val="0070C0"/>
                </a:solidFill>
              </a:rPr>
              <a:t>–</a:t>
            </a:r>
            <a:r>
              <a:rPr lang="cs-CZ" sz="3100" dirty="0" err="1" smtClean="0">
                <a:solidFill>
                  <a:srgbClr val="0070C0"/>
                </a:solidFill>
              </a:rPr>
              <a:t>restock</a:t>
            </a:r>
            <a:r>
              <a:rPr lang="cs-CZ" sz="3100" dirty="0" smtClean="0">
                <a:solidFill>
                  <a:srgbClr val="0070C0"/>
                </a:solidFill>
              </a:rPr>
              <a:t> </a:t>
            </a:r>
            <a:r>
              <a:rPr lang="cs-CZ" sz="3100" dirty="0" err="1" smtClean="0">
                <a:solidFill>
                  <a:srgbClr val="0070C0"/>
                </a:solidFill>
              </a:rPr>
              <a:t>calculation</a:t>
            </a:r>
            <a:endParaRPr lang="cs-CZ" sz="3100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86" y="2636912"/>
            <a:ext cx="8402113" cy="10801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519" y="1844824"/>
            <a:ext cx="8508303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Customer</a:t>
            </a:r>
            <a:r>
              <a:rPr lang="cs-CZ" b="1" dirty="0" smtClean="0">
                <a:solidFill>
                  <a:srgbClr val="FF0000"/>
                </a:solidFill>
              </a:rPr>
              <a:t> 10000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067944" y="4149080"/>
            <a:ext cx="3153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2720*0,05=136 and 136*5=680</a:t>
            </a:r>
            <a:endParaRPr lang="cs-CZ" b="1" dirty="0">
              <a:solidFill>
                <a:srgbClr val="0070C0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5796136" y="3717032"/>
            <a:ext cx="0" cy="4320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4725144"/>
            <a:ext cx="8496944" cy="1260361"/>
          </a:xfrm>
          <a:prstGeom prst="rect">
            <a:avLst/>
          </a:prstGeom>
        </p:spPr>
      </p:pic>
      <p:cxnSp>
        <p:nvCxnSpPr>
          <p:cNvPr id="10" name="Přímá spojnice se šipkou 9"/>
          <p:cNvCxnSpPr/>
          <p:nvPr/>
        </p:nvCxnSpPr>
        <p:spPr>
          <a:xfrm flipH="1" flipV="1">
            <a:off x="4572000" y="4518412"/>
            <a:ext cx="1008112" cy="11428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10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Return Order creation- </a:t>
            </a:r>
            <a:r>
              <a:rPr lang="en-GB" sz="1400" dirty="0" smtClean="0">
                <a:solidFill>
                  <a:srgbClr val="0070C0"/>
                </a:solidFill>
              </a:rPr>
              <a:t>assignment of the restock cost to 70011 delivery </a:t>
            </a:r>
            <a:endParaRPr lang="en-GB" sz="1400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84784"/>
            <a:ext cx="2428571" cy="13904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3203848" y="1484784"/>
            <a:ext cx="594803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You have to be with cursor or the line with calculated 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restock cost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sz="1600" b="1" dirty="0" smtClean="0">
                <a:solidFill>
                  <a:srgbClr val="FF0000"/>
                </a:solidFill>
              </a:rPr>
              <a:t>Do it </a:t>
            </a:r>
            <a:r>
              <a:rPr lang="en-GB" sz="1600" b="1" dirty="0" err="1" smtClean="0">
                <a:solidFill>
                  <a:srgbClr val="FF0000"/>
                </a:solidFill>
              </a:rPr>
              <a:t>manu</a:t>
            </a:r>
            <a:r>
              <a:rPr lang="cs-CZ" sz="1600" b="1" dirty="0" smtClean="0">
                <a:solidFill>
                  <a:srgbClr val="FF0000"/>
                </a:solidFill>
              </a:rPr>
              <a:t>a</a:t>
            </a:r>
            <a:r>
              <a:rPr lang="en-GB" sz="1600" b="1" dirty="0" err="1" smtClean="0">
                <a:solidFill>
                  <a:srgbClr val="FF0000"/>
                </a:solidFill>
              </a:rPr>
              <a:t>lly</a:t>
            </a:r>
            <a:r>
              <a:rPr lang="en-GB" sz="1600" b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>
                <a:solidFill>
                  <a:srgbClr val="0070C0"/>
                </a:solidFill>
              </a:rPr>
              <a:t>– no with „</a:t>
            </a:r>
            <a:r>
              <a:rPr lang="en-GB" sz="1600" dirty="0" err="1" smtClean="0">
                <a:solidFill>
                  <a:srgbClr val="0070C0"/>
                </a:solidFill>
              </a:rPr>
              <a:t>Navrhnout</a:t>
            </a:r>
            <a:r>
              <a:rPr lang="en-GB" sz="1600" dirty="0" smtClean="0">
                <a:solidFill>
                  <a:srgbClr val="0070C0"/>
                </a:solidFill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</a:rPr>
              <a:t>přiřazení</a:t>
            </a:r>
            <a:r>
              <a:rPr lang="en-GB" sz="1600" dirty="0" smtClean="0">
                <a:solidFill>
                  <a:srgbClr val="0070C0"/>
                </a:solidFill>
              </a:rPr>
              <a:t>“= Suggest Assignment</a:t>
            </a:r>
            <a:endParaRPr lang="en-GB" sz="1600" dirty="0">
              <a:solidFill>
                <a:srgbClr val="0070C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280" y="3717032"/>
            <a:ext cx="8390476" cy="247619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3275856" y="5903766"/>
            <a:ext cx="2375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</a:t>
            </a:r>
            <a:r>
              <a:rPr lang="cs-CZ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Esc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866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Return </a:t>
            </a:r>
            <a:r>
              <a:rPr lang="cs-CZ" sz="3600" dirty="0" err="1"/>
              <a:t>Order</a:t>
            </a:r>
            <a:r>
              <a:rPr lang="cs-CZ" sz="3600" dirty="0"/>
              <a:t> </a:t>
            </a:r>
            <a:r>
              <a:rPr lang="cs-CZ" sz="3600" dirty="0" err="1" smtClean="0"/>
              <a:t>creation</a:t>
            </a:r>
            <a:r>
              <a:rPr lang="cs-CZ" sz="3600" dirty="0" smtClean="0"/>
              <a:t> </a:t>
            </a:r>
            <a:r>
              <a:rPr lang="cs-CZ" dirty="0" smtClean="0"/>
              <a:t>- </a:t>
            </a:r>
            <a:r>
              <a:rPr lang="en-GB" sz="1600" dirty="0" smtClean="0">
                <a:solidFill>
                  <a:srgbClr val="0070C0"/>
                </a:solidFill>
              </a:rPr>
              <a:t>creation-added </a:t>
            </a:r>
            <a:r>
              <a:rPr lang="en-GB" sz="1600" dirty="0">
                <a:solidFill>
                  <a:srgbClr val="0070C0"/>
                </a:solidFill>
              </a:rPr>
              <a:t>another extra costs (15 %)</a:t>
            </a:r>
            <a:endParaRPr lang="cs-CZ" sz="1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780928"/>
            <a:ext cx="8496944" cy="14177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317848" y="1988840"/>
            <a:ext cx="8508303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Customer</a:t>
            </a:r>
            <a:r>
              <a:rPr lang="cs-CZ" b="1" dirty="0" smtClean="0">
                <a:solidFill>
                  <a:srgbClr val="FF0000"/>
                </a:solidFill>
              </a:rPr>
              <a:t> 10000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256383"/>
            <a:ext cx="8496944" cy="12603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ovéPole 6"/>
          <p:cNvSpPr txBox="1"/>
          <p:nvPr/>
        </p:nvSpPr>
        <p:spPr>
          <a:xfrm>
            <a:off x="2843807" y="4468124"/>
            <a:ext cx="4377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10970*0,15=1645,50 and 1645,50*2=3291</a:t>
            </a:r>
            <a:endParaRPr lang="cs-CZ" b="1" dirty="0">
              <a:solidFill>
                <a:srgbClr val="0070C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4644008" y="3967491"/>
            <a:ext cx="2577362" cy="50063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5032589" y="4887051"/>
            <a:ext cx="763547" cy="14849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28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Return Order </a:t>
            </a:r>
            <a:r>
              <a:rPr lang="en-GB" sz="1600" dirty="0" smtClean="0">
                <a:solidFill>
                  <a:srgbClr val="0070C0"/>
                </a:solidFill>
              </a:rPr>
              <a:t>creation-removal of one line (related to item 1964-W)</a:t>
            </a:r>
            <a:endParaRPr lang="en-GB" sz="1600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931644"/>
            <a:ext cx="3047619" cy="10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060848"/>
            <a:ext cx="8496944" cy="12603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6" name="Přímá spojnice se šipkou 5"/>
          <p:cNvCxnSpPr/>
          <p:nvPr/>
        </p:nvCxnSpPr>
        <p:spPr>
          <a:xfrm>
            <a:off x="4355976" y="3140968"/>
            <a:ext cx="0" cy="7200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559416" y="3323489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Ctrl-</a:t>
            </a:r>
            <a:r>
              <a:rPr lang="cs-CZ" dirty="0" err="1" smtClean="0"/>
              <a:t>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71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sz="2200" dirty="0" smtClean="0">
                <a:solidFill>
                  <a:srgbClr val="0070C0"/>
                </a:solidFill>
              </a:rPr>
              <a:t>– </a:t>
            </a:r>
            <a:r>
              <a:rPr lang="cs-CZ" sz="2200" dirty="0" err="1" smtClean="0">
                <a:solidFill>
                  <a:srgbClr val="0070C0"/>
                </a:solidFill>
              </a:rPr>
              <a:t>move</a:t>
            </a:r>
            <a:r>
              <a:rPr lang="cs-CZ" sz="2200" dirty="0" smtClean="0">
                <a:solidFill>
                  <a:srgbClr val="0070C0"/>
                </a:solidFill>
              </a:rPr>
              <a:t> negative lines</a:t>
            </a:r>
            <a:endParaRPr lang="cs-CZ" sz="2200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68760"/>
            <a:ext cx="8200000" cy="10666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780928"/>
            <a:ext cx="2411431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7332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9"/>
            <a:ext cx="3096344" cy="209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359690"/>
            <a:ext cx="41338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520" y="3915291"/>
            <a:ext cx="3971429" cy="1171429"/>
          </a:xfrm>
          <a:prstGeom prst="rect">
            <a:avLst/>
          </a:prstGeom>
        </p:spPr>
      </p:pic>
      <p:sp>
        <p:nvSpPr>
          <p:cNvPr id="4" name="Šipka doprava 3"/>
          <p:cNvSpPr/>
          <p:nvPr/>
        </p:nvSpPr>
        <p:spPr>
          <a:xfrm>
            <a:off x="4572000" y="3501008"/>
            <a:ext cx="4032448" cy="20162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29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Sale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sz="2000" dirty="0" smtClean="0">
                <a:solidFill>
                  <a:srgbClr val="0070C0"/>
                </a:solidFill>
              </a:rPr>
              <a:t>– </a:t>
            </a:r>
            <a:r>
              <a:rPr lang="cs-CZ" sz="2000" dirty="0" err="1" smtClean="0">
                <a:solidFill>
                  <a:srgbClr val="0070C0"/>
                </a:solidFill>
              </a:rPr>
              <a:t>only</a:t>
            </a:r>
            <a:r>
              <a:rPr lang="cs-CZ" sz="2000" dirty="0" smtClean="0">
                <a:solidFill>
                  <a:srgbClr val="0070C0"/>
                </a:solidFill>
              </a:rPr>
              <a:t> SO Line</a:t>
            </a:r>
            <a:endParaRPr lang="cs-CZ" sz="2000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24" y="1628800"/>
            <a:ext cx="8581108" cy="9595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Šipka doprava 3"/>
          <p:cNvSpPr/>
          <p:nvPr/>
        </p:nvSpPr>
        <p:spPr>
          <a:xfrm>
            <a:off x="2771800" y="3429000"/>
            <a:ext cx="4968552" cy="2520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Back</a:t>
            </a:r>
            <a:r>
              <a:rPr lang="cs-CZ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 to Return </a:t>
            </a:r>
            <a:r>
              <a:rPr lang="cs-CZ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Order</a:t>
            </a:r>
            <a:endParaRPr lang="cs-CZ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Return Management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9600" b="1" dirty="0" smtClean="0"/>
              <a:t>Return Management </a:t>
            </a:r>
            <a:r>
              <a:rPr lang="en-GB" sz="9600" b="1" dirty="0" smtClean="0"/>
              <a:t>– </a:t>
            </a:r>
            <a:r>
              <a:rPr lang="en-GB" sz="9600" dirty="0" smtClean="0"/>
              <a:t>better control over claims </a:t>
            </a:r>
            <a:r>
              <a:rPr lang="en-GB" sz="7200" dirty="0" smtClean="0">
                <a:solidFill>
                  <a:srgbClr val="0070C0"/>
                </a:solidFill>
              </a:rPr>
              <a:t>(</a:t>
            </a:r>
            <a:r>
              <a:rPr lang="en-GB" sz="7200" dirty="0" err="1" smtClean="0">
                <a:solidFill>
                  <a:srgbClr val="0070C0"/>
                </a:solidFill>
              </a:rPr>
              <a:t>reklamace</a:t>
            </a:r>
            <a:r>
              <a:rPr lang="en-GB" sz="7200" dirty="0" smtClean="0">
                <a:solidFill>
                  <a:srgbClr val="0070C0"/>
                </a:solidFill>
              </a:rPr>
              <a:t>) </a:t>
            </a:r>
          </a:p>
          <a:p>
            <a:r>
              <a:rPr lang="en-GB" sz="9600" b="1" dirty="0" smtClean="0"/>
              <a:t>Claims – </a:t>
            </a:r>
            <a:r>
              <a:rPr lang="en-GB" sz="9600" dirty="0" smtClean="0"/>
              <a:t>external reaction from Customer</a:t>
            </a:r>
          </a:p>
          <a:p>
            <a:r>
              <a:rPr lang="en-GB" sz="9600" b="1" dirty="0" smtClean="0"/>
              <a:t>Claims  -  </a:t>
            </a:r>
            <a:r>
              <a:rPr lang="en-GB" sz="9600" dirty="0" smtClean="0"/>
              <a:t>our reaction to bad quality of delivered items from Vendors  or  shipped to Customers  </a:t>
            </a:r>
          </a:p>
          <a:p>
            <a:pPr marL="0" indent="0">
              <a:buNone/>
            </a:pPr>
            <a:r>
              <a:rPr lang="en-GB" sz="3400" b="1" dirty="0" smtClean="0"/>
              <a:t> </a:t>
            </a:r>
          </a:p>
          <a:p>
            <a:pPr lvl="1"/>
            <a:r>
              <a:rPr lang="en-GB" sz="7200" dirty="0" smtClean="0"/>
              <a:t>You typically create a Sales Return Order to compensate a Customer who is dissatisfied with an item that you have sold them. This could be due to a quality issue or delivery of a wrong item, for example </a:t>
            </a:r>
          </a:p>
          <a:p>
            <a:pPr marL="457200" lvl="1" indent="0">
              <a:buNone/>
            </a:pPr>
            <a:r>
              <a:rPr lang="en-GB" sz="7200" dirty="0" smtClean="0"/>
              <a:t> </a:t>
            </a:r>
          </a:p>
          <a:p>
            <a:pPr marL="457200" lvl="1" indent="0">
              <a:buNone/>
            </a:pPr>
            <a:r>
              <a:rPr lang="en-GB" sz="7200" dirty="0" smtClean="0"/>
              <a:t> </a:t>
            </a:r>
          </a:p>
          <a:p>
            <a:pPr lvl="1"/>
            <a:r>
              <a:rPr lang="en-GB" sz="11200" dirty="0" smtClean="0"/>
              <a:t>     </a:t>
            </a:r>
            <a:r>
              <a:rPr lang="en-GB" sz="9600" b="1" dirty="0" smtClean="0"/>
              <a:t>Assigning Exact Cost Reversing</a:t>
            </a:r>
          </a:p>
          <a:p>
            <a:pPr lvl="1"/>
            <a:endParaRPr lang="en-GB" sz="7200" b="1" dirty="0" smtClean="0"/>
          </a:p>
          <a:p>
            <a:pPr marL="457200" lvl="1" indent="0">
              <a:buNone/>
            </a:pPr>
            <a:r>
              <a:rPr lang="en-GB" sz="7200" dirty="0" smtClean="0"/>
              <a:t>You may agree to compensate a Customer by allowing them to return a sold item against a Sales Return Order. When you invoice the Sales Return Order, you may then want to revaluate the item at the unit cost that is connected to the original sales entry.</a:t>
            </a:r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Return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-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only</a:t>
            </a:r>
            <a:r>
              <a:rPr lang="cs-CZ" dirty="0">
                <a:solidFill>
                  <a:srgbClr val="0070C0"/>
                </a:solidFill>
              </a:rPr>
              <a:t> SO Line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6"/>
            <a:ext cx="8395617" cy="14216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Šipka dolů 3"/>
          <p:cNvSpPr/>
          <p:nvPr/>
        </p:nvSpPr>
        <p:spPr>
          <a:xfrm>
            <a:off x="1187624" y="3284984"/>
            <a:ext cx="662473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Change sign of restock line to minus- we are on RO !!!</a:t>
            </a:r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4797152"/>
            <a:ext cx="8208912" cy="16952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6648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Assign sales allowance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01553"/>
            <a:ext cx="7128792" cy="18994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3059832" y="386104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manually</a:t>
            </a:r>
            <a:r>
              <a:rPr lang="cs-CZ" dirty="0" smtClean="0"/>
              <a:t> !!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590420"/>
            <a:ext cx="7560840" cy="17211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4570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 RO and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smtClean="0"/>
              <a:t>SO and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impacts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990" y="1844824"/>
            <a:ext cx="8018850" cy="1499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17" y="3573016"/>
            <a:ext cx="8100348" cy="2442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528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67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Created</a:t>
            </a:r>
            <a:r>
              <a:rPr lang="cs-CZ" sz="3600" dirty="0" smtClean="0"/>
              <a:t> </a:t>
            </a:r>
            <a:r>
              <a:rPr lang="cs-CZ" sz="3600" dirty="0" err="1" smtClean="0"/>
              <a:t>Credit</a:t>
            </a:r>
            <a:r>
              <a:rPr lang="cs-CZ" sz="3600" dirty="0" smtClean="0"/>
              <a:t> </a:t>
            </a:r>
            <a:r>
              <a:rPr lang="cs-CZ" sz="3600" dirty="0" err="1" smtClean="0"/>
              <a:t>Memo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846138"/>
            <a:ext cx="4549516" cy="568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smtClean="0">
                <a:solidFill>
                  <a:srgbClr val="0070C0"/>
                </a:solidFill>
              </a:rPr>
              <a:t>(Return Management)</a:t>
            </a:r>
            <a:r>
              <a:rPr lang="cs-CZ" sz="1600" dirty="0" smtClean="0">
                <a:solidFill>
                  <a:srgbClr val="0070C0"/>
                </a:solidFill>
              </a:rPr>
              <a:t> 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96225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2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Setup</a:t>
            </a:r>
            <a:r>
              <a:rPr lang="cs-CZ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(use </a:t>
            </a:r>
            <a:r>
              <a:rPr lang="cs-CZ" sz="1600" dirty="0" err="1" smtClean="0">
                <a:solidFill>
                  <a:srgbClr val="0070C0"/>
                </a:solidFill>
              </a:rPr>
              <a:t>searching</a:t>
            </a:r>
            <a:r>
              <a:rPr lang="cs-CZ" sz="1600" dirty="0" smtClean="0">
                <a:solidFill>
                  <a:srgbClr val="0070C0"/>
                </a:solidFill>
              </a:rPr>
              <a:t> </a:t>
            </a:r>
            <a:r>
              <a:rPr lang="cs-CZ" sz="1600" dirty="0" err="1" smtClean="0">
                <a:solidFill>
                  <a:srgbClr val="0070C0"/>
                </a:solidFill>
              </a:rPr>
              <a:t>window</a:t>
            </a:r>
            <a:r>
              <a:rPr lang="cs-CZ" sz="1600" dirty="0" smtClean="0">
                <a:solidFill>
                  <a:srgbClr val="0070C0"/>
                </a:solidFill>
              </a:rPr>
              <a:t>)</a:t>
            </a:r>
            <a:endParaRPr lang="cs-CZ" sz="1600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700808"/>
            <a:ext cx="7416824" cy="17588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4077072"/>
            <a:ext cx="3870661" cy="263364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110014" y="339900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4834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Setup</a:t>
            </a:r>
            <a:r>
              <a:rPr lang="cs-CZ" dirty="0"/>
              <a:t> 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17638"/>
            <a:ext cx="6984776" cy="498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1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Nutné vrácení přesných nákladů – </a:t>
            </a:r>
            <a:r>
              <a:rPr lang="cs-CZ" sz="3600" dirty="0" smtClean="0">
                <a:solidFill>
                  <a:srgbClr val="0070C0"/>
                </a:solidFill>
              </a:rPr>
              <a:t>CZ verze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Zaškrtnutí tohoto pole znamená, že program nepovolí vrácení transakce, která se má zaúčtovat, pokud pole </a:t>
            </a:r>
            <a:r>
              <a:rPr lang="cs-CZ" sz="2200" b="1" dirty="0" smtClean="0">
                <a:solidFill>
                  <a:srgbClr val="0070C0"/>
                </a:solidFill>
              </a:rPr>
              <a:t>Vyrovnáno položkou zboží</a:t>
            </a:r>
            <a:r>
              <a:rPr lang="cs-CZ" sz="2200" dirty="0" smtClean="0"/>
              <a:t>  na </a:t>
            </a:r>
            <a:r>
              <a:rPr lang="cs-CZ" sz="2200" dirty="0"/>
              <a:t>řádku prodejní objednávky </a:t>
            </a:r>
            <a:r>
              <a:rPr lang="cs-CZ" sz="2200" b="1" dirty="0">
                <a:solidFill>
                  <a:srgbClr val="FF0000"/>
                </a:solidFill>
              </a:rPr>
              <a:t>neobsahuje</a:t>
            </a:r>
            <a:r>
              <a:rPr lang="cs-CZ" sz="2200" b="1" dirty="0"/>
              <a:t> </a:t>
            </a:r>
            <a:r>
              <a:rPr lang="cs-CZ" sz="2200" dirty="0" smtClean="0"/>
              <a:t>číslo položky. </a:t>
            </a:r>
          </a:p>
          <a:p>
            <a:r>
              <a:rPr lang="cs-CZ" sz="2200" dirty="0" smtClean="0"/>
              <a:t>Tato </a:t>
            </a:r>
            <a:r>
              <a:rPr lang="cs-CZ" sz="2200" dirty="0"/>
              <a:t>funkce se používá, pokud má firma použít způsob vrácení přesných nákladů ve spojení s prodejními vratkami. </a:t>
            </a:r>
            <a:endParaRPr lang="cs-CZ" sz="2200" dirty="0" smtClean="0"/>
          </a:p>
          <a:p>
            <a:pPr lvl="1"/>
            <a:r>
              <a:rPr lang="cs-CZ" sz="1800" dirty="0" smtClean="0"/>
              <a:t>To </a:t>
            </a:r>
            <a:r>
              <a:rPr lang="cs-CZ" sz="1800" dirty="0"/>
              <a:t>znamená, že prodejní vratka je oceněna přesně stejnou cenou jako původní prodej, pokud se vrátí zpět do zásob. </a:t>
            </a:r>
            <a:endParaRPr lang="cs-CZ" sz="1800" dirty="0" smtClean="0"/>
          </a:p>
          <a:p>
            <a:pPr lvl="1"/>
            <a:r>
              <a:rPr lang="cs-CZ" sz="1800" dirty="0" smtClean="0"/>
              <a:t>Pokud </a:t>
            </a:r>
            <a:r>
              <a:rPr lang="cs-CZ" sz="1800" dirty="0"/>
              <a:t>se později k původnímu prodeji přičtou další náklady, program hodnotu prodejní vratky adekvátně zaktualizuje.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60263" y="1268760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A representative from customer 10000 calls a salesperson at Cronus and says that</a:t>
            </a:r>
            <a:endParaRPr lang="cs-CZ" dirty="0"/>
          </a:p>
          <a:p>
            <a:r>
              <a:rPr lang="en-US" i="1" dirty="0"/>
              <a:t>he received five units of item </a:t>
            </a:r>
            <a:r>
              <a:rPr lang="en-US" b="1" i="1" dirty="0">
                <a:solidFill>
                  <a:srgbClr val="FF0000"/>
                </a:solidFill>
              </a:rPr>
              <a:t>70011</a:t>
            </a:r>
            <a:r>
              <a:rPr lang="en-US" i="1" dirty="0"/>
              <a:t> instead of item </a:t>
            </a:r>
            <a:r>
              <a:rPr lang="en-US" b="1" i="1" dirty="0">
                <a:solidFill>
                  <a:srgbClr val="0070C0"/>
                </a:solidFill>
              </a:rPr>
              <a:t>70010</a:t>
            </a:r>
            <a:r>
              <a:rPr lang="en-US" i="1" dirty="0"/>
              <a:t> and that two units of</a:t>
            </a:r>
            <a:endParaRPr lang="cs-CZ" dirty="0"/>
          </a:p>
          <a:p>
            <a:r>
              <a:rPr lang="en-US" i="1" dirty="0"/>
              <a:t>item </a:t>
            </a:r>
            <a:r>
              <a:rPr lang="en-US" b="1" i="1" dirty="0">
                <a:solidFill>
                  <a:srgbClr val="00B050"/>
                </a:solidFill>
              </a:rPr>
              <a:t>1964-W</a:t>
            </a:r>
            <a:r>
              <a:rPr lang="en-US" i="1" dirty="0"/>
              <a:t> were delivered damaged</a:t>
            </a:r>
            <a:r>
              <a:rPr lang="en-US" i="1" dirty="0" smtClean="0"/>
              <a:t>.</a:t>
            </a:r>
            <a:endParaRPr lang="cs-CZ" i="1" dirty="0" smtClean="0"/>
          </a:p>
          <a:p>
            <a:endParaRPr lang="cs-CZ" i="1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customer explains that the </a:t>
            </a:r>
            <a:r>
              <a:rPr lang="en-US" i="1" dirty="0" smtClean="0"/>
              <a:t>wrong</a:t>
            </a:r>
            <a:r>
              <a:rPr lang="cs-CZ" i="1" dirty="0" smtClean="0"/>
              <a:t> </a:t>
            </a:r>
            <a:r>
              <a:rPr lang="en-US" i="1" dirty="0" smtClean="0"/>
              <a:t>delivery </a:t>
            </a:r>
            <a:r>
              <a:rPr lang="en-US" i="1" dirty="0"/>
              <a:t>of item 70010 was his own fault, while item 1964-W appeared to </a:t>
            </a:r>
            <a:r>
              <a:rPr lang="en-US" i="1" dirty="0" smtClean="0"/>
              <a:t>have</a:t>
            </a:r>
            <a:r>
              <a:rPr lang="cs-CZ" i="1" dirty="0" smtClean="0"/>
              <a:t> </a:t>
            </a:r>
            <a:r>
              <a:rPr lang="en-US" i="1" dirty="0" smtClean="0"/>
              <a:t>been </a:t>
            </a:r>
            <a:r>
              <a:rPr lang="en-US" i="1" dirty="0"/>
              <a:t>damaged during shipment</a:t>
            </a:r>
            <a:r>
              <a:rPr lang="en-US" i="1" dirty="0" smtClean="0"/>
              <a:t>.</a:t>
            </a:r>
            <a:endParaRPr lang="cs-CZ" i="1" dirty="0" smtClean="0"/>
          </a:p>
          <a:p>
            <a:endParaRPr lang="cs-CZ" i="1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salesperson and the customer agree that item 70011 must be returned to</a:t>
            </a:r>
            <a:endParaRPr lang="cs-CZ" dirty="0"/>
          </a:p>
          <a:p>
            <a:r>
              <a:rPr lang="en-US" i="1" dirty="0"/>
              <a:t>Cronus and a replacement of the same quantity of item 70010 will be shipped to</a:t>
            </a:r>
            <a:endParaRPr lang="cs-CZ" dirty="0"/>
          </a:p>
          <a:p>
            <a:r>
              <a:rPr lang="en-US" i="1" dirty="0"/>
              <a:t>the customer. </a:t>
            </a:r>
            <a:endParaRPr lang="cs-CZ" i="1" dirty="0" smtClean="0"/>
          </a:p>
          <a:p>
            <a:endParaRPr lang="cs-CZ" i="1" dirty="0" smtClean="0"/>
          </a:p>
          <a:p>
            <a:r>
              <a:rPr lang="en-US" i="1" dirty="0" smtClean="0"/>
              <a:t>Regarding </a:t>
            </a:r>
            <a:r>
              <a:rPr lang="en-US" i="1" dirty="0"/>
              <a:t>this replacement, Cronus will charge the customer </a:t>
            </a:r>
            <a:r>
              <a:rPr lang="en-US" i="1" dirty="0" smtClean="0"/>
              <a:t>a</a:t>
            </a:r>
            <a:r>
              <a:rPr lang="cs-CZ" i="1" dirty="0" smtClean="0"/>
              <a:t> </a:t>
            </a:r>
            <a:r>
              <a:rPr lang="en-US" b="1" i="1" dirty="0" smtClean="0"/>
              <a:t>restock </a:t>
            </a:r>
            <a:r>
              <a:rPr lang="en-US" b="1" i="1" dirty="0"/>
              <a:t>fee </a:t>
            </a:r>
            <a:r>
              <a:rPr lang="en-US" i="1" dirty="0"/>
              <a:t>of </a:t>
            </a:r>
            <a:r>
              <a:rPr lang="en-US" b="1" i="1" dirty="0"/>
              <a:t>5%</a:t>
            </a:r>
            <a:r>
              <a:rPr lang="en-US" i="1" dirty="0"/>
              <a:t> of the original order amount. </a:t>
            </a:r>
            <a:endParaRPr lang="cs-CZ" i="1" dirty="0" smtClean="0"/>
          </a:p>
          <a:p>
            <a:endParaRPr lang="cs-CZ" i="1" dirty="0"/>
          </a:p>
          <a:p>
            <a:r>
              <a:rPr lang="en-US" i="1" dirty="0" smtClean="0"/>
              <a:t>Meanwhile</a:t>
            </a:r>
            <a:r>
              <a:rPr lang="en-US" i="1" dirty="0"/>
              <a:t>, item </a:t>
            </a:r>
            <a:r>
              <a:rPr lang="en-US" b="1" i="1" dirty="0">
                <a:solidFill>
                  <a:srgbClr val="00B050"/>
                </a:solidFill>
              </a:rPr>
              <a:t>1964-W</a:t>
            </a:r>
            <a:r>
              <a:rPr lang="en-US" i="1" dirty="0"/>
              <a:t> should not be returned, and the parties agree to settle the case by Cronus providing the customer with a sales allowance of </a:t>
            </a:r>
            <a:r>
              <a:rPr lang="en-US" b="1" i="1" dirty="0"/>
              <a:t>15%</a:t>
            </a:r>
            <a:r>
              <a:rPr lang="en-US" i="1" dirty="0"/>
              <a:t> off the</a:t>
            </a:r>
            <a:endParaRPr lang="cs-CZ" dirty="0"/>
          </a:p>
          <a:p>
            <a:r>
              <a:rPr lang="en-US" i="1" dirty="0"/>
              <a:t>price of the item.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3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70074" y="4005064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70010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12160" y="2500451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70011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123728" y="1533453"/>
            <a:ext cx="174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Cronus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93763" y="1476365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Customer</a:t>
            </a:r>
            <a:r>
              <a:rPr lang="cs-CZ" dirty="0" smtClean="0"/>
              <a:t> 10000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216421" y="1910659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70011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0" name="Přímá spojnice se šipkou 9"/>
          <p:cNvCxnSpPr>
            <a:stCxn id="8" idx="3"/>
            <a:endCxn id="5" idx="1"/>
          </p:cNvCxnSpPr>
          <p:nvPr/>
        </p:nvCxnSpPr>
        <p:spPr>
          <a:xfrm>
            <a:off x="3872605" y="2198691"/>
            <a:ext cx="2139555" cy="5897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6020136" y="3212976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70011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2" name="Přímá spojnice se šipkou 11"/>
          <p:cNvCxnSpPr>
            <a:stCxn id="11" idx="1"/>
          </p:cNvCxnSpPr>
          <p:nvPr/>
        </p:nvCxnSpPr>
        <p:spPr>
          <a:xfrm flipH="1" flipV="1">
            <a:off x="3872606" y="3141477"/>
            <a:ext cx="2147530" cy="3595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2216421" y="2780928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70011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6" name="Přímá spojnice se šipkou 15"/>
          <p:cNvCxnSpPr>
            <a:endCxn id="18" idx="1"/>
          </p:cNvCxnSpPr>
          <p:nvPr/>
        </p:nvCxnSpPr>
        <p:spPr>
          <a:xfrm>
            <a:off x="3826258" y="4293096"/>
            <a:ext cx="2182486" cy="68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6008744" y="4011904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70010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170074" y="4948008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1964-W</a:t>
            </a:r>
            <a:endParaRPr lang="cs-CZ" b="1" dirty="0">
              <a:solidFill>
                <a:srgbClr val="0070C0"/>
              </a:solidFill>
            </a:endParaRPr>
          </a:p>
        </p:txBody>
      </p:sp>
      <p:cxnSp>
        <p:nvCxnSpPr>
          <p:cNvPr id="21" name="Přímá spojnice se šipkou 20"/>
          <p:cNvCxnSpPr/>
          <p:nvPr/>
        </p:nvCxnSpPr>
        <p:spPr>
          <a:xfrm>
            <a:off x="3811402" y="5222360"/>
            <a:ext cx="2182486" cy="684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6001864" y="4876000"/>
            <a:ext cx="1656184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1964-W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170174" y="2827664"/>
            <a:ext cx="1590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Restock</a:t>
            </a:r>
            <a:r>
              <a:rPr lang="cs-CZ" dirty="0" smtClean="0"/>
              <a:t> </a:t>
            </a:r>
            <a:r>
              <a:rPr lang="cs-CZ" dirty="0" err="1" smtClean="0"/>
              <a:t>fee</a:t>
            </a:r>
            <a:r>
              <a:rPr lang="cs-CZ" dirty="0" smtClean="0"/>
              <a:t> 5%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910520" y="5555430"/>
            <a:ext cx="210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allowance</a:t>
            </a:r>
            <a:r>
              <a:rPr lang="cs-CZ" dirty="0" smtClean="0"/>
              <a:t> 15%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281602" y="1850910"/>
            <a:ext cx="125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273273" y="4822638"/>
            <a:ext cx="1258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endParaRPr lang="cs-CZ" dirty="0"/>
          </a:p>
        </p:txBody>
      </p:sp>
      <p:sp>
        <p:nvSpPr>
          <p:cNvPr id="27" name="Levá složená závorka 26"/>
          <p:cNvSpPr/>
          <p:nvPr/>
        </p:nvSpPr>
        <p:spPr>
          <a:xfrm>
            <a:off x="1691680" y="2780928"/>
            <a:ext cx="360040" cy="18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324560" y="3492324"/>
            <a:ext cx="1420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Return </a:t>
            </a:r>
            <a:r>
              <a:rPr lang="cs-CZ" dirty="0" err="1" smtClean="0"/>
              <a:t>Order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10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Selling</a:t>
            </a:r>
            <a:r>
              <a:rPr lang="cs-CZ" dirty="0" smtClean="0"/>
              <a:t> (Sales </a:t>
            </a:r>
            <a:r>
              <a:rPr lang="cs-CZ" dirty="0" err="1" smtClean="0"/>
              <a:t>Order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08527" y="4005064"/>
            <a:ext cx="45269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And post by </a:t>
            </a:r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F9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77868"/>
            <a:ext cx="937131" cy="77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536473"/>
            <a:ext cx="8640960" cy="100336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07504" y="1772816"/>
            <a:ext cx="8640960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Customer</a:t>
            </a:r>
            <a:r>
              <a:rPr lang="cs-CZ" b="1" dirty="0" smtClean="0">
                <a:solidFill>
                  <a:srgbClr val="FF0000"/>
                </a:solidFill>
              </a:rPr>
              <a:t> 10000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Return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2340" y="6116474"/>
            <a:ext cx="43433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Ctrl-N and </a:t>
            </a:r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customer</a:t>
            </a:r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10000</a:t>
            </a:r>
            <a:endParaRPr lang="cs-C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40" y="1417638"/>
            <a:ext cx="1776448" cy="193935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648" y="1250445"/>
            <a:ext cx="6577712" cy="48660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48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622</Words>
  <Application>Microsoft Office PowerPoint</Application>
  <PresentationFormat>Předvádění na obrazovce (4:3)</PresentationFormat>
  <Paragraphs>98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Introduction to MS Dynamics NAV    (Return Management)</vt:lpstr>
      <vt:lpstr>Return Management</vt:lpstr>
      <vt:lpstr>Setup (use searching window)</vt:lpstr>
      <vt:lpstr>Setup  </vt:lpstr>
      <vt:lpstr>Nutné vrácení přesných nákladů – CZ verze</vt:lpstr>
      <vt:lpstr>Task</vt:lpstr>
      <vt:lpstr>Task</vt:lpstr>
      <vt:lpstr>Selling (Sales Order)</vt:lpstr>
      <vt:lpstr>Return Order creation</vt:lpstr>
      <vt:lpstr>Return Order creation</vt:lpstr>
      <vt:lpstr>Return Order creation</vt:lpstr>
      <vt:lpstr>Return Order creation - adding reason codes</vt:lpstr>
      <vt:lpstr>Return Order creation –restock calculation</vt:lpstr>
      <vt:lpstr>Return Order creation- assignment of the restock cost to 70011 delivery </vt:lpstr>
      <vt:lpstr>Return Order creation - creation-added another extra costs (15 %)</vt:lpstr>
      <vt:lpstr>Return Order creation-removal of one line (related to item 1964-W)</vt:lpstr>
      <vt:lpstr>Return Order creation – move negative lines</vt:lpstr>
      <vt:lpstr>Return Order creation</vt:lpstr>
      <vt:lpstr>Created Sale order – only SO Line</vt:lpstr>
      <vt:lpstr>Return Order creation- only SO Line</vt:lpstr>
      <vt:lpstr> </vt:lpstr>
      <vt:lpstr>Post RO and new created SO and see impacts </vt:lpstr>
      <vt:lpstr>Created Credit Memo</vt:lpstr>
      <vt:lpstr>End of the section (Return Management)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206</cp:revision>
  <dcterms:created xsi:type="dcterms:W3CDTF">2014-09-15T11:04:04Z</dcterms:created>
  <dcterms:modified xsi:type="dcterms:W3CDTF">2017-10-05T13:34:50Z</dcterms:modified>
</cp:coreProperties>
</file>