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4" r:id="rId5"/>
    <p:sldId id="295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96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rkovsky Jaromir" initials="S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1T15:24:43.199" idx="1">
    <p:pos x="4234" y="447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282-5141-4D3D-90AA-4DAAD1CB1E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11A-D2C0-4993-91DC-351AA1AFD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5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282-5141-4D3D-90AA-4DAAD1CB1E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11A-D2C0-4993-91DC-351AA1AFD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21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282-5141-4D3D-90AA-4DAAD1CB1E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11A-D2C0-4993-91DC-351AA1AFD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6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282-5141-4D3D-90AA-4DAAD1CB1E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11A-D2C0-4993-91DC-351AA1AFD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58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282-5141-4D3D-90AA-4DAAD1CB1E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11A-D2C0-4993-91DC-351AA1AFD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60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282-5141-4D3D-90AA-4DAAD1CB1E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11A-D2C0-4993-91DC-351AA1AFD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96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282-5141-4D3D-90AA-4DAAD1CB1E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11A-D2C0-4993-91DC-351AA1AFD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05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282-5141-4D3D-90AA-4DAAD1CB1E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11A-D2C0-4993-91DC-351AA1AFD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29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282-5141-4D3D-90AA-4DAAD1CB1E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11A-D2C0-4993-91DC-351AA1AFD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13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282-5141-4D3D-90AA-4DAAD1CB1E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11A-D2C0-4993-91DC-351AA1AFD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1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282-5141-4D3D-90AA-4DAAD1CB1E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011A-D2C0-4993-91DC-351AA1AFD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92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29282-5141-4D3D-90AA-4DAAD1CB1E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011A-D2C0-4993-91DC-351AA1AFD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0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www.google.cz/url?sa=i&amp;rct=j&amp;q=&amp;esrc=s&amp;source=images&amp;cd=&amp;cad=rja&amp;uact=8&amp;ved=0ahUKEwij6tu0xOrWAhXkYJoKHbdxCLAQjRwIBw&amp;url=http://www.stuff.co.nz/entertainment/blogs/the-picture-palace/9209767/The-End&amp;psig=AOvVaw1w_Rzpin5rVHrcTkhUY3JQ&amp;ust=15078787825459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Sešit vyrovnání –CZ verze</a:t>
            </a:r>
            <a:br>
              <a:rPr lang="cs-CZ" dirty="0" smtClean="0"/>
            </a:br>
            <a:r>
              <a:rPr lang="cs-CZ" sz="2700" dirty="0" smtClean="0">
                <a:solidFill>
                  <a:srgbClr val="0070C0"/>
                </a:solidFill>
              </a:rPr>
              <a:t>(začít  napřed od snímku 18  s divochem a látkou)</a:t>
            </a:r>
            <a:endParaRPr lang="cs-CZ" sz="27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cs-CZ" dirty="0" smtClean="0"/>
              <a:t>KPH ESF MU</a:t>
            </a:r>
          </a:p>
          <a:p>
            <a:r>
              <a:rPr lang="cs-CZ" smtClean="0"/>
              <a:t>Brno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0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entries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selling</a:t>
            </a:r>
            <a:r>
              <a:rPr lang="cs-CZ" dirty="0"/>
              <a:t> 15 </a:t>
            </a:r>
            <a:r>
              <a:rPr lang="cs-CZ" dirty="0" err="1"/>
              <a:t>grams</a:t>
            </a:r>
            <a:r>
              <a:rPr lang="cs-CZ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3" y="2000250"/>
            <a:ext cx="11295063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6280484" y="3380874"/>
            <a:ext cx="0" cy="79408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608095" y="4752473"/>
            <a:ext cx="3001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377 &lt;-&gt;379</a:t>
            </a:r>
            <a:endParaRPr lang="cs-C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Application</a:t>
            </a:r>
            <a:r>
              <a:rPr lang="cs-CZ" b="1" dirty="0" smtClean="0"/>
              <a:t> </a:t>
            </a:r>
            <a:r>
              <a:rPr lang="cs-CZ" b="1" dirty="0" err="1" smtClean="0"/>
              <a:t>worksheet</a:t>
            </a:r>
            <a:r>
              <a:rPr lang="cs-CZ" b="1" dirty="0" smtClean="0"/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(Sešit vyrovnání)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7" y="1563148"/>
            <a:ext cx="10744199" cy="1865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91" y="3043237"/>
            <a:ext cx="695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7" y="4107030"/>
            <a:ext cx="9542463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1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 smtClean="0"/>
              <a:t>worksheet</a:t>
            </a:r>
            <a:r>
              <a:rPr lang="cs-CZ" dirty="0" smtClean="0"/>
              <a:t> -</a:t>
            </a:r>
            <a:r>
              <a:rPr lang="cs-CZ" dirty="0">
                <a:solidFill>
                  <a:srgbClr val="0070C0"/>
                </a:solidFill>
              </a:rPr>
              <a:t>(Sešit vyrovnání)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" y="1883514"/>
            <a:ext cx="11393115" cy="1295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90" y="2531142"/>
            <a:ext cx="781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83442" y="3525253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376&lt;-&gt;379</a:t>
            </a:r>
            <a:endParaRPr lang="cs-CZ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" y="4090988"/>
            <a:ext cx="9485313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701981" y="5414963"/>
            <a:ext cx="104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OK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8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New </a:t>
            </a:r>
            <a:r>
              <a:rPr lang="cs-CZ" sz="2800" dirty="0" err="1" smtClean="0"/>
              <a:t>application</a:t>
            </a:r>
            <a:r>
              <a:rPr lang="cs-CZ" sz="2800" dirty="0" smtClean="0"/>
              <a:t> in </a:t>
            </a:r>
            <a:r>
              <a:rPr lang="cs-CZ" sz="2800" dirty="0" err="1" smtClean="0"/>
              <a:t>Application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worksheet</a:t>
            </a:r>
            <a:r>
              <a:rPr lang="cs-CZ" sz="2800" dirty="0" smtClean="0"/>
              <a:t> and </a:t>
            </a:r>
            <a:r>
              <a:rPr lang="cs-CZ" sz="2800" dirty="0" err="1" smtClean="0"/>
              <a:t>item</a:t>
            </a:r>
            <a:r>
              <a:rPr lang="cs-CZ" sz="2800" dirty="0" smtClean="0"/>
              <a:t> </a:t>
            </a:r>
            <a:r>
              <a:rPr lang="cs-CZ" sz="2800" dirty="0" err="1" smtClean="0"/>
              <a:t>ledger</a:t>
            </a:r>
            <a:r>
              <a:rPr lang="cs-CZ" sz="2800" dirty="0" smtClean="0"/>
              <a:t> </a:t>
            </a:r>
            <a:r>
              <a:rPr lang="cs-CZ" sz="2800" dirty="0" err="1" smtClean="0"/>
              <a:t>entries</a:t>
            </a:r>
            <a:endParaRPr lang="cs-CZ" sz="2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6" y="1552074"/>
            <a:ext cx="10247313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3" y="3759965"/>
            <a:ext cx="9083842" cy="225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6048499" y="5203659"/>
            <a:ext cx="0" cy="61561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24" y="705256"/>
            <a:ext cx="6049618" cy="403307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72533" y="5020056"/>
            <a:ext cx="11819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Další snímky jsou určeny  pro domácí studium a jsou v českém jazyce. Jde o další příklad o vyrovnání  tří různých  šarží. </a:t>
            </a:r>
          </a:p>
          <a:p>
            <a:r>
              <a:rPr lang="cs-CZ" dirty="0" smtClean="0"/>
              <a:t>Při modelování autor napřed nakoupil tři různé šarže, ale každou pouze jedním pouze jedním nákupem. Proto byla v průběhu </a:t>
            </a:r>
          </a:p>
          <a:p>
            <a:r>
              <a:rPr lang="cs-CZ" dirty="0" smtClean="0"/>
              <a:t>Příkladu (modelu) nakoupena jedna další šarže, která byla stejná jako jednoho z nákupů.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13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zboží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18" y="1271016"/>
            <a:ext cx="5477118" cy="2478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248" y="1490707"/>
            <a:ext cx="5248656" cy="2322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18" y="4115074"/>
            <a:ext cx="5477118" cy="20598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248" y="4276836"/>
            <a:ext cx="5074920" cy="9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784848" y="5806440"/>
            <a:ext cx="348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Nákupní jednotka-flakon=60 gramů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4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Prodejní objednávka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679035" cy="3623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33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Sešit požadavků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1371600"/>
            <a:ext cx="2911635" cy="3192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72" y="3336578"/>
            <a:ext cx="9698361" cy="1787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68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Nákupní objednávka </a:t>
            </a:r>
            <a:r>
              <a:rPr lang="cs-CZ" sz="1800" dirty="0" smtClean="0">
                <a:solidFill>
                  <a:srgbClr val="0070C0"/>
                </a:solidFill>
              </a:rPr>
              <a:t>(viz sledování </a:t>
            </a:r>
            <a:r>
              <a:rPr lang="cs-CZ" sz="1800" dirty="0" err="1" smtClean="0">
                <a:solidFill>
                  <a:srgbClr val="0070C0"/>
                </a:solidFill>
              </a:rPr>
              <a:t>zakázky,..přidáme</a:t>
            </a:r>
            <a:r>
              <a:rPr lang="cs-CZ" sz="1800" dirty="0" smtClean="0">
                <a:solidFill>
                  <a:srgbClr val="0070C0"/>
                </a:solidFill>
              </a:rPr>
              <a:t> další dva flakony, takže 3 +2 =5)</a:t>
            </a:r>
            <a:endParaRPr lang="cs-CZ" sz="18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74" y="1408176"/>
            <a:ext cx="8805249" cy="49025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70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Přiřazení šarží </a:t>
            </a:r>
            <a:r>
              <a:rPr lang="cs-CZ" sz="2800" dirty="0" smtClean="0">
                <a:solidFill>
                  <a:srgbClr val="0070C0"/>
                </a:solidFill>
              </a:rPr>
              <a:t>– nezadáváme karty šarže 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42" y="1907089"/>
            <a:ext cx="9390476" cy="29523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51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3" y="510591"/>
            <a:ext cx="5582652" cy="418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19" y="2844717"/>
            <a:ext cx="49339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Zaúčtování </a:t>
            </a:r>
            <a:r>
              <a:rPr lang="cs-CZ" dirty="0" smtClean="0"/>
              <a:t>nákupní </a:t>
            </a:r>
            <a:r>
              <a:rPr lang="cs-CZ" dirty="0" smtClean="0"/>
              <a:t>objednávky (F9) </a:t>
            </a:r>
            <a:r>
              <a:rPr lang="cs-CZ" sz="1800" dirty="0" smtClean="0">
                <a:solidFill>
                  <a:srgbClr val="0070C0"/>
                </a:solidFill>
              </a:rPr>
              <a:t>– položky zboží 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7072"/>
            <a:ext cx="10020277" cy="2258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42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 určité části zboží podle šarže – </a:t>
            </a:r>
            <a:r>
              <a:rPr lang="cs-CZ" sz="2000" dirty="0" smtClean="0">
                <a:solidFill>
                  <a:srgbClr val="0070C0"/>
                </a:solidFill>
              </a:rPr>
              <a:t>manuální výběr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9240"/>
            <a:ext cx="9009524" cy="24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1656548" y="4847486"/>
            <a:ext cx="683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Zaúčtovat  klávesou F9 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7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zboží – </a:t>
            </a:r>
            <a:r>
              <a:rPr lang="cs-CZ" sz="1600" dirty="0" smtClean="0">
                <a:solidFill>
                  <a:srgbClr val="0070C0"/>
                </a:solidFill>
              </a:rPr>
              <a:t>vyrovnání vysledováno s pomocí ikony Vyrovnané položky |(viz šipky) </a:t>
            </a:r>
            <a:endParaRPr lang="cs-CZ" sz="1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0" y="1681381"/>
            <a:ext cx="11647619" cy="34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11420856" y="3474720"/>
            <a:ext cx="18288" cy="134416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11143488" y="3691128"/>
            <a:ext cx="3048" cy="926592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10450987" y="4299204"/>
            <a:ext cx="18893" cy="757428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Sešit vyrovnání – </a:t>
            </a:r>
            <a:r>
              <a:rPr lang="cs-CZ" sz="3200" dirty="0" smtClean="0">
                <a:solidFill>
                  <a:srgbClr val="0070C0"/>
                </a:solidFill>
              </a:rPr>
              <a:t>s pomocí vyhledávacího okna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" y="1690688"/>
            <a:ext cx="10106688" cy="33886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57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Odebrání vyrovnání 349-355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86" y="1554479"/>
            <a:ext cx="10471015" cy="1473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86" y="3247141"/>
            <a:ext cx="3209524" cy="10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94" y="4712244"/>
            <a:ext cx="9751990" cy="12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 flipH="1">
            <a:off x="10195560" y="3154680"/>
            <a:ext cx="18288" cy="20116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9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Sešit po odebrání vyrovnání  dvou položek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3" y="1690688"/>
            <a:ext cx="10464553" cy="3454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810512" y="5550408"/>
            <a:ext cx="9503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Dále postupujeme vždy tak, že dáme kurzor na uzavřenou položky podíváme se na vyrovnání a toto</a:t>
            </a:r>
          </a:p>
          <a:p>
            <a:r>
              <a:rPr lang="cs-CZ" dirty="0" smtClean="0"/>
              <a:t>zruším. Takže máme nakonec všechny položky otevřené  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3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Všechny vyrovnání zrušena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342218"/>
            <a:ext cx="11469331" cy="3074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38328" y="4458971"/>
            <a:ext cx="10556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tomto případě ovšem  </a:t>
            </a:r>
            <a:r>
              <a:rPr lang="cs-CZ" b="1" dirty="0" smtClean="0">
                <a:solidFill>
                  <a:srgbClr val="FF0000"/>
                </a:solidFill>
              </a:rPr>
              <a:t>nejde dělat nic</a:t>
            </a:r>
            <a:r>
              <a:rPr lang="cs-CZ" dirty="0" smtClean="0"/>
              <a:t>, protože máme 20 gramů šarže (KUR_03) na výstupu, kterou</a:t>
            </a:r>
          </a:p>
          <a:p>
            <a:r>
              <a:rPr lang="cs-CZ" dirty="0" smtClean="0"/>
              <a:t>může vyrovnat pouze jedna vstupní šarže KUR_03 na vstupu a té máme pouze 20 gramů. </a:t>
            </a:r>
          </a:p>
          <a:p>
            <a:r>
              <a:rPr lang="cs-CZ" dirty="0" smtClean="0"/>
              <a:t>Takže budeme  potřebovat  koupit např. další 2 flakony vždy s šaržemi KUR_03 a KUR_05  . Zde tedy provedeme</a:t>
            </a:r>
          </a:p>
          <a:p>
            <a:r>
              <a:rPr lang="cs-CZ" dirty="0" smtClean="0"/>
              <a:t>další akci, že se to vše vrátí do původního stavu s pomocí 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51" y="5498067"/>
            <a:ext cx="1764991" cy="87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vstupních šarží – </a:t>
            </a:r>
            <a:r>
              <a:rPr lang="cs-CZ" sz="2000" dirty="0" smtClean="0">
                <a:solidFill>
                  <a:srgbClr val="0070C0"/>
                </a:solidFill>
              </a:rPr>
              <a:t>s pomocí deníku zboží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63" y="1921845"/>
            <a:ext cx="9904762" cy="12952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3" y="4989806"/>
            <a:ext cx="6090629" cy="12443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63" y="3722929"/>
            <a:ext cx="6025277" cy="10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Sešit vyrovnání </a:t>
            </a:r>
            <a:r>
              <a:rPr lang="cs-CZ" sz="2400" dirty="0" smtClean="0">
                <a:solidFill>
                  <a:srgbClr val="0070C0"/>
                </a:solidFill>
              </a:rPr>
              <a:t>po nákupu dalšího množství šarží KUR_03 a KUR_05.  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57200" y="5065776"/>
            <a:ext cx="8584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Nyní už můžeme zrušit vyrovnání 349(nákup, KUR_03 )- 355(prodej, KUR_03)</a:t>
            </a:r>
          </a:p>
          <a:p>
            <a:r>
              <a:rPr lang="cs-CZ" dirty="0" smtClean="0"/>
              <a:t>a nahradit ho vyrovnáním 357(nákup, KUR_03) – 355(prodej, KUR_03) ! </a:t>
            </a:r>
          </a:p>
          <a:p>
            <a:r>
              <a:rPr lang="cs-CZ" dirty="0" smtClean="0"/>
              <a:t>Výsledkem bude, že v novém nákupu zbude ještě 20 gramů nevyrovnané šarže KUR_03.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4519"/>
            <a:ext cx="10149840" cy="29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Provedení nového náhradního vyrovnání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53" y="3862866"/>
            <a:ext cx="2114560" cy="7175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940172"/>
            <a:ext cx="9131655" cy="16678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53" y="4966291"/>
            <a:ext cx="9786546" cy="99196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938803" y="5960298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OK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1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r>
              <a:rPr lang="cs-CZ" dirty="0" smtClean="0"/>
              <a:t>- </a:t>
            </a:r>
            <a:r>
              <a:rPr lang="cs-CZ" dirty="0" err="1" smtClean="0"/>
              <a:t>simple</a:t>
            </a:r>
            <a:r>
              <a:rPr lang="cs-CZ" dirty="0" smtClean="0"/>
              <a:t>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 3 x same item  A2 with same lot numbers and different quantities  </a:t>
            </a:r>
          </a:p>
          <a:p>
            <a:r>
              <a:rPr lang="en-US" dirty="0" smtClean="0"/>
              <a:t>Sales Order – selling  A2 with partial quant</a:t>
            </a:r>
            <a:r>
              <a:rPr lang="cs-CZ" dirty="0" err="1" smtClean="0"/>
              <a:t>it</a:t>
            </a:r>
            <a:r>
              <a:rPr lang="en-US" dirty="0" smtClean="0"/>
              <a:t>y&lt;inventory quantity </a:t>
            </a:r>
          </a:p>
          <a:p>
            <a:r>
              <a:rPr lang="en-US" dirty="0" smtClean="0"/>
              <a:t>Assig</a:t>
            </a:r>
            <a:r>
              <a:rPr lang="cs-CZ" dirty="0" smtClean="0"/>
              <a:t>n</a:t>
            </a:r>
            <a:r>
              <a:rPr lang="en-US" dirty="0" smtClean="0"/>
              <a:t> lot number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Post it </a:t>
            </a:r>
          </a:p>
          <a:p>
            <a:r>
              <a:rPr lang="en-US" dirty="0" smtClean="0"/>
              <a:t>Application </a:t>
            </a:r>
            <a:r>
              <a:rPr lang="en-US" dirty="0" err="1" smtClean="0"/>
              <a:t>wor</a:t>
            </a:r>
            <a:r>
              <a:rPr lang="cs-CZ" dirty="0" smtClean="0"/>
              <a:t>k</a:t>
            </a:r>
            <a:r>
              <a:rPr lang="en-US" dirty="0" smtClean="0"/>
              <a:t>sheet – cancel application an</a:t>
            </a:r>
            <a:r>
              <a:rPr lang="cs-CZ" dirty="0" smtClean="0"/>
              <a:t>d</a:t>
            </a:r>
            <a:r>
              <a:rPr lang="en-US" dirty="0" smtClean="0"/>
              <a:t> apply to different input item ledger entry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1690688"/>
            <a:ext cx="11109960" cy="3804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" y="5934796"/>
            <a:ext cx="11027664" cy="372812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6931152" y="4672584"/>
            <a:ext cx="0" cy="41935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this is the end my only frie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676452"/>
            <a:ext cx="9978849" cy="55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9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Appliciation</a:t>
            </a:r>
            <a:r>
              <a:rPr lang="cs-CZ" dirty="0" smtClean="0"/>
              <a:t> </a:t>
            </a:r>
            <a:r>
              <a:rPr lang="cs-CZ" dirty="0" err="1" smtClean="0"/>
              <a:t>prinicples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>
                <a:solidFill>
                  <a:srgbClr val="0070C0"/>
                </a:solidFill>
              </a:rPr>
              <a:t>Principy vyrovnání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85216" y="1792224"/>
            <a:ext cx="2066544" cy="649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 smtClean="0"/>
          </a:p>
          <a:p>
            <a:pPr algn="ctr"/>
            <a:r>
              <a:rPr lang="cs-CZ" dirty="0" smtClean="0"/>
              <a:t>Karta zboží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714155" y="1733134"/>
            <a:ext cx="8048867" cy="2808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Nákup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44924" y="1760030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Šarže = K1</a:t>
            </a:r>
            <a:endParaRPr lang="cs-CZ" sz="105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31061" y="1733134"/>
            <a:ext cx="9140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/>
              <a:t>Quantity</a:t>
            </a:r>
            <a:r>
              <a:rPr lang="cs-CZ" sz="1050" b="1" dirty="0" smtClean="0"/>
              <a:t> =10</a:t>
            </a:r>
            <a:endParaRPr lang="cs-CZ" sz="105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271614" y="1772259"/>
            <a:ext cx="1516425" cy="253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/>
              <a:t>          Položka číslo  111</a:t>
            </a:r>
            <a:endParaRPr lang="cs-CZ" sz="105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00763" y="1784547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Náklad/ks = 3  </a:t>
            </a:r>
            <a:endParaRPr lang="cs-CZ" sz="1050" b="1" dirty="0"/>
          </a:p>
        </p:txBody>
      </p:sp>
      <p:sp>
        <p:nvSpPr>
          <p:cNvPr id="10" name="Obdélník 9"/>
          <p:cNvSpPr/>
          <p:nvPr/>
        </p:nvSpPr>
        <p:spPr>
          <a:xfrm>
            <a:off x="3739172" y="2187532"/>
            <a:ext cx="8048867" cy="2539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Nákup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636742" y="2187961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Šarže = K1</a:t>
            </a:r>
            <a:endParaRPr lang="cs-CZ" sz="105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323423" y="1779086"/>
            <a:ext cx="1205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Datum = 01.01.17 </a:t>
            </a:r>
            <a:endParaRPr lang="cs-CZ" sz="105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333329" y="2170429"/>
            <a:ext cx="1205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Datum = 02.02.17 </a:t>
            </a:r>
            <a:endParaRPr lang="cs-CZ" sz="105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571891" y="2196795"/>
            <a:ext cx="9140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/>
              <a:t>Quantity</a:t>
            </a:r>
            <a:r>
              <a:rPr lang="cs-CZ" sz="1050" b="1" dirty="0" smtClean="0"/>
              <a:t> =20</a:t>
            </a:r>
            <a:endParaRPr lang="cs-CZ" sz="105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84027" y="2178562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Náklad/ks = 4  </a:t>
            </a:r>
            <a:endParaRPr lang="cs-CZ" sz="105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0266034" y="2217477"/>
            <a:ext cx="17760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/>
              <a:t>          Položka číslo  222</a:t>
            </a:r>
            <a:endParaRPr lang="cs-CZ" sz="105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9147483" y="1751575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/>
              <a:t>Expirace</a:t>
            </a:r>
            <a:r>
              <a:rPr lang="cs-CZ" sz="1050" b="1" dirty="0" smtClean="0"/>
              <a:t> 31.12.17  </a:t>
            </a:r>
            <a:endParaRPr lang="cs-CZ" sz="105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9198347" y="2186911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/>
              <a:t>Expirace</a:t>
            </a:r>
            <a:r>
              <a:rPr lang="cs-CZ" sz="1050" b="1" dirty="0" smtClean="0"/>
              <a:t> 01.09.17  </a:t>
            </a:r>
            <a:endParaRPr lang="cs-CZ" sz="1050" b="1" dirty="0"/>
          </a:p>
        </p:txBody>
      </p:sp>
      <p:sp>
        <p:nvSpPr>
          <p:cNvPr id="20" name="Obdélník 19"/>
          <p:cNvSpPr/>
          <p:nvPr/>
        </p:nvSpPr>
        <p:spPr>
          <a:xfrm>
            <a:off x="3739172" y="2662694"/>
            <a:ext cx="8048867" cy="2539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Prodej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626520" y="2681220"/>
            <a:ext cx="9140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/>
              <a:t>Quantity</a:t>
            </a:r>
            <a:r>
              <a:rPr lang="cs-CZ" sz="1050" b="1" dirty="0" smtClean="0"/>
              <a:t> =10</a:t>
            </a:r>
            <a:endParaRPr lang="cs-CZ" sz="105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9209833" y="2639418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/>
              <a:t>Expirace</a:t>
            </a:r>
            <a:r>
              <a:rPr lang="cs-CZ" sz="1050" b="1" dirty="0" smtClean="0"/>
              <a:t> 31.12.17  </a:t>
            </a:r>
            <a:endParaRPr lang="cs-CZ" sz="105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644924" y="2643164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Šarže = K1</a:t>
            </a:r>
            <a:endParaRPr lang="cs-CZ" sz="105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366898" y="2653431"/>
            <a:ext cx="1205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Datum = 03.03.17 </a:t>
            </a:r>
            <a:endParaRPr lang="cs-CZ" sz="105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878731" y="2662265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Náklad/ks = 3  </a:t>
            </a:r>
            <a:endParaRPr lang="cs-CZ" sz="105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0348507" y="2624518"/>
            <a:ext cx="1516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/>
              <a:t>          Položka číslo  333</a:t>
            </a:r>
            <a:endParaRPr lang="cs-CZ" sz="1050" b="1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7682327" y="1860092"/>
            <a:ext cx="0" cy="94808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7400193" y="636312"/>
            <a:ext cx="0" cy="94808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445094" y="925689"/>
            <a:ext cx="25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= vyrovnání </a:t>
            </a:r>
            <a:r>
              <a:rPr lang="cs-CZ" dirty="0" smtClean="0">
                <a:solidFill>
                  <a:srgbClr val="0070C0"/>
                </a:solidFill>
              </a:rPr>
              <a:t>(</a:t>
            </a:r>
            <a:r>
              <a:rPr lang="cs-CZ" dirty="0" err="1" smtClean="0">
                <a:solidFill>
                  <a:srgbClr val="0070C0"/>
                </a:solidFill>
              </a:rPr>
              <a:t>application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8880807" y="2200980"/>
            <a:ext cx="242272" cy="2257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8886475" y="2669604"/>
            <a:ext cx="242272" cy="2257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8853045" y="1774099"/>
            <a:ext cx="242272" cy="2257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9283439" y="210772"/>
            <a:ext cx="242272" cy="2257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9629216" y="138013"/>
            <a:ext cx="203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= uzavřená položka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9283439" y="636312"/>
            <a:ext cx="242272" cy="2257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9644939" y="549791"/>
            <a:ext cx="19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= otevřená položka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40337" y="3226618"/>
            <a:ext cx="10850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Systém zareagoval při vyrovnání podle principu FIFO, takže vyrovnal prodej (položka 333) nákupem (položka=111).</a:t>
            </a:r>
          </a:p>
          <a:p>
            <a:r>
              <a:rPr lang="cs-CZ" dirty="0" smtClean="0"/>
              <a:t>Nicméně manažer  rozhodl, že se potřebuje napřed prodat položka 222 a to díky tomu, že bude dříve</a:t>
            </a:r>
          </a:p>
          <a:p>
            <a:r>
              <a:rPr lang="cs-CZ" dirty="0" smtClean="0"/>
              <a:t>končit její expirační </a:t>
            </a:r>
            <a:r>
              <a:rPr lang="cs-CZ" dirty="0" smtClean="0"/>
              <a:t>doba (</a:t>
            </a:r>
            <a:r>
              <a:rPr lang="cs-CZ" b="1" dirty="0" smtClean="0">
                <a:solidFill>
                  <a:srgbClr val="FF0000"/>
                </a:solidFill>
              </a:rPr>
              <a:t>1.9.17&lt;31.12.17</a:t>
            </a:r>
            <a:r>
              <a:rPr lang="cs-CZ" dirty="0" smtClean="0"/>
              <a:t>). </a:t>
            </a:r>
            <a:r>
              <a:rPr lang="cs-CZ" dirty="0" smtClean="0"/>
              <a:t>Takže je potřeba </a:t>
            </a:r>
            <a:r>
              <a:rPr lang="cs-CZ" dirty="0"/>
              <a:t>zrušit vyrovnání </a:t>
            </a:r>
            <a:r>
              <a:rPr lang="cs-CZ" dirty="0" smtClean="0"/>
              <a:t>(111-333)</a:t>
            </a:r>
            <a:r>
              <a:rPr lang="cs-CZ" dirty="0" smtClean="0"/>
              <a:t>  </a:t>
            </a:r>
            <a:r>
              <a:rPr lang="cs-CZ" dirty="0" smtClean="0"/>
              <a:t>a nastavit nové vyrovnání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(222-333). Expirační </a:t>
            </a:r>
            <a:r>
              <a:rPr lang="cs-CZ" dirty="0" smtClean="0"/>
              <a:t>datum je součástí </a:t>
            </a:r>
            <a:r>
              <a:rPr lang="cs-CZ" dirty="0" smtClean="0"/>
              <a:t> Nastavení </a:t>
            </a:r>
            <a:r>
              <a:rPr lang="cs-CZ" dirty="0" smtClean="0"/>
              <a:t>čísla dávky (šarže) . </a:t>
            </a:r>
            <a:endParaRPr lang="cs-CZ" dirty="0"/>
          </a:p>
        </p:txBody>
      </p:sp>
      <p:sp>
        <p:nvSpPr>
          <p:cNvPr id="41" name="Obdélník 40"/>
          <p:cNvSpPr/>
          <p:nvPr/>
        </p:nvSpPr>
        <p:spPr>
          <a:xfrm>
            <a:off x="3340544" y="4840139"/>
            <a:ext cx="8048867" cy="2808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Nákup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5271313" y="4867035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Šarže = K1</a:t>
            </a:r>
            <a:endParaRPr lang="cs-CZ" sz="1050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6157450" y="4840139"/>
            <a:ext cx="9140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/>
              <a:t>Quantity</a:t>
            </a:r>
            <a:r>
              <a:rPr lang="cs-CZ" sz="1050" b="1" dirty="0" smtClean="0"/>
              <a:t> =10</a:t>
            </a:r>
            <a:endParaRPr lang="cs-CZ" sz="1050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7527152" y="4891552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Náklad/ks = 3  </a:t>
            </a:r>
            <a:endParaRPr lang="cs-CZ" sz="1050" b="1" dirty="0"/>
          </a:p>
        </p:txBody>
      </p:sp>
      <p:sp>
        <p:nvSpPr>
          <p:cNvPr id="45" name="Obdélník 44"/>
          <p:cNvSpPr/>
          <p:nvPr/>
        </p:nvSpPr>
        <p:spPr>
          <a:xfrm>
            <a:off x="3365561" y="5294537"/>
            <a:ext cx="8048867" cy="2539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Nákup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263131" y="5294966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Šarže = K1</a:t>
            </a:r>
            <a:endParaRPr lang="cs-CZ" sz="1050" b="1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3949812" y="4886091"/>
            <a:ext cx="1205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Datum = 01.01.17 </a:t>
            </a:r>
            <a:endParaRPr lang="cs-CZ" sz="1050" b="1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3959718" y="5277434"/>
            <a:ext cx="1205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Datum = 02.02.17 </a:t>
            </a:r>
            <a:endParaRPr lang="cs-CZ" sz="1050" b="1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198280" y="5303800"/>
            <a:ext cx="9140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/>
              <a:t>Quantity</a:t>
            </a:r>
            <a:r>
              <a:rPr lang="cs-CZ" sz="1050" b="1" dirty="0" smtClean="0"/>
              <a:t> =20</a:t>
            </a:r>
            <a:endParaRPr lang="cs-CZ" sz="1050" b="1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7510416" y="5285567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Náklad/ks = 4  </a:t>
            </a:r>
            <a:endParaRPr lang="cs-CZ" sz="1050" b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9892423" y="5324482"/>
            <a:ext cx="17760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/>
              <a:t>          Položka číslo  222</a:t>
            </a:r>
            <a:endParaRPr lang="cs-CZ" sz="1050" b="1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8773872" y="4858580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/>
              <a:t>Expirace</a:t>
            </a:r>
            <a:r>
              <a:rPr lang="cs-CZ" sz="1050" b="1" dirty="0" smtClean="0"/>
              <a:t> 31.12.17  </a:t>
            </a:r>
            <a:endParaRPr lang="cs-CZ" sz="1050" b="1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8824736" y="5293916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/>
              <a:t>Expirace</a:t>
            </a:r>
            <a:r>
              <a:rPr lang="cs-CZ" sz="1050" b="1" dirty="0" smtClean="0"/>
              <a:t> 01.09.17  </a:t>
            </a:r>
            <a:endParaRPr lang="cs-CZ" sz="1050" b="1" dirty="0"/>
          </a:p>
        </p:txBody>
      </p:sp>
      <p:sp>
        <p:nvSpPr>
          <p:cNvPr id="54" name="Obdélník 53"/>
          <p:cNvSpPr/>
          <p:nvPr/>
        </p:nvSpPr>
        <p:spPr>
          <a:xfrm>
            <a:off x="3365561" y="5769699"/>
            <a:ext cx="8048867" cy="2539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Prodej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6252909" y="5788225"/>
            <a:ext cx="9140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/>
              <a:t>Quantity</a:t>
            </a:r>
            <a:r>
              <a:rPr lang="cs-CZ" sz="1050" b="1" dirty="0" smtClean="0"/>
              <a:t> =10</a:t>
            </a:r>
            <a:endParaRPr lang="cs-CZ" sz="1050" b="1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8851907" y="5736100"/>
            <a:ext cx="12314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 smtClean="0"/>
              <a:t>Expirace</a:t>
            </a:r>
            <a:r>
              <a:rPr lang="cs-CZ" sz="1050" b="1" dirty="0" smtClean="0"/>
              <a:t> 31.12.17  </a:t>
            </a:r>
            <a:endParaRPr lang="cs-CZ" sz="1050" b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5271313" y="5750169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Šarže = K1</a:t>
            </a:r>
            <a:endParaRPr lang="cs-CZ" sz="1050" b="1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3993287" y="5760436"/>
            <a:ext cx="1205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Datum = 03.03.17 </a:t>
            </a:r>
            <a:endParaRPr lang="cs-CZ" sz="1050" b="1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7505120" y="5769270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smtClean="0"/>
              <a:t>Náklad/ks = 3  </a:t>
            </a:r>
            <a:endParaRPr lang="cs-CZ" sz="1050" b="1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9974896" y="5731523"/>
            <a:ext cx="1516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/>
              <a:t>          Položka číslo  333</a:t>
            </a:r>
            <a:endParaRPr lang="cs-CZ" sz="1050" b="1" dirty="0"/>
          </a:p>
        </p:txBody>
      </p:sp>
      <p:sp>
        <p:nvSpPr>
          <p:cNvPr id="61" name="Obdélník 60"/>
          <p:cNvSpPr/>
          <p:nvPr/>
        </p:nvSpPr>
        <p:spPr>
          <a:xfrm>
            <a:off x="8454415" y="4911642"/>
            <a:ext cx="242272" cy="2257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62" name="Obdélník 61"/>
          <p:cNvSpPr/>
          <p:nvPr/>
        </p:nvSpPr>
        <p:spPr>
          <a:xfrm>
            <a:off x="8481211" y="5764238"/>
            <a:ext cx="242272" cy="2257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9890641" y="4882006"/>
            <a:ext cx="1516425" cy="253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/>
              <a:t>          Položka číslo  111</a:t>
            </a:r>
            <a:endParaRPr lang="cs-CZ" sz="1050" b="1" dirty="0"/>
          </a:p>
        </p:txBody>
      </p:sp>
      <p:sp>
        <p:nvSpPr>
          <p:cNvPr id="65" name="Obdélník 64"/>
          <p:cNvSpPr/>
          <p:nvPr/>
        </p:nvSpPr>
        <p:spPr>
          <a:xfrm>
            <a:off x="8467703" y="5280817"/>
            <a:ext cx="242272" cy="2257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cxnSp>
        <p:nvCxnSpPr>
          <p:cNvPr id="66" name="Přímá spojnice se šipkou 65"/>
          <p:cNvCxnSpPr/>
          <p:nvPr/>
        </p:nvCxnSpPr>
        <p:spPr>
          <a:xfrm>
            <a:off x="7364977" y="5393706"/>
            <a:ext cx="0" cy="56334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468479" y="6084483"/>
            <a:ext cx="1139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Pozor !!!  Vyrovnávající položka 222 zůstane i nadále </a:t>
            </a:r>
            <a:r>
              <a:rPr lang="cs-CZ" b="1" dirty="0" smtClean="0">
                <a:solidFill>
                  <a:srgbClr val="FF0000"/>
                </a:solidFill>
              </a:rPr>
              <a:t>otevřená, </a:t>
            </a:r>
            <a:r>
              <a:rPr lang="cs-CZ" b="1" dirty="0" smtClean="0">
                <a:solidFill>
                  <a:srgbClr val="FF0000"/>
                </a:solidFill>
              </a:rPr>
              <a:t>protože na skladě zůstane ještě 10 kousků </a:t>
            </a:r>
            <a:r>
              <a:rPr lang="cs-CZ" b="1" dirty="0" smtClean="0">
                <a:solidFill>
                  <a:srgbClr val="FF0000"/>
                </a:solidFill>
              </a:rPr>
              <a:t>(20-10=10) </a:t>
            </a:r>
            <a:r>
              <a:rPr lang="cs-CZ" b="1" dirty="0" smtClean="0">
                <a:solidFill>
                  <a:srgbClr val="FF0000"/>
                </a:solidFill>
              </a:rPr>
              <a:t>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Procesní schéma příkladu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2845" y="1690688"/>
            <a:ext cx="2269066" cy="6348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Nákup č.1 : 10 ks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07266" y="1690689"/>
            <a:ext cx="2223911" cy="6309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Nákup č.2 : 20 ks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661376" y="1690688"/>
            <a:ext cx="2269066" cy="6348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Prodej 10 ks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215486" y="1690688"/>
            <a:ext cx="2269066" cy="6348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Sešit vyrovnání a filtrem na číslo zboží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62845" y="2739054"/>
            <a:ext cx="2269066" cy="9120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Kurzor na položku prodeje </a:t>
            </a:r>
            <a:r>
              <a:rPr lang="cs-CZ" sz="1400" b="1" dirty="0" smtClean="0">
                <a:solidFill>
                  <a:schemeClr val="bg1"/>
                </a:solidFill>
              </a:rPr>
              <a:t>a Ikona </a:t>
            </a:r>
            <a:r>
              <a:rPr lang="cs-CZ" sz="1400" b="1" dirty="0" smtClean="0">
                <a:solidFill>
                  <a:schemeClr val="bg1"/>
                </a:solidFill>
              </a:rPr>
              <a:t>Vyrovnané položky  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107266" y="2739053"/>
            <a:ext cx="2223911" cy="9120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Systém ukáže vyrovnanou položku prvního nákupu 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661376" y="2739053"/>
            <a:ext cx="2269066" cy="9120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Ikona  Odebrat vyrovnání 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239474" y="2739053"/>
            <a:ext cx="2269066" cy="9120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Všechny položky jsou otevřené  (bez vyrovnání) 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62845" y="4068493"/>
            <a:ext cx="2269066" cy="9120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Kurzor na položku prodeje ikona Nevyrovnané položky  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107266" y="4068493"/>
            <a:ext cx="2269066" cy="9120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Kurzor na položku druhého nákupu s kratší </a:t>
            </a:r>
            <a:r>
              <a:rPr lang="cs-CZ" sz="1400" dirty="0" err="1" smtClean="0">
                <a:solidFill>
                  <a:schemeClr val="bg1"/>
                </a:solidFill>
              </a:rPr>
              <a:t>expirací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727699" y="4064613"/>
            <a:ext cx="2178755" cy="9120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OK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8215486" y="4064613"/>
            <a:ext cx="2269066" cy="9120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Nové vyrovnání je vidět v položkách zboží </a:t>
            </a:r>
            <a:endParaRPr lang="cs-CZ" sz="1400" dirty="0">
              <a:solidFill>
                <a:schemeClr val="bg1"/>
              </a:solidFill>
            </a:endParaRPr>
          </a:p>
        </p:txBody>
      </p:sp>
      <p:cxnSp>
        <p:nvCxnSpPr>
          <p:cNvPr id="18" name="Přímá spojnice se šipkou 17"/>
          <p:cNvCxnSpPr>
            <a:stCxn id="4" idx="3"/>
            <a:endCxn id="5" idx="1"/>
          </p:cNvCxnSpPr>
          <p:nvPr/>
        </p:nvCxnSpPr>
        <p:spPr>
          <a:xfrm flipV="1">
            <a:off x="2731911" y="2006161"/>
            <a:ext cx="375355" cy="1939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331177" y="2007436"/>
            <a:ext cx="375355" cy="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7885287" y="2006160"/>
            <a:ext cx="375355" cy="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729086" y="3195061"/>
            <a:ext cx="375355" cy="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2738966" y="4520622"/>
            <a:ext cx="375355" cy="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5308599" y="3195060"/>
            <a:ext cx="375355" cy="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7879639" y="3195059"/>
            <a:ext cx="375355" cy="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5367865" y="4520620"/>
            <a:ext cx="375355" cy="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7864119" y="4512104"/>
            <a:ext cx="375355" cy="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 flipV="1">
            <a:off x="237067" y="2506133"/>
            <a:ext cx="10803466" cy="11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 flipV="1">
            <a:off x="237067" y="3833458"/>
            <a:ext cx="10803466" cy="112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32832" y="2519472"/>
            <a:ext cx="5645" cy="4959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237067" y="3833458"/>
            <a:ext cx="5645" cy="4959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11029242" y="2015794"/>
            <a:ext cx="5645" cy="4959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11029242" y="3195059"/>
            <a:ext cx="6350" cy="649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10533587" y="3167428"/>
            <a:ext cx="495655" cy="5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10521768" y="2021439"/>
            <a:ext cx="495655" cy="5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V="1">
            <a:off x="232832" y="3015455"/>
            <a:ext cx="230013" cy="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V="1">
            <a:off x="269523" y="4318743"/>
            <a:ext cx="230013" cy="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2916763" y="5467839"/>
            <a:ext cx="594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Princip funguje i pro položky, které nejsou označeny šarží !!!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271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zboží A2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248" y="1490707"/>
            <a:ext cx="5248656" cy="2322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15" y="4134638"/>
            <a:ext cx="5878471" cy="20598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248" y="4276836"/>
            <a:ext cx="5074920" cy="9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4" y="1544504"/>
            <a:ext cx="5878471" cy="2268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7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Purchases</a:t>
            </a:r>
            <a:r>
              <a:rPr lang="cs-CZ" dirty="0" smtClean="0"/>
              <a:t> 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sz="1800" dirty="0" smtClean="0">
                <a:solidFill>
                  <a:srgbClr val="0070C0"/>
                </a:solidFill>
              </a:rPr>
              <a:t>(Nákup s pomocí deníku zboží)</a:t>
            </a:r>
            <a:endParaRPr lang="cs-CZ" sz="18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8" y="1582906"/>
            <a:ext cx="2867812" cy="1761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05" y="2048126"/>
            <a:ext cx="9942513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05" y="3747336"/>
            <a:ext cx="6427787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422105" y="4186989"/>
            <a:ext cx="3139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line have to be setup</a:t>
            </a:r>
          </a:p>
          <a:p>
            <a:r>
              <a:rPr lang="en-US" dirty="0" smtClean="0"/>
              <a:t>equally. Same Lot numbers and</a:t>
            </a:r>
          </a:p>
          <a:p>
            <a:r>
              <a:rPr lang="en-US" dirty="0" smtClean="0"/>
              <a:t>different quantities </a:t>
            </a:r>
          </a:p>
          <a:p>
            <a:endParaRPr lang="cs-CZ" dirty="0"/>
          </a:p>
        </p:txBody>
      </p:sp>
      <p:sp>
        <p:nvSpPr>
          <p:cNvPr id="5" name="Obousměrná svislá šipka 4"/>
          <p:cNvSpPr/>
          <p:nvPr/>
        </p:nvSpPr>
        <p:spPr>
          <a:xfrm>
            <a:off x="4283242" y="3290136"/>
            <a:ext cx="156411" cy="4331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7" y="5093118"/>
            <a:ext cx="24003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53" y="5189622"/>
            <a:ext cx="2943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selling</a:t>
            </a:r>
            <a:r>
              <a:rPr lang="cs-CZ" dirty="0" smtClean="0"/>
              <a:t> 15 </a:t>
            </a:r>
            <a:r>
              <a:rPr lang="cs-CZ" dirty="0" err="1" smtClean="0"/>
              <a:t>grams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048126"/>
            <a:ext cx="10723563" cy="235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entries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selling</a:t>
            </a:r>
            <a:r>
              <a:rPr lang="cs-CZ" dirty="0" smtClean="0"/>
              <a:t> 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journal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6" y="2728160"/>
            <a:ext cx="6523037" cy="202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6" y="1543050"/>
            <a:ext cx="9237663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3" y="5189371"/>
            <a:ext cx="11047413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896854" y="4756985"/>
            <a:ext cx="0" cy="10189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0094495" y="2057400"/>
            <a:ext cx="12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Deník zboží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765</Words>
  <Application>Microsoft Office PowerPoint</Application>
  <PresentationFormat>Vlastní</PresentationFormat>
  <Paragraphs>132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Office</vt:lpstr>
      <vt:lpstr>Sešit vyrovnání –CZ verze (začít  napřed od snímku 18  s divochem a látkou)</vt:lpstr>
      <vt:lpstr>Prezentace aplikace PowerPoint</vt:lpstr>
      <vt:lpstr>Application worksheet- simple model</vt:lpstr>
      <vt:lpstr>Appliciation prinicples Principy vyrovnání</vt:lpstr>
      <vt:lpstr>Procesní schéma příkladu </vt:lpstr>
      <vt:lpstr>Karta zboží A2 </vt:lpstr>
      <vt:lpstr>Purchases by use of item journal (Nákup s pomocí deníku zboží)</vt:lpstr>
      <vt:lpstr>Item entries before selling 15 grams  </vt:lpstr>
      <vt:lpstr>Item entries - selling  using item journal</vt:lpstr>
      <vt:lpstr>Item entries after selling 15 grams </vt:lpstr>
      <vt:lpstr>Application worksheet (Sešit vyrovnání)</vt:lpstr>
      <vt:lpstr>Application worksheet -(Sešit vyrovnání)</vt:lpstr>
      <vt:lpstr>New application in Application worksheet and item ledger entries</vt:lpstr>
      <vt:lpstr>Prezentace aplikace PowerPoint</vt:lpstr>
      <vt:lpstr>Karta zboží </vt:lpstr>
      <vt:lpstr>Prodejní objednávka</vt:lpstr>
      <vt:lpstr>Sešit požadavků </vt:lpstr>
      <vt:lpstr>Nákupní objednávka (viz sledování zakázky,..přidáme další dva flakony, takže 3 +2 =5)</vt:lpstr>
      <vt:lpstr>Přiřazení šarží – nezadáváme karty šarže </vt:lpstr>
      <vt:lpstr>Zaúčtování nákupní objednávky (F9) – položky zboží  </vt:lpstr>
      <vt:lpstr>Prodej určité části zboží podle šarže – manuální výběr</vt:lpstr>
      <vt:lpstr>Položky zboží – vyrovnání vysledováno s pomocí ikony Vyrovnané položky |(viz šipky) </vt:lpstr>
      <vt:lpstr>Sešit vyrovnání – s pomocí vyhledávacího okna</vt:lpstr>
      <vt:lpstr>Odebrání vyrovnání 349-355</vt:lpstr>
      <vt:lpstr>Sešit po odebrání vyrovnání  dvou položek</vt:lpstr>
      <vt:lpstr>Všechny vyrovnání zrušena </vt:lpstr>
      <vt:lpstr>Doplnění vstupních šarží – s pomocí deníku zboží</vt:lpstr>
      <vt:lpstr>Sešit vyrovnání po nákupu dalšího množství šarží KUR_03 a KUR_05.  </vt:lpstr>
      <vt:lpstr>Provedení nového náhradního vyrovnání  </vt:lpstr>
      <vt:lpstr>Výsledek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Sešit vyrovnání –CZ verze</dc:title>
  <dc:creator>Jaromir Skorkovsky</dc:creator>
  <cp:lastModifiedBy>Skorkovsky Jaromir</cp:lastModifiedBy>
  <cp:revision>24</cp:revision>
  <dcterms:created xsi:type="dcterms:W3CDTF">2017-10-11T08:29:53Z</dcterms:created>
  <dcterms:modified xsi:type="dcterms:W3CDTF">2017-11-06T08:34:42Z</dcterms:modified>
</cp:coreProperties>
</file>