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xls" ContentType="application/vnd.ms-excel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56"/>
  </p:notesMasterIdLst>
  <p:handoutMasterIdLst>
    <p:handoutMasterId r:id="rId57"/>
  </p:handoutMasterIdLst>
  <p:sldIdLst>
    <p:sldId id="364" r:id="rId2"/>
    <p:sldId id="490" r:id="rId3"/>
    <p:sldId id="492" r:id="rId4"/>
    <p:sldId id="493" r:id="rId5"/>
    <p:sldId id="494" r:id="rId6"/>
    <p:sldId id="526" r:id="rId7"/>
    <p:sldId id="495" r:id="rId8"/>
    <p:sldId id="497" r:id="rId9"/>
    <p:sldId id="525" r:id="rId10"/>
    <p:sldId id="498" r:id="rId11"/>
    <p:sldId id="438" r:id="rId12"/>
    <p:sldId id="505" r:id="rId13"/>
    <p:sldId id="508" r:id="rId14"/>
    <p:sldId id="499" r:id="rId15"/>
    <p:sldId id="439" r:id="rId16"/>
    <p:sldId id="437" r:id="rId17"/>
    <p:sldId id="500" r:id="rId18"/>
    <p:sldId id="501" r:id="rId19"/>
    <p:sldId id="502" r:id="rId20"/>
    <p:sldId id="506" r:id="rId21"/>
    <p:sldId id="507" r:id="rId22"/>
    <p:sldId id="440" r:id="rId23"/>
    <p:sldId id="443" r:id="rId24"/>
    <p:sldId id="442" r:id="rId25"/>
    <p:sldId id="448" r:id="rId26"/>
    <p:sldId id="449" r:id="rId27"/>
    <p:sldId id="487" r:id="rId28"/>
    <p:sldId id="444" r:id="rId29"/>
    <p:sldId id="445" r:id="rId30"/>
    <p:sldId id="509" r:id="rId31"/>
    <p:sldId id="446" r:id="rId32"/>
    <p:sldId id="511" r:id="rId33"/>
    <p:sldId id="527" r:id="rId34"/>
    <p:sldId id="447" r:id="rId35"/>
    <p:sldId id="450" r:id="rId36"/>
    <p:sldId id="513" r:id="rId37"/>
    <p:sldId id="512" r:id="rId38"/>
    <p:sldId id="452" r:id="rId39"/>
    <p:sldId id="514" r:id="rId40"/>
    <p:sldId id="515" r:id="rId41"/>
    <p:sldId id="516" r:id="rId42"/>
    <p:sldId id="453" r:id="rId43"/>
    <p:sldId id="517" r:id="rId44"/>
    <p:sldId id="518" r:id="rId45"/>
    <p:sldId id="455" r:id="rId46"/>
    <p:sldId id="459" r:id="rId47"/>
    <p:sldId id="519" r:id="rId48"/>
    <p:sldId id="521" r:id="rId49"/>
    <p:sldId id="530" r:id="rId50"/>
    <p:sldId id="523" r:id="rId51"/>
    <p:sldId id="529" r:id="rId52"/>
    <p:sldId id="531" r:id="rId53"/>
    <p:sldId id="496" r:id="rId54"/>
    <p:sldId id="520" r:id="rId5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985" autoAdjust="0"/>
    <p:restoredTop sz="94326" autoAdjust="0"/>
  </p:normalViewPr>
  <p:slideViewPr>
    <p:cSldViewPr>
      <p:cViewPr>
        <p:scale>
          <a:sx n="90" d="100"/>
          <a:sy n="90" d="100"/>
        </p:scale>
        <p:origin x="-208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163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notesMaster" Target="notesMasters/notesMaster1.xml"/><Relationship Id="rId57" Type="http://schemas.openxmlformats.org/officeDocument/2006/relationships/handoutMaster" Target="handoutMasters/handoutMaster1.xml"/><Relationship Id="rId58" Type="http://schemas.openxmlformats.org/officeDocument/2006/relationships/presProps" Target="presProps.xml"/><Relationship Id="rId59" Type="http://schemas.openxmlformats.org/officeDocument/2006/relationships/viewProps" Target="viewProp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theme" Target="theme/theme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1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16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14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8.png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14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14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8.png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17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1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4.wmf"/><Relationship Id="rId5" Type="http://schemas.openxmlformats.org/officeDocument/2006/relationships/image" Target="../media/image5.wmf"/><Relationship Id="rId6" Type="http://schemas.openxmlformats.org/officeDocument/2006/relationships/image" Target="../media/image6.wmf"/><Relationship Id="rId7" Type="http://schemas.openxmlformats.org/officeDocument/2006/relationships/image" Target="../media/image7.wmf"/><Relationship Id="rId1" Type="http://schemas.openxmlformats.org/officeDocument/2006/relationships/image" Target="../media/image1.wmf"/><Relationship Id="rId2" Type="http://schemas.openxmlformats.org/officeDocument/2006/relationships/image" Target="../media/image2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19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2.wmf"/><Relationship Id="rId3" Type="http://schemas.openxmlformats.org/officeDocument/2006/relationships/image" Target="../media/image20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20.wmf"/><Relationship Id="rId3" Type="http://schemas.openxmlformats.org/officeDocument/2006/relationships/image" Target="../media/image21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22.wmf"/><Relationship Id="rId3" Type="http://schemas.openxmlformats.org/officeDocument/2006/relationships/image" Target="../media/image2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2.w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Relationship Id="rId2" Type="http://schemas.openxmlformats.org/officeDocument/2006/relationships/image" Target="../media/image25.wmf"/><Relationship Id="rId3" Type="http://schemas.openxmlformats.org/officeDocument/2006/relationships/image" Target="../media/image26.w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2.wmf"/><Relationship Id="rId3" Type="http://schemas.openxmlformats.org/officeDocument/2006/relationships/image" Target="../media/image27.w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28.w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29.w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2.wmf"/><Relationship Id="rId3" Type="http://schemas.openxmlformats.org/officeDocument/2006/relationships/image" Target="../media/image8.png"/></Relationships>
</file>

<file path=ppt/drawings/_rels/vmlDrawing4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30.wmf"/></Relationships>
</file>

<file path=ppt/drawings/_rels/vmlDrawing4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31.wmf"/></Relationships>
</file>

<file path=ppt/drawings/_rels/vmlDrawing4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2.wmf"/></Relationships>
</file>

<file path=ppt/drawings/_rels/vmlDrawing4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33.wmf"/><Relationship Id="rId3" Type="http://schemas.openxmlformats.org/officeDocument/2006/relationships/image" Target="../media/image34.emf"/></Relationships>
</file>

<file path=ppt/drawings/_rels/vmlDrawing4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18.wmf"/><Relationship Id="rId3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4" Type="http://schemas.openxmlformats.org/officeDocument/2006/relationships/image" Target="../media/image11.wmf"/><Relationship Id="rId1" Type="http://schemas.openxmlformats.org/officeDocument/2006/relationships/image" Target="../media/image1.wmf"/><Relationship Id="rId2" Type="http://schemas.openxmlformats.org/officeDocument/2006/relationships/image" Target="../media/image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2.wmf"/><Relationship Id="rId3" Type="http://schemas.openxmlformats.org/officeDocument/2006/relationships/image" Target="../media/image8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12.wmf"/><Relationship Id="rId3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10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10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fld id="{6EAECA52-0A53-4CB4-A85E-5653D3706F6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fld id="{206D0851-76F4-44EA-B23E-80D68329E63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 smtClean="0"/>
          </a:p>
        </p:txBody>
      </p:sp>
      <p:sp>
        <p:nvSpPr>
          <p:cNvPr id="5939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6F369E-032C-462F-818E-6A66AE5CA92C}" type="slidenum">
              <a:rPr lang="de-DE" smtClean="0"/>
              <a:pPr>
                <a:defRPr/>
              </a:pPr>
              <a:t>1</a:t>
            </a:fld>
            <a:endParaRPr 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8909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C704E5B-A74B-44AD-8E39-ACB8C7F98051}" type="slidenum">
              <a:rPr lang="de-DE" smtClean="0"/>
              <a:pPr>
                <a:defRPr/>
              </a:pPr>
              <a:t>10</a:t>
            </a:fld>
            <a:endParaRPr lang="de-D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8909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3F9DFA7-C4D2-4B5B-8694-BA6B8D31E8C6}" type="slidenum">
              <a:rPr lang="de-DE" smtClean="0"/>
              <a:pPr>
                <a:defRPr/>
              </a:pPr>
              <a:t>11</a:t>
            </a:fld>
            <a:endParaRPr lang="de-DE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8909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C8ABD95-2DC0-447F-92DE-C948FAC7D40E}" type="slidenum">
              <a:rPr lang="de-DE" smtClean="0"/>
              <a:pPr>
                <a:defRPr/>
              </a:pPr>
              <a:t>12</a:t>
            </a:fld>
            <a:endParaRPr lang="de-DE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9216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26069AA-9E08-4489-86B9-709CB3D06F1F}" type="slidenum">
              <a:rPr lang="de-DE" smtClean="0"/>
              <a:pPr>
                <a:defRPr/>
              </a:pPr>
              <a:t>13</a:t>
            </a:fld>
            <a:endParaRPr lang="de-DE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8909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98E3026-C716-458B-A167-2DC8D646A4E2}" type="slidenum">
              <a:rPr lang="de-DE" smtClean="0"/>
              <a:pPr>
                <a:defRPr/>
              </a:pPr>
              <a:t>14</a:t>
            </a:fld>
            <a:endParaRPr lang="de-DE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9011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F21D3C-3F88-4D36-8692-9E17BB5A8AB8}" type="slidenum">
              <a:rPr lang="de-DE" smtClean="0"/>
              <a:pPr>
                <a:defRPr/>
              </a:pPr>
              <a:t>15</a:t>
            </a:fld>
            <a:endParaRPr lang="de-DE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9114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DFA12B-6C31-4835-83E8-3111A34C21B7}" type="slidenum">
              <a:rPr lang="de-DE" smtClean="0"/>
              <a:pPr>
                <a:defRPr/>
              </a:pPr>
              <a:t>16</a:t>
            </a:fld>
            <a:endParaRPr lang="de-DE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8909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0E1A5F-695E-438F-AAE0-656E5951F261}" type="slidenum">
              <a:rPr lang="de-DE" smtClean="0"/>
              <a:pPr>
                <a:defRPr/>
              </a:pPr>
              <a:t>17</a:t>
            </a:fld>
            <a:endParaRPr lang="de-DE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8909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505BA9-2A5C-4E76-BD7D-E63F20C51C23}" type="slidenum">
              <a:rPr lang="de-DE" smtClean="0"/>
              <a:pPr>
                <a:defRPr/>
              </a:pPr>
              <a:t>18</a:t>
            </a:fld>
            <a:endParaRPr lang="de-DE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8909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FF0E5D-9CC2-4ABA-8C25-E376A070CFEC}" type="slidenum">
              <a:rPr lang="de-DE" smtClean="0"/>
              <a:pPr>
                <a:defRPr/>
              </a:pPr>
              <a:t>19</a:t>
            </a:fld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D29720-CE29-4A99-9B38-63D9D37D83F4}" type="slidenum">
              <a:rPr lang="de-DE" smtClean="0"/>
              <a:pPr>
                <a:defRPr/>
              </a:pPr>
              <a:t>2</a:t>
            </a:fld>
            <a:endParaRPr lang="de-DE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9011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4B5BF20-44F2-4278-A0AD-DF4773382348}" type="slidenum">
              <a:rPr lang="de-DE" smtClean="0"/>
              <a:pPr>
                <a:defRPr/>
              </a:pPr>
              <a:t>20</a:t>
            </a:fld>
            <a:endParaRPr lang="de-DE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8909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0C746E-164C-4C26-95A6-C08C4E731E85}" type="slidenum">
              <a:rPr lang="de-DE" smtClean="0"/>
              <a:pPr>
                <a:defRPr/>
              </a:pPr>
              <a:t>21</a:t>
            </a:fld>
            <a:endParaRPr lang="de-DE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9318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A4F7B94-9C99-4CEF-B35F-0BCE77540514}" type="slidenum">
              <a:rPr lang="de-DE" smtClean="0"/>
              <a:pPr>
                <a:defRPr/>
              </a:pPr>
              <a:t>22</a:t>
            </a:fld>
            <a:endParaRPr lang="de-DE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9421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FD50A13-271F-4D4D-A59B-5E2B9705E94E}" type="slidenum">
              <a:rPr lang="de-DE" smtClean="0"/>
              <a:pPr>
                <a:defRPr/>
              </a:pPr>
              <a:t>23</a:t>
            </a:fld>
            <a:endParaRPr lang="de-DE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9523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E76E809-DDA7-4E1E-BDCA-CFABAC9FA8E9}" type="slidenum">
              <a:rPr lang="de-DE" smtClean="0"/>
              <a:pPr>
                <a:defRPr/>
              </a:pPr>
              <a:t>24</a:t>
            </a:fld>
            <a:endParaRPr lang="de-DE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9626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2B9A4F9-5B5F-4E4A-BB58-57832588D523}" type="slidenum">
              <a:rPr lang="de-DE" smtClean="0"/>
              <a:pPr>
                <a:defRPr/>
              </a:pPr>
              <a:t>25</a:t>
            </a:fld>
            <a:endParaRPr lang="de-DE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9728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1E8FFAE-2925-4DF3-B7B4-2670CF15C5D3}" type="slidenum">
              <a:rPr lang="de-DE" smtClean="0"/>
              <a:pPr>
                <a:defRPr/>
              </a:pPr>
              <a:t>26</a:t>
            </a:fld>
            <a:endParaRPr lang="de-DE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9626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230557-0921-4BA8-A123-4C6520E474D5}" type="slidenum">
              <a:rPr lang="de-DE" smtClean="0"/>
              <a:pPr>
                <a:defRPr/>
              </a:pPr>
              <a:t>27</a:t>
            </a:fld>
            <a:endParaRPr lang="de-DE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983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4F6B4B3-54FE-44EB-A1FE-107EE7434243}" type="slidenum">
              <a:rPr lang="de-DE" smtClean="0"/>
              <a:pPr>
                <a:defRPr/>
              </a:pPr>
              <a:t>28</a:t>
            </a:fld>
            <a:endParaRPr lang="de-DE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9933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4B96B15-241F-4D5B-83FC-8827FADEA2C3}" type="slidenum">
              <a:rPr lang="de-DE" smtClean="0"/>
              <a:pPr>
                <a:defRPr/>
              </a:pPr>
              <a:t>29</a:t>
            </a:fld>
            <a:endParaRPr 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8704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5BBC4C7-FCD7-4932-ADC6-4B37FC77466F}" type="slidenum">
              <a:rPr lang="de-DE" smtClean="0"/>
              <a:pPr>
                <a:defRPr/>
              </a:pPr>
              <a:t>3</a:t>
            </a:fld>
            <a:endParaRPr lang="de-DE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528B4F9-A378-4FBB-A0EA-2EC59740395A}" type="slidenum">
              <a:rPr lang="de-DE" smtClean="0"/>
              <a:pPr>
                <a:defRPr/>
              </a:pPr>
              <a:t>30</a:t>
            </a:fld>
            <a:endParaRPr lang="de-DE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0035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A31DFE-4D34-48EA-95C8-ADF214D50B8E}" type="slidenum">
              <a:rPr lang="de-DE" smtClean="0"/>
              <a:pPr>
                <a:defRPr/>
              </a:pPr>
              <a:t>31</a:t>
            </a:fld>
            <a:endParaRPr lang="de-DE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0342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4306E28-12AD-432F-8EDF-5FEA8EB887D7}" type="slidenum">
              <a:rPr lang="de-DE" smtClean="0"/>
              <a:pPr>
                <a:defRPr/>
              </a:pPr>
              <a:t>32</a:t>
            </a:fld>
            <a:endParaRPr lang="de-DE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0342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7EB254-2734-40E0-B3DC-897A6D60FE89}" type="slidenum">
              <a:rPr lang="de-DE" smtClean="0"/>
              <a:pPr>
                <a:defRPr/>
              </a:pPr>
              <a:t>33</a:t>
            </a:fld>
            <a:endParaRPr lang="de-DE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013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AAC058C-60A2-4FA9-AA47-47D17ED99DBB}" type="slidenum">
              <a:rPr lang="de-DE" smtClean="0"/>
              <a:pPr>
                <a:defRPr/>
              </a:pPr>
              <a:t>34</a:t>
            </a:fld>
            <a:endParaRPr lang="de-DE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0240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EE66AF4-C411-4E24-97D4-B38808736CCA}" type="slidenum">
              <a:rPr lang="de-DE" smtClean="0"/>
              <a:pPr>
                <a:defRPr/>
              </a:pPr>
              <a:t>35</a:t>
            </a:fld>
            <a:endParaRPr lang="de-DE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0342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FB3386-BCB7-4F64-94E6-C3A9BF31047F}" type="slidenum">
              <a:rPr lang="de-DE" smtClean="0"/>
              <a:pPr>
                <a:defRPr/>
              </a:pPr>
              <a:t>36</a:t>
            </a:fld>
            <a:endParaRPr lang="de-DE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0240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CE1EC0-EC0C-4B8D-A221-861FE0E75153}" type="slidenum">
              <a:rPr lang="de-DE" smtClean="0"/>
              <a:pPr>
                <a:defRPr/>
              </a:pPr>
              <a:t>37</a:t>
            </a:fld>
            <a:endParaRPr lang="de-DE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0445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B2990A0-3EDF-414B-8D9C-AD1411D9025F}" type="slidenum">
              <a:rPr lang="de-DE" smtClean="0"/>
              <a:pPr>
                <a:defRPr/>
              </a:pPr>
              <a:t>38</a:t>
            </a:fld>
            <a:endParaRPr lang="de-DE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830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0445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EC57B5F-AA16-4D33-817F-FE4AE667DEF4}" type="slidenum">
              <a:rPr lang="de-DE" smtClean="0"/>
              <a:pPr>
                <a:defRPr/>
              </a:pPr>
              <a:t>39</a:t>
            </a:fld>
            <a:endParaRPr 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880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B818DE-73FE-4EE3-92AE-A3A44308EDF7}" type="slidenum">
              <a:rPr lang="de-DE" smtClean="0"/>
              <a:pPr>
                <a:defRPr/>
              </a:pPr>
              <a:t>4</a:t>
            </a:fld>
            <a:endParaRPr lang="de-DE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0445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FDB8E9F-EC47-4B27-B24D-E932F46AA4D6}" type="slidenum">
              <a:rPr lang="de-DE" smtClean="0"/>
              <a:pPr>
                <a:defRPr/>
              </a:pPr>
              <a:t>40</a:t>
            </a:fld>
            <a:endParaRPr lang="de-DE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F940A3A-3060-45D6-A4AA-642861ED4C8A}" type="slidenum">
              <a:rPr lang="de-DE" smtClean="0"/>
              <a:pPr>
                <a:defRPr/>
              </a:pPr>
              <a:t>41</a:t>
            </a:fld>
            <a:endParaRPr lang="de-DE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0547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DBCE035-329C-4839-AEBA-B90179866EF4}" type="slidenum">
              <a:rPr lang="de-DE" smtClean="0"/>
              <a:pPr>
                <a:defRPr/>
              </a:pPr>
              <a:t>42</a:t>
            </a:fld>
            <a:endParaRPr lang="de-DE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0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0650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089E171-222B-44D6-9CDE-0460A73C0434}" type="slidenum">
              <a:rPr lang="de-DE" smtClean="0"/>
              <a:pPr>
                <a:defRPr/>
              </a:pPr>
              <a:t>43</a:t>
            </a:fld>
            <a:endParaRPr lang="de-DE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0650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BCC77D-312B-47DE-9860-FB51B955A239}" type="slidenum">
              <a:rPr lang="de-DE" smtClean="0"/>
              <a:pPr>
                <a:defRPr/>
              </a:pPr>
              <a:t>44</a:t>
            </a:fld>
            <a:endParaRPr lang="de-DE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0752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AFF388-16F0-4284-AF69-81273D67154D}" type="slidenum">
              <a:rPr lang="de-DE" smtClean="0"/>
              <a:pPr>
                <a:defRPr/>
              </a:pPr>
              <a:t>45</a:t>
            </a:fld>
            <a:endParaRPr lang="de-DE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547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0854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F75ABF-E677-4F55-9C63-BE9900E0435B}" type="slidenum">
              <a:rPr lang="de-DE" smtClean="0"/>
              <a:pPr>
                <a:defRPr/>
              </a:pPr>
              <a:t>46</a:t>
            </a:fld>
            <a:endParaRPr lang="de-DE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649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3FC0388-3CB9-45A7-B18F-8A65CB2EA0AB}" type="slidenum">
              <a:rPr lang="de-DE" smtClean="0"/>
              <a:pPr>
                <a:defRPr/>
              </a:pPr>
              <a:t>47</a:t>
            </a:fld>
            <a:endParaRPr lang="de-DE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0854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0945E9F-F132-4585-BD50-AB147245378C}" type="slidenum">
              <a:rPr lang="de-DE" smtClean="0"/>
              <a:pPr>
                <a:defRPr/>
              </a:pPr>
              <a:t>48</a:t>
            </a:fld>
            <a:endParaRPr lang="de-DE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0854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9E00D85-BCCC-468E-AEDA-9BA8274F88AF}" type="slidenum">
              <a:rPr lang="de-DE" smtClean="0"/>
              <a:pPr>
                <a:defRPr/>
              </a:pPr>
              <a:t>49</a:t>
            </a:fld>
            <a:endParaRPr 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8602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A915C48-5714-4ECC-9FB6-ABDFD5F726FF}" type="slidenum">
              <a:rPr lang="de-DE" smtClean="0"/>
              <a:pPr>
                <a:defRPr/>
              </a:pPr>
              <a:t>5</a:t>
            </a:fld>
            <a:endParaRPr lang="de-DE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0854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EB74E4C-2569-4305-8C9C-8DB8A05D1017}" type="slidenum">
              <a:rPr lang="de-DE" smtClean="0"/>
              <a:pPr>
                <a:defRPr/>
              </a:pPr>
              <a:t>50</a:t>
            </a:fld>
            <a:endParaRPr lang="de-DE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059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9421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627798-7E14-414D-8503-D388726179F5}" type="slidenum">
              <a:rPr lang="de-DE" smtClean="0"/>
              <a:pPr>
                <a:defRPr/>
              </a:pPr>
              <a:t>51</a:t>
            </a:fld>
            <a:endParaRPr lang="de-DE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161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9421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F260422-F4D8-4D7F-9B12-86CE0ED61BD1}" type="slidenum">
              <a:rPr lang="de-DE" smtClean="0"/>
              <a:pPr>
                <a:defRPr/>
              </a:pPr>
              <a:t>52</a:t>
            </a:fld>
            <a:endParaRPr lang="de-DE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4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F2AA9C1-4F90-441D-B922-2D38C41A3493}" type="slidenum">
              <a:rPr lang="de-DE" smtClean="0"/>
              <a:pPr>
                <a:defRPr/>
              </a:pPr>
              <a:t>53</a:t>
            </a:fld>
            <a:endParaRPr lang="de-DE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729021D-1C55-4872-B66E-B09278E46826}" type="slidenum">
              <a:rPr lang="de-DE" smtClean="0"/>
              <a:pPr>
                <a:defRPr/>
              </a:pPr>
              <a:t>54</a:t>
            </a:fld>
            <a:endParaRPr 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9523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D012F9B-DE6F-4F38-874D-81A437B872E7}" type="slidenum">
              <a:rPr lang="de-DE" smtClean="0"/>
              <a:pPr>
                <a:defRPr/>
              </a:pPr>
              <a:t>6</a:t>
            </a:fld>
            <a:endParaRPr lang="de-D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880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704F064-EC5F-48B1-8917-3F4553D90097}" type="slidenum">
              <a:rPr lang="de-DE" smtClean="0"/>
              <a:pPr>
                <a:defRPr/>
              </a:pPr>
              <a:t>7</a:t>
            </a:fld>
            <a:endParaRPr lang="de-D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FFED6E-8E82-4A39-B68F-99A432A9CACE}" type="slidenum">
              <a:rPr lang="de-DE" smtClean="0"/>
              <a:pPr>
                <a:defRPr/>
              </a:pPr>
              <a:t>8</a:t>
            </a:fld>
            <a:endParaRPr lang="de-D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8602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C5A4B96-DBE3-4705-A0EE-AB65F3407C3A}" type="slidenum">
              <a:rPr lang="de-DE" smtClean="0"/>
              <a:pPr>
                <a:defRPr/>
              </a:pPr>
              <a:t>9</a:t>
            </a:fld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de-AT">
              <a:cs typeface="+mn-cs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AT">
              <a:cs typeface="+mn-cs"/>
            </a:endParaRPr>
          </a:p>
        </p:txBody>
      </p:sp>
      <p:sp>
        <p:nvSpPr>
          <p:cNvPr id="442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de-AT" altLang="en-US"/>
              <a:t>Titelmasterformat durch Klicken bearbeiten</a:t>
            </a:r>
          </a:p>
        </p:txBody>
      </p:sp>
      <p:sp>
        <p:nvSpPr>
          <p:cNvPr id="4423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de-AT" altLang="en-US"/>
              <a:t>Formatvorlage des Untertitelmasters durch Klicken bearbeiten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60820-4CBC-4B1D-8063-755F66C12DF0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ED189-3D4E-444F-940A-0F63DAD33117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4E985-5EDF-4260-9B6F-29D02D3F7A15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de-AT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98F5C8-C4C5-40C6-ACEE-5155EE36FC23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EB12EA-47A0-4960-8544-E3FF0491C56C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2A102B-8AF0-4A72-9B67-D0DA6774C5C1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77477-3DBA-4980-8BE9-725D064B4936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ED9FF-A130-48E8-A5D1-7ACCBC762ECD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9ED03F-484D-4991-8C6B-176D8BB18D6C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5497CB-3189-43A9-93F8-538634554EC9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99A60A-D14C-4C3D-9519-DC03925DA63D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B2372-2AD7-433C-8947-1890D0F61AE9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E233F-3593-48F8-83FB-4ED435673163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CD0C0F-BC32-4E74-82EF-49DAD94FF8BF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en-US" smtClean="0"/>
              <a:t>Titelmasterformat durch Klicken bearbeiten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en-US" smtClean="0"/>
              <a:t>Textmasterformate durch Klicken bearbeiten</a:t>
            </a:r>
          </a:p>
          <a:p>
            <a:pPr lvl="1"/>
            <a:r>
              <a:rPr lang="de-AT" altLang="en-US" smtClean="0"/>
              <a:t>Zweite Ebene</a:t>
            </a:r>
          </a:p>
          <a:p>
            <a:pPr lvl="2"/>
            <a:r>
              <a:rPr lang="de-AT" altLang="en-US" smtClean="0"/>
              <a:t>Dritte Ebene</a:t>
            </a:r>
          </a:p>
          <a:p>
            <a:pPr lvl="3"/>
            <a:r>
              <a:rPr lang="de-AT" altLang="en-US" smtClean="0"/>
              <a:t>Vierte Ebene</a:t>
            </a:r>
          </a:p>
          <a:p>
            <a:pPr lvl="4"/>
            <a:r>
              <a:rPr lang="de-AT" altLang="en-US" smtClean="0"/>
              <a:t>Fünfte Ebene</a:t>
            </a:r>
          </a:p>
        </p:txBody>
      </p:sp>
      <p:sp>
        <p:nvSpPr>
          <p:cNvPr id="4413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4413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4413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fld id="{8D00AE7C-01AB-4699-92DC-2AF7230E4B5E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  <p:sp>
        <p:nvSpPr>
          <p:cNvPr id="44135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de-AT">
              <a:cs typeface="+mn-cs"/>
            </a:endParaRPr>
          </a:p>
        </p:txBody>
      </p:sp>
      <p:sp>
        <p:nvSpPr>
          <p:cNvPr id="44135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AT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11" r:id="rId1"/>
    <p:sldLayoutId id="2147484498" r:id="rId2"/>
    <p:sldLayoutId id="2147484499" r:id="rId3"/>
    <p:sldLayoutId id="2147484500" r:id="rId4"/>
    <p:sldLayoutId id="2147484501" r:id="rId5"/>
    <p:sldLayoutId id="2147484502" r:id="rId6"/>
    <p:sldLayoutId id="2147484503" r:id="rId7"/>
    <p:sldLayoutId id="2147484504" r:id="rId8"/>
    <p:sldLayoutId id="2147484505" r:id="rId9"/>
    <p:sldLayoutId id="2147484506" r:id="rId10"/>
    <p:sldLayoutId id="2147484507" r:id="rId11"/>
    <p:sldLayoutId id="2147484508" r:id="rId12"/>
    <p:sldLayoutId id="2147484509" r:id="rId13"/>
    <p:sldLayoutId id="2147484510" r:id="rId14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4" Type="http://schemas.openxmlformats.org/officeDocument/2006/relationships/oleObject" Target="../embeddings/oleObject28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29.bin"/><Relationship Id="rId7" Type="http://schemas.openxmlformats.org/officeDocument/2006/relationships/image" Target="../media/image12.wmf"/><Relationship Id="rId8" Type="http://schemas.openxmlformats.org/officeDocument/2006/relationships/oleObject" Target="../embeddings/oleObject30.bin"/><Relationship Id="rId9" Type="http://schemas.openxmlformats.org/officeDocument/2006/relationships/image" Target="../media/image13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4" Type="http://schemas.openxmlformats.org/officeDocument/2006/relationships/oleObject" Target="../embeddings/oleObject31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32.bin"/><Relationship Id="rId7" Type="http://schemas.openxmlformats.org/officeDocument/2006/relationships/image" Target="../media/image14.w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4" Type="http://schemas.openxmlformats.org/officeDocument/2006/relationships/oleObject" Target="../embeddings/oleObject33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34.bin"/><Relationship Id="rId7" Type="http://schemas.openxmlformats.org/officeDocument/2006/relationships/image" Target="../media/image16.w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4" Type="http://schemas.openxmlformats.org/officeDocument/2006/relationships/oleObject" Target="../embeddings/oleObject35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36.bin"/><Relationship Id="rId7" Type="http://schemas.openxmlformats.org/officeDocument/2006/relationships/image" Target="../media/image14.wmf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4" Type="http://schemas.openxmlformats.org/officeDocument/2006/relationships/oleObject" Target="../embeddings/oleObject37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38.bin"/><Relationship Id="rId7" Type="http://schemas.openxmlformats.org/officeDocument/2006/relationships/oleObject" Target="../embeddings/oleObject39.bin"/><Relationship Id="rId8" Type="http://schemas.openxmlformats.org/officeDocument/2006/relationships/image" Target="../media/image8.png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4" Type="http://schemas.openxmlformats.org/officeDocument/2006/relationships/oleObject" Target="../embeddings/oleObject40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41.bin"/><Relationship Id="rId7" Type="http://schemas.openxmlformats.org/officeDocument/2006/relationships/image" Target="../media/image14.wmf"/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4" Type="http://schemas.openxmlformats.org/officeDocument/2006/relationships/oleObject" Target="../embeddings/oleObject42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43.bin"/><Relationship Id="rId7" Type="http://schemas.openxmlformats.org/officeDocument/2006/relationships/image" Target="../media/image14.wmf"/><Relationship Id="rId1" Type="http://schemas.openxmlformats.org/officeDocument/2006/relationships/vmlDrawing" Target="../drawings/vmlDrawing15.vml"/><Relationship Id="rId2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4" Type="http://schemas.openxmlformats.org/officeDocument/2006/relationships/oleObject" Target="../embeddings/oleObject44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16.vml"/><Relationship Id="rId2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w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2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4" Type="http://schemas.openxmlformats.org/officeDocument/2006/relationships/oleObject" Target="../embeddings/oleObject45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46.bin"/><Relationship Id="rId7" Type="http://schemas.openxmlformats.org/officeDocument/2006/relationships/oleObject" Target="../embeddings/oleObject47.bin"/><Relationship Id="rId8" Type="http://schemas.openxmlformats.org/officeDocument/2006/relationships/image" Target="../media/image8.png"/><Relationship Id="rId1" Type="http://schemas.openxmlformats.org/officeDocument/2006/relationships/vmlDrawing" Target="../drawings/vmlDrawing17.vml"/><Relationship Id="rId2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4" Type="http://schemas.openxmlformats.org/officeDocument/2006/relationships/oleObject" Target="../embeddings/oleObject48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49.bin"/><Relationship Id="rId7" Type="http://schemas.openxmlformats.org/officeDocument/2006/relationships/image" Target="../media/image17.wmf"/><Relationship Id="rId1" Type="http://schemas.openxmlformats.org/officeDocument/2006/relationships/vmlDrawing" Target="../drawings/vmlDrawing18.vml"/><Relationship Id="rId2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4" Type="http://schemas.openxmlformats.org/officeDocument/2006/relationships/oleObject" Target="../embeddings/oleObject50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51.bin"/><Relationship Id="rId7" Type="http://schemas.openxmlformats.org/officeDocument/2006/relationships/image" Target="../media/image18.wmf"/><Relationship Id="rId1" Type="http://schemas.openxmlformats.org/officeDocument/2006/relationships/vmlDrawing" Target="../drawings/vmlDrawing19.vml"/><Relationship Id="rId2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4" Type="http://schemas.openxmlformats.org/officeDocument/2006/relationships/oleObject" Target="../embeddings/oleObject52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53.bin"/><Relationship Id="rId7" Type="http://schemas.openxmlformats.org/officeDocument/2006/relationships/image" Target="../media/image19.wmf"/><Relationship Id="rId1" Type="http://schemas.openxmlformats.org/officeDocument/2006/relationships/vmlDrawing" Target="../drawings/vmlDrawing20.vml"/><Relationship Id="rId2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4" Type="http://schemas.openxmlformats.org/officeDocument/2006/relationships/image" Target="../media/image9.png"/><Relationship Id="rId5" Type="http://schemas.openxmlformats.org/officeDocument/2006/relationships/oleObject" Target="../embeddings/oleObject54.bin"/><Relationship Id="rId6" Type="http://schemas.openxmlformats.org/officeDocument/2006/relationships/image" Target="../media/image2.wmf"/><Relationship Id="rId7" Type="http://schemas.openxmlformats.org/officeDocument/2006/relationships/oleObject" Target="../embeddings/oleObject55.bin"/><Relationship Id="rId1" Type="http://schemas.openxmlformats.org/officeDocument/2006/relationships/vmlDrawing" Target="../drawings/vmlDrawing21.vml"/><Relationship Id="rId2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4" Type="http://schemas.openxmlformats.org/officeDocument/2006/relationships/oleObject" Target="../embeddings/oleObject56.bin"/><Relationship Id="rId5" Type="http://schemas.openxmlformats.org/officeDocument/2006/relationships/image" Target="../media/image1.wmf"/><Relationship Id="rId6" Type="http://schemas.openxmlformats.org/officeDocument/2006/relationships/oleObject" Target="../embeddings/oleObject57.bin"/><Relationship Id="rId7" Type="http://schemas.openxmlformats.org/officeDocument/2006/relationships/image" Target="../media/image2.wmf"/><Relationship Id="rId8" Type="http://schemas.openxmlformats.org/officeDocument/2006/relationships/oleObject" Target="../embeddings/oleObject58.bin"/><Relationship Id="rId9" Type="http://schemas.openxmlformats.org/officeDocument/2006/relationships/image" Target="../media/image20.wmf"/><Relationship Id="rId1" Type="http://schemas.openxmlformats.org/officeDocument/2006/relationships/vmlDrawing" Target="../drawings/vmlDrawing22.vml"/><Relationship Id="rId2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4" Type="http://schemas.openxmlformats.org/officeDocument/2006/relationships/oleObject" Target="../embeddings/oleObject59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23.vml"/><Relationship Id="rId2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4" Type="http://schemas.openxmlformats.org/officeDocument/2006/relationships/oleObject" Target="../embeddings/oleObject60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61.bin"/><Relationship Id="rId7" Type="http://schemas.openxmlformats.org/officeDocument/2006/relationships/image" Target="../media/image20.wmf"/><Relationship Id="rId8" Type="http://schemas.openxmlformats.org/officeDocument/2006/relationships/oleObject" Target="../embeddings/oleObject62.bin"/><Relationship Id="rId9" Type="http://schemas.openxmlformats.org/officeDocument/2006/relationships/image" Target="../media/image21.wmf"/><Relationship Id="rId1" Type="http://schemas.openxmlformats.org/officeDocument/2006/relationships/vmlDrawing" Target="../drawings/vmlDrawing24.vml"/><Relationship Id="rId2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4" Type="http://schemas.openxmlformats.org/officeDocument/2006/relationships/oleObject" Target="../embeddings/oleObject63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25.vml"/><Relationship Id="rId2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4" Type="http://schemas.openxmlformats.org/officeDocument/2006/relationships/oleObject" Target="../embeddings/oleObject64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26.vml"/><Relationship Id="rId2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image" Target="../media/image4.wmf"/><Relationship Id="rId12" Type="http://schemas.openxmlformats.org/officeDocument/2006/relationships/oleObject" Target="../embeddings/oleObject7.bin"/><Relationship Id="rId13" Type="http://schemas.openxmlformats.org/officeDocument/2006/relationships/image" Target="../media/image5.wmf"/><Relationship Id="rId14" Type="http://schemas.openxmlformats.org/officeDocument/2006/relationships/oleObject" Target="../embeddings/oleObject8.bin"/><Relationship Id="rId15" Type="http://schemas.openxmlformats.org/officeDocument/2006/relationships/image" Target="../media/image6.wmf"/><Relationship Id="rId16" Type="http://schemas.openxmlformats.org/officeDocument/2006/relationships/oleObject" Target="../embeddings/oleObject9.bin"/><Relationship Id="rId17" Type="http://schemas.openxmlformats.org/officeDocument/2006/relationships/image" Target="../media/image7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4.xml"/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3.bin"/><Relationship Id="rId5" Type="http://schemas.openxmlformats.org/officeDocument/2006/relationships/image" Target="../media/image1.wmf"/><Relationship Id="rId6" Type="http://schemas.openxmlformats.org/officeDocument/2006/relationships/oleObject" Target="../embeddings/oleObject4.bin"/><Relationship Id="rId7" Type="http://schemas.openxmlformats.org/officeDocument/2006/relationships/image" Target="../media/image2.wmf"/><Relationship Id="rId8" Type="http://schemas.openxmlformats.org/officeDocument/2006/relationships/oleObject" Target="../embeddings/oleObject5.bin"/><Relationship Id="rId9" Type="http://schemas.openxmlformats.org/officeDocument/2006/relationships/image" Target="../media/image3.wmf"/><Relationship Id="rId10" Type="http://schemas.openxmlformats.org/officeDocument/2006/relationships/oleObject" Target="../embeddings/oleObject6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4" Type="http://schemas.openxmlformats.org/officeDocument/2006/relationships/oleObject" Target="../embeddings/oleObject65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27.vml"/><Relationship Id="rId2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4" Type="http://schemas.openxmlformats.org/officeDocument/2006/relationships/oleObject" Target="../embeddings/oleObject66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28.vml"/><Relationship Id="rId2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4" Type="http://schemas.openxmlformats.org/officeDocument/2006/relationships/oleObject" Target="../embeddings/oleObject67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68.bin"/><Relationship Id="rId7" Type="http://schemas.openxmlformats.org/officeDocument/2006/relationships/image" Target="../media/image22.wmf"/><Relationship Id="rId8" Type="http://schemas.openxmlformats.org/officeDocument/2006/relationships/oleObject" Target="../embeddings/oleObject69.bin"/><Relationship Id="rId9" Type="http://schemas.openxmlformats.org/officeDocument/2006/relationships/image" Target="../media/image23.wmf"/><Relationship Id="rId1" Type="http://schemas.openxmlformats.org/officeDocument/2006/relationships/vmlDrawing" Target="../drawings/vmlDrawing29.vml"/><Relationship Id="rId2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4" Type="http://schemas.openxmlformats.org/officeDocument/2006/relationships/oleObject" Target="../embeddings/oleObject70.bin"/><Relationship Id="rId5" Type="http://schemas.openxmlformats.org/officeDocument/2006/relationships/image" Target="../media/image24.wmf"/><Relationship Id="rId6" Type="http://schemas.openxmlformats.org/officeDocument/2006/relationships/oleObject" Target="../embeddings/oleObject71.bin"/><Relationship Id="rId7" Type="http://schemas.openxmlformats.org/officeDocument/2006/relationships/image" Target="../media/image25.wmf"/><Relationship Id="rId8" Type="http://schemas.openxmlformats.org/officeDocument/2006/relationships/oleObject" Target="../embeddings/oleObject72.bin"/><Relationship Id="rId9" Type="http://schemas.openxmlformats.org/officeDocument/2006/relationships/image" Target="../media/image26.wmf"/><Relationship Id="rId1" Type="http://schemas.openxmlformats.org/officeDocument/2006/relationships/vmlDrawing" Target="../drawings/vmlDrawing30.vml"/><Relationship Id="rId2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4" Type="http://schemas.openxmlformats.org/officeDocument/2006/relationships/oleObject" Target="../embeddings/oleObject73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31.vml"/><Relationship Id="rId2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4" Type="http://schemas.openxmlformats.org/officeDocument/2006/relationships/oleObject" Target="../embeddings/oleObject74.bin"/><Relationship Id="rId5" Type="http://schemas.openxmlformats.org/officeDocument/2006/relationships/image" Target="../media/image1.wmf"/><Relationship Id="rId6" Type="http://schemas.openxmlformats.org/officeDocument/2006/relationships/oleObject" Target="../embeddings/oleObject75.bin"/><Relationship Id="rId7" Type="http://schemas.openxmlformats.org/officeDocument/2006/relationships/image" Target="../media/image2.wmf"/><Relationship Id="rId8" Type="http://schemas.openxmlformats.org/officeDocument/2006/relationships/oleObject" Target="../embeddings/oleObject76.bin"/><Relationship Id="rId9" Type="http://schemas.openxmlformats.org/officeDocument/2006/relationships/image" Target="../media/image27.wmf"/><Relationship Id="rId1" Type="http://schemas.openxmlformats.org/officeDocument/2006/relationships/vmlDrawing" Target="../drawings/vmlDrawing32.vml"/><Relationship Id="rId2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4" Type="http://schemas.openxmlformats.org/officeDocument/2006/relationships/oleObject" Target="../embeddings/oleObject77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33.vml"/><Relationship Id="rId2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4" Type="http://schemas.openxmlformats.org/officeDocument/2006/relationships/oleObject" Target="../embeddings/oleObject78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34.vml"/><Relationship Id="rId2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4" Type="http://schemas.openxmlformats.org/officeDocument/2006/relationships/oleObject" Target="../embeddings/oleObject79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80.bin"/><Relationship Id="rId7" Type="http://schemas.openxmlformats.org/officeDocument/2006/relationships/image" Target="../media/image28.wmf"/><Relationship Id="rId1" Type="http://schemas.openxmlformats.org/officeDocument/2006/relationships/vmlDrawing" Target="../drawings/vmlDrawing35.vml"/><Relationship Id="rId2" Type="http://schemas.openxmlformats.org/officeDocument/2006/relationships/slideLayout" Target="../slideLayouts/slideLayout1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4" Type="http://schemas.openxmlformats.org/officeDocument/2006/relationships/oleObject" Target="../embeddings/oleObject81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82.bin"/><Relationship Id="rId7" Type="http://schemas.openxmlformats.org/officeDocument/2006/relationships/image" Target="../media/image29.wmf"/><Relationship Id="rId1" Type="http://schemas.openxmlformats.org/officeDocument/2006/relationships/vmlDrawing" Target="../drawings/vmlDrawing36.vml"/><Relationship Id="rId2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10.bin"/><Relationship Id="rId5" Type="http://schemas.openxmlformats.org/officeDocument/2006/relationships/image" Target="../media/image1.wmf"/><Relationship Id="rId6" Type="http://schemas.openxmlformats.org/officeDocument/2006/relationships/oleObject" Target="../embeddings/oleObject11.bin"/><Relationship Id="rId7" Type="http://schemas.openxmlformats.org/officeDocument/2006/relationships/image" Target="../media/image2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14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4" Type="http://schemas.openxmlformats.org/officeDocument/2006/relationships/oleObject" Target="../embeddings/oleObject83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37.vml"/><Relationship Id="rId2" Type="http://schemas.openxmlformats.org/officeDocument/2006/relationships/slideLayout" Target="../slideLayouts/slideLayout14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4" Type="http://schemas.openxmlformats.org/officeDocument/2006/relationships/oleObject" Target="../embeddings/oleObject84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38.vml"/><Relationship Id="rId2" Type="http://schemas.openxmlformats.org/officeDocument/2006/relationships/slideLayout" Target="../slideLayouts/slideLayout1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4" Type="http://schemas.openxmlformats.org/officeDocument/2006/relationships/oleObject" Target="../embeddings/oleObject85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39.vml"/><Relationship Id="rId2" Type="http://schemas.openxmlformats.org/officeDocument/2006/relationships/slideLayout" Target="../slideLayouts/slideLayout14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4" Type="http://schemas.openxmlformats.org/officeDocument/2006/relationships/oleObject" Target="../embeddings/oleObject86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87.bin"/><Relationship Id="rId7" Type="http://schemas.openxmlformats.org/officeDocument/2006/relationships/image" Target="../media/image30.wmf"/><Relationship Id="rId1" Type="http://schemas.openxmlformats.org/officeDocument/2006/relationships/vmlDrawing" Target="../drawings/vmlDrawing40.vml"/><Relationship Id="rId2" Type="http://schemas.openxmlformats.org/officeDocument/2006/relationships/slideLayout" Target="../slideLayouts/slideLayout14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4" Type="http://schemas.openxmlformats.org/officeDocument/2006/relationships/oleObject" Target="../embeddings/oleObject88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41.vml"/><Relationship Id="rId2" Type="http://schemas.openxmlformats.org/officeDocument/2006/relationships/slideLayout" Target="../slideLayouts/slideLayout14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5.xml"/><Relationship Id="rId4" Type="http://schemas.openxmlformats.org/officeDocument/2006/relationships/oleObject" Target="../embeddings/oleObject89.bin"/><Relationship Id="rId5" Type="http://schemas.openxmlformats.org/officeDocument/2006/relationships/image" Target="../media/image1.wmf"/><Relationship Id="rId6" Type="http://schemas.openxmlformats.org/officeDocument/2006/relationships/oleObject" Target="../embeddings/oleObject90.bin"/><Relationship Id="rId7" Type="http://schemas.openxmlformats.org/officeDocument/2006/relationships/image" Target="../media/image31.wmf"/><Relationship Id="rId1" Type="http://schemas.openxmlformats.org/officeDocument/2006/relationships/vmlDrawing" Target="../drawings/vmlDrawing42.vml"/><Relationship Id="rId2" Type="http://schemas.openxmlformats.org/officeDocument/2006/relationships/slideLayout" Target="../slideLayouts/slideLayout1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6.xml"/><Relationship Id="rId3" Type="http://schemas.openxmlformats.org/officeDocument/2006/relationships/image" Target="../media/image32.wmf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7.xml"/><Relationship Id="rId4" Type="http://schemas.openxmlformats.org/officeDocument/2006/relationships/oleObject" Target="../embeddings/oleObject91.bin"/><Relationship Id="rId5" Type="http://schemas.openxmlformats.org/officeDocument/2006/relationships/image" Target="../media/image1.wmf"/><Relationship Id="rId6" Type="http://schemas.openxmlformats.org/officeDocument/2006/relationships/oleObject" Target="../embeddings/oleObject92.bin"/><Relationship Id="rId7" Type="http://schemas.openxmlformats.org/officeDocument/2006/relationships/image" Target="../media/image2.wmf"/><Relationship Id="rId1" Type="http://schemas.openxmlformats.org/officeDocument/2006/relationships/vmlDrawing" Target="../drawings/vmlDrawing43.vml"/><Relationship Id="rId2" Type="http://schemas.openxmlformats.org/officeDocument/2006/relationships/slideLayout" Target="../slideLayouts/slideLayout14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8.xml"/><Relationship Id="rId4" Type="http://schemas.openxmlformats.org/officeDocument/2006/relationships/oleObject" Target="../embeddings/oleObject93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44.vml"/><Relationship Id="rId2" Type="http://schemas.openxmlformats.org/officeDocument/2006/relationships/slideLayout" Target="../slideLayouts/slideLayout14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9.xml"/><Relationship Id="rId4" Type="http://schemas.openxmlformats.org/officeDocument/2006/relationships/oleObject" Target="../embeddings/oleObject94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45.vml"/><Relationship Id="rId2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oleObject12.bin"/><Relationship Id="rId5" Type="http://schemas.openxmlformats.org/officeDocument/2006/relationships/image" Target="../media/image1.wmf"/><Relationship Id="rId6" Type="http://schemas.openxmlformats.org/officeDocument/2006/relationships/oleObject" Target="../embeddings/oleObject13.bin"/><Relationship Id="rId7" Type="http://schemas.openxmlformats.org/officeDocument/2006/relationships/image" Target="../media/image2.wmf"/><Relationship Id="rId8" Type="http://schemas.openxmlformats.org/officeDocument/2006/relationships/oleObject" Target="../embeddings/oleObject14.bin"/><Relationship Id="rId9" Type="http://schemas.openxmlformats.org/officeDocument/2006/relationships/oleObject" Target="../embeddings/oleObject15.bin"/><Relationship Id="rId10" Type="http://schemas.openxmlformats.org/officeDocument/2006/relationships/image" Target="../media/image8.png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14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0.xml"/><Relationship Id="rId4" Type="http://schemas.openxmlformats.org/officeDocument/2006/relationships/oleObject" Target="../embeddings/oleObject95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96.bin"/><Relationship Id="rId7" Type="http://schemas.openxmlformats.org/officeDocument/2006/relationships/image" Target="../media/image33.wmf"/><Relationship Id="rId8" Type="http://schemas.openxmlformats.org/officeDocument/2006/relationships/oleObject" Target="../embeddings/Microsoft_Excel_97_-_2004_Worksheet1.xls"/><Relationship Id="rId9" Type="http://schemas.openxmlformats.org/officeDocument/2006/relationships/image" Target="../media/image34.emf"/><Relationship Id="rId1" Type="http://schemas.openxmlformats.org/officeDocument/2006/relationships/vmlDrawing" Target="../drawings/vmlDrawing46.vml"/><Relationship Id="rId2" Type="http://schemas.openxmlformats.org/officeDocument/2006/relationships/slideLayout" Target="../slideLayouts/slideLayout14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1.xml"/><Relationship Id="rId4" Type="http://schemas.openxmlformats.org/officeDocument/2006/relationships/oleObject" Target="../embeddings/oleObject97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47.vml"/><Relationship Id="rId2" Type="http://schemas.openxmlformats.org/officeDocument/2006/relationships/slideLayout" Target="../slideLayouts/slideLayout14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2.xml"/><Relationship Id="rId4" Type="http://schemas.openxmlformats.org/officeDocument/2006/relationships/oleObject" Target="../embeddings/oleObject98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48.vml"/><Relationship Id="rId2" Type="http://schemas.openxmlformats.org/officeDocument/2006/relationships/slideLayout" Target="../slideLayouts/slideLayout1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3.xml"/><Relationship Id="rId3" Type="http://schemas.openxmlformats.org/officeDocument/2006/relationships/image" Target="../media/image32.wmf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4.xml"/><Relationship Id="rId4" Type="http://schemas.openxmlformats.org/officeDocument/2006/relationships/oleObject" Target="../embeddings/oleObject99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100.bin"/><Relationship Id="rId7" Type="http://schemas.openxmlformats.org/officeDocument/2006/relationships/image" Target="../media/image18.wmf"/><Relationship Id="rId8" Type="http://schemas.openxmlformats.org/officeDocument/2006/relationships/oleObject" Target="../embeddings/oleObject101.bin"/><Relationship Id="rId9" Type="http://schemas.openxmlformats.org/officeDocument/2006/relationships/image" Target="../media/image20.wmf"/><Relationship Id="rId1" Type="http://schemas.openxmlformats.org/officeDocument/2006/relationships/vmlDrawing" Target="../drawings/vmlDrawing49.vml"/><Relationship Id="rId2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image" Target="../media/image9.png"/><Relationship Id="rId5" Type="http://schemas.openxmlformats.org/officeDocument/2006/relationships/oleObject" Target="../embeddings/oleObject16.bin"/><Relationship Id="rId6" Type="http://schemas.openxmlformats.org/officeDocument/2006/relationships/image" Target="../media/image2.wmf"/><Relationship Id="rId7" Type="http://schemas.openxmlformats.org/officeDocument/2006/relationships/oleObject" Target="../embeddings/oleObject17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oleObject" Target="../embeddings/oleObject18.bin"/><Relationship Id="rId5" Type="http://schemas.openxmlformats.org/officeDocument/2006/relationships/image" Target="../media/image1.wmf"/><Relationship Id="rId6" Type="http://schemas.openxmlformats.org/officeDocument/2006/relationships/oleObject" Target="../embeddings/oleObject19.bin"/><Relationship Id="rId7" Type="http://schemas.openxmlformats.org/officeDocument/2006/relationships/image" Target="../media/image2.wmf"/><Relationship Id="rId8" Type="http://schemas.openxmlformats.org/officeDocument/2006/relationships/oleObject" Target="../embeddings/oleObject20.bin"/><Relationship Id="rId9" Type="http://schemas.openxmlformats.org/officeDocument/2006/relationships/image" Target="../media/image10.wmf"/><Relationship Id="rId10" Type="http://schemas.openxmlformats.org/officeDocument/2006/relationships/oleObject" Target="../embeddings/oleObject21.bin"/><Relationship Id="rId11" Type="http://schemas.openxmlformats.org/officeDocument/2006/relationships/image" Target="../media/image11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oleObject" Target="../embeddings/oleObject22.bin"/><Relationship Id="rId5" Type="http://schemas.openxmlformats.org/officeDocument/2006/relationships/image" Target="../media/image1.wmf"/><Relationship Id="rId6" Type="http://schemas.openxmlformats.org/officeDocument/2006/relationships/oleObject" Target="../embeddings/oleObject23.bin"/><Relationship Id="rId7" Type="http://schemas.openxmlformats.org/officeDocument/2006/relationships/image" Target="../media/image2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oleObject24.bin"/><Relationship Id="rId5" Type="http://schemas.openxmlformats.org/officeDocument/2006/relationships/image" Target="../media/image1.wmf"/><Relationship Id="rId6" Type="http://schemas.openxmlformats.org/officeDocument/2006/relationships/oleObject" Target="../embeddings/oleObject25.bin"/><Relationship Id="rId7" Type="http://schemas.openxmlformats.org/officeDocument/2006/relationships/image" Target="../media/image2.wmf"/><Relationship Id="rId8" Type="http://schemas.openxmlformats.org/officeDocument/2006/relationships/oleObject" Target="../embeddings/oleObject26.bin"/><Relationship Id="rId9" Type="http://schemas.openxmlformats.org/officeDocument/2006/relationships/oleObject" Target="../embeddings/oleObject27.bin"/><Relationship Id="rId10" Type="http://schemas.openxmlformats.org/officeDocument/2006/relationships/image" Target="../media/image8.png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46138" y="1341438"/>
            <a:ext cx="7902575" cy="3024187"/>
          </a:xfrm>
        </p:spPr>
        <p:txBody>
          <a:bodyPr/>
          <a:lstStyle/>
          <a:p>
            <a:pPr eaLnBrk="1" hangingPunct="1"/>
            <a:r>
              <a:rPr lang="en-US" sz="2600" smtClean="0">
                <a:latin typeface="Verdana" pitchFamily="34" charset="0"/>
              </a:rPr>
              <a:t>Econometrics - Lecture 2</a:t>
            </a:r>
            <a:br>
              <a:rPr lang="en-US" sz="2600" smtClean="0">
                <a:latin typeface="Verdana" pitchFamily="34" charset="0"/>
              </a:rPr>
            </a:br>
            <a:r>
              <a:rPr lang="en-US" sz="2600" smtClean="0">
                <a:latin typeface="Verdana" pitchFamily="34" charset="0"/>
              </a:rPr>
              <a:t/>
            </a:r>
            <a:br>
              <a:rPr lang="en-US" sz="2600" smtClean="0">
                <a:latin typeface="Verdana" pitchFamily="34" charset="0"/>
              </a:rPr>
            </a:br>
            <a:r>
              <a:rPr lang="en-US" sz="5400" smtClean="0">
                <a:latin typeface="Verdana" pitchFamily="34" charset="0"/>
              </a:rPr>
              <a:t>Introduction to Linear Regression – Part 2</a:t>
            </a:r>
            <a:endParaRPr lang="en-US" sz="460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4000" smtClean="0">
                <a:latin typeface="Verdana" pitchFamily="34" charset="0"/>
              </a:rPr>
              <a:t>OLS Estimator: Distributional Properties</a:t>
            </a:r>
            <a:endParaRPr lang="en-US" sz="4000" baseline="30000" smtClean="0">
              <a:latin typeface="Verdana" pitchFamily="34" charset="0"/>
            </a:endParaRPr>
          </a:p>
        </p:txBody>
      </p:sp>
      <p:sp>
        <p:nvSpPr>
          <p:cNvPr id="9222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143875" cy="4400550"/>
          </a:xfrm>
        </p:spPr>
        <p:txBody>
          <a:bodyPr/>
          <a:lstStyle/>
          <a:p>
            <a:pPr eaLnBrk="1" hangingPunct="1">
              <a:spcBef>
                <a:spcPct val="10000"/>
              </a:spcBef>
              <a:spcAft>
                <a:spcPct val="10000"/>
              </a:spcAft>
              <a:buFontTx/>
              <a:buNone/>
            </a:pPr>
            <a:r>
              <a:rPr lang="en-US" sz="2000" smtClean="0">
                <a:cs typeface="Arial" charset="0"/>
              </a:rPr>
              <a:t>Under the assumptions (A1) to (A5): </a:t>
            </a:r>
          </a:p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r>
              <a:rPr lang="en-US" sz="2000" smtClean="0">
                <a:cs typeface="Arial" charset="0"/>
              </a:rPr>
              <a:t>The OLS estimator </a:t>
            </a:r>
            <a:r>
              <a:rPr lang="en-US" sz="2000" i="1" smtClean="0">
                <a:cs typeface="Arial" charset="0"/>
              </a:rPr>
              <a:t>b = </a:t>
            </a:r>
            <a:r>
              <a:rPr lang="en-US" sz="2000" smtClean="0">
                <a:cs typeface="Arial" charset="0"/>
              </a:rPr>
              <a:t>(</a:t>
            </a:r>
            <a:r>
              <a:rPr lang="en-US" sz="2000" i="1" smtClean="0">
                <a:cs typeface="Arial" charset="0"/>
              </a:rPr>
              <a:t>X</a:t>
            </a:r>
            <a:r>
              <a:rPr lang="en-US" sz="2000" smtClean="0">
                <a:cs typeface="Arial" charset="0"/>
              </a:rPr>
              <a:t>’</a:t>
            </a:r>
            <a:r>
              <a:rPr lang="en-US" sz="2000" i="1" smtClean="0">
                <a:cs typeface="Arial" charset="0"/>
              </a:rPr>
              <a:t>X</a:t>
            </a:r>
            <a:r>
              <a:rPr lang="en-US" sz="2000" smtClean="0">
                <a:cs typeface="Arial" charset="0"/>
              </a:rPr>
              <a:t>)</a:t>
            </a:r>
            <a:r>
              <a:rPr lang="en-US" sz="2000" baseline="30000" smtClean="0">
                <a:cs typeface="Arial" charset="0"/>
              </a:rPr>
              <a:t>-1</a:t>
            </a:r>
            <a:r>
              <a:rPr lang="en-US" sz="2000" smtClean="0">
                <a:cs typeface="Arial" charset="0"/>
              </a:rPr>
              <a:t> </a:t>
            </a:r>
            <a:r>
              <a:rPr lang="en-US" sz="2000" i="1" smtClean="0">
                <a:cs typeface="Arial" charset="0"/>
              </a:rPr>
              <a:t>X</a:t>
            </a:r>
            <a:r>
              <a:rPr lang="en-US" sz="2000" smtClean="0">
                <a:cs typeface="Arial" charset="0"/>
              </a:rPr>
              <a:t>’</a:t>
            </a:r>
            <a:r>
              <a:rPr lang="en-US" sz="2000" i="1" smtClean="0">
                <a:cs typeface="Arial" charset="0"/>
              </a:rPr>
              <a:t>y</a:t>
            </a:r>
            <a:r>
              <a:rPr lang="en-US" sz="2000" smtClean="0">
                <a:cs typeface="Arial" charset="0"/>
              </a:rPr>
              <a:t> is normally distributed with mean β and covariance matrix V{</a:t>
            </a:r>
            <a:r>
              <a:rPr lang="en-US" sz="2000" i="1" smtClean="0">
                <a:cs typeface="Arial" charset="0"/>
              </a:rPr>
              <a:t>b</a:t>
            </a:r>
            <a:r>
              <a:rPr lang="en-US" sz="2000" smtClean="0">
                <a:cs typeface="Arial" charset="0"/>
              </a:rPr>
              <a:t>} = </a:t>
            </a:r>
            <a:r>
              <a:rPr lang="en-US" sz="2000" i="1" smtClean="0">
                <a:cs typeface="Arial" charset="0"/>
              </a:rPr>
              <a:t>σ</a:t>
            </a:r>
            <a:r>
              <a:rPr lang="en-US" sz="2000" baseline="30000" smtClean="0">
                <a:cs typeface="Arial" charset="0"/>
              </a:rPr>
              <a:t>2</a:t>
            </a:r>
            <a:r>
              <a:rPr lang="en-US" sz="2000" smtClean="0"/>
              <a:t>(</a:t>
            </a:r>
            <a:r>
              <a:rPr lang="en-US" sz="2000" i="1" smtClean="0">
                <a:cs typeface="Arial" charset="0"/>
              </a:rPr>
              <a:t>X</a:t>
            </a:r>
            <a:r>
              <a:rPr lang="en-US" sz="2000" smtClean="0">
                <a:cs typeface="Arial" charset="0"/>
              </a:rPr>
              <a:t>‘</a:t>
            </a:r>
            <a:r>
              <a:rPr lang="en-US" sz="2000" i="1" smtClean="0">
                <a:cs typeface="Arial" charset="0"/>
              </a:rPr>
              <a:t>X</a:t>
            </a:r>
            <a:r>
              <a:rPr lang="en-US" sz="2000" smtClean="0">
                <a:cs typeface="Arial" charset="0"/>
              </a:rPr>
              <a:t>)</a:t>
            </a:r>
            <a:r>
              <a:rPr lang="en-US" sz="2000" baseline="30000" smtClean="0">
                <a:cs typeface="Arial" charset="0"/>
              </a:rPr>
              <a:t>-1</a:t>
            </a:r>
            <a:endParaRPr lang="en-US" sz="2000" smtClean="0"/>
          </a:p>
          <a:p>
            <a:pPr>
              <a:buFont typeface="Wingdings" pitchFamily="2" charset="2"/>
              <a:buNone/>
            </a:pPr>
            <a:r>
              <a:rPr lang="en-US" sz="2000" smtClean="0"/>
              <a:t>		</a:t>
            </a:r>
            <a:r>
              <a:rPr lang="en-US" sz="2000" i="1" smtClean="0"/>
              <a:t>b</a:t>
            </a:r>
            <a:r>
              <a:rPr lang="en-US" sz="2000" smtClean="0"/>
              <a:t> </a:t>
            </a:r>
            <a:r>
              <a:rPr lang="en-US" sz="2000" smtClean="0">
                <a:cs typeface="Arial" charset="0"/>
              </a:rPr>
              <a:t>~ </a:t>
            </a:r>
            <a:r>
              <a:rPr lang="en-US" sz="2000" smtClean="0"/>
              <a:t>N(</a:t>
            </a:r>
            <a:r>
              <a:rPr lang="en-US" sz="2000" smtClean="0">
                <a:cs typeface="Arial" charset="0"/>
              </a:rPr>
              <a:t>β</a:t>
            </a:r>
            <a:r>
              <a:rPr lang="en-US" sz="2000" smtClean="0"/>
              <a:t>, </a:t>
            </a:r>
            <a:r>
              <a:rPr lang="en-US" sz="2000" i="1" smtClean="0">
                <a:cs typeface="Arial" charset="0"/>
              </a:rPr>
              <a:t>σ</a:t>
            </a:r>
            <a:r>
              <a:rPr lang="en-US" sz="2000" baseline="30000" smtClean="0">
                <a:cs typeface="Arial" charset="0"/>
              </a:rPr>
              <a:t>2</a:t>
            </a:r>
            <a:r>
              <a:rPr lang="en-US" sz="2000" smtClean="0">
                <a:cs typeface="Arial" charset="0"/>
              </a:rPr>
              <a:t>(</a:t>
            </a:r>
            <a:r>
              <a:rPr lang="en-US" sz="2000" i="1" smtClean="0">
                <a:cs typeface="Arial" charset="0"/>
              </a:rPr>
              <a:t>X</a:t>
            </a:r>
            <a:r>
              <a:rPr lang="en-US" sz="2000" smtClean="0">
                <a:cs typeface="Arial" charset="0"/>
              </a:rPr>
              <a:t>’</a:t>
            </a:r>
            <a:r>
              <a:rPr lang="en-US" sz="2000" i="1" smtClean="0">
                <a:cs typeface="Arial" charset="0"/>
              </a:rPr>
              <a:t>X</a:t>
            </a:r>
            <a:r>
              <a:rPr lang="en-US" sz="2000" smtClean="0">
                <a:cs typeface="Arial" charset="0"/>
              </a:rPr>
              <a:t>)</a:t>
            </a:r>
            <a:r>
              <a:rPr lang="en-US" sz="2000" baseline="30000" smtClean="0">
                <a:cs typeface="Arial" charset="0"/>
              </a:rPr>
              <a:t>-1</a:t>
            </a:r>
            <a:r>
              <a:rPr lang="en-US" sz="2000" smtClean="0">
                <a:cs typeface="Arial" charset="0"/>
              </a:rPr>
              <a:t>),   </a:t>
            </a:r>
            <a:r>
              <a:rPr lang="en-US" sz="2000" i="1" smtClean="0"/>
              <a:t>b</a:t>
            </a:r>
            <a:r>
              <a:rPr lang="en-US" sz="2000" baseline="-25000" smtClean="0"/>
              <a:t>k</a:t>
            </a:r>
            <a:r>
              <a:rPr lang="en-US" sz="2000" smtClean="0"/>
              <a:t> </a:t>
            </a:r>
            <a:r>
              <a:rPr lang="en-US" sz="2000" smtClean="0">
                <a:cs typeface="Arial" charset="0"/>
              </a:rPr>
              <a:t>~ </a:t>
            </a:r>
            <a:r>
              <a:rPr lang="en-US" sz="2000" smtClean="0"/>
              <a:t>N(</a:t>
            </a:r>
            <a:r>
              <a:rPr lang="en-US" sz="2000" smtClean="0">
                <a:cs typeface="Arial" charset="0"/>
              </a:rPr>
              <a:t>β</a:t>
            </a:r>
            <a:r>
              <a:rPr lang="en-US" sz="2000" baseline="-25000" smtClean="0"/>
              <a:t>k</a:t>
            </a:r>
            <a:r>
              <a:rPr lang="en-US" sz="2000" smtClean="0"/>
              <a:t>, </a:t>
            </a:r>
            <a:r>
              <a:rPr lang="en-US" sz="2000" i="1" smtClean="0">
                <a:cs typeface="Arial" charset="0"/>
              </a:rPr>
              <a:t>σ</a:t>
            </a:r>
            <a:r>
              <a:rPr lang="en-US" sz="2000" baseline="30000" smtClean="0">
                <a:cs typeface="Arial" charset="0"/>
              </a:rPr>
              <a:t>2</a:t>
            </a:r>
            <a:r>
              <a:rPr lang="en-US" sz="2000" i="1" smtClean="0">
                <a:cs typeface="Arial" charset="0"/>
              </a:rPr>
              <a:t>c</a:t>
            </a:r>
            <a:r>
              <a:rPr lang="en-US" sz="2000" baseline="-25000" smtClean="0">
                <a:cs typeface="Arial" charset="0"/>
              </a:rPr>
              <a:t>kk</a:t>
            </a:r>
            <a:r>
              <a:rPr lang="en-US" sz="2000" smtClean="0">
                <a:cs typeface="Arial" charset="0"/>
              </a:rPr>
              <a:t>), </a:t>
            </a:r>
            <a:r>
              <a:rPr lang="en-US" sz="2000" i="1" smtClean="0">
                <a:cs typeface="Arial" charset="0"/>
              </a:rPr>
              <a:t>k</a:t>
            </a:r>
            <a:r>
              <a:rPr lang="en-US" sz="2000" smtClean="0">
                <a:cs typeface="Arial" charset="0"/>
              </a:rPr>
              <a:t>=1,…,</a:t>
            </a:r>
            <a:r>
              <a:rPr lang="en-US" sz="2000" i="1" smtClean="0">
                <a:cs typeface="Arial" charset="0"/>
              </a:rPr>
              <a:t>K</a:t>
            </a:r>
            <a:r>
              <a:rPr lang="en-US" sz="2000" smtClean="0">
                <a:cs typeface="Arial" charset="0"/>
              </a:rPr>
              <a:t> </a:t>
            </a:r>
            <a:endParaRPr lang="en-US" sz="2000" smtClean="0"/>
          </a:p>
          <a:p>
            <a:pPr>
              <a:buFont typeface="Wingdings" pitchFamily="2" charset="2"/>
              <a:buNone/>
            </a:pPr>
            <a:r>
              <a:rPr lang="en-US" sz="2000" smtClean="0">
                <a:cs typeface="Arial" charset="0"/>
              </a:rPr>
              <a:t>	with </a:t>
            </a:r>
            <a:r>
              <a:rPr lang="en-US" sz="2000" i="1" smtClean="0">
                <a:cs typeface="Arial" charset="0"/>
              </a:rPr>
              <a:t>c</a:t>
            </a:r>
            <a:r>
              <a:rPr lang="en-US" sz="2000" baseline="-25000" smtClean="0">
                <a:cs typeface="Arial" charset="0"/>
              </a:rPr>
              <a:t>kk</a:t>
            </a:r>
            <a:r>
              <a:rPr lang="en-US" sz="2000" smtClean="0">
                <a:cs typeface="Arial" charset="0"/>
              </a:rPr>
              <a:t> the </a:t>
            </a:r>
            <a:r>
              <a:rPr lang="en-US" sz="2000" i="1" smtClean="0">
                <a:cs typeface="Arial" charset="0"/>
              </a:rPr>
              <a:t>k</a:t>
            </a:r>
            <a:r>
              <a:rPr lang="en-US" sz="2000" smtClean="0">
                <a:cs typeface="Arial" charset="0"/>
              </a:rPr>
              <a:t>-th diagonal element of (</a:t>
            </a:r>
            <a:r>
              <a:rPr lang="en-US" sz="2000" i="1" smtClean="0">
                <a:cs typeface="Arial" charset="0"/>
              </a:rPr>
              <a:t>X</a:t>
            </a:r>
            <a:r>
              <a:rPr lang="en-US" sz="2000" smtClean="0">
                <a:cs typeface="Arial" charset="0"/>
              </a:rPr>
              <a:t>’</a:t>
            </a:r>
            <a:r>
              <a:rPr lang="en-US" sz="2000" i="1" smtClean="0">
                <a:cs typeface="Arial" charset="0"/>
              </a:rPr>
              <a:t>X</a:t>
            </a:r>
            <a:r>
              <a:rPr lang="en-US" sz="2000" smtClean="0">
                <a:cs typeface="Arial" charset="0"/>
              </a:rPr>
              <a:t>)</a:t>
            </a:r>
            <a:r>
              <a:rPr lang="en-US" sz="2000" baseline="30000" smtClean="0">
                <a:cs typeface="Arial" charset="0"/>
              </a:rPr>
              <a:t>-1</a:t>
            </a:r>
            <a:endParaRPr lang="en-US" sz="2000" smtClean="0"/>
          </a:p>
          <a:p>
            <a:r>
              <a:rPr lang="en-US" sz="2000" smtClean="0"/>
              <a:t>The statistic</a:t>
            </a:r>
          </a:p>
          <a:p>
            <a:pPr>
              <a:buFont typeface="Wingdings" pitchFamily="2" charset="2"/>
              <a:buNone/>
            </a:pPr>
            <a:endParaRPr lang="en-US" sz="1600" smtClean="0"/>
          </a:p>
          <a:p>
            <a:pPr>
              <a:buFont typeface="Wingdings" pitchFamily="2" charset="2"/>
              <a:buNone/>
            </a:pPr>
            <a:endParaRPr lang="en-US" sz="1800" smtClean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	follows the standard normal distribution N(0,1)</a:t>
            </a:r>
          </a:p>
          <a:p>
            <a:pPr>
              <a:spcBef>
                <a:spcPts val="600"/>
              </a:spcBef>
            </a:pPr>
            <a:r>
              <a:rPr lang="en-US" sz="2000" smtClean="0"/>
              <a:t>The statistic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1800" smtClean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1800" smtClean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	follows the </a:t>
            </a:r>
            <a:r>
              <a:rPr lang="en-US" sz="2000" i="1" smtClean="0">
                <a:sym typeface="Symbol" pitchFamily="18" charset="2"/>
              </a:rPr>
              <a:t>t</a:t>
            </a:r>
            <a:r>
              <a:rPr lang="en-US" sz="2000" smtClean="0">
                <a:sym typeface="Symbol" pitchFamily="18" charset="2"/>
              </a:rPr>
              <a:t>-distribution with </a:t>
            </a:r>
            <a:r>
              <a:rPr lang="en-US" sz="2000" i="1" smtClean="0">
                <a:sym typeface="Symbol" pitchFamily="18" charset="2"/>
              </a:rPr>
              <a:t>N</a:t>
            </a:r>
            <a:r>
              <a:rPr lang="en-US" sz="2000" smtClean="0">
                <a:sym typeface="Symbol" pitchFamily="18" charset="2"/>
              </a:rPr>
              <a:t>-</a:t>
            </a:r>
            <a:r>
              <a:rPr lang="en-US" sz="2000" i="1" smtClean="0">
                <a:sym typeface="Symbol" pitchFamily="18" charset="2"/>
              </a:rPr>
              <a:t>K</a:t>
            </a:r>
            <a:r>
              <a:rPr lang="en-US" sz="2000" smtClean="0">
                <a:sym typeface="Symbol" pitchFamily="18" charset="2"/>
              </a:rPr>
              <a:t> degrees of freedom (</a:t>
            </a:r>
            <a:r>
              <a:rPr lang="en-US" sz="2000" i="1" smtClean="0">
                <a:sym typeface="Symbol" pitchFamily="18" charset="2"/>
              </a:rPr>
              <a:t>df</a:t>
            </a:r>
            <a:r>
              <a:rPr lang="en-US" sz="2000" smtClean="0">
                <a:sym typeface="Symbol" pitchFamily="18" charset="2"/>
              </a:rPr>
              <a:t>)</a:t>
            </a:r>
            <a:endParaRPr lang="en-US" sz="200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FBCD2F-0B91-4C54-9C1F-896EE466662F}" type="slidenum">
              <a:rPr lang="de-AT" altLang="en-US"/>
              <a:pPr>
                <a:defRPr/>
              </a:pPr>
              <a:t>10</a:t>
            </a:fld>
            <a:endParaRPr lang="de-AT" altLang="en-US"/>
          </a:p>
        </p:txBody>
      </p:sp>
      <p:sp>
        <p:nvSpPr>
          <p:cNvPr id="9226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9218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4"/>
          <p:cNvGraphicFramePr>
            <a:graphicFrameLocks noChangeAspect="1"/>
          </p:cNvGraphicFramePr>
          <p:nvPr/>
        </p:nvGraphicFramePr>
        <p:xfrm>
          <a:off x="1476375" y="3697288"/>
          <a:ext cx="2447925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Equation" r:id="rId6" imgW="1320480" imgH="457200" progId="Equation.DSMT4">
                  <p:embed/>
                </p:oleObj>
              </mc:Choice>
              <mc:Fallback>
                <p:oleObj name="Equation" r:id="rId6" imgW="1320480" imgH="457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3697288"/>
                        <a:ext cx="2447925" cy="847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5"/>
          <p:cNvGraphicFramePr>
            <a:graphicFrameLocks noChangeAspect="1"/>
          </p:cNvGraphicFramePr>
          <p:nvPr/>
        </p:nvGraphicFramePr>
        <p:xfrm>
          <a:off x="1476375" y="5054600"/>
          <a:ext cx="1511300" cy="906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Formel" r:id="rId8" imgW="761760" imgH="457200" progId="Equation.3">
                  <p:embed/>
                </p:oleObj>
              </mc:Choice>
              <mc:Fallback>
                <p:oleObj name="Formel" r:id="rId8" imgW="76176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5054600"/>
                        <a:ext cx="1511300" cy="906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4000" smtClean="0">
                <a:latin typeface="Verdana" pitchFamily="34" charset="0"/>
              </a:rPr>
              <a:t>Testing a Regression Coefficient: </a:t>
            </a:r>
            <a:r>
              <a:rPr lang="en-US" sz="4000" i="1" smtClean="0">
                <a:latin typeface="Verdana" pitchFamily="34" charset="0"/>
              </a:rPr>
              <a:t>t</a:t>
            </a:r>
            <a:r>
              <a:rPr lang="en-US" sz="4000" smtClean="0">
                <a:latin typeface="Verdana" pitchFamily="34" charset="0"/>
              </a:rPr>
              <a:t>-Test</a:t>
            </a:r>
            <a:endParaRPr lang="en-US" sz="4000" baseline="30000" smtClean="0">
              <a:latin typeface="Verdana" pitchFamily="34" charset="0"/>
            </a:endParaRPr>
          </a:p>
        </p:txBody>
      </p:sp>
      <p:sp>
        <p:nvSpPr>
          <p:cNvPr id="1024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143875" cy="4400550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For testing a restriction on the (single) regression coefficient </a:t>
            </a:r>
            <a:r>
              <a:rPr lang="en-US" sz="2000" smtClean="0">
                <a:sym typeface="Symbol" pitchFamily="18" charset="2"/>
              </a:rPr>
              <a:t></a:t>
            </a:r>
            <a:r>
              <a:rPr lang="en-US" sz="2000" baseline="-25000" smtClean="0">
                <a:sym typeface="Symbol" pitchFamily="18" charset="2"/>
              </a:rPr>
              <a:t>k</a:t>
            </a:r>
            <a:r>
              <a:rPr lang="en-US" sz="2000" smtClean="0">
                <a:sym typeface="Symbol" pitchFamily="18" charset="2"/>
              </a:rPr>
              <a:t>:</a:t>
            </a:r>
            <a:endParaRPr lang="en-US" sz="2000" smtClean="0"/>
          </a:p>
          <a:p>
            <a:pPr>
              <a:spcBef>
                <a:spcPts val="600"/>
              </a:spcBef>
            </a:pPr>
            <a:r>
              <a:rPr lang="en-US" sz="2000" smtClean="0"/>
              <a:t>Null hypothesis H</a:t>
            </a:r>
            <a:r>
              <a:rPr lang="en-US" sz="2000" baseline="-25000" smtClean="0"/>
              <a:t>0</a:t>
            </a:r>
            <a:r>
              <a:rPr lang="en-US" sz="2000" smtClean="0"/>
              <a:t>: </a:t>
            </a:r>
            <a:r>
              <a:rPr lang="en-US" sz="2000" smtClean="0">
                <a:sym typeface="Symbol" pitchFamily="18" charset="2"/>
              </a:rPr>
              <a:t></a:t>
            </a:r>
            <a:r>
              <a:rPr lang="en-US" sz="2000" baseline="-25000" smtClean="0">
                <a:sym typeface="Symbol" pitchFamily="18" charset="2"/>
              </a:rPr>
              <a:t>k</a:t>
            </a:r>
            <a:r>
              <a:rPr lang="en-US" sz="2000" smtClean="0">
                <a:sym typeface="Symbol" pitchFamily="18" charset="2"/>
              </a:rPr>
              <a:t> = </a:t>
            </a:r>
            <a:r>
              <a:rPr lang="en-US" sz="2000" i="1" smtClean="0">
                <a:sym typeface="Symbol" pitchFamily="18" charset="2"/>
              </a:rPr>
              <a:t>q</a:t>
            </a:r>
            <a:r>
              <a:rPr lang="en-US" sz="2000" smtClean="0">
                <a:sym typeface="Symbol" pitchFamily="18" charset="2"/>
              </a:rPr>
              <a:t>  (most interesting case: </a:t>
            </a:r>
            <a:r>
              <a:rPr lang="en-US" sz="2000" i="1" smtClean="0">
                <a:sym typeface="Symbol" pitchFamily="18" charset="2"/>
              </a:rPr>
              <a:t>q</a:t>
            </a:r>
            <a:r>
              <a:rPr lang="en-US" sz="2000" smtClean="0">
                <a:sym typeface="Symbol" pitchFamily="18" charset="2"/>
              </a:rPr>
              <a:t> = 0)</a:t>
            </a:r>
          </a:p>
          <a:p>
            <a:pPr>
              <a:spcBef>
                <a:spcPts val="600"/>
              </a:spcBef>
            </a:pPr>
            <a:r>
              <a:rPr lang="en-US" sz="2000" smtClean="0"/>
              <a:t>Alternative H</a:t>
            </a:r>
            <a:r>
              <a:rPr lang="en-US" sz="2000" baseline="-25000" smtClean="0"/>
              <a:t>A</a:t>
            </a:r>
            <a:r>
              <a:rPr lang="en-US" sz="2000" smtClean="0"/>
              <a:t>: </a:t>
            </a:r>
            <a:r>
              <a:rPr lang="en-US" sz="2000" smtClean="0">
                <a:sym typeface="Symbol" pitchFamily="18" charset="2"/>
              </a:rPr>
              <a:t></a:t>
            </a:r>
            <a:r>
              <a:rPr lang="en-US" sz="2000" baseline="-25000" smtClean="0">
                <a:sym typeface="Symbol" pitchFamily="18" charset="2"/>
              </a:rPr>
              <a:t>k</a:t>
            </a:r>
            <a:r>
              <a:rPr lang="en-US" sz="2000" smtClean="0">
                <a:sym typeface="Symbol" pitchFamily="18" charset="2"/>
              </a:rPr>
              <a:t> &gt; </a:t>
            </a:r>
            <a:r>
              <a:rPr lang="en-US" sz="2000" i="1" smtClean="0">
                <a:sym typeface="Symbol" pitchFamily="18" charset="2"/>
              </a:rPr>
              <a:t>q</a:t>
            </a:r>
            <a:endParaRPr lang="en-US" sz="2000" smtClean="0">
              <a:sym typeface="Symbol" pitchFamily="18" charset="2"/>
            </a:endParaRPr>
          </a:p>
          <a:p>
            <a:pPr>
              <a:spcBef>
                <a:spcPts val="600"/>
              </a:spcBef>
            </a:pPr>
            <a:r>
              <a:rPr lang="en-US" sz="2000" smtClean="0">
                <a:sym typeface="Symbol" pitchFamily="18" charset="2"/>
              </a:rPr>
              <a:t>Test statistic: (computed from the sample with known distribution under the null hypothesis)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smtClean="0">
                <a:sym typeface="Symbol" pitchFamily="18" charset="2"/>
              </a:rPr>
              <a:t>	</a:t>
            </a:r>
            <a:r>
              <a:rPr lang="en-US" sz="1600" i="1" smtClean="0">
                <a:sym typeface="Symbol" pitchFamily="18" charset="2"/>
              </a:rPr>
              <a:t>	</a:t>
            </a:r>
            <a:endParaRPr lang="en-US" sz="1600" smtClean="0"/>
          </a:p>
          <a:p>
            <a:pPr>
              <a:spcBef>
                <a:spcPts val="600"/>
              </a:spcBef>
            </a:pPr>
            <a:endParaRPr lang="en-US" sz="1600" i="1" smtClean="0"/>
          </a:p>
          <a:p>
            <a:pPr>
              <a:spcBef>
                <a:spcPts val="600"/>
              </a:spcBef>
            </a:pPr>
            <a:r>
              <a:rPr lang="en-US" sz="2000" i="1" smtClean="0"/>
              <a:t>t</a:t>
            </a:r>
            <a:r>
              <a:rPr lang="en-US" sz="2000" baseline="-25000" smtClean="0"/>
              <a:t>k</a:t>
            </a:r>
            <a:r>
              <a:rPr lang="en-US" sz="2000" smtClean="0"/>
              <a:t> is a realization of the random variable </a:t>
            </a:r>
            <a:r>
              <a:rPr lang="en-US" sz="2000" i="1" smtClean="0"/>
              <a:t>t</a:t>
            </a:r>
            <a:r>
              <a:rPr lang="en-US" sz="2000" baseline="-25000" smtClean="0"/>
              <a:t>N-K</a:t>
            </a:r>
            <a:r>
              <a:rPr lang="en-US" sz="2000" smtClean="0"/>
              <a:t>, which follows the </a:t>
            </a:r>
            <a:r>
              <a:rPr lang="en-US" sz="2000" i="1" smtClean="0">
                <a:sym typeface="Symbol" pitchFamily="18" charset="2"/>
              </a:rPr>
              <a:t>t</a:t>
            </a:r>
            <a:r>
              <a:rPr lang="en-US" sz="2000" smtClean="0">
                <a:sym typeface="Symbol" pitchFamily="18" charset="2"/>
              </a:rPr>
              <a:t>-distribution with </a:t>
            </a:r>
            <a:r>
              <a:rPr lang="en-US" sz="2000" i="1" smtClean="0">
                <a:sym typeface="Symbol" pitchFamily="18" charset="2"/>
              </a:rPr>
              <a:t>N</a:t>
            </a:r>
            <a:r>
              <a:rPr lang="en-US" sz="2000" smtClean="0">
                <a:sym typeface="Symbol" pitchFamily="18" charset="2"/>
              </a:rPr>
              <a:t>-</a:t>
            </a:r>
            <a:r>
              <a:rPr lang="en-US" sz="2000" i="1" smtClean="0">
                <a:sym typeface="Symbol" pitchFamily="18" charset="2"/>
              </a:rPr>
              <a:t>K</a:t>
            </a:r>
            <a:r>
              <a:rPr lang="en-US" sz="2000" smtClean="0">
                <a:sym typeface="Symbol" pitchFamily="18" charset="2"/>
              </a:rPr>
              <a:t> degrees of freedom (</a:t>
            </a:r>
            <a:r>
              <a:rPr lang="en-US" sz="2000" i="1" smtClean="0">
                <a:sym typeface="Symbol" pitchFamily="18" charset="2"/>
              </a:rPr>
              <a:t>df = N</a:t>
            </a:r>
            <a:r>
              <a:rPr lang="en-US" sz="2000" smtClean="0">
                <a:sym typeface="Symbol" pitchFamily="18" charset="2"/>
              </a:rPr>
              <a:t>-</a:t>
            </a:r>
            <a:r>
              <a:rPr lang="en-US" sz="2000" i="1" smtClean="0">
                <a:sym typeface="Symbol" pitchFamily="18" charset="2"/>
              </a:rPr>
              <a:t>K</a:t>
            </a:r>
            <a:r>
              <a:rPr lang="en-US" sz="2000" smtClean="0">
                <a:sym typeface="Symbol" pitchFamily="18" charset="2"/>
              </a:rPr>
              <a:t>)</a:t>
            </a:r>
            <a:endParaRPr lang="en-US" sz="2000" smtClean="0"/>
          </a:p>
          <a:p>
            <a:pPr lvl="1">
              <a:spcBef>
                <a:spcPts val="600"/>
              </a:spcBef>
            </a:pPr>
            <a:r>
              <a:rPr lang="en-US" sz="1800" smtClean="0"/>
              <a:t>under H</a:t>
            </a:r>
            <a:r>
              <a:rPr lang="en-US" sz="1800" baseline="-25000" smtClean="0"/>
              <a:t>0</a:t>
            </a:r>
            <a:r>
              <a:rPr lang="en-US" sz="1800" smtClean="0">
                <a:sym typeface="Symbol" pitchFamily="18" charset="2"/>
              </a:rPr>
              <a:t> and </a:t>
            </a:r>
            <a:endParaRPr lang="en-US" sz="1800" smtClean="0"/>
          </a:p>
          <a:p>
            <a:pPr lvl="1">
              <a:spcBef>
                <a:spcPct val="0"/>
              </a:spcBef>
            </a:pPr>
            <a:r>
              <a:rPr lang="en-US" sz="1800" smtClean="0"/>
              <a:t>given the </a:t>
            </a:r>
            <a:r>
              <a:rPr lang="en-US" sz="1800" smtClean="0">
                <a:sym typeface="Symbol" pitchFamily="18" charset="2"/>
              </a:rPr>
              <a:t>Gauss-Markov assumptions and normality of the errors</a:t>
            </a:r>
            <a:endParaRPr lang="en-US" sz="1800" smtClean="0"/>
          </a:p>
          <a:p>
            <a:pPr>
              <a:spcBef>
                <a:spcPts val="600"/>
              </a:spcBef>
            </a:pPr>
            <a:r>
              <a:rPr lang="en-US" sz="2000" smtClean="0"/>
              <a:t>Reject H</a:t>
            </a:r>
            <a:r>
              <a:rPr lang="en-US" sz="2000" baseline="-25000" smtClean="0"/>
              <a:t>0</a:t>
            </a:r>
            <a:r>
              <a:rPr lang="en-US" sz="2000" smtClean="0"/>
              <a:t>, if the </a:t>
            </a:r>
            <a:r>
              <a:rPr lang="en-US" sz="2000" i="1" smtClean="0"/>
              <a:t>p</a:t>
            </a:r>
            <a:r>
              <a:rPr lang="en-US" sz="2000" smtClean="0"/>
              <a:t>-value P{</a:t>
            </a:r>
            <a:r>
              <a:rPr lang="en-US" sz="2000" i="1" smtClean="0"/>
              <a:t>t</a:t>
            </a:r>
            <a:r>
              <a:rPr lang="en-US" sz="2000" baseline="-25000" smtClean="0"/>
              <a:t>N-K</a:t>
            </a:r>
            <a:r>
              <a:rPr lang="en-US" sz="2000" smtClean="0"/>
              <a:t> &gt; </a:t>
            </a:r>
            <a:r>
              <a:rPr lang="en-US" sz="2000" i="1" smtClean="0"/>
              <a:t>t</a:t>
            </a:r>
            <a:r>
              <a:rPr lang="en-US" sz="2000" baseline="-25000" smtClean="0"/>
              <a:t>k</a:t>
            </a:r>
            <a:r>
              <a:rPr lang="en-US" sz="2000" smtClean="0">
                <a:cs typeface="Arial" charset="0"/>
              </a:rPr>
              <a:t> |</a:t>
            </a:r>
            <a:r>
              <a:rPr lang="en-US" sz="2000" smtClean="0"/>
              <a:t> H</a:t>
            </a:r>
            <a:r>
              <a:rPr lang="en-US" sz="2000" baseline="-25000" smtClean="0"/>
              <a:t>0</a:t>
            </a:r>
            <a:r>
              <a:rPr lang="en-US" sz="2000" smtClean="0"/>
              <a:t>} is small (</a:t>
            </a:r>
            <a:r>
              <a:rPr lang="en-US" sz="2000" i="1" smtClean="0"/>
              <a:t>t</a:t>
            </a:r>
            <a:r>
              <a:rPr lang="en-US" sz="2000" baseline="-25000" smtClean="0"/>
              <a:t>k</a:t>
            </a:r>
            <a:r>
              <a:rPr lang="en-US" sz="2000" smtClean="0"/>
              <a:t>-value is large)</a:t>
            </a:r>
          </a:p>
          <a:p>
            <a:pPr>
              <a:spcBef>
                <a:spcPts val="1200"/>
              </a:spcBef>
            </a:pPr>
            <a:endParaRPr lang="en-US" sz="2000" smtClean="0"/>
          </a:p>
          <a:p>
            <a:pPr>
              <a:spcBef>
                <a:spcPts val="1200"/>
              </a:spcBef>
              <a:buFont typeface="Wingdings" pitchFamily="2" charset="2"/>
              <a:buNone/>
            </a:pPr>
            <a:endParaRPr lang="en-US" sz="200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4838DE-1188-4775-B31E-2177A6E813C5}" type="slidenum">
              <a:rPr lang="de-AT" altLang="en-US"/>
              <a:pPr>
                <a:defRPr/>
              </a:pPr>
              <a:t>11</a:t>
            </a:fld>
            <a:endParaRPr lang="de-AT" altLang="en-US"/>
          </a:p>
        </p:txBody>
      </p:sp>
      <p:sp>
        <p:nvSpPr>
          <p:cNvPr id="10249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0242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4"/>
          <p:cNvGraphicFramePr>
            <a:graphicFrameLocks noChangeAspect="1"/>
          </p:cNvGraphicFramePr>
          <p:nvPr/>
        </p:nvGraphicFramePr>
        <p:xfrm>
          <a:off x="1301750" y="3411538"/>
          <a:ext cx="1254125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Formel" r:id="rId6" imgW="698400" imgH="431640" progId="Equation.3">
                  <p:embed/>
                </p:oleObj>
              </mc:Choice>
              <mc:Fallback>
                <p:oleObj name="Formel" r:id="rId6" imgW="69840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1750" y="3411538"/>
                        <a:ext cx="1254125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4000" smtClean="0">
                <a:latin typeface="Verdana" pitchFamily="34" charset="0"/>
              </a:rPr>
              <a:t>Normal and </a:t>
            </a:r>
            <a:r>
              <a:rPr lang="en-US" sz="4000" i="1" smtClean="0">
                <a:latin typeface="Verdana" pitchFamily="34" charset="0"/>
              </a:rPr>
              <a:t>t</a:t>
            </a:r>
            <a:r>
              <a:rPr lang="en-US" sz="4000" smtClean="0">
                <a:latin typeface="Verdana" pitchFamily="34" charset="0"/>
              </a:rPr>
              <a:t>-Distribution</a:t>
            </a:r>
            <a:endParaRPr lang="en-US" sz="4000" baseline="30000" smtClean="0">
              <a:latin typeface="Verdana" pitchFamily="34" charset="0"/>
            </a:endParaRPr>
          </a:p>
        </p:txBody>
      </p:sp>
      <p:sp>
        <p:nvSpPr>
          <p:cNvPr id="5427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248650" cy="4400550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de-AT" sz="2000" smtClean="0"/>
              <a:t>Standard normal distribution: </a:t>
            </a:r>
            <a:r>
              <a:rPr lang="de-AT" sz="2000" i="1" smtClean="0"/>
              <a:t>Z</a:t>
            </a:r>
            <a:r>
              <a:rPr lang="de-AT" sz="2000" smtClean="0"/>
              <a:t> ~ N(0,1)</a:t>
            </a:r>
          </a:p>
          <a:p>
            <a:pPr>
              <a:spcBef>
                <a:spcPts val="600"/>
              </a:spcBef>
            </a:pPr>
            <a:r>
              <a:rPr lang="de-AT" sz="2000" smtClean="0"/>
              <a:t>Distribution function </a:t>
            </a:r>
            <a:r>
              <a:rPr lang="de-AT" sz="2000" smtClean="0">
                <a:latin typeface="Symbol" pitchFamily="18" charset="2"/>
              </a:rPr>
              <a:t>F</a:t>
            </a:r>
            <a:r>
              <a:rPr lang="de-AT" sz="2000" smtClean="0"/>
              <a:t>(</a:t>
            </a:r>
            <a:r>
              <a:rPr lang="de-AT" sz="2000" i="1" smtClean="0"/>
              <a:t>z</a:t>
            </a:r>
            <a:r>
              <a:rPr lang="de-AT" sz="2000" smtClean="0"/>
              <a:t>) = P{</a:t>
            </a:r>
            <a:r>
              <a:rPr lang="de-AT" sz="2000" i="1" smtClean="0"/>
              <a:t>Z</a:t>
            </a:r>
            <a:r>
              <a:rPr lang="de-AT" sz="2000" smtClean="0"/>
              <a:t> ≤ </a:t>
            </a:r>
            <a:r>
              <a:rPr lang="de-AT" sz="2000" i="1" smtClean="0"/>
              <a:t>z</a:t>
            </a:r>
            <a:r>
              <a:rPr lang="de-AT" sz="2000" smtClean="0"/>
              <a:t>}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de-AT" sz="1200" smtClean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de-AT" sz="2000" i="1" smtClean="0"/>
              <a:t>t</a:t>
            </a:r>
            <a:r>
              <a:rPr lang="de-AT" sz="2000" smtClean="0"/>
              <a:t>-distribution: </a:t>
            </a:r>
            <a:r>
              <a:rPr lang="de-AT" sz="2000" i="1" smtClean="0"/>
              <a:t>T</a:t>
            </a:r>
            <a:r>
              <a:rPr lang="de-AT" sz="2000" baseline="-25000" smtClean="0"/>
              <a:t>df</a:t>
            </a:r>
            <a:r>
              <a:rPr lang="de-AT" sz="2000" smtClean="0"/>
              <a:t> ~ </a:t>
            </a:r>
            <a:r>
              <a:rPr lang="de-AT" sz="2000" i="1" smtClean="0"/>
              <a:t>t</a:t>
            </a:r>
            <a:r>
              <a:rPr lang="de-AT" sz="2000" smtClean="0"/>
              <a:t>(</a:t>
            </a:r>
            <a:r>
              <a:rPr lang="de-AT" sz="2000" i="1" smtClean="0"/>
              <a:t>df</a:t>
            </a:r>
            <a:r>
              <a:rPr lang="de-AT" sz="2000" smtClean="0"/>
              <a:t>)</a:t>
            </a:r>
          </a:p>
          <a:p>
            <a:pPr>
              <a:spcBef>
                <a:spcPts val="600"/>
              </a:spcBef>
            </a:pPr>
            <a:r>
              <a:rPr lang="de-AT" sz="2000" smtClean="0"/>
              <a:t>Distribution function </a:t>
            </a:r>
            <a:r>
              <a:rPr lang="de-AT" sz="2000" i="1" smtClean="0"/>
              <a:t>F</a:t>
            </a:r>
            <a:r>
              <a:rPr lang="de-AT" sz="2000" smtClean="0"/>
              <a:t>(</a:t>
            </a:r>
            <a:r>
              <a:rPr lang="de-AT" sz="2000" i="1" smtClean="0"/>
              <a:t>t</a:t>
            </a:r>
            <a:r>
              <a:rPr lang="de-AT" sz="2000" smtClean="0"/>
              <a:t>) = P{</a:t>
            </a:r>
            <a:r>
              <a:rPr lang="de-AT" sz="2000" i="1" smtClean="0"/>
              <a:t>T</a:t>
            </a:r>
            <a:r>
              <a:rPr lang="de-AT" sz="2000" baseline="-25000" smtClean="0"/>
              <a:t>df</a:t>
            </a:r>
            <a:r>
              <a:rPr lang="de-AT" sz="2000" smtClean="0"/>
              <a:t> ≤ </a:t>
            </a:r>
            <a:r>
              <a:rPr lang="de-AT" sz="2000" i="1" smtClean="0"/>
              <a:t>t</a:t>
            </a:r>
            <a:r>
              <a:rPr lang="de-AT" sz="2000" smtClean="0"/>
              <a:t>}</a:t>
            </a:r>
          </a:p>
          <a:p>
            <a:pPr>
              <a:spcBef>
                <a:spcPts val="600"/>
              </a:spcBef>
            </a:pPr>
            <a:r>
              <a:rPr lang="de-AT" sz="2000" i="1" smtClean="0"/>
              <a:t>p</a:t>
            </a:r>
            <a:r>
              <a:rPr lang="de-AT" sz="2000" smtClean="0"/>
              <a:t>-value: </a:t>
            </a:r>
            <a:r>
              <a:rPr lang="en-US" sz="2000" smtClean="0"/>
              <a:t>P{</a:t>
            </a:r>
            <a:r>
              <a:rPr lang="en-US" sz="2000" i="1" smtClean="0"/>
              <a:t>T</a:t>
            </a:r>
            <a:r>
              <a:rPr lang="en-US" sz="2000" baseline="-25000" smtClean="0"/>
              <a:t>N-K</a:t>
            </a:r>
            <a:r>
              <a:rPr lang="en-US" sz="2000" smtClean="0"/>
              <a:t> &gt; </a:t>
            </a:r>
            <a:r>
              <a:rPr lang="en-US" sz="2000" i="1" smtClean="0"/>
              <a:t>t</a:t>
            </a:r>
            <a:r>
              <a:rPr lang="en-US" sz="2000" baseline="-25000" smtClean="0"/>
              <a:t>k</a:t>
            </a:r>
            <a:r>
              <a:rPr lang="en-US" sz="2000" smtClean="0">
                <a:cs typeface="Arial" charset="0"/>
              </a:rPr>
              <a:t> |</a:t>
            </a:r>
            <a:r>
              <a:rPr lang="en-US" sz="2000" smtClean="0"/>
              <a:t> H</a:t>
            </a:r>
            <a:r>
              <a:rPr lang="en-US" sz="2000" baseline="-25000" smtClean="0"/>
              <a:t>0</a:t>
            </a:r>
            <a:r>
              <a:rPr lang="en-US" sz="2000" smtClean="0"/>
              <a:t>} = 1 – </a:t>
            </a:r>
            <a:r>
              <a:rPr lang="en-US" sz="2000" i="1" smtClean="0"/>
              <a:t>F</a:t>
            </a:r>
            <a:r>
              <a:rPr lang="en-US" sz="2000" baseline="-25000" smtClean="0"/>
              <a:t>H0</a:t>
            </a:r>
            <a:r>
              <a:rPr lang="en-US" sz="2000" smtClean="0"/>
              <a:t>(</a:t>
            </a:r>
            <a:r>
              <a:rPr lang="en-US" sz="2000" i="1" smtClean="0"/>
              <a:t>t</a:t>
            </a:r>
            <a:r>
              <a:rPr lang="en-US" sz="2000" baseline="-25000" smtClean="0"/>
              <a:t>k</a:t>
            </a:r>
            <a:r>
              <a:rPr lang="en-US" sz="2000" smtClean="0"/>
              <a:t>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700" smtClean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For growing </a:t>
            </a:r>
            <a:r>
              <a:rPr lang="en-US" sz="2000" i="1" smtClean="0"/>
              <a:t>df</a:t>
            </a:r>
            <a:r>
              <a:rPr lang="en-US" sz="2000" smtClean="0"/>
              <a:t>, the </a:t>
            </a:r>
            <a:r>
              <a:rPr lang="en-US" sz="2000" i="1" smtClean="0"/>
              <a:t>t</a:t>
            </a:r>
            <a:r>
              <a:rPr lang="en-US" sz="2000" smtClean="0"/>
              <a:t>-distribution approaches the standard normal distribution, </a:t>
            </a:r>
            <a:r>
              <a:rPr lang="en-US" sz="2000" i="1" smtClean="0"/>
              <a:t>T</a:t>
            </a:r>
            <a:r>
              <a:rPr lang="en-US" sz="2000" i="1" baseline="-25000" smtClean="0"/>
              <a:t>df</a:t>
            </a:r>
            <a:r>
              <a:rPr lang="en-US" sz="2000" smtClean="0"/>
              <a:t> follows asymptotically (</a:t>
            </a:r>
            <a:r>
              <a:rPr lang="en-US" sz="2000" i="1" smtClean="0">
                <a:sym typeface="Symbol" pitchFamily="18" charset="2"/>
              </a:rPr>
              <a:t>N </a:t>
            </a:r>
            <a:r>
              <a:rPr lang="en-US" sz="2000" smtClean="0">
                <a:sym typeface="Symbol" pitchFamily="18" charset="2"/>
              </a:rPr>
              <a:t>→</a:t>
            </a:r>
            <a:r>
              <a:rPr lang="en-US" sz="2000" i="1" smtClean="0">
                <a:sym typeface="Symbol" pitchFamily="18" charset="2"/>
              </a:rPr>
              <a:t> </a:t>
            </a:r>
            <a:r>
              <a:rPr lang="en-US" sz="2000" smtClean="0">
                <a:sym typeface="Symbol" pitchFamily="18" charset="2"/>
              </a:rPr>
              <a:t>∞</a:t>
            </a:r>
            <a:r>
              <a:rPr lang="en-US" sz="2000" smtClean="0"/>
              <a:t>) the N(0,1)-distribution</a:t>
            </a:r>
          </a:p>
          <a:p>
            <a:pPr>
              <a:spcBef>
                <a:spcPts val="600"/>
              </a:spcBef>
            </a:pPr>
            <a:r>
              <a:rPr lang="en-US" sz="2000" smtClean="0"/>
              <a:t>0.975-percentiles </a:t>
            </a:r>
            <a:r>
              <a:rPr lang="en-US" sz="2000" i="1" smtClean="0"/>
              <a:t>t</a:t>
            </a:r>
            <a:r>
              <a:rPr lang="en-US" sz="2000" baseline="-25000" smtClean="0"/>
              <a:t>df,</a:t>
            </a:r>
            <a:r>
              <a:rPr lang="en-US" sz="2000" baseline="-25000" smtClean="0">
                <a:latin typeface="Symbol" pitchFamily="18" charset="2"/>
              </a:rPr>
              <a:t>0.975</a:t>
            </a:r>
            <a:r>
              <a:rPr lang="en-US" sz="2000" smtClean="0"/>
              <a:t> of the </a:t>
            </a:r>
            <a:r>
              <a:rPr lang="en-US" sz="2000" i="1" smtClean="0"/>
              <a:t>t</a:t>
            </a:r>
            <a:r>
              <a:rPr lang="en-US" sz="2000" smtClean="0"/>
              <a:t>(</a:t>
            </a:r>
            <a:r>
              <a:rPr lang="en-US" sz="2000" i="1" smtClean="0"/>
              <a:t>df</a:t>
            </a:r>
            <a:r>
              <a:rPr lang="en-US" sz="2000" smtClean="0"/>
              <a:t>)-distribution</a:t>
            </a:r>
          </a:p>
          <a:p>
            <a:pPr>
              <a:spcBef>
                <a:spcPts val="600"/>
              </a:spcBef>
            </a:pPr>
            <a:endParaRPr lang="de-AT" sz="2000" smtClean="0"/>
          </a:p>
          <a:p>
            <a:pPr>
              <a:spcBef>
                <a:spcPts val="600"/>
              </a:spcBef>
            </a:pPr>
            <a:endParaRPr lang="de-AT" sz="2000" smtClean="0"/>
          </a:p>
          <a:p>
            <a:pPr>
              <a:spcBef>
                <a:spcPts val="600"/>
              </a:spcBef>
            </a:pPr>
            <a:r>
              <a:rPr lang="en-US" sz="2000" smtClean="0"/>
              <a:t>0.975-percentile of the standard normal distribution: </a:t>
            </a:r>
            <a:r>
              <a:rPr lang="en-US" sz="2000" i="1" smtClean="0"/>
              <a:t>z</a:t>
            </a:r>
            <a:r>
              <a:rPr lang="en-US" sz="2000" baseline="-25000" smtClean="0"/>
              <a:t>0.975</a:t>
            </a:r>
            <a:r>
              <a:rPr lang="en-US" sz="2000" smtClean="0"/>
              <a:t> = 1.96</a:t>
            </a:r>
            <a:endParaRPr lang="de-AT" sz="2000" smtClean="0">
              <a:sym typeface="Symbol" pitchFamily="18" charset="2"/>
            </a:endParaRPr>
          </a:p>
          <a:p>
            <a:pPr>
              <a:spcBef>
                <a:spcPts val="600"/>
              </a:spcBef>
            </a:pPr>
            <a:endParaRPr lang="de-AT" sz="200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6, 2017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225A56-8351-48CF-9CD5-A9BC2DD31245}" type="slidenum">
              <a:rPr lang="de-AT" altLang="en-US"/>
              <a:pPr>
                <a:defRPr/>
              </a:pPr>
              <a:t>12</a:t>
            </a:fld>
            <a:endParaRPr lang="de-AT" altLang="en-US"/>
          </a:p>
        </p:txBody>
      </p:sp>
      <p:graphicFrame>
        <p:nvGraphicFramePr>
          <p:cNvPr id="11" name="Tabelle 10"/>
          <p:cNvGraphicFramePr>
            <a:graphicFrameLocks noGrp="1"/>
          </p:cNvGraphicFramePr>
          <p:nvPr/>
        </p:nvGraphicFramePr>
        <p:xfrm>
          <a:off x="1476375" y="5068888"/>
          <a:ext cx="7128788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788"/>
                <a:gridCol w="776750"/>
                <a:gridCol w="776750"/>
                <a:gridCol w="776750"/>
                <a:gridCol w="776750"/>
                <a:gridCol w="776750"/>
                <a:gridCol w="776750"/>
                <a:gridCol w="776750"/>
                <a:gridCol w="776750"/>
              </a:tblGrid>
              <a:tr h="122416">
                <a:tc>
                  <a:txBody>
                    <a:bodyPr/>
                    <a:lstStyle/>
                    <a:p>
                      <a:pPr algn="ctr"/>
                      <a:r>
                        <a:rPr lang="de-AT" b="0" i="1" dirty="0" err="1" smtClean="0"/>
                        <a:t>df</a:t>
                      </a:r>
                      <a:endParaRPr lang="en-US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/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∞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</a:t>
                      </a:r>
                      <a:r>
                        <a:rPr lang="en-US" sz="1800" i="1" dirty="0" smtClean="0"/>
                        <a:t>t</a:t>
                      </a:r>
                      <a:r>
                        <a:rPr lang="en-US" sz="1800" baseline="-25000" dirty="0" smtClean="0"/>
                        <a:t>df,</a:t>
                      </a:r>
                      <a:r>
                        <a:rPr lang="en-US" sz="1800" baseline="-25000" dirty="0" smtClean="0">
                          <a:latin typeface="Symbol" pitchFamily="18" charset="2"/>
                        </a:rPr>
                        <a:t>0.025</a:t>
                      </a:r>
                      <a:r>
                        <a:rPr lang="en-US" sz="180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2.571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2.228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2.085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2.042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2.009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1.984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/>
                        <a:t>1.972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/>
                        <a:t>1.96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4311" name="Picture 11" descr="File:Normal Distribution CDF Diagram.sv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3800" y="1341438"/>
            <a:ext cx="3744913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OLS Estimators: Asymptotic Distribution</a:t>
            </a:r>
          </a:p>
        </p:txBody>
      </p:sp>
      <p:sp>
        <p:nvSpPr>
          <p:cNvPr id="11269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00987" cy="4400550"/>
          </a:xfrm>
        </p:spPr>
        <p:txBody>
          <a:bodyPr/>
          <a:lstStyle/>
          <a:p>
            <a:pPr eaLnBrk="1" hangingPunct="1">
              <a:spcBef>
                <a:spcPct val="10000"/>
              </a:spcBef>
              <a:spcAft>
                <a:spcPct val="10000"/>
              </a:spcAft>
              <a:buFontTx/>
              <a:buNone/>
            </a:pPr>
            <a:r>
              <a:rPr lang="en-US" sz="2000" smtClean="0">
                <a:sym typeface="Symbol" pitchFamily="18" charset="2"/>
              </a:rPr>
              <a:t>If the Gauss-Markov (A1) - (A4) assumptions hold but not the normality assumption (A5): </a:t>
            </a:r>
          </a:p>
          <a:p>
            <a:pPr eaLnBrk="1" hangingPunct="1">
              <a:spcBef>
                <a:spcPct val="10000"/>
              </a:spcBef>
              <a:spcAft>
                <a:spcPct val="10000"/>
              </a:spcAft>
              <a:buFontTx/>
              <a:buNone/>
            </a:pPr>
            <a:r>
              <a:rPr lang="en-US" sz="2000" i="1" smtClean="0">
                <a:sym typeface="Symbol" pitchFamily="18" charset="2"/>
              </a:rPr>
              <a:t>t</a:t>
            </a:r>
            <a:r>
              <a:rPr lang="en-US" sz="2000" smtClean="0">
                <a:sym typeface="Symbol" pitchFamily="18" charset="2"/>
              </a:rPr>
              <a:t>-statistic</a:t>
            </a:r>
          </a:p>
          <a:p>
            <a:pPr eaLnBrk="1" hangingPunct="1">
              <a:spcBef>
                <a:spcPct val="10000"/>
              </a:spcBef>
              <a:spcAft>
                <a:spcPct val="10000"/>
              </a:spcAft>
              <a:buFontTx/>
              <a:buNone/>
            </a:pPr>
            <a:endParaRPr lang="en-US" sz="1800" smtClean="0">
              <a:sym typeface="Symbol" pitchFamily="18" charset="2"/>
            </a:endParaRPr>
          </a:p>
          <a:p>
            <a:pPr eaLnBrk="1" hangingPunct="1">
              <a:spcBef>
                <a:spcPct val="10000"/>
              </a:spcBef>
              <a:spcAft>
                <a:spcPct val="10000"/>
              </a:spcAft>
              <a:buFontTx/>
              <a:buNone/>
            </a:pPr>
            <a:endParaRPr lang="en-US" sz="1800" smtClean="0">
              <a:sym typeface="Symbol" pitchFamily="18" charset="2"/>
            </a:endParaRPr>
          </a:p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r>
              <a:rPr lang="en-US" sz="2000" smtClean="0"/>
              <a:t>follows asymptotically (</a:t>
            </a:r>
            <a:r>
              <a:rPr lang="en-US" sz="2000" i="1" smtClean="0">
                <a:sym typeface="Symbol" pitchFamily="18" charset="2"/>
              </a:rPr>
              <a:t>N </a:t>
            </a:r>
            <a:r>
              <a:rPr lang="en-US" sz="2000" smtClean="0">
                <a:sym typeface="Symbol" pitchFamily="18" charset="2"/>
              </a:rPr>
              <a:t>→</a:t>
            </a:r>
            <a:r>
              <a:rPr lang="en-US" sz="2000" i="1" smtClean="0">
                <a:sym typeface="Symbol" pitchFamily="18" charset="2"/>
              </a:rPr>
              <a:t> </a:t>
            </a:r>
            <a:r>
              <a:rPr lang="en-US" sz="2000" smtClean="0">
                <a:sym typeface="Symbol" pitchFamily="18" charset="2"/>
              </a:rPr>
              <a:t>∞</a:t>
            </a:r>
            <a:r>
              <a:rPr lang="en-US" sz="2000" smtClean="0"/>
              <a:t>) the </a:t>
            </a:r>
            <a:r>
              <a:rPr lang="en-US" sz="2000" smtClean="0">
                <a:sym typeface="Symbol" pitchFamily="18" charset="2"/>
              </a:rPr>
              <a:t>standard normal distribution</a:t>
            </a:r>
          </a:p>
          <a:p>
            <a:pPr eaLnBrk="1" hangingPunct="1"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r>
              <a:rPr lang="en-US" sz="2000" smtClean="0"/>
              <a:t>In many situations, the unknown true properties are substituted by approximate results </a:t>
            </a:r>
            <a:r>
              <a:rPr lang="en-US" sz="2000" smtClean="0">
                <a:sym typeface="Symbol" pitchFamily="18" charset="2"/>
              </a:rPr>
              <a:t>(asymptotic theory)</a:t>
            </a:r>
            <a:endParaRPr lang="en-US" sz="2000" smtClean="0"/>
          </a:p>
          <a:p>
            <a:pPr eaLnBrk="1" hangingPunct="1"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r>
              <a:rPr lang="en-US" sz="2000" smtClean="0"/>
              <a:t>The </a:t>
            </a:r>
            <a:r>
              <a:rPr lang="en-US" sz="2000" i="1" smtClean="0">
                <a:sym typeface="Symbol" pitchFamily="18" charset="2"/>
              </a:rPr>
              <a:t>t</a:t>
            </a:r>
            <a:r>
              <a:rPr lang="en-US" sz="2000" smtClean="0">
                <a:sym typeface="Symbol" pitchFamily="18" charset="2"/>
              </a:rPr>
              <a:t>-statistic</a:t>
            </a:r>
            <a:endParaRPr lang="en-US" sz="2000" smtClean="0"/>
          </a:p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r>
              <a:rPr lang="en-US" sz="2000" smtClean="0"/>
              <a:t>follows the </a:t>
            </a:r>
            <a:r>
              <a:rPr lang="en-US" sz="2000" i="1" smtClean="0">
                <a:sym typeface="Symbol" pitchFamily="18" charset="2"/>
              </a:rPr>
              <a:t>t</a:t>
            </a:r>
            <a:r>
              <a:rPr lang="en-US" sz="2000" smtClean="0">
                <a:sym typeface="Symbol" pitchFamily="18" charset="2"/>
              </a:rPr>
              <a:t>-distribution with </a:t>
            </a:r>
            <a:r>
              <a:rPr lang="en-US" sz="2000" i="1" smtClean="0">
                <a:sym typeface="Symbol" pitchFamily="18" charset="2"/>
              </a:rPr>
              <a:t>N</a:t>
            </a:r>
            <a:r>
              <a:rPr lang="en-US" sz="2000" smtClean="0">
                <a:sym typeface="Symbol" pitchFamily="18" charset="2"/>
              </a:rPr>
              <a:t>-</a:t>
            </a:r>
            <a:r>
              <a:rPr lang="en-US" sz="2000" i="1" smtClean="0">
                <a:sym typeface="Symbol" pitchFamily="18" charset="2"/>
              </a:rPr>
              <a:t>K</a:t>
            </a:r>
            <a:r>
              <a:rPr lang="en-US" sz="2000" smtClean="0">
                <a:sym typeface="Symbol" pitchFamily="18" charset="2"/>
              </a:rPr>
              <a:t> d.f. </a:t>
            </a:r>
          </a:p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r>
              <a:rPr lang="en-US" sz="2000" smtClean="0"/>
              <a:t>follows </a:t>
            </a:r>
            <a:r>
              <a:rPr lang="en-US" sz="2000" smtClean="0">
                <a:sym typeface="Symbol" pitchFamily="18" charset="2"/>
              </a:rPr>
              <a:t>approximately </a:t>
            </a:r>
            <a:r>
              <a:rPr lang="en-US" sz="2000" smtClean="0"/>
              <a:t>the </a:t>
            </a:r>
            <a:r>
              <a:rPr lang="en-US" sz="2000" smtClean="0">
                <a:sym typeface="Symbol" pitchFamily="18" charset="2"/>
              </a:rPr>
              <a:t>standard normal distribution N(0,1)</a:t>
            </a:r>
          </a:p>
          <a:p>
            <a:pPr eaLnBrk="1" hangingPunct="1"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r>
              <a:rPr lang="en-US" sz="2000" smtClean="0">
                <a:sym typeface="Symbol" pitchFamily="18" charset="2"/>
              </a:rPr>
              <a:t>The approximation error decreases with increasing sample size </a:t>
            </a:r>
            <a:r>
              <a:rPr lang="en-US" sz="2000" i="1" smtClean="0">
                <a:sym typeface="Symbol" pitchFamily="18" charset="2"/>
              </a:rPr>
              <a:t>N</a:t>
            </a:r>
            <a:endParaRPr lang="en-US" sz="2000" smtClean="0"/>
          </a:p>
          <a:p>
            <a:pPr>
              <a:buFont typeface="Wingdings" pitchFamily="2" charset="2"/>
              <a:buNone/>
            </a:pPr>
            <a:endParaRPr lang="en-US" sz="2000" smtClean="0"/>
          </a:p>
          <a:p>
            <a:pPr>
              <a:buFont typeface="Wingdings" pitchFamily="2" charset="2"/>
              <a:buNone/>
            </a:pPr>
            <a:endParaRPr lang="de-AT" sz="2000" smtClean="0"/>
          </a:p>
          <a:p>
            <a:pPr>
              <a:buFont typeface="Wingdings" pitchFamily="2" charset="2"/>
              <a:buNone/>
            </a:pPr>
            <a:endParaRPr lang="de-AT" sz="200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35D4C2-0C52-4F6C-9337-73BF9F2E11D8}" type="slidenum">
              <a:rPr lang="de-AT" altLang="en-US"/>
              <a:pPr>
                <a:defRPr/>
              </a:pPr>
              <a:t>13</a:t>
            </a:fld>
            <a:endParaRPr lang="de-AT" altLang="en-US" dirty="0"/>
          </a:p>
        </p:txBody>
      </p:sp>
      <p:sp>
        <p:nvSpPr>
          <p:cNvPr id="11273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1266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7" name="Object 4"/>
          <p:cNvGraphicFramePr>
            <a:graphicFrameLocks noChangeAspect="1"/>
          </p:cNvGraphicFramePr>
          <p:nvPr/>
        </p:nvGraphicFramePr>
        <p:xfrm>
          <a:off x="1301750" y="2630488"/>
          <a:ext cx="1638300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Equation" r:id="rId6" imgW="698400" imgH="431640" progId="Equation.DSMT4">
                  <p:embed/>
                </p:oleObj>
              </mc:Choice>
              <mc:Fallback>
                <p:oleObj name="Equation" r:id="rId6" imgW="698400" imgH="431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1750" y="2630488"/>
                        <a:ext cx="1638300" cy="712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4000" smtClean="0">
                <a:latin typeface="Verdana" pitchFamily="34" charset="0"/>
              </a:rPr>
              <a:t>Two-sided </a:t>
            </a:r>
            <a:r>
              <a:rPr lang="en-US" sz="4000" i="1" smtClean="0">
                <a:latin typeface="Verdana" pitchFamily="34" charset="0"/>
              </a:rPr>
              <a:t>t</a:t>
            </a:r>
            <a:r>
              <a:rPr lang="en-US" sz="4000" smtClean="0">
                <a:latin typeface="Verdana" pitchFamily="34" charset="0"/>
              </a:rPr>
              <a:t>-Test</a:t>
            </a:r>
            <a:endParaRPr lang="en-US" sz="4000" baseline="30000" smtClean="0">
              <a:latin typeface="Verdana" pitchFamily="34" charset="0"/>
            </a:endParaRPr>
          </a:p>
        </p:txBody>
      </p:sp>
      <p:sp>
        <p:nvSpPr>
          <p:cNvPr id="12293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143875" cy="4400550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GB" sz="2000" smtClean="0"/>
              <a:t>For testing a restriction wrt a single regression coefficient </a:t>
            </a:r>
            <a:r>
              <a:rPr lang="en-GB" sz="2000" smtClean="0">
                <a:sym typeface="Symbol" pitchFamily="18" charset="2"/>
              </a:rPr>
              <a:t></a:t>
            </a:r>
            <a:r>
              <a:rPr lang="en-GB" sz="2000" baseline="-25000" smtClean="0">
                <a:sym typeface="Symbol" pitchFamily="18" charset="2"/>
              </a:rPr>
              <a:t>k</a:t>
            </a:r>
            <a:r>
              <a:rPr lang="en-GB" sz="2000" smtClean="0">
                <a:sym typeface="Symbol" pitchFamily="18" charset="2"/>
              </a:rPr>
              <a:t>:</a:t>
            </a:r>
            <a:endParaRPr lang="en-GB" sz="2000" smtClean="0"/>
          </a:p>
          <a:p>
            <a:pPr>
              <a:spcBef>
                <a:spcPts val="600"/>
              </a:spcBef>
            </a:pPr>
            <a:r>
              <a:rPr lang="en-GB" sz="2000" smtClean="0"/>
              <a:t>Null hypothesis H</a:t>
            </a:r>
            <a:r>
              <a:rPr lang="en-GB" sz="2000" baseline="-25000" smtClean="0"/>
              <a:t>0</a:t>
            </a:r>
            <a:r>
              <a:rPr lang="en-GB" sz="2000" smtClean="0"/>
              <a:t>: </a:t>
            </a:r>
            <a:r>
              <a:rPr lang="en-GB" sz="2000" smtClean="0">
                <a:sym typeface="Symbol" pitchFamily="18" charset="2"/>
              </a:rPr>
              <a:t></a:t>
            </a:r>
            <a:r>
              <a:rPr lang="en-GB" sz="2000" baseline="-25000" smtClean="0">
                <a:sym typeface="Symbol" pitchFamily="18" charset="2"/>
              </a:rPr>
              <a:t>k</a:t>
            </a:r>
            <a:r>
              <a:rPr lang="en-GB" sz="2000" smtClean="0">
                <a:sym typeface="Symbol" pitchFamily="18" charset="2"/>
              </a:rPr>
              <a:t> = </a:t>
            </a:r>
            <a:r>
              <a:rPr lang="en-GB" sz="2000" i="1" smtClean="0">
                <a:sym typeface="Symbol" pitchFamily="18" charset="2"/>
              </a:rPr>
              <a:t>q</a:t>
            </a:r>
            <a:r>
              <a:rPr lang="en-GB" sz="2000" smtClean="0">
                <a:sym typeface="Symbol" pitchFamily="18" charset="2"/>
              </a:rPr>
              <a:t> </a:t>
            </a:r>
          </a:p>
          <a:p>
            <a:pPr>
              <a:spcBef>
                <a:spcPts val="600"/>
              </a:spcBef>
            </a:pPr>
            <a:r>
              <a:rPr lang="en-GB" sz="2000" smtClean="0"/>
              <a:t>Alternative H</a:t>
            </a:r>
            <a:r>
              <a:rPr lang="en-GB" sz="2000" baseline="-25000" smtClean="0"/>
              <a:t>A</a:t>
            </a:r>
            <a:r>
              <a:rPr lang="en-GB" sz="2000" smtClean="0"/>
              <a:t>: </a:t>
            </a:r>
            <a:r>
              <a:rPr lang="en-GB" sz="2000" smtClean="0">
                <a:sym typeface="Symbol" pitchFamily="18" charset="2"/>
              </a:rPr>
              <a:t></a:t>
            </a:r>
            <a:r>
              <a:rPr lang="en-GB" sz="2000" baseline="-25000" smtClean="0">
                <a:sym typeface="Symbol" pitchFamily="18" charset="2"/>
              </a:rPr>
              <a:t>k</a:t>
            </a:r>
            <a:r>
              <a:rPr lang="en-GB" sz="2000" smtClean="0">
                <a:sym typeface="Symbol" pitchFamily="18" charset="2"/>
              </a:rPr>
              <a:t> ≠ </a:t>
            </a:r>
            <a:r>
              <a:rPr lang="en-GB" sz="2000" i="1" smtClean="0">
                <a:sym typeface="Symbol" pitchFamily="18" charset="2"/>
              </a:rPr>
              <a:t>q</a:t>
            </a:r>
            <a:endParaRPr lang="en-GB" sz="2000" smtClean="0">
              <a:sym typeface="Symbol" pitchFamily="18" charset="2"/>
            </a:endParaRPr>
          </a:p>
          <a:p>
            <a:pPr>
              <a:spcBef>
                <a:spcPts val="600"/>
              </a:spcBef>
            </a:pPr>
            <a:r>
              <a:rPr lang="en-GB" sz="2000" smtClean="0">
                <a:sym typeface="Symbol" pitchFamily="18" charset="2"/>
              </a:rPr>
              <a:t>Test statistic: (computed from the sample with known distribution under the null hypothesis)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GB" sz="2000" i="1" smtClean="0">
                <a:sym typeface="Symbol" pitchFamily="18" charset="2"/>
              </a:rPr>
              <a:t>		</a:t>
            </a:r>
            <a:endParaRPr lang="en-GB" sz="2000" smtClean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GB" sz="2000" smtClean="0">
              <a:sym typeface="Symbol" pitchFamily="18" charset="2"/>
            </a:endParaRP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GB" sz="2000" smtClean="0"/>
              <a:t>	follows the </a:t>
            </a:r>
            <a:r>
              <a:rPr lang="en-US" sz="2000" i="1" smtClean="0">
                <a:sym typeface="Symbol" pitchFamily="18" charset="2"/>
              </a:rPr>
              <a:t>t</a:t>
            </a:r>
            <a:r>
              <a:rPr lang="en-US" sz="2000" smtClean="0">
                <a:sym typeface="Symbol" pitchFamily="18" charset="2"/>
              </a:rPr>
              <a:t>-distribution with </a:t>
            </a:r>
            <a:r>
              <a:rPr lang="en-US" sz="2000" i="1" smtClean="0">
                <a:sym typeface="Symbol" pitchFamily="18" charset="2"/>
              </a:rPr>
              <a:t>N</a:t>
            </a:r>
            <a:r>
              <a:rPr lang="en-US" sz="2000" smtClean="0">
                <a:sym typeface="Symbol" pitchFamily="18" charset="2"/>
              </a:rPr>
              <a:t>-</a:t>
            </a:r>
            <a:r>
              <a:rPr lang="en-US" sz="2000" i="1" smtClean="0">
                <a:sym typeface="Symbol" pitchFamily="18" charset="2"/>
              </a:rPr>
              <a:t>K</a:t>
            </a:r>
            <a:r>
              <a:rPr lang="en-US" sz="2000" smtClean="0">
                <a:sym typeface="Symbol" pitchFamily="18" charset="2"/>
              </a:rPr>
              <a:t> d.f.</a:t>
            </a:r>
            <a:endParaRPr lang="en-GB" sz="2000" smtClean="0"/>
          </a:p>
          <a:p>
            <a:pPr>
              <a:spcBef>
                <a:spcPts val="600"/>
              </a:spcBef>
            </a:pPr>
            <a:r>
              <a:rPr lang="en-GB" sz="2000" smtClean="0"/>
              <a:t>Reject H</a:t>
            </a:r>
            <a:r>
              <a:rPr lang="en-GB" sz="2000" baseline="-25000" smtClean="0"/>
              <a:t>0</a:t>
            </a:r>
            <a:r>
              <a:rPr lang="en-GB" sz="2000" smtClean="0"/>
              <a:t>, if the </a:t>
            </a:r>
            <a:r>
              <a:rPr lang="en-GB" sz="2000" i="1" smtClean="0"/>
              <a:t>p</a:t>
            </a:r>
            <a:r>
              <a:rPr lang="en-GB" sz="2000" smtClean="0"/>
              <a:t>-value P{</a:t>
            </a:r>
            <a:r>
              <a:rPr lang="en-GB" sz="2000" i="1" smtClean="0"/>
              <a:t>T</a:t>
            </a:r>
            <a:r>
              <a:rPr lang="en-GB" sz="2000" baseline="-25000" smtClean="0"/>
              <a:t>N-K</a:t>
            </a:r>
            <a:r>
              <a:rPr lang="en-GB" sz="2000" smtClean="0"/>
              <a:t> &gt; |</a:t>
            </a:r>
            <a:r>
              <a:rPr lang="en-GB" sz="2000" i="1" smtClean="0"/>
              <a:t>t</a:t>
            </a:r>
            <a:r>
              <a:rPr lang="en-GB" sz="2000" baseline="-25000" smtClean="0"/>
              <a:t>k</a:t>
            </a:r>
            <a:r>
              <a:rPr lang="en-GB" sz="2000" smtClean="0"/>
              <a:t>|</a:t>
            </a:r>
            <a:r>
              <a:rPr lang="en-GB" sz="2000" smtClean="0">
                <a:cs typeface="Arial" charset="0"/>
              </a:rPr>
              <a:t> |</a:t>
            </a:r>
            <a:r>
              <a:rPr lang="en-GB" sz="2000" smtClean="0"/>
              <a:t> H</a:t>
            </a:r>
            <a:r>
              <a:rPr lang="en-GB" sz="2000" baseline="-25000" smtClean="0"/>
              <a:t>0</a:t>
            </a:r>
            <a:r>
              <a:rPr lang="en-GB" sz="2000" smtClean="0"/>
              <a:t>} is small (|</a:t>
            </a:r>
            <a:r>
              <a:rPr lang="en-GB" sz="2000" i="1" smtClean="0"/>
              <a:t>t</a:t>
            </a:r>
            <a:r>
              <a:rPr lang="en-GB" sz="2000" baseline="-25000" smtClean="0"/>
              <a:t>k</a:t>
            </a:r>
            <a:r>
              <a:rPr lang="en-GB" sz="2000" smtClean="0"/>
              <a:t>|-value is large)</a:t>
            </a:r>
          </a:p>
          <a:p>
            <a:pPr>
              <a:spcBef>
                <a:spcPts val="1200"/>
              </a:spcBef>
            </a:pPr>
            <a:endParaRPr lang="en-GB" sz="2000" smtClean="0"/>
          </a:p>
          <a:p>
            <a:pPr>
              <a:spcBef>
                <a:spcPts val="1200"/>
              </a:spcBef>
              <a:buFont typeface="Wingdings" pitchFamily="2" charset="2"/>
              <a:buNone/>
            </a:pPr>
            <a:endParaRPr lang="en-GB" sz="200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3AEE83-052A-493E-BDBC-37A359B3BA5F}" type="slidenum">
              <a:rPr lang="de-AT" altLang="en-US"/>
              <a:pPr>
                <a:defRPr/>
              </a:pPr>
              <a:t>14</a:t>
            </a:fld>
            <a:endParaRPr lang="de-AT" altLang="en-US"/>
          </a:p>
        </p:txBody>
      </p:sp>
      <p:sp>
        <p:nvSpPr>
          <p:cNvPr id="12297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2290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1" name="Object 4"/>
          <p:cNvGraphicFramePr>
            <a:graphicFrameLocks noChangeAspect="1"/>
          </p:cNvGraphicFramePr>
          <p:nvPr/>
        </p:nvGraphicFramePr>
        <p:xfrm>
          <a:off x="1301750" y="3357563"/>
          <a:ext cx="1541463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Formel" r:id="rId6" imgW="698400" imgH="431640" progId="Equation.3">
                  <p:embed/>
                </p:oleObj>
              </mc:Choice>
              <mc:Fallback>
                <p:oleObj name="Formel" r:id="rId6" imgW="69840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1750" y="3357563"/>
                        <a:ext cx="1541463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1139825"/>
          </a:xfrm>
        </p:spPr>
        <p:txBody>
          <a:bodyPr/>
          <a:lstStyle/>
          <a:p>
            <a:r>
              <a:rPr lang="nl-NL" sz="4000" smtClean="0">
                <a:latin typeface="Verdana" pitchFamily="34" charset="0"/>
              </a:rPr>
              <a:t>Individual Wages, </a:t>
            </a:r>
            <a:r>
              <a:rPr lang="nl-NL" sz="2400" smtClean="0">
                <a:latin typeface="Verdana" pitchFamily="34" charset="0"/>
              </a:rPr>
              <a:t>cont’d</a:t>
            </a:r>
            <a:endParaRPr lang="en-US" sz="4000" smtClean="0">
              <a:latin typeface="Verdana" pitchFamily="34" charset="0"/>
            </a:endParaRPr>
          </a:p>
        </p:txBody>
      </p:sp>
      <p:sp>
        <p:nvSpPr>
          <p:cNvPr id="513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032750" cy="4492625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spcBef>
                <a:spcPct val="10000"/>
              </a:spcBef>
              <a:spcAft>
                <a:spcPct val="10000"/>
              </a:spcAft>
              <a:buFontTx/>
              <a:buNone/>
              <a:defRPr/>
            </a:pPr>
            <a:r>
              <a:rPr lang="en-US" sz="2000" dirty="0" smtClean="0"/>
              <a:t>OLS estimated wage equation (Table 2.1, </a:t>
            </a:r>
            <a:r>
              <a:rPr lang="en-US" sz="2000" dirty="0" err="1" smtClean="0"/>
              <a:t>Verbeek</a:t>
            </a:r>
            <a:r>
              <a:rPr lang="en-US" sz="2000" dirty="0" smtClean="0"/>
              <a:t>)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buFont typeface="Wingdings" pitchFamily="2" charset="2"/>
              <a:buNone/>
              <a:defRPr/>
            </a:pPr>
            <a:r>
              <a:rPr lang="en-US" sz="2000" dirty="0" smtClean="0"/>
              <a:t>Test of null hypothesis H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: </a:t>
            </a:r>
            <a:r>
              <a:rPr lang="el-GR" sz="2000" dirty="0" smtClean="0">
                <a:cs typeface="Arial" charset="0"/>
              </a:rPr>
              <a:t>β</a:t>
            </a:r>
            <a:r>
              <a:rPr lang="en-US" sz="2000" baseline="-25000" dirty="0" smtClean="0">
                <a:cs typeface="Arial" charset="0"/>
              </a:rPr>
              <a:t>2 </a:t>
            </a:r>
            <a:r>
              <a:rPr lang="en-US" sz="2000" dirty="0" smtClean="0">
                <a:cs typeface="Arial" charset="0"/>
              </a:rPr>
              <a:t>= 0 (no gender effect on </a:t>
            </a:r>
            <a:r>
              <a:rPr lang="en-US" sz="2000" dirty="0" smtClean="0">
                <a:cs typeface="Arial" charset="0"/>
              </a:rPr>
              <a:t>wages, equal wages for males and females) </a:t>
            </a:r>
            <a:r>
              <a:rPr lang="en-US" sz="2000" dirty="0" smtClean="0">
                <a:cs typeface="Arial" charset="0"/>
              </a:rPr>
              <a:t>against </a:t>
            </a:r>
            <a:r>
              <a:rPr lang="en-US" sz="1800" dirty="0" smtClean="0"/>
              <a:t>H</a:t>
            </a:r>
            <a:r>
              <a:rPr lang="en-US" sz="1800" baseline="-25000" dirty="0" smtClean="0"/>
              <a:t>A</a:t>
            </a:r>
            <a:r>
              <a:rPr lang="en-US" sz="1800" dirty="0" smtClean="0"/>
              <a:t>: </a:t>
            </a:r>
            <a:r>
              <a:rPr lang="el-GR" sz="1800" dirty="0" smtClean="0">
                <a:cs typeface="Arial" charset="0"/>
              </a:rPr>
              <a:t>β</a:t>
            </a:r>
            <a:r>
              <a:rPr lang="en-US" sz="1800" baseline="-25000" dirty="0" smtClean="0">
                <a:cs typeface="Arial" charset="0"/>
              </a:rPr>
              <a:t>2 </a:t>
            </a:r>
            <a:r>
              <a:rPr lang="en-US" sz="1800" dirty="0" smtClean="0">
                <a:cs typeface="Arial" charset="0"/>
              </a:rPr>
              <a:t>&gt; 0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1800" dirty="0" smtClean="0">
                <a:cs typeface="Arial" charset="0"/>
              </a:rPr>
              <a:t>		</a:t>
            </a:r>
            <a:r>
              <a:rPr lang="en-US" sz="2000" i="1" dirty="0" smtClean="0">
                <a:cs typeface="Arial" charset="0"/>
              </a:rPr>
              <a:t>t</a:t>
            </a:r>
            <a:r>
              <a:rPr lang="en-US" sz="2000" baseline="-25000" dirty="0" smtClean="0">
                <a:cs typeface="Arial" charset="0"/>
              </a:rPr>
              <a:t>2</a:t>
            </a:r>
            <a:r>
              <a:rPr lang="en-US" sz="2000" dirty="0" smtClean="0">
                <a:cs typeface="Arial" charset="0"/>
              </a:rPr>
              <a:t> = </a:t>
            </a:r>
            <a:r>
              <a:rPr lang="en-US" sz="2000" i="1" dirty="0" smtClean="0">
                <a:cs typeface="Arial" charset="0"/>
              </a:rPr>
              <a:t>b</a:t>
            </a:r>
            <a:r>
              <a:rPr lang="en-US" sz="2000" baseline="-25000" dirty="0" smtClean="0">
                <a:cs typeface="Arial" charset="0"/>
              </a:rPr>
              <a:t>2</a:t>
            </a:r>
            <a:r>
              <a:rPr lang="en-US" sz="2000" dirty="0" smtClean="0">
                <a:cs typeface="Arial" charset="0"/>
              </a:rPr>
              <a:t>/se(</a:t>
            </a:r>
            <a:r>
              <a:rPr lang="en-US" sz="2000" i="1" dirty="0" smtClean="0">
                <a:cs typeface="Arial" charset="0"/>
              </a:rPr>
              <a:t>b</a:t>
            </a:r>
            <a:r>
              <a:rPr lang="en-US" sz="2000" baseline="-25000" dirty="0" smtClean="0">
                <a:cs typeface="Arial" charset="0"/>
              </a:rPr>
              <a:t>2</a:t>
            </a:r>
            <a:r>
              <a:rPr lang="en-US" sz="2000" dirty="0" smtClean="0">
                <a:cs typeface="Arial" charset="0"/>
              </a:rPr>
              <a:t>) = 1.1661/0.1122 = 10.38</a:t>
            </a:r>
            <a:endParaRPr lang="en-US" sz="1800" dirty="0" smtClean="0">
              <a:cs typeface="Arial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2000" dirty="0" smtClean="0">
                <a:cs typeface="Arial" charset="0"/>
              </a:rPr>
              <a:t>Under </a:t>
            </a:r>
            <a:r>
              <a:rPr lang="en-US" sz="2000" dirty="0" smtClean="0"/>
              <a:t>H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, </a:t>
            </a:r>
            <a:r>
              <a:rPr lang="en-US" sz="2000" i="1" dirty="0" smtClean="0"/>
              <a:t>T</a:t>
            </a:r>
            <a:r>
              <a:rPr lang="en-US" sz="2000" dirty="0" smtClean="0"/>
              <a:t> follows the </a:t>
            </a:r>
            <a:r>
              <a:rPr lang="en-US" sz="2000" i="1" dirty="0" smtClean="0">
                <a:sym typeface="Symbol" pitchFamily="18" charset="2"/>
              </a:rPr>
              <a:t>t</a:t>
            </a:r>
            <a:r>
              <a:rPr lang="en-US" sz="2000" dirty="0" smtClean="0">
                <a:sym typeface="Symbol" pitchFamily="18" charset="2"/>
              </a:rPr>
              <a:t>-distribution with </a:t>
            </a:r>
            <a:r>
              <a:rPr lang="en-US" sz="2000" i="1" dirty="0" err="1" smtClean="0">
                <a:sym typeface="Symbol" pitchFamily="18" charset="2"/>
              </a:rPr>
              <a:t>df</a:t>
            </a:r>
            <a:r>
              <a:rPr lang="en-US" sz="2000" dirty="0" smtClean="0">
                <a:sym typeface="Symbol" pitchFamily="18" charset="2"/>
              </a:rPr>
              <a:t> = 3294-2 = 3292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i="1" dirty="0" smtClean="0">
                <a:sym typeface="Symbol" pitchFamily="18" charset="2"/>
              </a:rPr>
              <a:t>p</a:t>
            </a:r>
            <a:r>
              <a:rPr lang="en-US" sz="2000" dirty="0" smtClean="0">
                <a:sym typeface="Symbol" pitchFamily="18" charset="2"/>
              </a:rPr>
              <a:t>-value = P{</a:t>
            </a:r>
            <a:r>
              <a:rPr lang="en-US" sz="2000" i="1" dirty="0" smtClean="0">
                <a:sym typeface="Symbol" pitchFamily="18" charset="2"/>
              </a:rPr>
              <a:t>T</a:t>
            </a:r>
            <a:r>
              <a:rPr lang="en-US" sz="2000" baseline="-25000" dirty="0" smtClean="0">
                <a:cs typeface="Arial" charset="0"/>
              </a:rPr>
              <a:t>3292</a:t>
            </a:r>
            <a:r>
              <a:rPr lang="en-US" sz="2000" dirty="0" smtClean="0">
                <a:sym typeface="Symbol" pitchFamily="18" charset="2"/>
              </a:rPr>
              <a:t> &gt;</a:t>
            </a:r>
            <a:r>
              <a:rPr lang="en-US" sz="2000" dirty="0" smtClean="0">
                <a:cs typeface="Arial" charset="0"/>
              </a:rPr>
              <a:t> 10.38 |</a:t>
            </a:r>
            <a:r>
              <a:rPr lang="en-US" sz="2000" dirty="0" smtClean="0"/>
              <a:t> H</a:t>
            </a:r>
            <a:r>
              <a:rPr lang="en-US" sz="2000" baseline="-25000" dirty="0" smtClean="0"/>
              <a:t>0</a:t>
            </a:r>
            <a:r>
              <a:rPr lang="en-US" sz="2000" dirty="0" smtClean="0">
                <a:sym typeface="Symbol" pitchFamily="18" charset="2"/>
              </a:rPr>
              <a:t>} = 3.7E-25: reject </a:t>
            </a:r>
            <a:r>
              <a:rPr lang="en-US" sz="2000" dirty="0" smtClean="0"/>
              <a:t>H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!</a:t>
            </a:r>
            <a:endParaRPr lang="en-US" sz="2000" dirty="0" smtClean="0">
              <a:sym typeface="Symbol" pitchFamily="18" charset="2"/>
            </a:endParaRPr>
          </a:p>
          <a:p>
            <a:pPr>
              <a:buFont typeface="Wingdings" pitchFamily="2" charset="2"/>
              <a:buNone/>
              <a:defRPr/>
            </a:pPr>
            <a:endParaRPr lang="en-US" sz="1800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buFont typeface="Wingdings" pitchFamily="2" charset="2"/>
              <a:buNone/>
              <a:defRPr/>
            </a:pPr>
            <a:endParaRPr lang="de-AT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1D2921-0431-4BB4-AD1F-F2761F889E1E}" type="slidenum">
              <a:rPr lang="de-AT" altLang="en-US"/>
              <a:pPr>
                <a:defRPr/>
              </a:pPr>
              <a:t>15</a:t>
            </a:fld>
            <a:endParaRPr lang="de-AT" altLang="en-US" dirty="0"/>
          </a:p>
        </p:txBody>
      </p:sp>
      <p:graphicFrame>
        <p:nvGraphicFramePr>
          <p:cNvPr id="13314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4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5" name="Object 10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5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6" name="Object 3"/>
          <p:cNvGraphicFramePr>
            <a:graphicFrameLocks noGrp="1" noChangeAspect="1"/>
          </p:cNvGraphicFramePr>
          <p:nvPr/>
        </p:nvGraphicFramePr>
        <p:xfrm>
          <a:off x="2786063" y="2071688"/>
          <a:ext cx="4500562" cy="197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6" name="Photo Editor Photo" r:id="rId7" imgW="3304762" imgH="1448002" progId="">
                  <p:embed/>
                </p:oleObj>
              </mc:Choice>
              <mc:Fallback>
                <p:oleObj name="Photo Editor Photo" r:id="rId7" imgW="3304762" imgH="1448002" progId="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6063" y="2071688"/>
                        <a:ext cx="4500562" cy="197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smtClean="0">
                <a:latin typeface="Verdana" pitchFamily="34" charset="0"/>
              </a:rPr>
              <a:t>Individual Wages, </a:t>
            </a:r>
            <a:r>
              <a:rPr lang="nl-NL" sz="2400" smtClean="0">
                <a:latin typeface="Verdana" pitchFamily="34" charset="0"/>
              </a:rPr>
              <a:t>cont’d</a:t>
            </a:r>
            <a:endParaRPr lang="en-US" sz="4000" smtClean="0">
              <a:latin typeface="Verdana" pitchFamily="34" charset="0"/>
            </a:endParaRPr>
          </a:p>
        </p:txBody>
      </p:sp>
      <p:sp>
        <p:nvSpPr>
          <p:cNvPr id="11" name="Datumsplatzhalter 10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9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0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D784C1-5AE0-4D3B-99CD-7F09A896B43D}" type="slidenum">
              <a:rPr lang="de-AT" altLang="en-US" smtClean="0"/>
              <a:pPr>
                <a:defRPr/>
              </a:pPr>
              <a:t>16</a:t>
            </a:fld>
            <a:endParaRPr lang="de-AT" altLang="en-US" dirty="0" smtClean="0"/>
          </a:p>
        </p:txBody>
      </p:sp>
      <p:sp>
        <p:nvSpPr>
          <p:cNvPr id="12" name="Textplatzhalter 17"/>
          <p:cNvSpPr txBox="1">
            <a:spLocks/>
          </p:cNvSpPr>
          <p:nvPr/>
        </p:nvSpPr>
        <p:spPr bwMode="auto">
          <a:xfrm>
            <a:off x="428625" y="1571625"/>
            <a:ext cx="8464550" cy="45212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2000" dirty="0">
                <a:cs typeface="+mn-cs"/>
              </a:rPr>
              <a:t>OLS estimated wage equation: Output from GRETL</a:t>
            </a:r>
          </a:p>
          <a:p>
            <a:pPr>
              <a:defRPr/>
            </a:pPr>
            <a:endParaRPr lang="de-AT" sz="1600" dirty="0">
              <a:cs typeface="+mn-cs"/>
            </a:endParaRPr>
          </a:p>
          <a:p>
            <a:pPr>
              <a:defRPr/>
            </a:pPr>
            <a:r>
              <a:rPr lang="en-US" sz="1600" dirty="0">
                <a:cs typeface="+mn-cs"/>
              </a:rPr>
              <a:t>Model 1: OLS, using observations 1-3294</a:t>
            </a:r>
          </a:p>
          <a:p>
            <a:pPr>
              <a:defRPr/>
            </a:pPr>
            <a:r>
              <a:rPr lang="en-US" sz="1600" dirty="0">
                <a:cs typeface="+mn-cs"/>
              </a:rPr>
              <a:t>Dependent variable: WAGE</a:t>
            </a:r>
          </a:p>
          <a:p>
            <a:pPr>
              <a:defRPr/>
            </a:pPr>
            <a:endParaRPr lang="en-US" sz="1600" dirty="0">
              <a:cs typeface="+mn-cs"/>
            </a:endParaRPr>
          </a:p>
          <a:p>
            <a:pPr>
              <a:defRPr/>
            </a:pPr>
            <a:r>
              <a:rPr lang="en-US" sz="1600" i="1" dirty="0">
                <a:cs typeface="+mn-cs"/>
              </a:rPr>
              <a:t> 	coefficient	std. error		t-ratio		p-value		</a:t>
            </a:r>
          </a:p>
          <a:p>
            <a:pPr>
              <a:defRPr/>
            </a:pPr>
            <a:r>
              <a:rPr lang="en-US" sz="1600" dirty="0">
                <a:cs typeface="+mn-cs"/>
              </a:rPr>
              <a:t>const	5,14692		0,0812248	63,3664		&lt;0,00001	***	</a:t>
            </a:r>
          </a:p>
          <a:p>
            <a:pPr>
              <a:defRPr/>
            </a:pPr>
            <a:r>
              <a:rPr lang="en-US" sz="1600" dirty="0">
                <a:cs typeface="+mn-cs"/>
              </a:rPr>
              <a:t>MALE	1,1661		0,112242		10,3891		&lt;0,00001	***	</a:t>
            </a:r>
          </a:p>
          <a:p>
            <a:pPr>
              <a:defRPr/>
            </a:pPr>
            <a:endParaRPr lang="en-US" sz="1600" dirty="0">
              <a:cs typeface="+mn-cs"/>
            </a:endParaRPr>
          </a:p>
          <a:p>
            <a:pPr>
              <a:defRPr/>
            </a:pPr>
            <a:r>
              <a:rPr lang="en-US" sz="1600" dirty="0">
                <a:cs typeface="+mn-cs"/>
              </a:rPr>
              <a:t>Mean dependent  </a:t>
            </a:r>
            <a:r>
              <a:rPr lang="en-US" sz="1600" dirty="0" err="1">
                <a:cs typeface="+mn-cs"/>
              </a:rPr>
              <a:t>var</a:t>
            </a:r>
            <a:r>
              <a:rPr lang="en-US" sz="1600" dirty="0">
                <a:cs typeface="+mn-cs"/>
              </a:rPr>
              <a:t> 	5,757585		S.D. </a:t>
            </a:r>
            <a:r>
              <a:rPr lang="en-US" sz="1600" dirty="0"/>
              <a:t>dependent  </a:t>
            </a:r>
            <a:r>
              <a:rPr lang="en-US" sz="1600" dirty="0" err="1"/>
              <a:t>var</a:t>
            </a:r>
            <a:r>
              <a:rPr lang="en-US" sz="1600" dirty="0"/>
              <a:t> </a:t>
            </a:r>
            <a:r>
              <a:rPr lang="en-US" sz="1600" dirty="0">
                <a:cs typeface="+mn-cs"/>
              </a:rPr>
              <a:t> 	3,269186	</a:t>
            </a:r>
          </a:p>
          <a:p>
            <a:pPr>
              <a:defRPr/>
            </a:pPr>
            <a:r>
              <a:rPr lang="en-US" sz="1600" dirty="0">
                <a:cs typeface="+mn-cs"/>
              </a:rPr>
              <a:t>Sum  squared  </a:t>
            </a:r>
            <a:r>
              <a:rPr lang="en-US" sz="1600" dirty="0" err="1">
                <a:cs typeface="+mn-cs"/>
              </a:rPr>
              <a:t>resid</a:t>
            </a:r>
            <a:r>
              <a:rPr lang="en-US" sz="1600" dirty="0">
                <a:cs typeface="+mn-cs"/>
              </a:rPr>
              <a:t>		 34076,92		S.E. of regression	 	3,217364	</a:t>
            </a:r>
          </a:p>
          <a:p>
            <a:pPr>
              <a:defRPr/>
            </a:pPr>
            <a:r>
              <a:rPr lang="en-US" sz="1600" dirty="0">
                <a:cs typeface="+mn-cs"/>
              </a:rPr>
              <a:t>R- squared 	 	0,031746		 Adjusted R- squared 	0,031452	</a:t>
            </a:r>
          </a:p>
          <a:p>
            <a:pPr>
              <a:defRPr/>
            </a:pPr>
            <a:r>
              <a:rPr lang="en-US" sz="1600" dirty="0">
                <a:cs typeface="+mn-cs"/>
              </a:rPr>
              <a:t>F(1, 3292)	 	107,9338		P-value(F)	 	  6,71e-25</a:t>
            </a:r>
          </a:p>
          <a:p>
            <a:pPr>
              <a:defRPr/>
            </a:pPr>
            <a:r>
              <a:rPr lang="en-US" sz="1600" dirty="0">
                <a:cs typeface="+mn-cs"/>
              </a:rPr>
              <a:t>Log-likelihood		-8522,228	</a:t>
            </a:r>
            <a:r>
              <a:rPr lang="en-US" sz="1600" dirty="0" err="1">
                <a:cs typeface="+mn-cs"/>
              </a:rPr>
              <a:t>Akaike</a:t>
            </a:r>
            <a:r>
              <a:rPr lang="en-US" sz="1600" dirty="0">
                <a:cs typeface="+mn-cs"/>
              </a:rPr>
              <a:t> criterion		17048,46	</a:t>
            </a:r>
          </a:p>
          <a:p>
            <a:pPr>
              <a:defRPr/>
            </a:pPr>
            <a:r>
              <a:rPr lang="en-US" sz="1600" dirty="0">
                <a:cs typeface="+mn-cs"/>
              </a:rPr>
              <a:t>Schwarz criterion	 	17060,66		</a:t>
            </a:r>
            <a:r>
              <a:rPr lang="en-US" sz="1600" dirty="0" err="1">
                <a:cs typeface="+mn-cs"/>
              </a:rPr>
              <a:t>Hannan</a:t>
            </a:r>
            <a:r>
              <a:rPr lang="en-US" sz="1600" dirty="0">
                <a:cs typeface="+mn-cs"/>
              </a:rPr>
              <a:t>-Quinn		 17052,82</a:t>
            </a:r>
            <a:r>
              <a:rPr lang="de-AT" sz="1600" dirty="0">
                <a:cs typeface="+mn-cs"/>
              </a:rPr>
              <a:t>	</a:t>
            </a:r>
          </a:p>
          <a:p>
            <a:pPr>
              <a:defRPr/>
            </a:pPr>
            <a:endParaRPr lang="de-AT" sz="1050" dirty="0">
              <a:cs typeface="+mn-cs"/>
            </a:endParaRPr>
          </a:p>
          <a:p>
            <a:pPr>
              <a:defRPr/>
            </a:pPr>
            <a:r>
              <a:rPr lang="en-US" sz="2000" i="1" dirty="0">
                <a:cs typeface="+mn-cs"/>
              </a:rPr>
              <a:t>p</a:t>
            </a:r>
            <a:r>
              <a:rPr lang="en-US" sz="2000" dirty="0">
                <a:cs typeface="+mn-cs"/>
              </a:rPr>
              <a:t>-value for </a:t>
            </a:r>
            <a:r>
              <a:rPr lang="en-US" sz="2000" i="1" dirty="0" err="1">
                <a:cs typeface="+mn-cs"/>
              </a:rPr>
              <a:t>t</a:t>
            </a:r>
            <a:r>
              <a:rPr lang="en-US" sz="2000" baseline="-25000" dirty="0" err="1">
                <a:cs typeface="+mn-cs"/>
              </a:rPr>
              <a:t>MALE</a:t>
            </a:r>
            <a:r>
              <a:rPr lang="en-US" sz="2000" dirty="0">
                <a:cs typeface="+mn-cs"/>
              </a:rPr>
              <a:t>-test: &lt; 0.00001</a:t>
            </a:r>
          </a:p>
          <a:p>
            <a:pPr>
              <a:defRPr/>
            </a:pPr>
            <a:r>
              <a:rPr lang="en-US" sz="2000" dirty="0">
                <a:cs typeface="+mn-cs"/>
              </a:rPr>
              <a:t>    „gender has a significant effect on </a:t>
            </a:r>
            <a:r>
              <a:rPr lang="en-US" sz="2000" dirty="0" smtClean="0">
                <a:cs typeface="+mn-cs"/>
              </a:rPr>
              <a:t>wages, males earn more“</a:t>
            </a:r>
            <a:endParaRPr lang="en-US" sz="2000" dirty="0">
              <a:cs typeface="+mn-cs"/>
            </a:endParaRPr>
          </a:p>
          <a:p>
            <a:pPr>
              <a:defRPr/>
            </a:pPr>
            <a:endParaRPr lang="de-AT" sz="1600" dirty="0">
              <a:cs typeface="+mn-cs"/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428625" y="2143125"/>
            <a:ext cx="8464550" cy="321468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4000" smtClean="0">
                <a:latin typeface="Verdana" pitchFamily="34" charset="0"/>
              </a:rPr>
              <a:t>Significance Tests</a:t>
            </a:r>
            <a:endParaRPr lang="en-US" sz="4000" baseline="30000" smtClean="0">
              <a:latin typeface="Verdana" pitchFamily="34" charset="0"/>
            </a:endParaRPr>
          </a:p>
        </p:txBody>
      </p:sp>
      <p:sp>
        <p:nvSpPr>
          <p:cNvPr id="1434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143875" cy="4400550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For testing a restriction wrt a single regression coefficient </a:t>
            </a:r>
            <a:r>
              <a:rPr lang="en-US" sz="2000" smtClean="0">
                <a:sym typeface="Symbol" pitchFamily="18" charset="2"/>
              </a:rPr>
              <a:t></a:t>
            </a:r>
            <a:r>
              <a:rPr lang="en-US" sz="2000" baseline="-25000" smtClean="0">
                <a:sym typeface="Symbol" pitchFamily="18" charset="2"/>
              </a:rPr>
              <a:t>k</a:t>
            </a:r>
            <a:r>
              <a:rPr lang="en-US" sz="2000" smtClean="0">
                <a:sym typeface="Symbol" pitchFamily="18" charset="2"/>
              </a:rPr>
              <a:t>:</a:t>
            </a:r>
            <a:endParaRPr lang="en-US" sz="2000" smtClean="0"/>
          </a:p>
          <a:p>
            <a:pPr>
              <a:spcBef>
                <a:spcPts val="600"/>
              </a:spcBef>
            </a:pPr>
            <a:r>
              <a:rPr lang="en-US" sz="2000" smtClean="0"/>
              <a:t>Null hypothesis H</a:t>
            </a:r>
            <a:r>
              <a:rPr lang="en-US" sz="2000" baseline="-25000" smtClean="0"/>
              <a:t>0</a:t>
            </a:r>
            <a:r>
              <a:rPr lang="en-US" sz="2000" smtClean="0"/>
              <a:t>: </a:t>
            </a:r>
            <a:r>
              <a:rPr lang="en-US" sz="2000" smtClean="0">
                <a:sym typeface="Symbol" pitchFamily="18" charset="2"/>
              </a:rPr>
              <a:t></a:t>
            </a:r>
            <a:r>
              <a:rPr lang="en-US" sz="2000" baseline="-25000" smtClean="0">
                <a:sym typeface="Symbol" pitchFamily="18" charset="2"/>
              </a:rPr>
              <a:t>k</a:t>
            </a:r>
            <a:r>
              <a:rPr lang="en-US" sz="2000" smtClean="0">
                <a:sym typeface="Symbol" pitchFamily="18" charset="2"/>
              </a:rPr>
              <a:t> = </a:t>
            </a:r>
            <a:r>
              <a:rPr lang="en-US" sz="2000" i="1" smtClean="0">
                <a:sym typeface="Symbol" pitchFamily="18" charset="2"/>
              </a:rPr>
              <a:t>q</a:t>
            </a:r>
            <a:r>
              <a:rPr lang="en-US" sz="2000" smtClean="0">
                <a:sym typeface="Symbol" pitchFamily="18" charset="2"/>
              </a:rPr>
              <a:t> </a:t>
            </a:r>
          </a:p>
          <a:p>
            <a:pPr>
              <a:spcBef>
                <a:spcPts val="600"/>
              </a:spcBef>
            </a:pPr>
            <a:r>
              <a:rPr lang="en-US" sz="2000" smtClean="0"/>
              <a:t>Alternative H</a:t>
            </a:r>
            <a:r>
              <a:rPr lang="en-US" sz="2000" baseline="-25000" smtClean="0"/>
              <a:t>A</a:t>
            </a:r>
            <a:r>
              <a:rPr lang="en-US" sz="2000" smtClean="0"/>
              <a:t>: </a:t>
            </a:r>
            <a:r>
              <a:rPr lang="en-US" sz="2000" smtClean="0">
                <a:sym typeface="Symbol" pitchFamily="18" charset="2"/>
              </a:rPr>
              <a:t></a:t>
            </a:r>
            <a:r>
              <a:rPr lang="en-US" sz="2000" baseline="-25000" smtClean="0">
                <a:sym typeface="Symbol" pitchFamily="18" charset="2"/>
              </a:rPr>
              <a:t>k</a:t>
            </a:r>
            <a:r>
              <a:rPr lang="en-US" sz="2000" smtClean="0">
                <a:sym typeface="Symbol" pitchFamily="18" charset="2"/>
              </a:rPr>
              <a:t> ≠ </a:t>
            </a:r>
            <a:r>
              <a:rPr lang="en-US" sz="2000" i="1" smtClean="0">
                <a:sym typeface="Symbol" pitchFamily="18" charset="2"/>
              </a:rPr>
              <a:t>q</a:t>
            </a:r>
            <a:endParaRPr lang="en-US" sz="2000" smtClean="0">
              <a:sym typeface="Symbol" pitchFamily="18" charset="2"/>
            </a:endParaRPr>
          </a:p>
          <a:p>
            <a:pPr>
              <a:spcBef>
                <a:spcPts val="600"/>
              </a:spcBef>
            </a:pPr>
            <a:r>
              <a:rPr lang="en-US" sz="2000" smtClean="0">
                <a:sym typeface="Symbol" pitchFamily="18" charset="2"/>
              </a:rPr>
              <a:t>Test statistic: (computed from the sample with known distribution under the null hypothesis)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smtClean="0">
                <a:sym typeface="Symbol" pitchFamily="18" charset="2"/>
              </a:rPr>
              <a:t>		</a:t>
            </a:r>
            <a:endParaRPr lang="en-US" sz="2000" smtClean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 smtClean="0">
              <a:sym typeface="Symbol" pitchFamily="18" charset="2"/>
            </a:endParaRPr>
          </a:p>
          <a:p>
            <a:pPr>
              <a:spcBef>
                <a:spcPts val="600"/>
              </a:spcBef>
            </a:pPr>
            <a:r>
              <a:rPr lang="en-US" sz="2000" smtClean="0"/>
              <a:t>Determine the critical value </a:t>
            </a:r>
            <a:r>
              <a:rPr lang="en-US" sz="2000" i="1" smtClean="0"/>
              <a:t>t</a:t>
            </a:r>
            <a:r>
              <a:rPr lang="en-US" sz="2000" baseline="-25000" smtClean="0"/>
              <a:t>N-K,1-</a:t>
            </a:r>
            <a:r>
              <a:rPr lang="en-US" sz="2000" baseline="-25000" smtClean="0">
                <a:latin typeface="Symbol" pitchFamily="18" charset="2"/>
              </a:rPr>
              <a:t>a</a:t>
            </a:r>
            <a:r>
              <a:rPr lang="en-US" sz="2000" baseline="-25000" smtClean="0"/>
              <a:t>/2</a:t>
            </a:r>
            <a:r>
              <a:rPr lang="en-US" sz="2000" smtClean="0"/>
              <a:t> for the significance level </a:t>
            </a:r>
            <a:r>
              <a:rPr lang="en-US" sz="2000" smtClean="0">
                <a:latin typeface="Symbol" pitchFamily="18" charset="2"/>
              </a:rPr>
              <a:t>a</a:t>
            </a:r>
            <a:r>
              <a:rPr lang="en-US" sz="2000" smtClean="0"/>
              <a:t> from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		 P{|</a:t>
            </a:r>
            <a:r>
              <a:rPr lang="en-US" sz="2000" i="1" smtClean="0"/>
              <a:t>T</a:t>
            </a:r>
            <a:r>
              <a:rPr lang="en-US" sz="2000" baseline="-25000" smtClean="0"/>
              <a:t>k</a:t>
            </a:r>
            <a:r>
              <a:rPr lang="en-US" sz="2000" smtClean="0"/>
              <a:t>| &gt; </a:t>
            </a:r>
            <a:r>
              <a:rPr lang="en-US" sz="2000" i="1" smtClean="0"/>
              <a:t>t</a:t>
            </a:r>
            <a:r>
              <a:rPr lang="en-US" sz="2000" baseline="-25000" smtClean="0"/>
              <a:t>N-K,1-</a:t>
            </a:r>
            <a:r>
              <a:rPr lang="en-US" sz="2000" baseline="-25000" smtClean="0">
                <a:latin typeface="Symbol" pitchFamily="18" charset="2"/>
              </a:rPr>
              <a:t>a</a:t>
            </a:r>
            <a:r>
              <a:rPr lang="en-US" sz="2000" baseline="-25000" smtClean="0"/>
              <a:t>/2</a:t>
            </a:r>
            <a:r>
              <a:rPr lang="en-US" sz="2000" smtClean="0">
                <a:cs typeface="Arial" charset="0"/>
              </a:rPr>
              <a:t> |</a:t>
            </a:r>
            <a:r>
              <a:rPr lang="en-US" sz="2000" smtClean="0"/>
              <a:t> H</a:t>
            </a:r>
            <a:r>
              <a:rPr lang="en-US" sz="2000" baseline="-25000" smtClean="0"/>
              <a:t>0</a:t>
            </a:r>
            <a:r>
              <a:rPr lang="en-US" sz="2000" smtClean="0"/>
              <a:t>} = </a:t>
            </a:r>
            <a:r>
              <a:rPr lang="en-US" sz="2000" smtClean="0">
                <a:latin typeface="Symbol" pitchFamily="18" charset="2"/>
              </a:rPr>
              <a:t>a</a:t>
            </a:r>
            <a:endParaRPr lang="en-US" sz="2000" smtClean="0"/>
          </a:p>
          <a:p>
            <a:pPr>
              <a:spcBef>
                <a:spcPts val="600"/>
              </a:spcBef>
            </a:pPr>
            <a:r>
              <a:rPr lang="en-US" sz="2000" smtClean="0"/>
              <a:t>Reject H</a:t>
            </a:r>
            <a:r>
              <a:rPr lang="en-US" sz="2000" baseline="-25000" smtClean="0"/>
              <a:t>0</a:t>
            </a:r>
            <a:r>
              <a:rPr lang="en-US" sz="2000" smtClean="0"/>
              <a:t>, if |</a:t>
            </a:r>
            <a:r>
              <a:rPr lang="en-US" sz="2000" i="1" smtClean="0"/>
              <a:t>T</a:t>
            </a:r>
            <a:r>
              <a:rPr lang="en-US" sz="2000" baseline="-25000" smtClean="0"/>
              <a:t>k</a:t>
            </a:r>
            <a:r>
              <a:rPr lang="en-US" sz="2000" smtClean="0"/>
              <a:t>| &gt; </a:t>
            </a:r>
            <a:r>
              <a:rPr lang="en-US" sz="2000" i="1" smtClean="0"/>
              <a:t>t</a:t>
            </a:r>
            <a:r>
              <a:rPr lang="en-US" sz="2000" baseline="-25000" smtClean="0"/>
              <a:t>N-K,1-</a:t>
            </a:r>
            <a:r>
              <a:rPr lang="en-US" sz="2000" baseline="-25000" smtClean="0">
                <a:latin typeface="Symbol" pitchFamily="18" charset="2"/>
              </a:rPr>
              <a:t>a</a:t>
            </a:r>
            <a:r>
              <a:rPr lang="en-US" sz="2000" baseline="-25000" smtClean="0"/>
              <a:t>/2</a:t>
            </a:r>
            <a:endParaRPr lang="en-US" sz="2000" smtClean="0"/>
          </a:p>
          <a:p>
            <a:pPr>
              <a:spcBef>
                <a:spcPts val="1200"/>
              </a:spcBef>
            </a:pPr>
            <a:r>
              <a:rPr lang="en-US" sz="2000" smtClean="0"/>
              <a:t>Typically, the value 0.05 is taken for </a:t>
            </a:r>
            <a:r>
              <a:rPr lang="en-US" sz="2000" smtClean="0">
                <a:latin typeface="Symbol" pitchFamily="18" charset="2"/>
              </a:rPr>
              <a:t>a</a:t>
            </a:r>
            <a:r>
              <a:rPr lang="en-US" sz="2000" smtClean="0"/>
              <a:t> </a:t>
            </a:r>
          </a:p>
          <a:p>
            <a:pPr>
              <a:spcBef>
                <a:spcPts val="1200"/>
              </a:spcBef>
              <a:buFont typeface="Wingdings" pitchFamily="2" charset="2"/>
              <a:buNone/>
            </a:pPr>
            <a:endParaRPr lang="en-US" sz="200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D70678-B495-4BCA-8BE0-C1C5C6B3EB53}" type="slidenum">
              <a:rPr lang="de-AT" altLang="en-US"/>
              <a:pPr>
                <a:defRPr/>
              </a:pPr>
              <a:t>17</a:t>
            </a:fld>
            <a:endParaRPr lang="de-AT" altLang="en-US"/>
          </a:p>
        </p:txBody>
      </p:sp>
      <p:graphicFrame>
        <p:nvGraphicFramePr>
          <p:cNvPr id="14338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3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9" name="Object 4"/>
          <p:cNvGraphicFramePr>
            <a:graphicFrameLocks noChangeAspect="1"/>
          </p:cNvGraphicFramePr>
          <p:nvPr/>
        </p:nvGraphicFramePr>
        <p:xfrm>
          <a:off x="1301750" y="3357563"/>
          <a:ext cx="1398588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4" name="Formel" r:id="rId6" imgW="698400" imgH="431640" progId="Equation.3">
                  <p:embed/>
                </p:oleObj>
              </mc:Choice>
              <mc:Fallback>
                <p:oleObj name="Formel" r:id="rId6" imgW="69840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1750" y="3357563"/>
                        <a:ext cx="1398588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4000" smtClean="0">
                <a:latin typeface="Verdana" pitchFamily="34" charset="0"/>
              </a:rPr>
              <a:t>Significance Tests, </a:t>
            </a:r>
            <a:r>
              <a:rPr lang="en-US" sz="2400" smtClean="0">
                <a:latin typeface="Verdana" pitchFamily="34" charset="0"/>
              </a:rPr>
              <a:t>cont’d</a:t>
            </a:r>
            <a:endParaRPr lang="en-US" sz="4000" baseline="30000" smtClean="0">
              <a:latin typeface="Verdana" pitchFamily="34" charset="0"/>
            </a:endParaRPr>
          </a:p>
        </p:txBody>
      </p:sp>
      <p:sp>
        <p:nvSpPr>
          <p:cNvPr id="1536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143875" cy="4400550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One-sided test </a:t>
            </a:r>
            <a:r>
              <a:rPr lang="en-US" sz="2000" smtClean="0">
                <a:sym typeface="Symbol" pitchFamily="18" charset="2"/>
              </a:rPr>
              <a:t>:</a:t>
            </a:r>
            <a:endParaRPr lang="en-US" sz="2000" smtClean="0"/>
          </a:p>
          <a:p>
            <a:pPr>
              <a:spcBef>
                <a:spcPts val="600"/>
              </a:spcBef>
            </a:pPr>
            <a:r>
              <a:rPr lang="en-US" sz="2000" smtClean="0"/>
              <a:t>Null hypothesis H</a:t>
            </a:r>
            <a:r>
              <a:rPr lang="en-US" sz="2000" baseline="-25000" smtClean="0"/>
              <a:t>0</a:t>
            </a:r>
            <a:r>
              <a:rPr lang="en-US" sz="2000" smtClean="0"/>
              <a:t>: </a:t>
            </a:r>
            <a:r>
              <a:rPr lang="en-US" sz="2000" smtClean="0">
                <a:sym typeface="Symbol" pitchFamily="18" charset="2"/>
              </a:rPr>
              <a:t></a:t>
            </a:r>
            <a:r>
              <a:rPr lang="en-US" sz="2000" baseline="-25000" smtClean="0">
                <a:sym typeface="Symbol" pitchFamily="18" charset="2"/>
              </a:rPr>
              <a:t>k</a:t>
            </a:r>
            <a:r>
              <a:rPr lang="en-US" sz="2000" smtClean="0">
                <a:sym typeface="Symbol" pitchFamily="18" charset="2"/>
              </a:rPr>
              <a:t> = </a:t>
            </a:r>
            <a:r>
              <a:rPr lang="en-US" sz="2000" i="1" smtClean="0">
                <a:sym typeface="Symbol" pitchFamily="18" charset="2"/>
              </a:rPr>
              <a:t>q</a:t>
            </a:r>
            <a:r>
              <a:rPr lang="en-US" sz="2000" smtClean="0">
                <a:sym typeface="Symbol" pitchFamily="18" charset="2"/>
              </a:rPr>
              <a:t> </a:t>
            </a:r>
          </a:p>
          <a:p>
            <a:pPr>
              <a:spcBef>
                <a:spcPts val="600"/>
              </a:spcBef>
            </a:pPr>
            <a:r>
              <a:rPr lang="en-US" sz="2000" smtClean="0"/>
              <a:t>Alternative H</a:t>
            </a:r>
            <a:r>
              <a:rPr lang="en-US" sz="2000" baseline="-25000" smtClean="0"/>
              <a:t>A</a:t>
            </a:r>
            <a:r>
              <a:rPr lang="en-US" sz="2000" smtClean="0"/>
              <a:t>: </a:t>
            </a:r>
            <a:r>
              <a:rPr lang="en-US" sz="2000" smtClean="0">
                <a:sym typeface="Symbol" pitchFamily="18" charset="2"/>
              </a:rPr>
              <a:t></a:t>
            </a:r>
            <a:r>
              <a:rPr lang="en-US" sz="2000" baseline="-25000" smtClean="0">
                <a:sym typeface="Symbol" pitchFamily="18" charset="2"/>
              </a:rPr>
              <a:t>k</a:t>
            </a:r>
            <a:r>
              <a:rPr lang="en-US" sz="2000" smtClean="0">
                <a:sym typeface="Symbol" pitchFamily="18" charset="2"/>
              </a:rPr>
              <a:t> &gt; </a:t>
            </a:r>
            <a:r>
              <a:rPr lang="en-US" sz="2000" i="1" smtClean="0">
                <a:sym typeface="Symbol" pitchFamily="18" charset="2"/>
              </a:rPr>
              <a:t>q </a:t>
            </a:r>
            <a:r>
              <a:rPr lang="en-US" sz="2000" smtClean="0">
                <a:sym typeface="Symbol" pitchFamily="18" charset="2"/>
              </a:rPr>
              <a:t>(</a:t>
            </a:r>
            <a:r>
              <a:rPr lang="en-US" sz="2000" baseline="-25000" smtClean="0">
                <a:sym typeface="Symbol" pitchFamily="18" charset="2"/>
              </a:rPr>
              <a:t>k</a:t>
            </a:r>
            <a:r>
              <a:rPr lang="en-US" sz="2000" smtClean="0">
                <a:sym typeface="Symbol" pitchFamily="18" charset="2"/>
              </a:rPr>
              <a:t> &lt; </a:t>
            </a:r>
            <a:r>
              <a:rPr lang="en-US" sz="2000" i="1" smtClean="0">
                <a:sym typeface="Symbol" pitchFamily="18" charset="2"/>
              </a:rPr>
              <a:t>q</a:t>
            </a:r>
            <a:r>
              <a:rPr lang="en-US" sz="2000" smtClean="0">
                <a:sym typeface="Symbol" pitchFamily="18" charset="2"/>
              </a:rPr>
              <a:t>)</a:t>
            </a:r>
          </a:p>
          <a:p>
            <a:pPr>
              <a:spcBef>
                <a:spcPts val="600"/>
              </a:spcBef>
            </a:pPr>
            <a:r>
              <a:rPr lang="en-US" sz="2000" smtClean="0">
                <a:sym typeface="Symbol" pitchFamily="18" charset="2"/>
              </a:rPr>
              <a:t>Test statistic: (computed from the sample with known distribution under the null hypothesis)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smtClean="0">
                <a:sym typeface="Symbol" pitchFamily="18" charset="2"/>
              </a:rPr>
              <a:t>		</a:t>
            </a:r>
            <a:endParaRPr lang="en-US" sz="2000" smtClean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 smtClean="0">
              <a:sym typeface="Symbol" pitchFamily="18" charset="2"/>
            </a:endParaRPr>
          </a:p>
          <a:p>
            <a:pPr>
              <a:spcBef>
                <a:spcPts val="600"/>
              </a:spcBef>
            </a:pPr>
            <a:r>
              <a:rPr lang="en-US" sz="2000" smtClean="0"/>
              <a:t>Determine the critical value </a:t>
            </a:r>
            <a:r>
              <a:rPr lang="en-US" sz="2000" i="1" smtClean="0"/>
              <a:t>t</a:t>
            </a:r>
            <a:r>
              <a:rPr lang="en-US" sz="2000" baseline="-25000" smtClean="0"/>
              <a:t>N-K,</a:t>
            </a:r>
            <a:r>
              <a:rPr lang="en-US" sz="2000" baseline="-25000" smtClean="0">
                <a:latin typeface="Symbol" pitchFamily="18" charset="2"/>
              </a:rPr>
              <a:t>a</a:t>
            </a:r>
            <a:r>
              <a:rPr lang="en-US" sz="2000" smtClean="0"/>
              <a:t> for the significance level </a:t>
            </a:r>
            <a:r>
              <a:rPr lang="en-US" sz="2000" smtClean="0">
                <a:latin typeface="Symbol" pitchFamily="18" charset="2"/>
              </a:rPr>
              <a:t>a</a:t>
            </a:r>
            <a:r>
              <a:rPr lang="en-US" sz="2000" smtClean="0"/>
              <a:t> from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		 P{</a:t>
            </a:r>
            <a:r>
              <a:rPr lang="en-US" sz="2000" i="1" smtClean="0"/>
              <a:t>T</a:t>
            </a:r>
            <a:r>
              <a:rPr lang="en-US" sz="2000" baseline="-25000" smtClean="0"/>
              <a:t>k</a:t>
            </a:r>
            <a:r>
              <a:rPr lang="en-US" sz="2000" smtClean="0"/>
              <a:t> &gt; </a:t>
            </a:r>
            <a:r>
              <a:rPr lang="en-US" sz="2000" i="1" smtClean="0"/>
              <a:t>t</a:t>
            </a:r>
            <a:r>
              <a:rPr lang="en-US" sz="2000" baseline="-25000" smtClean="0"/>
              <a:t>N-K,</a:t>
            </a:r>
            <a:r>
              <a:rPr lang="en-US" sz="2000" baseline="-25000" smtClean="0">
                <a:latin typeface="Symbol" pitchFamily="18" charset="2"/>
              </a:rPr>
              <a:t>a</a:t>
            </a:r>
            <a:r>
              <a:rPr lang="en-US" sz="2000" smtClean="0">
                <a:cs typeface="Arial" charset="0"/>
              </a:rPr>
              <a:t> |</a:t>
            </a:r>
            <a:r>
              <a:rPr lang="en-US" sz="2000" smtClean="0"/>
              <a:t> H</a:t>
            </a:r>
            <a:r>
              <a:rPr lang="en-US" sz="2000" baseline="-25000" smtClean="0"/>
              <a:t>0</a:t>
            </a:r>
            <a:r>
              <a:rPr lang="en-US" sz="2000" smtClean="0"/>
              <a:t>} = </a:t>
            </a:r>
            <a:r>
              <a:rPr lang="en-US" sz="2000" smtClean="0">
                <a:latin typeface="Symbol" pitchFamily="18" charset="2"/>
              </a:rPr>
              <a:t>a</a:t>
            </a:r>
            <a:endParaRPr lang="en-US" sz="2000" smtClean="0"/>
          </a:p>
          <a:p>
            <a:pPr>
              <a:spcBef>
                <a:spcPts val="600"/>
              </a:spcBef>
            </a:pPr>
            <a:r>
              <a:rPr lang="en-US" sz="2000" smtClean="0"/>
              <a:t>Reject H</a:t>
            </a:r>
            <a:r>
              <a:rPr lang="en-US" sz="2000" baseline="-25000" smtClean="0"/>
              <a:t>0</a:t>
            </a:r>
            <a:r>
              <a:rPr lang="en-US" sz="2000" smtClean="0"/>
              <a:t>, if </a:t>
            </a:r>
            <a:r>
              <a:rPr lang="en-US" sz="2000" i="1" smtClean="0"/>
              <a:t>t</a:t>
            </a:r>
            <a:r>
              <a:rPr lang="en-US" sz="2000" baseline="-25000" smtClean="0"/>
              <a:t>k</a:t>
            </a:r>
            <a:r>
              <a:rPr lang="en-US" sz="2000" smtClean="0"/>
              <a:t> &gt; </a:t>
            </a:r>
            <a:r>
              <a:rPr lang="en-US" sz="2000" i="1" smtClean="0"/>
              <a:t>t</a:t>
            </a:r>
            <a:r>
              <a:rPr lang="en-US" sz="2000" baseline="-25000" smtClean="0"/>
              <a:t>N-K,</a:t>
            </a:r>
            <a:r>
              <a:rPr lang="en-US" sz="2000" baseline="-25000" smtClean="0">
                <a:latin typeface="Symbol" pitchFamily="18" charset="2"/>
              </a:rPr>
              <a:t>a</a:t>
            </a:r>
            <a:r>
              <a:rPr lang="en-US" sz="2000" smtClean="0">
                <a:latin typeface="Symbol" pitchFamily="18" charset="2"/>
              </a:rPr>
              <a:t> (</a:t>
            </a:r>
            <a:r>
              <a:rPr lang="en-US" sz="2000" i="1" smtClean="0"/>
              <a:t>t</a:t>
            </a:r>
            <a:r>
              <a:rPr lang="en-US" sz="2000" baseline="-25000" smtClean="0"/>
              <a:t>k</a:t>
            </a:r>
            <a:r>
              <a:rPr lang="en-US" sz="2000" smtClean="0"/>
              <a:t> &lt; -</a:t>
            </a:r>
            <a:r>
              <a:rPr lang="en-US" sz="2000" i="1" smtClean="0"/>
              <a:t>t</a:t>
            </a:r>
            <a:r>
              <a:rPr lang="en-US" sz="2000" baseline="-25000" smtClean="0"/>
              <a:t>N-K,</a:t>
            </a:r>
            <a:r>
              <a:rPr lang="en-US" sz="2000" baseline="-25000" smtClean="0">
                <a:latin typeface="Symbol" pitchFamily="18" charset="2"/>
              </a:rPr>
              <a:t>a</a:t>
            </a:r>
            <a:r>
              <a:rPr lang="en-US" sz="2000" smtClean="0">
                <a:latin typeface="Symbol" pitchFamily="18" charset="2"/>
              </a:rPr>
              <a:t>)</a:t>
            </a:r>
            <a:endParaRPr lang="en-US" sz="2000" smtClean="0"/>
          </a:p>
          <a:p>
            <a:pPr>
              <a:spcBef>
                <a:spcPts val="600"/>
              </a:spcBef>
            </a:pPr>
            <a:endParaRPr lang="en-US" sz="2000" smtClean="0"/>
          </a:p>
          <a:p>
            <a:pPr>
              <a:spcBef>
                <a:spcPts val="1200"/>
              </a:spcBef>
              <a:buFont typeface="Wingdings" pitchFamily="2" charset="2"/>
              <a:buNone/>
            </a:pPr>
            <a:endParaRPr lang="en-US" sz="200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5B5B2F-9813-4FD1-9F11-8088076388F8}" type="slidenum">
              <a:rPr lang="de-AT" altLang="en-US"/>
              <a:pPr>
                <a:defRPr/>
              </a:pPr>
              <a:t>18</a:t>
            </a:fld>
            <a:endParaRPr lang="de-AT" altLang="en-US"/>
          </a:p>
        </p:txBody>
      </p:sp>
      <p:sp>
        <p:nvSpPr>
          <p:cNvPr id="15369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5362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7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3" name="Object 4"/>
          <p:cNvGraphicFramePr>
            <a:graphicFrameLocks noChangeAspect="1"/>
          </p:cNvGraphicFramePr>
          <p:nvPr/>
        </p:nvGraphicFramePr>
        <p:xfrm>
          <a:off x="1301750" y="3398838"/>
          <a:ext cx="1325563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8" name="Formel" r:id="rId6" imgW="698400" imgH="431640" progId="Equation.3">
                  <p:embed/>
                </p:oleObj>
              </mc:Choice>
              <mc:Fallback>
                <p:oleObj name="Formel" r:id="rId6" imgW="69840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1750" y="3398838"/>
                        <a:ext cx="1325563" cy="819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sz="4000" dirty="0" smtClean="0">
                <a:latin typeface="Verdana" pitchFamily="34" charset="0"/>
              </a:rPr>
              <a:t>Confidence Interval for </a:t>
            </a:r>
            <a:r>
              <a:rPr lang="en-US" sz="4000" dirty="0" smtClean="0">
                <a:sym typeface="Symbol" pitchFamily="18" charset="2"/>
              </a:rPr>
              <a:t></a:t>
            </a:r>
            <a:r>
              <a:rPr lang="en-US" sz="4000" baseline="-25000" dirty="0" smtClean="0">
                <a:latin typeface="+mn-lt"/>
                <a:sym typeface="Symbol" pitchFamily="18" charset="2"/>
              </a:rPr>
              <a:t>k</a:t>
            </a:r>
            <a:r>
              <a:rPr lang="en-US" sz="4000" dirty="0" smtClean="0">
                <a:sym typeface="Symbol" pitchFamily="18" charset="2"/>
              </a:rPr>
              <a:t> </a:t>
            </a:r>
            <a:endParaRPr lang="en-US" sz="4000" baseline="30000" dirty="0" smtClean="0">
              <a:latin typeface="Verdana" pitchFamily="34" charset="0"/>
            </a:endParaRPr>
          </a:p>
        </p:txBody>
      </p:sp>
      <p:sp>
        <p:nvSpPr>
          <p:cNvPr id="16388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143875" cy="4400550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Range of values (</a:t>
            </a:r>
            <a:r>
              <a:rPr lang="en-US" sz="2000" i="1" dirty="0" err="1" smtClean="0"/>
              <a:t>b</a:t>
            </a:r>
            <a:r>
              <a:rPr lang="en-US" sz="2000" baseline="-25000" dirty="0" err="1" smtClean="0"/>
              <a:t>kl</a:t>
            </a:r>
            <a:r>
              <a:rPr lang="en-US" sz="2000" dirty="0" smtClean="0"/>
              <a:t>, </a:t>
            </a:r>
            <a:r>
              <a:rPr lang="en-US" sz="2000" i="1" dirty="0" err="1" smtClean="0"/>
              <a:t>b</a:t>
            </a:r>
            <a:r>
              <a:rPr lang="en-US" sz="2000" baseline="-25000" dirty="0" err="1" smtClean="0"/>
              <a:t>ku</a:t>
            </a:r>
            <a:r>
              <a:rPr lang="en-US" sz="2000" dirty="0" smtClean="0"/>
              <a:t>) for which the null hypothesis on </a:t>
            </a:r>
            <a:r>
              <a:rPr lang="en-US" sz="2000" dirty="0" smtClean="0">
                <a:sym typeface="Symbol" pitchFamily="18" charset="2"/>
              </a:rPr>
              <a:t></a:t>
            </a:r>
            <a:r>
              <a:rPr lang="en-US" sz="2000" baseline="-25000" dirty="0" smtClean="0">
                <a:sym typeface="Symbol" pitchFamily="18" charset="2"/>
              </a:rPr>
              <a:t>k </a:t>
            </a:r>
            <a:r>
              <a:rPr lang="en-US" sz="2000" dirty="0" smtClean="0">
                <a:sym typeface="Symbol" pitchFamily="18" charset="2"/>
              </a:rPr>
              <a:t> </a:t>
            </a:r>
            <a:r>
              <a:rPr lang="en-US" sz="2000" dirty="0" smtClean="0"/>
              <a:t>is not rejected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de-AT" sz="2000" dirty="0" smtClean="0"/>
              <a:t>		 </a:t>
            </a:r>
            <a:r>
              <a:rPr lang="en-US" sz="2000" i="1" dirty="0" err="1" smtClean="0"/>
              <a:t>b</a:t>
            </a:r>
            <a:r>
              <a:rPr lang="en-US" sz="2000" baseline="-25000" dirty="0" err="1" smtClean="0"/>
              <a:t>kl</a:t>
            </a:r>
            <a:r>
              <a:rPr lang="de-AT" sz="2000" dirty="0" smtClean="0"/>
              <a:t> = </a:t>
            </a:r>
            <a:r>
              <a:rPr lang="en-US" sz="2000" i="1" dirty="0" err="1" smtClean="0"/>
              <a:t>b</a:t>
            </a:r>
            <a:r>
              <a:rPr lang="en-US" sz="2000" baseline="-25000" dirty="0" err="1" smtClean="0"/>
              <a:t>k</a:t>
            </a:r>
            <a:r>
              <a:rPr lang="de-AT" sz="2000" dirty="0" smtClean="0"/>
              <a:t> - </a:t>
            </a:r>
            <a:r>
              <a:rPr lang="en-US" sz="2000" i="1" dirty="0" smtClean="0"/>
              <a:t>t</a:t>
            </a:r>
            <a:r>
              <a:rPr lang="en-US" sz="2000" baseline="-25000" dirty="0" smtClean="0"/>
              <a:t>N-K,1-</a:t>
            </a:r>
            <a:r>
              <a:rPr lang="en-US" sz="2000" baseline="-25000" dirty="0" smtClean="0">
                <a:latin typeface="Symbol" pitchFamily="18" charset="2"/>
              </a:rPr>
              <a:t>a</a:t>
            </a:r>
            <a:r>
              <a:rPr lang="en-US" sz="2000" baseline="-25000" dirty="0" smtClean="0"/>
              <a:t>/2</a:t>
            </a:r>
            <a:r>
              <a:rPr lang="de-AT" sz="2000" dirty="0" smtClean="0"/>
              <a:t> se(</a:t>
            </a:r>
            <a:r>
              <a:rPr lang="en-US" sz="2000" i="1" dirty="0" err="1" smtClean="0"/>
              <a:t>b</a:t>
            </a:r>
            <a:r>
              <a:rPr lang="en-US" sz="2000" baseline="-25000" dirty="0" err="1" smtClean="0"/>
              <a:t>k</a:t>
            </a:r>
            <a:r>
              <a:rPr lang="de-AT" sz="2000" dirty="0" smtClean="0"/>
              <a:t>) &lt; </a:t>
            </a:r>
            <a:r>
              <a:rPr lang="en-US" sz="2000" dirty="0" smtClean="0">
                <a:sym typeface="Symbol" pitchFamily="18" charset="2"/>
              </a:rPr>
              <a:t></a:t>
            </a:r>
            <a:r>
              <a:rPr lang="en-US" sz="2000" baseline="-25000" dirty="0" smtClean="0">
                <a:sym typeface="Symbol" pitchFamily="18" charset="2"/>
              </a:rPr>
              <a:t>k</a:t>
            </a:r>
            <a:r>
              <a:rPr lang="en-US" sz="2000" dirty="0" smtClean="0">
                <a:sym typeface="Symbol" pitchFamily="18" charset="2"/>
              </a:rPr>
              <a:t> </a:t>
            </a:r>
            <a:r>
              <a:rPr lang="de-AT" sz="2000" dirty="0" smtClean="0"/>
              <a:t>&lt;</a:t>
            </a:r>
            <a:r>
              <a:rPr lang="en-US" sz="2000" dirty="0" smtClean="0">
                <a:sym typeface="Symbol" pitchFamily="18" charset="2"/>
              </a:rPr>
              <a:t> </a:t>
            </a:r>
            <a:r>
              <a:rPr lang="en-US" sz="2000" i="1" dirty="0" err="1" smtClean="0"/>
              <a:t>b</a:t>
            </a:r>
            <a:r>
              <a:rPr lang="en-US" sz="2000" baseline="-25000" dirty="0" err="1" smtClean="0"/>
              <a:t>k</a:t>
            </a:r>
            <a:r>
              <a:rPr lang="de-AT" sz="2000" dirty="0" smtClean="0"/>
              <a:t> + </a:t>
            </a:r>
            <a:r>
              <a:rPr lang="en-US" sz="2000" i="1" dirty="0" smtClean="0"/>
              <a:t>t</a:t>
            </a:r>
            <a:r>
              <a:rPr lang="en-US" sz="2000" baseline="-25000" dirty="0" smtClean="0"/>
              <a:t>N-K,1-</a:t>
            </a:r>
            <a:r>
              <a:rPr lang="en-US" sz="2000" baseline="-25000" dirty="0" smtClean="0">
                <a:latin typeface="Symbol" pitchFamily="18" charset="2"/>
              </a:rPr>
              <a:t>a</a:t>
            </a:r>
            <a:r>
              <a:rPr lang="en-US" sz="2000" baseline="-25000" dirty="0" smtClean="0"/>
              <a:t>/2</a:t>
            </a:r>
            <a:r>
              <a:rPr lang="de-AT" sz="2000" dirty="0" smtClean="0"/>
              <a:t> se(</a:t>
            </a:r>
            <a:r>
              <a:rPr lang="en-US" sz="2000" i="1" dirty="0" err="1" smtClean="0"/>
              <a:t>b</a:t>
            </a:r>
            <a:r>
              <a:rPr lang="en-US" sz="2000" baseline="-25000" dirty="0" err="1" smtClean="0"/>
              <a:t>k</a:t>
            </a:r>
            <a:r>
              <a:rPr lang="de-AT" sz="2000" dirty="0" smtClean="0"/>
              <a:t>) = </a:t>
            </a:r>
            <a:r>
              <a:rPr lang="en-US" sz="2000" i="1" dirty="0" err="1" smtClean="0"/>
              <a:t>b</a:t>
            </a:r>
            <a:r>
              <a:rPr lang="en-US" sz="2000" baseline="-25000" dirty="0" err="1" smtClean="0"/>
              <a:t>ku</a:t>
            </a:r>
            <a:r>
              <a:rPr lang="de-AT" sz="2000" dirty="0" smtClean="0"/>
              <a:t> 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Refers to the significance level </a:t>
            </a:r>
            <a:r>
              <a:rPr lang="en-US" sz="2000" dirty="0" smtClean="0">
                <a:latin typeface="Symbol" pitchFamily="18" charset="2"/>
              </a:rPr>
              <a:t>a</a:t>
            </a:r>
            <a:r>
              <a:rPr lang="en-US" sz="2000" dirty="0" smtClean="0"/>
              <a:t> of the test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For large values of </a:t>
            </a:r>
            <a:r>
              <a:rPr lang="en-US" sz="2000" i="1" dirty="0" err="1" smtClean="0"/>
              <a:t>df</a:t>
            </a:r>
            <a:r>
              <a:rPr lang="en-US" sz="2000" dirty="0" smtClean="0"/>
              <a:t> and </a:t>
            </a:r>
            <a:r>
              <a:rPr lang="en-US" sz="2000" dirty="0" smtClean="0">
                <a:latin typeface="Symbol" pitchFamily="18" charset="2"/>
              </a:rPr>
              <a:t>a</a:t>
            </a:r>
            <a:r>
              <a:rPr lang="en-US" sz="2000" dirty="0" smtClean="0"/>
              <a:t> = 0.05 (1.96 ≈ 2)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dirty="0" smtClean="0"/>
              <a:t>		</a:t>
            </a:r>
            <a:r>
              <a:rPr lang="en-US" sz="2000" i="1" dirty="0" err="1" smtClean="0"/>
              <a:t>b</a:t>
            </a:r>
            <a:r>
              <a:rPr lang="en-US" sz="2000" baseline="-25000" dirty="0" err="1" smtClean="0"/>
              <a:t>k</a:t>
            </a:r>
            <a:r>
              <a:rPr lang="de-AT" sz="2000" dirty="0" smtClean="0"/>
              <a:t> – 2 se(</a:t>
            </a:r>
            <a:r>
              <a:rPr lang="en-US" sz="2000" i="1" dirty="0" err="1" smtClean="0"/>
              <a:t>b</a:t>
            </a:r>
            <a:r>
              <a:rPr lang="en-US" sz="2000" baseline="-25000" dirty="0" err="1" smtClean="0"/>
              <a:t>k</a:t>
            </a:r>
            <a:r>
              <a:rPr lang="de-AT" sz="2000" dirty="0" smtClean="0"/>
              <a:t>) &lt; </a:t>
            </a:r>
            <a:r>
              <a:rPr lang="en-US" sz="2000" dirty="0" smtClean="0">
                <a:sym typeface="Symbol" pitchFamily="18" charset="2"/>
              </a:rPr>
              <a:t></a:t>
            </a:r>
            <a:r>
              <a:rPr lang="en-US" sz="2000" baseline="-25000" dirty="0" smtClean="0">
                <a:sym typeface="Symbol" pitchFamily="18" charset="2"/>
              </a:rPr>
              <a:t>k</a:t>
            </a:r>
            <a:r>
              <a:rPr lang="en-US" sz="2000" dirty="0" smtClean="0">
                <a:sym typeface="Symbol" pitchFamily="18" charset="2"/>
              </a:rPr>
              <a:t> </a:t>
            </a:r>
            <a:r>
              <a:rPr lang="de-AT" sz="2000" dirty="0" smtClean="0"/>
              <a:t>&lt;</a:t>
            </a:r>
            <a:r>
              <a:rPr lang="en-US" sz="2000" dirty="0" smtClean="0">
                <a:sym typeface="Symbol" pitchFamily="18" charset="2"/>
              </a:rPr>
              <a:t> </a:t>
            </a:r>
            <a:r>
              <a:rPr lang="en-US" sz="2000" i="1" dirty="0" err="1" smtClean="0"/>
              <a:t>b</a:t>
            </a:r>
            <a:r>
              <a:rPr lang="en-US" sz="2000" baseline="-25000" dirty="0" err="1" smtClean="0"/>
              <a:t>k</a:t>
            </a:r>
            <a:r>
              <a:rPr lang="de-AT" sz="2000" dirty="0" smtClean="0"/>
              <a:t> + </a:t>
            </a:r>
            <a:r>
              <a:rPr lang="en-US" sz="2000" dirty="0" smtClean="0"/>
              <a:t>2</a:t>
            </a:r>
            <a:r>
              <a:rPr lang="de-AT" sz="2000" dirty="0" smtClean="0"/>
              <a:t> se(</a:t>
            </a:r>
            <a:r>
              <a:rPr lang="en-US" sz="2000" i="1" dirty="0" err="1" smtClean="0"/>
              <a:t>b</a:t>
            </a:r>
            <a:r>
              <a:rPr lang="en-US" sz="2000" baseline="-25000" dirty="0" err="1" smtClean="0"/>
              <a:t>k</a:t>
            </a:r>
            <a:r>
              <a:rPr lang="de-AT" sz="2000" dirty="0" smtClean="0"/>
              <a:t>)</a:t>
            </a:r>
            <a:endParaRPr lang="en-US" sz="2000" dirty="0" smtClean="0"/>
          </a:p>
          <a:p>
            <a:pPr>
              <a:spcBef>
                <a:spcPts val="600"/>
              </a:spcBef>
            </a:pPr>
            <a:r>
              <a:rPr lang="en-US" sz="2000" dirty="0" smtClean="0"/>
              <a:t>Confidence level: </a:t>
            </a:r>
            <a:r>
              <a:rPr lang="en-US" sz="2000" dirty="0" smtClean="0">
                <a:latin typeface="Symbol" pitchFamily="18" charset="2"/>
              </a:rPr>
              <a:t>g</a:t>
            </a:r>
            <a:r>
              <a:rPr lang="en-US" sz="2000" dirty="0" smtClean="0"/>
              <a:t> = 1- </a:t>
            </a:r>
            <a:r>
              <a:rPr lang="en-US" sz="2000" dirty="0" smtClean="0">
                <a:latin typeface="Symbol" pitchFamily="18" charset="2"/>
              </a:rPr>
              <a:t>a</a:t>
            </a:r>
            <a:r>
              <a:rPr lang="en-US" sz="2000" dirty="0" smtClean="0"/>
              <a:t>; typically </a:t>
            </a:r>
            <a:r>
              <a:rPr lang="en-US" sz="2000" dirty="0" smtClean="0">
                <a:latin typeface="Symbol" pitchFamily="18" charset="2"/>
              </a:rPr>
              <a:t>g</a:t>
            </a:r>
            <a:r>
              <a:rPr lang="en-US" sz="2000" dirty="0" smtClean="0"/>
              <a:t> = 0.95</a:t>
            </a:r>
            <a:r>
              <a:rPr lang="en-US" sz="2000" dirty="0" smtClean="0">
                <a:sym typeface="Symbol" pitchFamily="18" charset="2"/>
              </a:rPr>
              <a:t>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>
                <a:sym typeface="Symbol" pitchFamily="18" charset="2"/>
              </a:rPr>
              <a:t>Interpretation:</a:t>
            </a:r>
          </a:p>
          <a:p>
            <a:pPr>
              <a:spcBef>
                <a:spcPts val="600"/>
              </a:spcBef>
            </a:pPr>
            <a:r>
              <a:rPr lang="en-US" sz="2000" dirty="0" smtClean="0">
                <a:sym typeface="Symbol" pitchFamily="18" charset="2"/>
              </a:rPr>
              <a:t>A range of values for the true </a:t>
            </a:r>
            <a:r>
              <a:rPr lang="en-US" sz="2000" baseline="-25000" dirty="0" smtClean="0">
                <a:sym typeface="Symbol" pitchFamily="18" charset="2"/>
              </a:rPr>
              <a:t>k</a:t>
            </a:r>
            <a:r>
              <a:rPr lang="en-US" sz="2000" dirty="0" smtClean="0">
                <a:sym typeface="Symbol" pitchFamily="18" charset="2"/>
              </a:rPr>
              <a:t> that are not unlikely (contain the true value with probability 100</a:t>
            </a:r>
            <a:r>
              <a:rPr lang="en-US" sz="2000" dirty="0" smtClean="0">
                <a:latin typeface="Symbol" pitchFamily="18" charset="2"/>
              </a:rPr>
              <a:t>g</a:t>
            </a:r>
            <a:r>
              <a:rPr lang="en-US" sz="2000" dirty="0" smtClean="0">
                <a:sym typeface="Symbol" pitchFamily="18" charset="2"/>
              </a:rPr>
              <a:t>%), given the data (?)</a:t>
            </a:r>
          </a:p>
          <a:p>
            <a:pPr>
              <a:spcBef>
                <a:spcPts val="600"/>
              </a:spcBef>
            </a:pPr>
            <a:r>
              <a:rPr lang="en-US" sz="2000" dirty="0" smtClean="0">
                <a:sym typeface="Symbol" pitchFamily="18" charset="2"/>
              </a:rPr>
              <a:t>A range of values for the true </a:t>
            </a:r>
            <a:r>
              <a:rPr lang="en-US" sz="2000" baseline="-25000" dirty="0" smtClean="0">
                <a:sym typeface="Symbol" pitchFamily="18" charset="2"/>
              </a:rPr>
              <a:t>k</a:t>
            </a:r>
            <a:r>
              <a:rPr lang="en-US" sz="2000" dirty="0" smtClean="0">
                <a:sym typeface="Symbol" pitchFamily="18" charset="2"/>
              </a:rPr>
              <a:t> such that 100</a:t>
            </a:r>
            <a:r>
              <a:rPr lang="en-US" sz="2000" dirty="0" smtClean="0">
                <a:latin typeface="Symbol" pitchFamily="18" charset="2"/>
              </a:rPr>
              <a:t>g</a:t>
            </a:r>
            <a:r>
              <a:rPr lang="en-US" sz="2000" dirty="0" smtClean="0">
                <a:sym typeface="Symbol" pitchFamily="18" charset="2"/>
              </a:rPr>
              <a:t>% of all intervals constructed in that way contain the true </a:t>
            </a:r>
            <a:r>
              <a:rPr lang="en-US" sz="2000" baseline="-25000" dirty="0" smtClean="0">
                <a:sym typeface="Symbol" pitchFamily="18" charset="2"/>
              </a:rPr>
              <a:t>k </a:t>
            </a:r>
            <a:endParaRPr lang="en-US" sz="2000" dirty="0" smtClean="0">
              <a:sym typeface="Symbol" pitchFamily="18" charset="2"/>
            </a:endParaRP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dirty="0" smtClean="0">
                <a:sym typeface="Symbol" pitchFamily="18" charset="2"/>
              </a:rPr>
              <a:t>		</a:t>
            </a:r>
            <a:endParaRPr lang="en-US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 dirty="0" smtClean="0">
              <a:sym typeface="Symbol" pitchFamily="18" charset="2"/>
            </a:endParaRP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6, 2017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8A51F4-252B-4949-94D0-658643048922}" type="slidenum">
              <a:rPr lang="de-AT" altLang="en-US"/>
              <a:pPr>
                <a:defRPr/>
              </a:pPr>
              <a:t>19</a:t>
            </a:fld>
            <a:endParaRPr lang="de-AT" altLang="en-US"/>
          </a:p>
        </p:txBody>
      </p:sp>
      <p:graphicFrame>
        <p:nvGraphicFramePr>
          <p:cNvPr id="16386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/>
          <p:cNvSpPr/>
          <p:nvPr/>
        </p:nvSpPr>
        <p:spPr>
          <a:xfrm>
            <a:off x="1403350" y="3429000"/>
            <a:ext cx="3816350" cy="431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Contents</a:t>
            </a:r>
          </a:p>
        </p:txBody>
      </p:sp>
      <p:sp>
        <p:nvSpPr>
          <p:cNvPr id="1029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smtClean="0"/>
              <a:t>Goodness-of-Fit</a:t>
            </a:r>
          </a:p>
          <a:p>
            <a:pPr>
              <a:spcBef>
                <a:spcPts val="600"/>
              </a:spcBef>
            </a:pPr>
            <a:r>
              <a:rPr lang="en-US" sz="2000" smtClean="0"/>
              <a:t>Hypothesis Testing</a:t>
            </a:r>
          </a:p>
          <a:p>
            <a:pPr marL="342900" lvl="1" indent="-342900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smtClean="0"/>
              <a:t>Asymptotic Properties of the OLS Estimator</a:t>
            </a:r>
          </a:p>
          <a:p>
            <a:pPr marL="342900" lvl="1" indent="-342900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smtClean="0"/>
              <a:t>Multicollinearity</a:t>
            </a:r>
          </a:p>
          <a:p>
            <a:pPr marL="342900" lvl="1" indent="-342900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smtClean="0"/>
              <a:t>Prediction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80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6, 2017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3B6EAC-4444-43E4-90DB-245FF66774F1}" type="slidenum">
              <a:rPr lang="de-AT" altLang="en-US"/>
              <a:pPr>
                <a:defRPr/>
              </a:pPr>
              <a:t>2</a:t>
            </a:fld>
            <a:endParaRPr lang="de-AT" altLang="en-US"/>
          </a:p>
        </p:txBody>
      </p:sp>
      <p:sp>
        <p:nvSpPr>
          <p:cNvPr id="1033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Formel" r:id="rId4" imgW="139579" imgH="164957" progId="">
                  <p:embed/>
                </p:oleObj>
              </mc:Choice>
              <mc:Fallback>
                <p:oleObj name="Formel" r:id="rId4" imgW="139579" imgH="164957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1139825"/>
          </a:xfrm>
        </p:spPr>
        <p:txBody>
          <a:bodyPr/>
          <a:lstStyle/>
          <a:p>
            <a:r>
              <a:rPr lang="nl-NL" sz="4000" smtClean="0">
                <a:latin typeface="Verdana" pitchFamily="34" charset="0"/>
              </a:rPr>
              <a:t>Individual Wages, </a:t>
            </a:r>
            <a:r>
              <a:rPr lang="nl-NL" sz="2400" smtClean="0">
                <a:latin typeface="Verdana" pitchFamily="34" charset="0"/>
              </a:rPr>
              <a:t>cont’d</a:t>
            </a:r>
            <a:endParaRPr lang="en-US" sz="4000" smtClean="0">
              <a:latin typeface="Verdana" pitchFamily="34" charset="0"/>
            </a:endParaRPr>
          </a:p>
        </p:txBody>
      </p:sp>
      <p:sp>
        <p:nvSpPr>
          <p:cNvPr id="513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00987" cy="4421188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spcBef>
                <a:spcPct val="10000"/>
              </a:spcBef>
              <a:spcAft>
                <a:spcPct val="10000"/>
              </a:spcAft>
              <a:buFontTx/>
              <a:buNone/>
              <a:defRPr/>
            </a:pPr>
            <a:r>
              <a:rPr lang="en-US" sz="2000" dirty="0" smtClean="0"/>
              <a:t>OLS estimated wage equation (Table 2.1, </a:t>
            </a:r>
            <a:r>
              <a:rPr lang="en-US" sz="2000" dirty="0" err="1" smtClean="0"/>
              <a:t>Verbeek</a:t>
            </a:r>
            <a:r>
              <a:rPr lang="en-US" sz="2000" dirty="0" smtClean="0"/>
              <a:t>)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buFont typeface="Wingdings" pitchFamily="2" charset="2"/>
              <a:buNone/>
              <a:defRPr/>
            </a:pPr>
            <a:r>
              <a:rPr lang="en-US" sz="2000" dirty="0" smtClean="0"/>
              <a:t>The confidence interval for the gender wage difference (in USD </a:t>
            </a:r>
            <a:r>
              <a:rPr lang="en-US" sz="2000" dirty="0" err="1" smtClean="0"/>
              <a:t>p.h</a:t>
            </a:r>
            <a:r>
              <a:rPr lang="en-US" sz="2000" dirty="0" smtClean="0"/>
              <a:t>.)</a:t>
            </a:r>
          </a:p>
          <a:p>
            <a:pPr>
              <a:defRPr/>
            </a:pPr>
            <a:r>
              <a:rPr lang="en-US" sz="2000" dirty="0" smtClean="0"/>
              <a:t>confidence level </a:t>
            </a:r>
            <a:r>
              <a:rPr lang="en-US" sz="2000" dirty="0" smtClean="0">
                <a:latin typeface="Symbol" pitchFamily="18" charset="2"/>
              </a:rPr>
              <a:t>g</a:t>
            </a:r>
            <a:r>
              <a:rPr lang="en-US" sz="2000" dirty="0" smtClean="0"/>
              <a:t> = 0.95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1800" dirty="0" smtClean="0">
                <a:cs typeface="Arial" charset="0"/>
              </a:rPr>
              <a:t>		</a:t>
            </a:r>
            <a:r>
              <a:rPr lang="en-US" sz="2000" dirty="0" smtClean="0">
                <a:cs typeface="Arial" charset="0"/>
              </a:rPr>
              <a:t>1.1661 – 1.96*0.1122 &lt; </a:t>
            </a:r>
            <a:r>
              <a:rPr lang="en-US" sz="2000" dirty="0" smtClean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 smtClean="0">
                <a:cs typeface="Arial" charset="0"/>
              </a:rPr>
              <a:t>2</a:t>
            </a:r>
            <a:r>
              <a:rPr lang="en-US" sz="2000" dirty="0" smtClean="0">
                <a:cs typeface="Arial" charset="0"/>
              </a:rPr>
              <a:t> &lt; 1.1661 + 1.96*0.1122 </a:t>
            </a:r>
          </a:p>
          <a:p>
            <a:pPr>
              <a:buFont typeface="Wingdings" pitchFamily="2" charset="2"/>
              <a:buNone/>
              <a:defRPr/>
            </a:pPr>
            <a:r>
              <a:rPr lang="de-AT" sz="2000" dirty="0" smtClean="0">
                <a:cs typeface="Arial" charset="0"/>
              </a:rPr>
              <a:t>		0.946 </a:t>
            </a:r>
            <a:r>
              <a:rPr lang="en-US" sz="2000" dirty="0" smtClean="0">
                <a:cs typeface="Arial" charset="0"/>
              </a:rPr>
              <a:t>&lt; </a:t>
            </a:r>
            <a:r>
              <a:rPr lang="en-US" sz="2000" dirty="0" smtClean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 smtClean="0">
                <a:cs typeface="Arial" charset="0"/>
              </a:rPr>
              <a:t>2</a:t>
            </a:r>
            <a:r>
              <a:rPr lang="en-US" sz="2000" dirty="0" smtClean="0">
                <a:cs typeface="Arial" charset="0"/>
              </a:rPr>
              <a:t> &lt; 1.386  (or </a:t>
            </a:r>
            <a:r>
              <a:rPr lang="en-US" sz="2000" b="1" dirty="0" smtClean="0">
                <a:cs typeface="Arial" charset="0"/>
              </a:rPr>
              <a:t>0.94</a:t>
            </a:r>
            <a:r>
              <a:rPr lang="en-US" sz="2000" dirty="0" smtClean="0">
                <a:cs typeface="Arial" charset="0"/>
              </a:rPr>
              <a:t> &lt; </a:t>
            </a:r>
            <a:r>
              <a:rPr lang="en-US" sz="2000" dirty="0" smtClean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 smtClean="0">
                <a:cs typeface="Arial" charset="0"/>
              </a:rPr>
              <a:t>2</a:t>
            </a:r>
            <a:r>
              <a:rPr lang="en-US" sz="2000" dirty="0" smtClean="0">
                <a:cs typeface="Arial" charset="0"/>
              </a:rPr>
              <a:t> &lt; 1.39) </a:t>
            </a:r>
          </a:p>
          <a:p>
            <a:pPr>
              <a:defRPr/>
            </a:pPr>
            <a:r>
              <a:rPr lang="en-US" sz="2000" dirty="0" smtClean="0">
                <a:latin typeface="Symbol" pitchFamily="18" charset="2"/>
              </a:rPr>
              <a:t>g</a:t>
            </a:r>
            <a:r>
              <a:rPr lang="en-US" sz="2000" dirty="0" smtClean="0"/>
              <a:t> = 0.99: </a:t>
            </a:r>
            <a:r>
              <a:rPr lang="de-AT" sz="2000" dirty="0" smtClean="0">
                <a:cs typeface="Arial" charset="0"/>
              </a:rPr>
              <a:t>0.877 </a:t>
            </a:r>
            <a:r>
              <a:rPr lang="en-US" sz="2000" dirty="0" smtClean="0">
                <a:cs typeface="Arial" charset="0"/>
              </a:rPr>
              <a:t>&lt; </a:t>
            </a:r>
            <a:r>
              <a:rPr lang="en-US" sz="2000" dirty="0" smtClean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 smtClean="0">
                <a:cs typeface="Arial" charset="0"/>
              </a:rPr>
              <a:t>2</a:t>
            </a:r>
            <a:r>
              <a:rPr lang="en-US" sz="2000" dirty="0" smtClean="0">
                <a:cs typeface="Arial" charset="0"/>
              </a:rPr>
              <a:t> &lt; 1.455</a:t>
            </a:r>
            <a:endParaRPr lang="en-US" sz="2000" dirty="0" smtClean="0"/>
          </a:p>
          <a:p>
            <a:pPr>
              <a:buFont typeface="Wingdings" pitchFamily="2" charset="2"/>
              <a:buNone/>
              <a:defRPr/>
            </a:pPr>
            <a:endParaRPr lang="en-US" sz="1800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buFont typeface="Wingdings" pitchFamily="2" charset="2"/>
              <a:buNone/>
              <a:defRPr/>
            </a:pPr>
            <a:endParaRPr lang="de-AT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15AF83-EA4D-4D1E-A0F0-4B6B7B1D1308}" type="slidenum">
              <a:rPr lang="de-AT" altLang="en-US"/>
              <a:pPr>
                <a:defRPr/>
              </a:pPr>
              <a:t>20</a:t>
            </a:fld>
            <a:endParaRPr lang="de-AT" altLang="en-US" dirty="0"/>
          </a:p>
        </p:txBody>
      </p:sp>
      <p:sp>
        <p:nvSpPr>
          <p:cNvPr id="17418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7410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7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1" name="Object 10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8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2" name="Object 3"/>
          <p:cNvGraphicFramePr>
            <a:graphicFrameLocks noGrp="1" noChangeAspect="1"/>
          </p:cNvGraphicFramePr>
          <p:nvPr/>
        </p:nvGraphicFramePr>
        <p:xfrm>
          <a:off x="2786063" y="2071688"/>
          <a:ext cx="4500562" cy="197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9" name="Photo Editor Photo" r:id="rId7" imgW="3304762" imgH="1448002" progId="">
                  <p:embed/>
                </p:oleObj>
              </mc:Choice>
              <mc:Fallback>
                <p:oleObj name="Photo Editor Photo" r:id="rId7" imgW="3304762" imgH="1448002" progId="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6063" y="2071688"/>
                        <a:ext cx="4500562" cy="197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4000" smtClean="0">
                <a:latin typeface="Verdana" pitchFamily="34" charset="0"/>
              </a:rPr>
              <a:t>Testing a Linear Restriction on Regression Coefficients</a:t>
            </a:r>
            <a:endParaRPr lang="en-US" sz="4000" baseline="30000" smtClean="0">
              <a:latin typeface="Verdana" pitchFamily="34" charset="0"/>
            </a:endParaRPr>
          </a:p>
        </p:txBody>
      </p:sp>
      <p:sp>
        <p:nvSpPr>
          <p:cNvPr id="18437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143875" cy="4400550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Linear restriction </a:t>
            </a:r>
            <a:r>
              <a:rPr lang="en-US" sz="2000" i="1" smtClean="0"/>
              <a:t>r</a:t>
            </a:r>
            <a:r>
              <a:rPr lang="en-US" sz="2000" smtClean="0"/>
              <a:t>’</a:t>
            </a:r>
            <a:r>
              <a:rPr lang="en-US" sz="2000" smtClean="0">
                <a:sym typeface="Symbol" pitchFamily="18" charset="2"/>
              </a:rPr>
              <a:t> = </a:t>
            </a:r>
            <a:r>
              <a:rPr lang="en-US" sz="2000" i="1" smtClean="0">
                <a:sym typeface="Symbol" pitchFamily="18" charset="2"/>
              </a:rPr>
              <a:t>q</a:t>
            </a:r>
            <a:endParaRPr lang="en-US" sz="2000" smtClean="0"/>
          </a:p>
          <a:p>
            <a:pPr>
              <a:spcBef>
                <a:spcPts val="600"/>
              </a:spcBef>
            </a:pPr>
            <a:r>
              <a:rPr lang="en-US" sz="2000" smtClean="0"/>
              <a:t>Null hypothesis H</a:t>
            </a:r>
            <a:r>
              <a:rPr lang="en-US" sz="2000" baseline="-25000" smtClean="0"/>
              <a:t>0</a:t>
            </a:r>
            <a:r>
              <a:rPr lang="en-US" sz="2000" smtClean="0"/>
              <a:t>: </a:t>
            </a:r>
            <a:r>
              <a:rPr lang="en-US" sz="2000" i="1" smtClean="0"/>
              <a:t>r</a:t>
            </a:r>
            <a:r>
              <a:rPr lang="en-US" sz="2000" smtClean="0"/>
              <a:t>’</a:t>
            </a:r>
            <a:r>
              <a:rPr lang="en-US" sz="2000" smtClean="0">
                <a:sym typeface="Symbol" pitchFamily="18" charset="2"/>
              </a:rPr>
              <a:t> = </a:t>
            </a:r>
            <a:r>
              <a:rPr lang="en-US" sz="2000" i="1" smtClean="0">
                <a:sym typeface="Symbol" pitchFamily="18" charset="2"/>
              </a:rPr>
              <a:t>q</a:t>
            </a:r>
            <a:r>
              <a:rPr lang="en-US" sz="2000" smtClean="0">
                <a:sym typeface="Symbol" pitchFamily="18" charset="2"/>
              </a:rPr>
              <a:t> </a:t>
            </a:r>
          </a:p>
          <a:p>
            <a:pPr>
              <a:spcBef>
                <a:spcPts val="600"/>
              </a:spcBef>
            </a:pPr>
            <a:r>
              <a:rPr lang="en-US" sz="2000" smtClean="0"/>
              <a:t>Alternative H</a:t>
            </a:r>
            <a:r>
              <a:rPr lang="en-US" sz="2000" baseline="-25000" smtClean="0"/>
              <a:t>A</a:t>
            </a:r>
            <a:r>
              <a:rPr lang="en-US" sz="2000" smtClean="0"/>
              <a:t>: </a:t>
            </a:r>
            <a:r>
              <a:rPr lang="en-US" sz="2000" i="1" smtClean="0"/>
              <a:t>r</a:t>
            </a:r>
            <a:r>
              <a:rPr lang="en-US" sz="2000" smtClean="0"/>
              <a:t>’</a:t>
            </a:r>
            <a:r>
              <a:rPr lang="en-US" sz="2000" smtClean="0">
                <a:sym typeface="Symbol" pitchFamily="18" charset="2"/>
              </a:rPr>
              <a:t> &gt; </a:t>
            </a:r>
            <a:r>
              <a:rPr lang="en-US" sz="2000" i="1" smtClean="0">
                <a:sym typeface="Symbol" pitchFamily="18" charset="2"/>
              </a:rPr>
              <a:t>q</a:t>
            </a:r>
            <a:endParaRPr lang="en-US" sz="2000" smtClean="0">
              <a:sym typeface="Symbol" pitchFamily="18" charset="2"/>
            </a:endParaRPr>
          </a:p>
          <a:p>
            <a:pPr>
              <a:spcBef>
                <a:spcPts val="600"/>
              </a:spcBef>
            </a:pPr>
            <a:r>
              <a:rPr lang="en-US" sz="2000" smtClean="0">
                <a:sym typeface="Symbol" pitchFamily="18" charset="2"/>
              </a:rPr>
              <a:t>Test statistic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smtClean="0">
                <a:sym typeface="Symbol" pitchFamily="18" charset="2"/>
              </a:rPr>
              <a:t>		</a:t>
            </a:r>
            <a:endParaRPr lang="en-US" sz="2000" smtClean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 smtClean="0">
              <a:sym typeface="Symbol" pitchFamily="18" charset="2"/>
            </a:endParaRP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smtClean="0"/>
              <a:t>	se</a:t>
            </a:r>
            <a:r>
              <a:rPr lang="en-US" sz="2000" smtClean="0"/>
              <a:t>(</a:t>
            </a:r>
            <a:r>
              <a:rPr lang="en-US" sz="2000" i="1" smtClean="0"/>
              <a:t>r</a:t>
            </a:r>
            <a:r>
              <a:rPr lang="en-US" sz="2000" smtClean="0"/>
              <a:t>’</a:t>
            </a:r>
            <a:r>
              <a:rPr lang="en-US" sz="2000" i="1" smtClean="0"/>
              <a:t>b</a:t>
            </a:r>
            <a:r>
              <a:rPr lang="en-US" sz="2000" smtClean="0"/>
              <a:t>) is the square root of V{</a:t>
            </a:r>
            <a:r>
              <a:rPr lang="en-US" sz="2000" i="1" smtClean="0"/>
              <a:t>r</a:t>
            </a:r>
            <a:r>
              <a:rPr lang="en-US" sz="2000" smtClean="0"/>
              <a:t>’</a:t>
            </a:r>
            <a:r>
              <a:rPr lang="en-US" sz="2000" i="1" smtClean="0"/>
              <a:t>b</a:t>
            </a:r>
            <a:r>
              <a:rPr lang="en-US" sz="2000" smtClean="0"/>
              <a:t>} = </a:t>
            </a:r>
            <a:r>
              <a:rPr lang="en-US" sz="2000" i="1" smtClean="0"/>
              <a:t>r</a:t>
            </a:r>
            <a:r>
              <a:rPr lang="en-US" sz="2000" smtClean="0"/>
              <a:t>’V{</a:t>
            </a:r>
            <a:r>
              <a:rPr lang="en-US" sz="2000" i="1" smtClean="0"/>
              <a:t>b</a:t>
            </a:r>
            <a:r>
              <a:rPr lang="en-US" sz="2000" smtClean="0"/>
              <a:t>}</a:t>
            </a:r>
            <a:r>
              <a:rPr lang="en-US" sz="2000" i="1" smtClean="0"/>
              <a:t>r </a:t>
            </a:r>
          </a:p>
          <a:p>
            <a:pPr>
              <a:spcBef>
                <a:spcPts val="600"/>
              </a:spcBef>
            </a:pPr>
            <a:r>
              <a:rPr lang="en-US" sz="2000" smtClean="0"/>
              <a:t>Under H</a:t>
            </a:r>
            <a:r>
              <a:rPr lang="en-US" sz="2000" baseline="-25000" smtClean="0"/>
              <a:t>0</a:t>
            </a:r>
            <a:r>
              <a:rPr lang="en-US" sz="2000" smtClean="0"/>
              <a:t> and (A1)-(A5), </a:t>
            </a:r>
            <a:r>
              <a:rPr lang="en-US" sz="2000" i="1" smtClean="0"/>
              <a:t>t </a:t>
            </a:r>
            <a:r>
              <a:rPr lang="en-US" sz="2000" smtClean="0"/>
              <a:t>follows the </a:t>
            </a:r>
            <a:r>
              <a:rPr lang="en-US" sz="2000" i="1" smtClean="0">
                <a:sym typeface="Symbol" pitchFamily="18" charset="2"/>
              </a:rPr>
              <a:t>t</a:t>
            </a:r>
            <a:r>
              <a:rPr lang="en-US" sz="2000" smtClean="0">
                <a:sym typeface="Symbol" pitchFamily="18" charset="2"/>
              </a:rPr>
              <a:t>-distribution with </a:t>
            </a:r>
            <a:r>
              <a:rPr lang="en-US" sz="2000" i="1" smtClean="0">
                <a:sym typeface="Symbol" pitchFamily="18" charset="2"/>
              </a:rPr>
              <a:t>df = N</a:t>
            </a:r>
            <a:r>
              <a:rPr lang="en-US" sz="2000" smtClean="0">
                <a:sym typeface="Symbol" pitchFamily="18" charset="2"/>
              </a:rPr>
              <a:t>-</a:t>
            </a:r>
            <a:r>
              <a:rPr lang="en-US" sz="2000" i="1" smtClean="0">
                <a:sym typeface="Symbol" pitchFamily="18" charset="2"/>
              </a:rPr>
              <a:t>K</a:t>
            </a:r>
            <a:endParaRPr lang="en-US" sz="2000" smtClean="0"/>
          </a:p>
          <a:p>
            <a:pPr>
              <a:spcBef>
                <a:spcPts val="1200"/>
              </a:spcBef>
              <a:buFont typeface="Wingdings" pitchFamily="2" charset="2"/>
              <a:buNone/>
            </a:pPr>
            <a:r>
              <a:rPr lang="en-US" sz="2000" smtClean="0">
                <a:solidFill>
                  <a:srgbClr val="FF0000"/>
                </a:solidFill>
              </a:rPr>
              <a:t>GRETL</a:t>
            </a:r>
            <a:r>
              <a:rPr lang="en-US" sz="2000" smtClean="0"/>
              <a:t>: The option </a:t>
            </a:r>
            <a:r>
              <a:rPr lang="en-US" sz="2000" u="sng" smtClean="0">
                <a:ea typeface="Arial Unicode MS" pitchFamily="34" charset="-128"/>
                <a:cs typeface="Arial Unicode MS" pitchFamily="34" charset="-128"/>
              </a:rPr>
              <a:t>Linear restrictions</a:t>
            </a:r>
            <a:r>
              <a:rPr lang="en-US" sz="20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smtClean="0"/>
              <a:t>from </a:t>
            </a:r>
            <a:r>
              <a:rPr lang="en-US" sz="2000" u="sng" smtClean="0">
                <a:ea typeface="Arial Unicode MS" pitchFamily="34" charset="-128"/>
                <a:cs typeface="Arial Unicode MS" pitchFamily="34" charset="-128"/>
              </a:rPr>
              <a:t>Tests</a:t>
            </a:r>
            <a:r>
              <a:rPr lang="en-US" sz="2000" smtClean="0"/>
              <a:t> on the output window of the </a:t>
            </a:r>
            <a:r>
              <a:rPr lang="en-US" sz="2000" u="sng" smtClean="0">
                <a:ea typeface="Arial Unicode MS" pitchFamily="34" charset="-128"/>
                <a:cs typeface="Arial Unicode MS" pitchFamily="34" charset="-128"/>
              </a:rPr>
              <a:t>Model</a:t>
            </a:r>
            <a:r>
              <a:rPr lang="en-US" sz="2000" smtClean="0"/>
              <a:t> statement </a:t>
            </a:r>
            <a:r>
              <a:rPr lang="en-US" sz="2000" u="sng" smtClean="0">
                <a:ea typeface="Arial Unicode MS" pitchFamily="34" charset="-128"/>
                <a:cs typeface="Arial Unicode MS" pitchFamily="34" charset="-128"/>
              </a:rPr>
              <a:t>Ordinary Least Squares</a:t>
            </a:r>
            <a:r>
              <a:rPr lang="en-US" sz="2000" smtClean="0"/>
              <a:t> allows to test linear restrictions on the regression coefficients</a:t>
            </a:r>
          </a:p>
          <a:p>
            <a:pPr>
              <a:spcBef>
                <a:spcPts val="1200"/>
              </a:spcBef>
              <a:buFont typeface="Wingdings" pitchFamily="2" charset="2"/>
              <a:buNone/>
            </a:pPr>
            <a:endParaRPr lang="en-US" sz="200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282A8-0939-4EDC-B877-8B3EA7AFCE1C}" type="slidenum">
              <a:rPr lang="de-AT" altLang="en-US"/>
              <a:pPr>
                <a:defRPr/>
              </a:pPr>
              <a:t>21</a:t>
            </a:fld>
            <a:endParaRPr lang="de-AT" altLang="en-US"/>
          </a:p>
        </p:txBody>
      </p:sp>
      <p:graphicFrame>
        <p:nvGraphicFramePr>
          <p:cNvPr id="18434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9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5" name="Object 4"/>
          <p:cNvGraphicFramePr>
            <a:graphicFrameLocks noChangeAspect="1"/>
          </p:cNvGraphicFramePr>
          <p:nvPr/>
        </p:nvGraphicFramePr>
        <p:xfrm>
          <a:off x="1476375" y="3113088"/>
          <a:ext cx="1366838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0" name="Formel" r:id="rId6" imgW="698400" imgH="419040" progId="Equation.3">
                  <p:embed/>
                </p:oleObj>
              </mc:Choice>
              <mc:Fallback>
                <p:oleObj name="Formel" r:id="rId6" imgW="69840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3113088"/>
                        <a:ext cx="1366838" cy="822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4000" smtClean="0">
                <a:latin typeface="Verdana" pitchFamily="34" charset="0"/>
              </a:rPr>
              <a:t>Testing Several Regression Coefficients: </a:t>
            </a:r>
            <a:r>
              <a:rPr lang="en-US" sz="4000" i="1" smtClean="0">
                <a:latin typeface="Verdana" pitchFamily="34" charset="0"/>
              </a:rPr>
              <a:t>F</a:t>
            </a:r>
            <a:r>
              <a:rPr lang="en-US" sz="4000" smtClean="0">
                <a:latin typeface="Verdana" pitchFamily="34" charset="0"/>
              </a:rPr>
              <a:t>-test</a:t>
            </a:r>
            <a:endParaRPr lang="en-US" sz="4000" baseline="30000" smtClean="0">
              <a:latin typeface="Verdana" pitchFamily="34" charset="0"/>
            </a:endParaRPr>
          </a:p>
        </p:txBody>
      </p:sp>
      <p:sp>
        <p:nvSpPr>
          <p:cNvPr id="1946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143875" cy="4400550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For testing a restriction </a:t>
            </a:r>
            <a:r>
              <a:rPr lang="en-US" sz="2000" dirty="0" err="1" smtClean="0"/>
              <a:t>wrt</a:t>
            </a:r>
            <a:r>
              <a:rPr lang="en-US" sz="2000" dirty="0" smtClean="0"/>
              <a:t> more than one, say </a:t>
            </a:r>
            <a:r>
              <a:rPr lang="en-US" sz="2000" i="1" dirty="0" smtClean="0"/>
              <a:t>J</a:t>
            </a:r>
            <a:r>
              <a:rPr lang="en-US" sz="2000" dirty="0" smtClean="0"/>
              <a:t> with </a:t>
            </a:r>
            <a:r>
              <a:rPr lang="en-US" sz="2000" dirty="0" smtClean="0"/>
              <a:t>1 &lt; </a:t>
            </a:r>
            <a:r>
              <a:rPr lang="en-US" sz="2000" i="1" dirty="0" smtClean="0"/>
              <a:t>J </a:t>
            </a:r>
            <a:r>
              <a:rPr lang="en-US" sz="2000" dirty="0" smtClean="0"/>
              <a:t>&lt; </a:t>
            </a:r>
            <a:r>
              <a:rPr lang="en-US" sz="2000" i="1" dirty="0" smtClean="0"/>
              <a:t>K</a:t>
            </a:r>
            <a:r>
              <a:rPr lang="en-US" sz="2000" dirty="0" smtClean="0"/>
              <a:t>, regression coefficients</a:t>
            </a:r>
            <a:r>
              <a:rPr lang="en-US" sz="2000" dirty="0" smtClean="0">
                <a:sym typeface="Symbol" pitchFamily="18" charset="2"/>
              </a:rPr>
              <a:t>:</a:t>
            </a:r>
            <a:endParaRPr lang="en-US" sz="2000" dirty="0" smtClean="0"/>
          </a:p>
          <a:p>
            <a:pPr>
              <a:spcBef>
                <a:spcPts val="600"/>
              </a:spcBef>
            </a:pPr>
            <a:r>
              <a:rPr lang="en-US" sz="2000" dirty="0" smtClean="0"/>
              <a:t>Null hypothesis H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: </a:t>
            </a:r>
            <a:r>
              <a:rPr lang="en-US" sz="2000" dirty="0" smtClean="0">
                <a:sym typeface="Symbol" pitchFamily="18" charset="2"/>
              </a:rPr>
              <a:t></a:t>
            </a:r>
            <a:r>
              <a:rPr lang="en-US" sz="2000" baseline="-25000" dirty="0" smtClean="0">
                <a:sym typeface="Symbol" pitchFamily="18" charset="2"/>
              </a:rPr>
              <a:t>k</a:t>
            </a:r>
            <a:r>
              <a:rPr lang="en-US" sz="2000" dirty="0" smtClean="0">
                <a:sym typeface="Symbol" pitchFamily="18" charset="2"/>
              </a:rPr>
              <a:t> = 0,</a:t>
            </a:r>
            <a:r>
              <a:rPr lang="en-US" sz="2000" i="1" dirty="0" smtClean="0">
                <a:sym typeface="Symbol" pitchFamily="18" charset="2"/>
              </a:rPr>
              <a:t> K-J+</a:t>
            </a:r>
            <a:r>
              <a:rPr lang="en-US" sz="2000" dirty="0" smtClean="0">
                <a:sym typeface="Symbol" pitchFamily="18" charset="2"/>
              </a:rPr>
              <a:t>1 ≤ </a:t>
            </a:r>
            <a:r>
              <a:rPr lang="en-US" sz="2000" i="1" dirty="0" smtClean="0">
                <a:sym typeface="Symbol" pitchFamily="18" charset="2"/>
              </a:rPr>
              <a:t>k</a:t>
            </a:r>
            <a:r>
              <a:rPr lang="en-US" sz="2000" dirty="0" smtClean="0">
                <a:sym typeface="Symbol" pitchFamily="18" charset="2"/>
              </a:rPr>
              <a:t> ≤ </a:t>
            </a:r>
            <a:r>
              <a:rPr lang="en-US" sz="2000" i="1" dirty="0" smtClean="0">
                <a:sym typeface="Symbol" pitchFamily="18" charset="2"/>
              </a:rPr>
              <a:t>K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Alternative H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: for at least one </a:t>
            </a:r>
            <a:r>
              <a:rPr lang="en-US" sz="2000" i="1" dirty="0" smtClean="0"/>
              <a:t>k</a:t>
            </a:r>
            <a:r>
              <a:rPr lang="en-US" sz="2000" dirty="0" smtClean="0"/>
              <a:t>, </a:t>
            </a:r>
            <a:r>
              <a:rPr lang="en-US" sz="2000" i="1" dirty="0" smtClean="0">
                <a:sym typeface="Symbol" pitchFamily="18" charset="2"/>
              </a:rPr>
              <a:t>K-J+</a:t>
            </a:r>
            <a:r>
              <a:rPr lang="en-US" sz="2000" dirty="0" smtClean="0">
                <a:sym typeface="Symbol" pitchFamily="18" charset="2"/>
              </a:rPr>
              <a:t>1 ≤ </a:t>
            </a:r>
            <a:r>
              <a:rPr lang="en-US" sz="2000" i="1" dirty="0" smtClean="0">
                <a:sym typeface="Symbol" pitchFamily="18" charset="2"/>
              </a:rPr>
              <a:t>k</a:t>
            </a:r>
            <a:r>
              <a:rPr lang="en-US" sz="2000" dirty="0" smtClean="0">
                <a:sym typeface="Symbol" pitchFamily="18" charset="2"/>
              </a:rPr>
              <a:t> ≤ </a:t>
            </a:r>
            <a:r>
              <a:rPr lang="en-US" sz="2000" i="1" dirty="0" smtClean="0">
                <a:sym typeface="Symbol" pitchFamily="18" charset="2"/>
              </a:rPr>
              <a:t>K</a:t>
            </a:r>
            <a:r>
              <a:rPr lang="en-US" sz="2000" dirty="0" smtClean="0"/>
              <a:t>, </a:t>
            </a:r>
            <a:r>
              <a:rPr lang="en-US" sz="2000" dirty="0" smtClean="0">
                <a:sym typeface="Symbol" pitchFamily="18" charset="2"/>
              </a:rPr>
              <a:t></a:t>
            </a:r>
            <a:r>
              <a:rPr lang="en-US" sz="2000" baseline="-25000" dirty="0" smtClean="0">
                <a:sym typeface="Symbol" pitchFamily="18" charset="2"/>
              </a:rPr>
              <a:t>k</a:t>
            </a:r>
            <a:r>
              <a:rPr lang="en-US" sz="2000" dirty="0" smtClean="0">
                <a:sym typeface="Symbol" pitchFamily="18" charset="2"/>
              </a:rPr>
              <a:t> ≠ 0</a:t>
            </a:r>
          </a:p>
          <a:p>
            <a:pPr>
              <a:spcBef>
                <a:spcPts val="600"/>
              </a:spcBef>
            </a:pPr>
            <a:r>
              <a:rPr lang="en-US" sz="2000" i="1" dirty="0" smtClean="0">
                <a:sym typeface="Symbol" pitchFamily="18" charset="2"/>
              </a:rPr>
              <a:t>F</a:t>
            </a:r>
            <a:r>
              <a:rPr lang="en-US" sz="2000" dirty="0" smtClean="0">
                <a:sym typeface="Symbol" pitchFamily="18" charset="2"/>
              </a:rPr>
              <a:t>-statistic: (computed from the sample, with known distribution under the null hypothesis; </a:t>
            </a:r>
            <a:r>
              <a:rPr lang="en-US" sz="2000" i="1" dirty="0" smtClean="0">
                <a:sym typeface="Symbol" pitchFamily="18" charset="2"/>
              </a:rPr>
              <a:t>R</a:t>
            </a:r>
            <a:r>
              <a:rPr lang="en-US" sz="2000" baseline="-25000" dirty="0" smtClean="0">
                <a:sym typeface="Symbol" pitchFamily="18" charset="2"/>
              </a:rPr>
              <a:t>0</a:t>
            </a:r>
            <a:r>
              <a:rPr lang="en-US" sz="2000" baseline="30000" dirty="0" smtClean="0">
                <a:sym typeface="Symbol" pitchFamily="18" charset="2"/>
              </a:rPr>
              <a:t>2</a:t>
            </a:r>
            <a:r>
              <a:rPr lang="en-US" sz="2000" dirty="0" smtClean="0">
                <a:sym typeface="Symbol" pitchFamily="18" charset="2"/>
              </a:rPr>
              <a:t> (</a:t>
            </a:r>
            <a:r>
              <a:rPr lang="en-US" sz="2000" i="1" dirty="0" smtClean="0">
                <a:sym typeface="Symbol" pitchFamily="18" charset="2"/>
              </a:rPr>
              <a:t>R</a:t>
            </a:r>
            <a:r>
              <a:rPr lang="en-US" sz="2000" baseline="-25000" dirty="0" smtClean="0">
                <a:sym typeface="Symbol" pitchFamily="18" charset="2"/>
              </a:rPr>
              <a:t>1</a:t>
            </a:r>
            <a:r>
              <a:rPr lang="en-US" sz="2000" baseline="30000" dirty="0" smtClean="0">
                <a:sym typeface="Symbol" pitchFamily="18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):</a:t>
            </a:r>
            <a:r>
              <a:rPr lang="en-US" sz="2000" dirty="0" smtClean="0">
                <a:sym typeface="Symbol" pitchFamily="18" charset="2"/>
              </a:rPr>
              <a:t> </a:t>
            </a:r>
            <a:r>
              <a:rPr lang="en-US" sz="2000" i="1" dirty="0" smtClean="0">
                <a:sym typeface="Symbol" pitchFamily="18" charset="2"/>
              </a:rPr>
              <a:t>R</a:t>
            </a:r>
            <a:r>
              <a:rPr lang="en-US" sz="2000" baseline="30000" dirty="0" smtClean="0">
                <a:sym typeface="Symbol" pitchFamily="18" charset="2"/>
              </a:rPr>
              <a:t>2</a:t>
            </a:r>
            <a:r>
              <a:rPr lang="en-US" sz="2000" dirty="0" smtClean="0">
                <a:sym typeface="Symbol" pitchFamily="18" charset="2"/>
              </a:rPr>
              <a:t> for (un)restricted model)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1600" i="1" dirty="0" smtClean="0">
                <a:sym typeface="Symbol" pitchFamily="18" charset="2"/>
              </a:rPr>
              <a:t>	</a:t>
            </a:r>
            <a:r>
              <a:rPr lang="en-US" sz="2000" i="1" dirty="0" smtClean="0">
                <a:sym typeface="Symbol" pitchFamily="18" charset="2"/>
              </a:rPr>
              <a:t>	</a:t>
            </a:r>
            <a:endParaRPr lang="en-US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16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	</a:t>
            </a:r>
            <a:r>
              <a:rPr lang="en-US" sz="2000" i="1" dirty="0" smtClean="0"/>
              <a:t>F</a:t>
            </a:r>
            <a:r>
              <a:rPr lang="en-US" sz="2000" dirty="0" smtClean="0"/>
              <a:t> follows the </a:t>
            </a:r>
            <a:r>
              <a:rPr lang="en-US" sz="2000" i="1" dirty="0" smtClean="0">
                <a:sym typeface="Symbol" pitchFamily="18" charset="2"/>
              </a:rPr>
              <a:t>F</a:t>
            </a:r>
            <a:r>
              <a:rPr lang="en-US" sz="2000" dirty="0" smtClean="0">
                <a:sym typeface="Symbol" pitchFamily="18" charset="2"/>
              </a:rPr>
              <a:t>-distribution with </a:t>
            </a:r>
            <a:r>
              <a:rPr lang="en-US" sz="2000" i="1" dirty="0" smtClean="0">
                <a:sym typeface="Symbol" pitchFamily="18" charset="2"/>
              </a:rPr>
              <a:t>J</a:t>
            </a:r>
            <a:r>
              <a:rPr lang="en-US" sz="2000" dirty="0" smtClean="0">
                <a:sym typeface="Symbol" pitchFamily="18" charset="2"/>
              </a:rPr>
              <a:t> and </a:t>
            </a:r>
            <a:r>
              <a:rPr lang="en-US" sz="2000" i="1" dirty="0" smtClean="0">
                <a:sym typeface="Symbol" pitchFamily="18" charset="2"/>
              </a:rPr>
              <a:t>N</a:t>
            </a:r>
            <a:r>
              <a:rPr lang="en-US" sz="2000" dirty="0" smtClean="0">
                <a:sym typeface="Symbol" pitchFamily="18" charset="2"/>
              </a:rPr>
              <a:t>-</a:t>
            </a:r>
            <a:r>
              <a:rPr lang="en-US" sz="2000" i="1" dirty="0" smtClean="0">
                <a:sym typeface="Symbol" pitchFamily="18" charset="2"/>
              </a:rPr>
              <a:t>K</a:t>
            </a:r>
            <a:r>
              <a:rPr lang="en-US" sz="2000" dirty="0" smtClean="0">
                <a:sym typeface="Symbol" pitchFamily="18" charset="2"/>
              </a:rPr>
              <a:t> </a:t>
            </a:r>
            <a:r>
              <a:rPr lang="en-US" sz="2000" dirty="0" err="1" smtClean="0">
                <a:sym typeface="Symbol" pitchFamily="18" charset="2"/>
              </a:rPr>
              <a:t>d.f.</a:t>
            </a:r>
            <a:endParaRPr lang="en-US" sz="2000" dirty="0" smtClean="0">
              <a:sym typeface="Symbol" pitchFamily="18" charset="2"/>
            </a:endParaRPr>
          </a:p>
          <a:p>
            <a:pPr lvl="1">
              <a:spcBef>
                <a:spcPts val="600"/>
              </a:spcBef>
            </a:pPr>
            <a:r>
              <a:rPr lang="en-US" sz="2000" dirty="0" smtClean="0"/>
              <a:t>under H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 and given the </a:t>
            </a:r>
            <a:r>
              <a:rPr lang="en-US" sz="2000" dirty="0" smtClean="0">
                <a:sym typeface="Symbol" pitchFamily="18" charset="2"/>
              </a:rPr>
              <a:t>Gauss-Markov assumptions (A1)-(A4) and normality of the </a:t>
            </a:r>
            <a:r>
              <a:rPr lang="el-GR" sz="2000" i="1" dirty="0" smtClean="0">
                <a:cs typeface="Arial" charset="0"/>
              </a:rPr>
              <a:t>ε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/>
              <a:t> (A5)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Reject H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, if the </a:t>
            </a:r>
            <a:r>
              <a:rPr lang="en-US" sz="2000" i="1" dirty="0" smtClean="0"/>
              <a:t>p</a:t>
            </a:r>
            <a:r>
              <a:rPr lang="en-US" sz="2000" dirty="0" smtClean="0"/>
              <a:t>-value P{</a:t>
            </a:r>
            <a:r>
              <a:rPr lang="en-US" sz="2000" i="1" dirty="0" smtClean="0"/>
              <a:t>F</a:t>
            </a:r>
            <a:r>
              <a:rPr lang="en-US" sz="2000" i="1" baseline="-25000" dirty="0" smtClean="0"/>
              <a:t>J,</a:t>
            </a:r>
            <a:r>
              <a:rPr lang="en-US" sz="2000" baseline="-25000" dirty="0" smtClean="0"/>
              <a:t>N-K</a:t>
            </a:r>
            <a:r>
              <a:rPr lang="en-US" sz="2000" dirty="0" smtClean="0"/>
              <a:t> &gt; </a:t>
            </a:r>
            <a:r>
              <a:rPr lang="en-US" sz="2000" i="1" dirty="0" smtClean="0"/>
              <a:t>F</a:t>
            </a:r>
            <a:r>
              <a:rPr lang="en-US" sz="2000" dirty="0" smtClean="0">
                <a:cs typeface="Arial" charset="0"/>
              </a:rPr>
              <a:t> |</a:t>
            </a:r>
            <a:r>
              <a:rPr lang="en-US" sz="2000" dirty="0" smtClean="0"/>
              <a:t> H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} is small (</a:t>
            </a:r>
            <a:r>
              <a:rPr lang="en-US" sz="2000" i="1" dirty="0" smtClean="0"/>
              <a:t>F</a:t>
            </a:r>
            <a:r>
              <a:rPr lang="en-US" sz="2000" dirty="0" smtClean="0"/>
              <a:t>-value is large)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The </a:t>
            </a:r>
            <a:r>
              <a:rPr lang="en-US" sz="2000" i="1" dirty="0" smtClean="0"/>
              <a:t>F</a:t>
            </a:r>
            <a:r>
              <a:rPr lang="en-US" sz="2000" dirty="0" smtClean="0"/>
              <a:t>-test with </a:t>
            </a:r>
            <a:r>
              <a:rPr lang="en-US" sz="2000" i="1" dirty="0" smtClean="0"/>
              <a:t>J </a:t>
            </a:r>
            <a:r>
              <a:rPr lang="en-US" sz="2000" dirty="0" smtClean="0"/>
              <a:t>= </a:t>
            </a:r>
            <a:r>
              <a:rPr lang="en-US" sz="2000" i="1" dirty="0" smtClean="0"/>
              <a:t>K</a:t>
            </a:r>
            <a:r>
              <a:rPr lang="en-US" sz="2000" dirty="0" smtClean="0"/>
              <a:t>-1 is a standard test in GRETL</a:t>
            </a:r>
          </a:p>
          <a:p>
            <a:pPr>
              <a:spcBef>
                <a:spcPts val="1200"/>
              </a:spcBef>
            </a:pPr>
            <a:endParaRPr lang="en-US" sz="2000" dirty="0" smtClean="0"/>
          </a:p>
          <a:p>
            <a:pPr>
              <a:spcBef>
                <a:spcPts val="1200"/>
              </a:spcBef>
              <a:buFont typeface="Wingdings" pitchFamily="2" charset="2"/>
              <a:buNone/>
            </a:pP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915D4B-9D9D-4792-B00C-19DE7B24FA66}" type="slidenum">
              <a:rPr lang="de-AT" altLang="en-US"/>
              <a:pPr>
                <a:defRPr/>
              </a:pPr>
              <a:t>22</a:t>
            </a:fld>
            <a:endParaRPr lang="de-AT" altLang="en-US"/>
          </a:p>
        </p:txBody>
      </p:sp>
      <p:sp>
        <p:nvSpPr>
          <p:cNvPr id="19465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9458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5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" name="Object 4"/>
          <p:cNvGraphicFramePr>
            <a:graphicFrameLocks noChangeAspect="1"/>
          </p:cNvGraphicFramePr>
          <p:nvPr/>
        </p:nvGraphicFramePr>
        <p:xfrm>
          <a:off x="1357313" y="3683000"/>
          <a:ext cx="2493962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6" name="Formel" r:id="rId6" imgW="1346040" imgH="457200" progId="Equation.3">
                  <p:embed/>
                </p:oleObj>
              </mc:Choice>
              <mc:Fallback>
                <p:oleObj name="Formel" r:id="rId6" imgW="134604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313" y="3683000"/>
                        <a:ext cx="2493962" cy="847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1139825"/>
          </a:xfrm>
        </p:spPr>
        <p:txBody>
          <a:bodyPr/>
          <a:lstStyle/>
          <a:p>
            <a:pPr>
              <a:defRPr/>
            </a:pPr>
            <a:r>
              <a:rPr lang="en-US" sz="4000" dirty="0" smtClean="0">
                <a:latin typeface="Verdana" pitchFamily="34" charset="0"/>
              </a:rPr>
              <a:t>Individual Wages, </a:t>
            </a:r>
            <a:r>
              <a:rPr lang="en-US" sz="2400" dirty="0" smtClean="0">
                <a:latin typeface="Verdana" pitchFamily="34" charset="0"/>
              </a:rPr>
              <a:t>cont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’d</a:t>
            </a:r>
            <a:endParaRPr lang="en-US" sz="4000" dirty="0" smtClean="0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513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00987" cy="4492625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0"/>
              </a:spcAft>
              <a:buFontTx/>
              <a:buNone/>
              <a:defRPr/>
            </a:pPr>
            <a:r>
              <a:rPr lang="en-US" sz="2000" dirty="0" smtClean="0"/>
              <a:t>A more general model is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i="1" dirty="0" smtClean="0">
                <a:cs typeface="Arial" charset="0"/>
              </a:rPr>
              <a:t>	</a:t>
            </a:r>
            <a:r>
              <a:rPr lang="en-US" sz="2000" i="1" dirty="0" err="1" smtClean="0">
                <a:cs typeface="Arial" charset="0"/>
              </a:rPr>
              <a:t>wage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= β</a:t>
            </a:r>
            <a:r>
              <a:rPr lang="en-US" sz="2000" baseline="-25000" dirty="0" smtClean="0">
                <a:cs typeface="Arial" charset="0"/>
              </a:rPr>
              <a:t>1</a:t>
            </a:r>
            <a:r>
              <a:rPr lang="en-US" sz="2000" dirty="0" smtClean="0">
                <a:cs typeface="Arial" charset="0"/>
              </a:rPr>
              <a:t> + β</a:t>
            </a:r>
            <a:r>
              <a:rPr lang="en-US" sz="2000" baseline="-25000" dirty="0" smtClean="0">
                <a:cs typeface="Arial" charset="0"/>
              </a:rPr>
              <a:t>2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i="1" dirty="0" err="1" smtClean="0">
                <a:cs typeface="Arial" charset="0"/>
              </a:rPr>
              <a:t>male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β</a:t>
            </a:r>
            <a:r>
              <a:rPr lang="en-US" sz="2000" baseline="-25000" dirty="0" smtClean="0">
                <a:cs typeface="Arial" charset="0"/>
              </a:rPr>
              <a:t>3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i="1" dirty="0" err="1" smtClean="0">
                <a:cs typeface="Arial" charset="0"/>
              </a:rPr>
              <a:t>school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β</a:t>
            </a:r>
            <a:r>
              <a:rPr lang="en-US" sz="2000" baseline="-25000" dirty="0" smtClean="0">
                <a:cs typeface="Arial" charset="0"/>
              </a:rPr>
              <a:t>4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i="1" dirty="0" err="1" smtClean="0">
                <a:cs typeface="Arial" charset="0"/>
              </a:rPr>
              <a:t>exper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</a:t>
            </a:r>
            <a:r>
              <a:rPr lang="en-US" sz="2000" i="1" dirty="0" err="1" smtClean="0">
                <a:cs typeface="Arial" charset="0"/>
              </a:rPr>
              <a:t>ε</a:t>
            </a:r>
            <a:r>
              <a:rPr lang="en-US" sz="2000" baseline="-25000" dirty="0" err="1" smtClean="0">
                <a:cs typeface="Arial" charset="0"/>
              </a:rPr>
              <a:t>i</a:t>
            </a:r>
            <a:endParaRPr lang="en-US" sz="2000" dirty="0" smtClean="0"/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>
                <a:cs typeface="Arial" charset="0"/>
              </a:rPr>
              <a:t>β</a:t>
            </a:r>
            <a:r>
              <a:rPr lang="en-US" sz="2000" baseline="-25000" dirty="0" smtClean="0">
                <a:cs typeface="Arial" charset="0"/>
              </a:rPr>
              <a:t>2</a:t>
            </a:r>
            <a:r>
              <a:rPr lang="en-US" sz="2000" dirty="0" smtClean="0">
                <a:cs typeface="Arial" charset="0"/>
              </a:rPr>
              <a:t> measures the difference in expected wages </a:t>
            </a:r>
            <a:r>
              <a:rPr lang="en-US" sz="2000" dirty="0" err="1" smtClean="0">
                <a:cs typeface="Arial" charset="0"/>
              </a:rPr>
              <a:t>p.h</a:t>
            </a:r>
            <a:r>
              <a:rPr lang="en-US" sz="2000" dirty="0" smtClean="0">
                <a:cs typeface="Arial" charset="0"/>
              </a:rPr>
              <a:t>. between males and females, given the other regressors fixed, i.e., with the same schooling and experience: ceteris paribus condition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/>
              <a:t>Have </a:t>
            </a:r>
            <a:r>
              <a:rPr lang="en-US" sz="2000" i="1" dirty="0" smtClean="0"/>
              <a:t>school</a:t>
            </a:r>
            <a:r>
              <a:rPr lang="en-US" sz="2000" dirty="0" smtClean="0"/>
              <a:t> </a:t>
            </a:r>
            <a:r>
              <a:rPr lang="en-US" sz="2000" u="sng" dirty="0" smtClean="0"/>
              <a:t>and</a:t>
            </a:r>
            <a:r>
              <a:rPr lang="en-US" sz="2000" dirty="0" smtClean="0"/>
              <a:t> </a:t>
            </a:r>
            <a:r>
              <a:rPr lang="en-US" sz="2000" i="1" dirty="0" err="1" smtClean="0"/>
              <a:t>exper</a:t>
            </a:r>
            <a:r>
              <a:rPr lang="en-US" sz="2000" dirty="0" smtClean="0"/>
              <a:t> an explanatory power?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/>
              <a:t>Test of null hypothesis H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: </a:t>
            </a:r>
            <a:r>
              <a:rPr lang="en-US" sz="2000" dirty="0" smtClean="0">
                <a:cs typeface="Arial" charset="0"/>
              </a:rPr>
              <a:t>β</a:t>
            </a:r>
            <a:r>
              <a:rPr lang="en-US" sz="2000" baseline="-25000" dirty="0" smtClean="0">
                <a:cs typeface="Arial" charset="0"/>
              </a:rPr>
              <a:t>3 </a:t>
            </a:r>
            <a:r>
              <a:rPr lang="en-US" sz="2000" dirty="0" smtClean="0">
                <a:cs typeface="Arial" charset="0"/>
              </a:rPr>
              <a:t>= β</a:t>
            </a:r>
            <a:r>
              <a:rPr lang="en-US" sz="2000" baseline="-25000" dirty="0" smtClean="0">
                <a:cs typeface="Arial" charset="0"/>
              </a:rPr>
              <a:t>4 </a:t>
            </a:r>
            <a:r>
              <a:rPr lang="en-US" sz="2000" dirty="0" smtClean="0">
                <a:cs typeface="Arial" charset="0"/>
              </a:rPr>
              <a:t>= 0 against </a:t>
            </a:r>
            <a:r>
              <a:rPr lang="en-US" sz="1800" dirty="0" smtClean="0"/>
              <a:t>H</a:t>
            </a:r>
            <a:r>
              <a:rPr lang="en-US" sz="1800" baseline="-25000" dirty="0" smtClean="0"/>
              <a:t>A</a:t>
            </a:r>
            <a:r>
              <a:rPr lang="en-US" sz="1800" dirty="0" smtClean="0"/>
              <a:t>: H</a:t>
            </a:r>
            <a:r>
              <a:rPr lang="en-US" sz="1800" baseline="-25000" dirty="0" smtClean="0"/>
              <a:t>0</a:t>
            </a:r>
            <a:r>
              <a:rPr lang="en-US" sz="1800" dirty="0" smtClean="0">
                <a:cs typeface="Arial" charset="0"/>
              </a:rPr>
              <a:t> not  true </a:t>
            </a: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000" i="1" dirty="0" smtClean="0">
                <a:sym typeface="Symbol" pitchFamily="18" charset="2"/>
              </a:rPr>
              <a:t>R</a:t>
            </a:r>
            <a:r>
              <a:rPr lang="en-US" sz="2000" baseline="-25000" dirty="0" smtClean="0">
                <a:sym typeface="Symbol" pitchFamily="18" charset="2"/>
              </a:rPr>
              <a:t>0</a:t>
            </a:r>
            <a:r>
              <a:rPr lang="en-US" sz="2000" baseline="30000" dirty="0" smtClean="0">
                <a:sym typeface="Symbol" pitchFamily="18" charset="2"/>
              </a:rPr>
              <a:t>2</a:t>
            </a:r>
            <a:r>
              <a:rPr lang="en-US" sz="2000" dirty="0" smtClean="0">
                <a:cs typeface="Arial" charset="0"/>
              </a:rPr>
              <a:t> = 0.0317</a:t>
            </a: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000" i="1" dirty="0" smtClean="0">
                <a:sym typeface="Symbol" pitchFamily="18" charset="2"/>
              </a:rPr>
              <a:t>R</a:t>
            </a:r>
            <a:r>
              <a:rPr lang="en-US" sz="2000" baseline="-25000" dirty="0" smtClean="0">
                <a:sym typeface="Symbol" pitchFamily="18" charset="2"/>
              </a:rPr>
              <a:t>1</a:t>
            </a:r>
            <a:r>
              <a:rPr lang="en-US" sz="2000" baseline="30000" dirty="0" smtClean="0">
                <a:sym typeface="Symbol" pitchFamily="18" charset="2"/>
              </a:rPr>
              <a:t>2</a:t>
            </a:r>
            <a:r>
              <a:rPr lang="en-US" sz="2000" dirty="0" smtClean="0"/>
              <a:t> = 0.1326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dirty="0" smtClean="0"/>
              <a:t>	</a:t>
            </a:r>
            <a:endParaRPr lang="en-US" sz="1800" dirty="0" smtClean="0"/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defRPr/>
            </a:pPr>
            <a:r>
              <a:rPr lang="en-US" sz="2000" i="1" dirty="0" smtClean="0"/>
              <a:t>p</a:t>
            </a:r>
            <a:r>
              <a:rPr lang="en-US" sz="2000" dirty="0" smtClean="0"/>
              <a:t>-value = P{</a:t>
            </a:r>
            <a:r>
              <a:rPr lang="en-US" sz="2000" i="1" dirty="0" smtClean="0"/>
              <a:t>F</a:t>
            </a:r>
            <a:r>
              <a:rPr lang="en-US" sz="2000" i="1" baseline="-25000" dirty="0" smtClean="0"/>
              <a:t>2,</a:t>
            </a:r>
            <a:r>
              <a:rPr lang="en-US" sz="2000" baseline="-25000" dirty="0" smtClean="0"/>
              <a:t>3290</a:t>
            </a:r>
            <a:r>
              <a:rPr lang="en-US" sz="2000" dirty="0" smtClean="0"/>
              <a:t> &gt; 191.24</a:t>
            </a:r>
            <a:r>
              <a:rPr lang="en-US" sz="2000" dirty="0" smtClean="0">
                <a:cs typeface="Arial" charset="0"/>
              </a:rPr>
              <a:t> |</a:t>
            </a:r>
            <a:r>
              <a:rPr lang="en-US" sz="2000" dirty="0" smtClean="0"/>
              <a:t> H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} = 2.68E-79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2B2E6A-CC65-4C5F-B996-074A4FA8B208}" type="slidenum">
              <a:rPr lang="de-AT" altLang="en-US"/>
              <a:pPr>
                <a:defRPr/>
              </a:pPr>
              <a:t>23</a:t>
            </a:fld>
            <a:endParaRPr lang="de-AT" altLang="en-US" dirty="0"/>
          </a:p>
        </p:txBody>
      </p:sp>
      <p:sp>
        <p:nvSpPr>
          <p:cNvPr id="20489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20482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9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3" name="Object 6"/>
          <p:cNvGraphicFramePr>
            <a:graphicFrameLocks noChangeAspect="1"/>
          </p:cNvGraphicFramePr>
          <p:nvPr/>
        </p:nvGraphicFramePr>
        <p:xfrm>
          <a:off x="1166813" y="4868863"/>
          <a:ext cx="4052887" cy="747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0" name="Formel" r:id="rId6" imgW="2273040" imgH="419040" progId="Equation.3">
                  <p:embed/>
                </p:oleObj>
              </mc:Choice>
              <mc:Fallback>
                <p:oleObj name="Formel" r:id="rId6" imgW="2273040" imgH="419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6813" y="4868863"/>
                        <a:ext cx="4052887" cy="747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Individual Wages, </a:t>
            </a:r>
            <a:r>
              <a:rPr lang="en-US" sz="2400" smtClean="0">
                <a:latin typeface="Verdana" pitchFamily="34" charset="0"/>
              </a:rPr>
              <a:t>cont’d</a:t>
            </a:r>
            <a:endParaRPr lang="en-US" sz="4000" smtClean="0">
              <a:latin typeface="Verdana" pitchFamily="34" charset="0"/>
            </a:endParaRPr>
          </a:p>
        </p:txBody>
      </p:sp>
      <p:sp>
        <p:nvSpPr>
          <p:cNvPr id="513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00987" cy="4492625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spcBef>
                <a:spcPct val="10000"/>
              </a:spcBef>
              <a:spcAft>
                <a:spcPct val="10000"/>
              </a:spcAft>
              <a:buFontTx/>
              <a:buNone/>
              <a:defRPr/>
            </a:pPr>
            <a:r>
              <a:rPr lang="en-US" sz="2000" dirty="0" smtClean="0"/>
              <a:t>OLS estimated wage equation (Table 2.2, </a:t>
            </a:r>
            <a:r>
              <a:rPr lang="en-US" sz="2000" dirty="0" err="1" smtClean="0"/>
              <a:t>Verbeek</a:t>
            </a:r>
            <a:r>
              <a:rPr lang="en-US" sz="2000" dirty="0" smtClean="0"/>
              <a:t>)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1800" dirty="0" smtClean="0"/>
          </a:p>
          <a:p>
            <a:pPr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buFont typeface="Wingdings" pitchFamily="2" charset="2"/>
              <a:buNone/>
              <a:defRPr/>
            </a:pPr>
            <a:endParaRPr lang="de-AT" sz="2000" dirty="0" smtClean="0"/>
          </a:p>
        </p:txBody>
      </p:sp>
      <p:pic>
        <p:nvPicPr>
          <p:cNvPr id="21510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2000250" y="2089150"/>
            <a:ext cx="6035675" cy="3571875"/>
          </a:xfrm>
        </p:spPr>
      </p:pic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6802D1-6EE1-4B33-BC4F-80DE1E21CE03}" type="slidenum">
              <a:rPr lang="de-AT" altLang="en-US"/>
              <a:pPr>
                <a:defRPr/>
              </a:pPr>
              <a:t>24</a:t>
            </a:fld>
            <a:endParaRPr lang="de-AT" altLang="en-US" dirty="0"/>
          </a:p>
        </p:txBody>
      </p:sp>
      <p:sp>
        <p:nvSpPr>
          <p:cNvPr id="21514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21506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1" name="Formel" r:id="rId5" imgW="114151" imgH="215619" progId="Equation.3">
                  <p:embed/>
                </p:oleObj>
              </mc:Choice>
              <mc:Fallback>
                <p:oleObj name="Formel" r:id="rId5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7" name="Object 10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2" name="Formel" r:id="rId7" imgW="114151" imgH="215619" progId="Equation.3">
                  <p:embed/>
                </p:oleObj>
              </mc:Choice>
              <mc:Fallback>
                <p:oleObj name="Formel" r:id="rId7" imgW="114151" imgH="21561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4000" smtClean="0">
                <a:latin typeface="Verdana" pitchFamily="34" charset="0"/>
              </a:rPr>
              <a:t>Alternatives for Testing Several Regression Coefficients</a:t>
            </a:r>
            <a:endParaRPr lang="en-US" sz="4000" baseline="30000" smtClean="0">
              <a:latin typeface="Verdana" pitchFamily="34" charset="0"/>
            </a:endParaRPr>
          </a:p>
        </p:txBody>
      </p:sp>
      <p:sp>
        <p:nvSpPr>
          <p:cNvPr id="19462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143875" cy="4565650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Test again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H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: </a:t>
            </a:r>
            <a:r>
              <a:rPr lang="en-US" sz="2000" dirty="0" smtClean="0">
                <a:sym typeface="Symbol" pitchFamily="18" charset="2"/>
              </a:rPr>
              <a:t></a:t>
            </a:r>
            <a:r>
              <a:rPr lang="en-US" sz="2000" baseline="-25000" dirty="0" smtClean="0">
                <a:sym typeface="Symbol" pitchFamily="18" charset="2"/>
              </a:rPr>
              <a:t>k</a:t>
            </a:r>
            <a:r>
              <a:rPr lang="en-US" sz="2000" dirty="0" smtClean="0">
                <a:sym typeface="Symbol" pitchFamily="18" charset="2"/>
              </a:rPr>
              <a:t> = 0,</a:t>
            </a:r>
            <a:r>
              <a:rPr lang="en-US" sz="2000" i="1" dirty="0" smtClean="0">
                <a:sym typeface="Symbol" pitchFamily="18" charset="2"/>
              </a:rPr>
              <a:t> K-J+</a:t>
            </a:r>
            <a:r>
              <a:rPr lang="en-US" sz="2000" dirty="0" smtClean="0">
                <a:sym typeface="Symbol" pitchFamily="18" charset="2"/>
              </a:rPr>
              <a:t>1 ≤ </a:t>
            </a:r>
            <a:r>
              <a:rPr lang="en-US" sz="2000" i="1" dirty="0" smtClean="0">
                <a:sym typeface="Symbol" pitchFamily="18" charset="2"/>
              </a:rPr>
              <a:t>k</a:t>
            </a:r>
            <a:r>
              <a:rPr lang="en-US" sz="2000" dirty="0" smtClean="0">
                <a:sym typeface="Symbol" pitchFamily="18" charset="2"/>
              </a:rPr>
              <a:t> ≤ </a:t>
            </a:r>
            <a:r>
              <a:rPr lang="en-US" sz="2000" i="1" dirty="0" smtClean="0">
                <a:sym typeface="Symbol" pitchFamily="18" charset="2"/>
              </a:rPr>
              <a:t>K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H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: at least one of these </a:t>
            </a:r>
            <a:r>
              <a:rPr lang="en-US" sz="2000" dirty="0" smtClean="0">
                <a:sym typeface="Symbol" pitchFamily="18" charset="2"/>
              </a:rPr>
              <a:t></a:t>
            </a:r>
            <a:r>
              <a:rPr lang="en-US" sz="2000" baseline="-25000" dirty="0" smtClean="0">
                <a:sym typeface="Symbol" pitchFamily="18" charset="2"/>
              </a:rPr>
              <a:t>k</a:t>
            </a:r>
            <a:r>
              <a:rPr lang="en-US" sz="2000" dirty="0" smtClean="0">
                <a:sym typeface="Symbol" pitchFamily="18" charset="2"/>
              </a:rPr>
              <a:t> ≠ 0</a:t>
            </a:r>
          </a:p>
          <a:p>
            <a:pPr marL="457200" indent="-457200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 smtClean="0">
                <a:sym typeface="Symbol" pitchFamily="18" charset="2"/>
              </a:rPr>
              <a:t>The test statistic </a:t>
            </a:r>
            <a:r>
              <a:rPr lang="en-US" sz="2000" i="1" dirty="0" smtClean="0">
                <a:sym typeface="Symbol" pitchFamily="18" charset="2"/>
              </a:rPr>
              <a:t>F </a:t>
            </a:r>
            <a:r>
              <a:rPr lang="en-US" sz="2000" dirty="0" smtClean="0"/>
              <a:t>can alternatively be calculated as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  <a:defRPr/>
            </a:pPr>
            <a:endParaRPr lang="en-US" sz="2000" i="1" dirty="0" smtClean="0"/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  <a:defRPr/>
            </a:pPr>
            <a:endParaRPr lang="en-US" sz="2000" i="1" dirty="0" smtClean="0"/>
          </a:p>
          <a:p>
            <a:pPr marL="457200" indent="-457200">
              <a:spcBef>
                <a:spcPts val="600"/>
              </a:spcBef>
              <a:defRPr/>
            </a:pPr>
            <a:r>
              <a:rPr lang="en-US" sz="2000" i="1" dirty="0" smtClean="0">
                <a:sym typeface="Symbol" pitchFamily="18" charset="2"/>
              </a:rPr>
              <a:t>S</a:t>
            </a:r>
            <a:r>
              <a:rPr lang="en-US" sz="2000" baseline="-25000" dirty="0" smtClean="0">
                <a:sym typeface="Symbol" pitchFamily="18" charset="2"/>
              </a:rPr>
              <a:t>0</a:t>
            </a:r>
            <a:r>
              <a:rPr lang="en-US" sz="2000" dirty="0" smtClean="0">
                <a:sym typeface="Symbol" pitchFamily="18" charset="2"/>
              </a:rPr>
              <a:t> (</a:t>
            </a:r>
            <a:r>
              <a:rPr lang="en-US" sz="2000" i="1" dirty="0" smtClean="0">
                <a:sym typeface="Symbol" pitchFamily="18" charset="2"/>
              </a:rPr>
              <a:t>S</a:t>
            </a:r>
            <a:r>
              <a:rPr lang="en-US" sz="2000" baseline="-25000" dirty="0" smtClean="0">
                <a:sym typeface="Symbol" pitchFamily="18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):</a:t>
            </a:r>
            <a:r>
              <a:rPr lang="en-US" sz="2000" dirty="0" smtClean="0">
                <a:sym typeface="Symbol" pitchFamily="18" charset="2"/>
              </a:rPr>
              <a:t> sum of squared residuals for the (un)restricted model</a:t>
            </a:r>
          </a:p>
          <a:p>
            <a:pPr marL="457200" indent="-457200">
              <a:spcBef>
                <a:spcPts val="600"/>
              </a:spcBef>
              <a:defRPr/>
            </a:pPr>
            <a:r>
              <a:rPr lang="en-US" sz="2000" i="1" dirty="0" smtClean="0"/>
              <a:t>F</a:t>
            </a:r>
            <a:r>
              <a:rPr lang="en-US" sz="2000" dirty="0" smtClean="0"/>
              <a:t> follows under H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 and (A1)-(A5) the </a:t>
            </a:r>
            <a:r>
              <a:rPr lang="en-US" sz="2000" i="1" dirty="0" smtClean="0">
                <a:sym typeface="Symbol" pitchFamily="18" charset="2"/>
              </a:rPr>
              <a:t>F</a:t>
            </a:r>
            <a:r>
              <a:rPr lang="en-US" sz="2000" dirty="0" smtClean="0">
                <a:sym typeface="Symbol" pitchFamily="18" charset="2"/>
              </a:rPr>
              <a:t>(</a:t>
            </a:r>
            <a:r>
              <a:rPr lang="en-US" sz="2000" i="1" dirty="0" smtClean="0">
                <a:sym typeface="Symbol" pitchFamily="18" charset="2"/>
              </a:rPr>
              <a:t>J,N-K</a:t>
            </a:r>
            <a:r>
              <a:rPr lang="en-US" sz="2000" dirty="0" smtClean="0">
                <a:sym typeface="Symbol" pitchFamily="18" charset="2"/>
              </a:rPr>
              <a:t>)-distribution</a:t>
            </a:r>
          </a:p>
          <a:p>
            <a:pPr marL="457200" indent="-457200">
              <a:spcBef>
                <a:spcPts val="600"/>
              </a:spcBef>
              <a:buSzPct val="100000"/>
              <a:buFont typeface="+mj-lt"/>
              <a:buAutoNum type="arabicPeriod" startAt="2"/>
              <a:defRPr/>
            </a:pPr>
            <a:r>
              <a:rPr lang="en-US" sz="2000" dirty="0" smtClean="0">
                <a:sym typeface="Symbol" pitchFamily="18" charset="2"/>
              </a:rPr>
              <a:t>If </a:t>
            </a:r>
            <a:r>
              <a:rPr lang="en-US" sz="2000" dirty="0" smtClean="0">
                <a:latin typeface="Symbol" pitchFamily="18" charset="2"/>
                <a:sym typeface="Symbol" pitchFamily="18" charset="2"/>
              </a:rPr>
              <a:t>s</a:t>
            </a:r>
            <a:r>
              <a:rPr lang="en-US" sz="2000" baseline="30000" dirty="0" smtClean="0">
                <a:sym typeface="Symbol" pitchFamily="18" charset="2"/>
              </a:rPr>
              <a:t>2</a:t>
            </a:r>
            <a:r>
              <a:rPr lang="en-US" sz="2000" dirty="0" smtClean="0">
                <a:sym typeface="Symbol" pitchFamily="18" charset="2"/>
              </a:rPr>
              <a:t> is known, the test can be based on </a:t>
            </a:r>
          </a:p>
          <a:p>
            <a:pPr marL="457200" indent="-457200">
              <a:spcBef>
                <a:spcPts val="600"/>
              </a:spcBef>
              <a:buSzPct val="100000"/>
              <a:buFont typeface="Wingdings" pitchFamily="2" charset="2"/>
              <a:buNone/>
              <a:defRPr/>
            </a:pPr>
            <a:r>
              <a:rPr lang="en-US" sz="2000" dirty="0" smtClean="0">
                <a:sym typeface="Symbol" pitchFamily="18" charset="2"/>
              </a:rPr>
              <a:t>		</a:t>
            </a:r>
            <a:r>
              <a:rPr lang="en-US" sz="2000" i="1" dirty="0" smtClean="0">
                <a:sym typeface="Symbol" pitchFamily="18" charset="2"/>
              </a:rPr>
              <a:t>F</a:t>
            </a:r>
            <a:r>
              <a:rPr lang="en-US" sz="2000" dirty="0" smtClean="0">
                <a:sym typeface="Symbol" pitchFamily="18" charset="2"/>
              </a:rPr>
              <a:t> = (</a:t>
            </a:r>
            <a:r>
              <a:rPr lang="en-US" sz="2000" i="1" dirty="0" smtClean="0">
                <a:sym typeface="Symbol" pitchFamily="18" charset="2"/>
              </a:rPr>
              <a:t>S</a:t>
            </a:r>
            <a:r>
              <a:rPr lang="en-US" sz="2000" baseline="-25000" dirty="0" smtClean="0">
                <a:sym typeface="Symbol" pitchFamily="18" charset="2"/>
              </a:rPr>
              <a:t>0</a:t>
            </a:r>
            <a:r>
              <a:rPr lang="en-US" sz="2000" dirty="0" smtClean="0">
                <a:sym typeface="Symbol" pitchFamily="18" charset="2"/>
              </a:rPr>
              <a:t>-</a:t>
            </a:r>
            <a:r>
              <a:rPr lang="en-US" sz="2000" i="1" dirty="0" smtClean="0">
                <a:sym typeface="Symbol" pitchFamily="18" charset="2"/>
              </a:rPr>
              <a:t>S</a:t>
            </a:r>
            <a:r>
              <a:rPr lang="en-US" sz="2000" baseline="-25000" dirty="0" smtClean="0">
                <a:sym typeface="Symbol" pitchFamily="18" charset="2"/>
              </a:rPr>
              <a:t>1</a:t>
            </a:r>
            <a:r>
              <a:rPr lang="en-US" sz="2000" dirty="0" smtClean="0">
                <a:sym typeface="Symbol" pitchFamily="18" charset="2"/>
              </a:rPr>
              <a:t>)/</a:t>
            </a:r>
            <a:r>
              <a:rPr lang="en-US" sz="2000" dirty="0" smtClean="0">
                <a:latin typeface="Symbol" pitchFamily="18" charset="2"/>
                <a:sym typeface="Symbol" pitchFamily="18" charset="2"/>
              </a:rPr>
              <a:t>s</a:t>
            </a:r>
            <a:r>
              <a:rPr lang="en-US" sz="2000" baseline="30000" dirty="0" smtClean="0">
                <a:sym typeface="Symbol" pitchFamily="18" charset="2"/>
              </a:rPr>
              <a:t>2</a:t>
            </a:r>
            <a:endParaRPr lang="en-US" sz="2000" dirty="0" smtClean="0">
              <a:sym typeface="Symbol" pitchFamily="18" charset="2"/>
            </a:endParaRPr>
          </a:p>
          <a:p>
            <a:pPr marL="457200" indent="-457200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	under H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 and (A1)-(A5): Chi-squared </a:t>
            </a:r>
            <a:r>
              <a:rPr lang="en-US" sz="2000" dirty="0" smtClean="0">
                <a:sym typeface="Symbol" pitchFamily="18" charset="2"/>
              </a:rPr>
              <a:t>distributed with </a:t>
            </a:r>
            <a:r>
              <a:rPr lang="en-US" sz="2000" i="1" dirty="0" smtClean="0">
                <a:sym typeface="Symbol" pitchFamily="18" charset="2"/>
              </a:rPr>
              <a:t>J</a:t>
            </a:r>
            <a:r>
              <a:rPr lang="en-US" sz="2000" dirty="0" smtClean="0">
                <a:sym typeface="Symbol" pitchFamily="18" charset="2"/>
              </a:rPr>
              <a:t> </a:t>
            </a:r>
            <a:r>
              <a:rPr lang="en-US" sz="2000" dirty="0" err="1" smtClean="0">
                <a:sym typeface="Symbol" pitchFamily="18" charset="2"/>
              </a:rPr>
              <a:t>d.f</a:t>
            </a:r>
            <a:r>
              <a:rPr lang="en-US" sz="2000" dirty="0" smtClean="0">
                <a:sym typeface="Symbol" pitchFamily="18" charset="2"/>
              </a:rPr>
              <a:t>.</a:t>
            </a:r>
          </a:p>
          <a:p>
            <a:pPr marL="457200" indent="-457200">
              <a:spcBef>
                <a:spcPts val="600"/>
              </a:spcBef>
              <a:defRPr/>
            </a:pPr>
            <a:r>
              <a:rPr lang="en-US" sz="2000" dirty="0" smtClean="0">
                <a:sym typeface="Symbol" pitchFamily="18" charset="2"/>
              </a:rPr>
              <a:t>For large </a:t>
            </a:r>
            <a:r>
              <a:rPr lang="en-US" sz="2000" i="1" dirty="0" smtClean="0">
                <a:sym typeface="Symbol" pitchFamily="18" charset="2"/>
              </a:rPr>
              <a:t>N</a:t>
            </a:r>
            <a:r>
              <a:rPr lang="en-US" sz="2000" dirty="0" smtClean="0">
                <a:sym typeface="Symbol" pitchFamily="18" charset="2"/>
              </a:rPr>
              <a:t>, </a:t>
            </a:r>
            <a:r>
              <a:rPr lang="en-US" sz="2000" i="1" dirty="0" smtClean="0">
                <a:sym typeface="Symbol" pitchFamily="18" charset="2"/>
              </a:rPr>
              <a:t>s</a:t>
            </a:r>
            <a:r>
              <a:rPr lang="en-US" sz="2000" baseline="30000" dirty="0" smtClean="0">
                <a:sym typeface="Symbol" pitchFamily="18" charset="2"/>
              </a:rPr>
              <a:t>2</a:t>
            </a:r>
            <a:r>
              <a:rPr lang="en-US" sz="2000" dirty="0" smtClean="0">
                <a:sym typeface="Symbol" pitchFamily="18" charset="2"/>
              </a:rPr>
              <a:t> is very close to </a:t>
            </a:r>
            <a:r>
              <a:rPr lang="en-US" sz="2000" dirty="0" smtClean="0">
                <a:latin typeface="Symbol" pitchFamily="18" charset="2"/>
                <a:sym typeface="Symbol" pitchFamily="18" charset="2"/>
              </a:rPr>
              <a:t>s</a:t>
            </a:r>
            <a:r>
              <a:rPr lang="en-US" sz="2000" baseline="30000" dirty="0" smtClean="0">
                <a:sym typeface="Symbol" pitchFamily="18" charset="2"/>
              </a:rPr>
              <a:t>2</a:t>
            </a:r>
            <a:r>
              <a:rPr lang="en-US" sz="2000" dirty="0" smtClean="0">
                <a:sym typeface="Symbol" pitchFamily="18" charset="2"/>
              </a:rPr>
              <a:t>; test with </a:t>
            </a:r>
            <a:r>
              <a:rPr lang="en-US" sz="2000" i="1" dirty="0" smtClean="0">
                <a:sym typeface="Symbol" pitchFamily="18" charset="2"/>
              </a:rPr>
              <a:t>F</a:t>
            </a:r>
            <a:r>
              <a:rPr lang="en-US" sz="2000" dirty="0" smtClean="0">
                <a:sym typeface="Symbol" pitchFamily="18" charset="2"/>
              </a:rPr>
              <a:t> approximates </a:t>
            </a:r>
            <a:r>
              <a:rPr lang="en-US" sz="2000" i="1" dirty="0" smtClean="0">
                <a:sym typeface="Symbol" pitchFamily="18" charset="2"/>
              </a:rPr>
              <a:t>F</a:t>
            </a:r>
            <a:r>
              <a:rPr lang="en-US" sz="2000" dirty="0" smtClean="0">
                <a:sym typeface="Symbol" pitchFamily="18" charset="2"/>
              </a:rPr>
              <a:t>-test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3111AA-AFCC-4DBB-BBFA-13776BAEDB6B}" type="slidenum">
              <a:rPr lang="de-AT" altLang="en-US"/>
              <a:pPr>
                <a:defRPr/>
              </a:pPr>
              <a:t>25</a:t>
            </a:fld>
            <a:endParaRPr lang="de-AT" altLang="en-US" dirty="0"/>
          </a:p>
        </p:txBody>
      </p:sp>
      <p:graphicFrame>
        <p:nvGraphicFramePr>
          <p:cNvPr id="22530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7" name="Formel" r:id="rId4" imgW="139579" imgH="164957" progId="">
                  <p:embed/>
                </p:oleObj>
              </mc:Choice>
              <mc:Fallback>
                <p:oleObj name="Formel" r:id="rId4" imgW="139579" imgH="164957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8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1285875" y="3086100"/>
          <a:ext cx="2133600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9" name="Formel" r:id="rId8" imgW="1041120" imgH="431640" progId="Equation.3">
                  <p:embed/>
                </p:oleObj>
              </mc:Choice>
              <mc:Fallback>
                <p:oleObj name="Formel" r:id="rId8" imgW="104112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75" y="3086100"/>
                        <a:ext cx="2133600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1139825"/>
          </a:xfrm>
        </p:spPr>
        <p:txBody>
          <a:bodyPr/>
          <a:lstStyle/>
          <a:p>
            <a:r>
              <a:rPr lang="en-US" sz="4000" dirty="0" smtClean="0">
                <a:latin typeface="Verdana" pitchFamily="34" charset="0"/>
              </a:rPr>
              <a:t>Individual Wages, </a:t>
            </a:r>
            <a:r>
              <a:rPr lang="en-US" sz="2400" dirty="0" smtClean="0">
                <a:latin typeface="Verdana" pitchFamily="34" charset="0"/>
              </a:rPr>
              <a:t>cont’d</a:t>
            </a:r>
            <a:endParaRPr lang="en-US" sz="4000" dirty="0" smtClean="0">
              <a:latin typeface="Verdana" pitchFamily="34" charset="0"/>
            </a:endParaRPr>
          </a:p>
        </p:txBody>
      </p:sp>
      <p:sp>
        <p:nvSpPr>
          <p:cNvPr id="513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032750" cy="4492625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0"/>
              </a:spcAft>
              <a:buFontTx/>
              <a:buNone/>
              <a:defRPr/>
            </a:pPr>
            <a:r>
              <a:rPr lang="en-US" sz="2000" dirty="0" smtClean="0"/>
              <a:t>A more general model is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i="1" dirty="0" smtClean="0">
                <a:cs typeface="Arial" charset="0"/>
              </a:rPr>
              <a:t>	</a:t>
            </a:r>
            <a:r>
              <a:rPr lang="en-US" sz="2000" i="1" dirty="0" err="1" smtClean="0">
                <a:cs typeface="Arial" charset="0"/>
              </a:rPr>
              <a:t>wage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= β</a:t>
            </a:r>
            <a:r>
              <a:rPr lang="en-US" sz="2000" baseline="-25000" dirty="0" smtClean="0">
                <a:cs typeface="Arial" charset="0"/>
              </a:rPr>
              <a:t>1</a:t>
            </a:r>
            <a:r>
              <a:rPr lang="en-US" sz="2000" dirty="0" smtClean="0">
                <a:cs typeface="Arial" charset="0"/>
              </a:rPr>
              <a:t> + β</a:t>
            </a:r>
            <a:r>
              <a:rPr lang="en-US" sz="2000" baseline="-25000" dirty="0" smtClean="0">
                <a:cs typeface="Arial" charset="0"/>
              </a:rPr>
              <a:t>2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i="1" dirty="0" err="1" smtClean="0">
                <a:cs typeface="Arial" charset="0"/>
              </a:rPr>
              <a:t>male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β</a:t>
            </a:r>
            <a:r>
              <a:rPr lang="en-US" sz="2000" baseline="-25000" dirty="0" smtClean="0">
                <a:cs typeface="Arial" charset="0"/>
              </a:rPr>
              <a:t>3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i="1" dirty="0" err="1" smtClean="0">
                <a:cs typeface="Arial" charset="0"/>
              </a:rPr>
              <a:t>school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β</a:t>
            </a:r>
            <a:r>
              <a:rPr lang="en-US" sz="2000" baseline="-25000" dirty="0" smtClean="0">
                <a:cs typeface="Arial" charset="0"/>
              </a:rPr>
              <a:t>4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i="1" dirty="0" err="1" smtClean="0">
                <a:cs typeface="Arial" charset="0"/>
              </a:rPr>
              <a:t>exper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</a:t>
            </a:r>
            <a:r>
              <a:rPr lang="en-US" sz="2000" i="1" dirty="0" err="1" smtClean="0">
                <a:cs typeface="Arial" charset="0"/>
              </a:rPr>
              <a:t>ε</a:t>
            </a:r>
            <a:r>
              <a:rPr lang="en-US" sz="2000" baseline="-25000" dirty="0" err="1" smtClean="0">
                <a:cs typeface="Arial" charset="0"/>
              </a:rPr>
              <a:t>i</a:t>
            </a:r>
            <a:endParaRPr lang="en-US" sz="2000" dirty="0" smtClean="0"/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/>
              <a:t>Have </a:t>
            </a:r>
            <a:r>
              <a:rPr lang="en-US" sz="2000" i="1" dirty="0" smtClean="0"/>
              <a:t>school</a:t>
            </a:r>
            <a:r>
              <a:rPr lang="en-US" sz="2000" dirty="0" smtClean="0"/>
              <a:t> and </a:t>
            </a:r>
            <a:r>
              <a:rPr lang="en-US" sz="2000" i="1" dirty="0" err="1" smtClean="0"/>
              <a:t>exper</a:t>
            </a:r>
            <a:r>
              <a:rPr lang="en-US" sz="2000" dirty="0" smtClean="0"/>
              <a:t> an explanatory power?</a:t>
            </a: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000" dirty="0" smtClean="0"/>
              <a:t>Test of null hypothesis H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: </a:t>
            </a:r>
            <a:r>
              <a:rPr lang="en-US" sz="2000" dirty="0" smtClean="0">
                <a:cs typeface="Arial" charset="0"/>
              </a:rPr>
              <a:t>β</a:t>
            </a:r>
            <a:r>
              <a:rPr lang="en-US" sz="2000" baseline="-25000" dirty="0" smtClean="0">
                <a:cs typeface="Arial" charset="0"/>
              </a:rPr>
              <a:t>3 </a:t>
            </a:r>
            <a:r>
              <a:rPr lang="en-US" sz="2000" dirty="0" smtClean="0">
                <a:cs typeface="Arial" charset="0"/>
              </a:rPr>
              <a:t>= β</a:t>
            </a:r>
            <a:r>
              <a:rPr lang="en-US" sz="2000" baseline="-25000" dirty="0" smtClean="0">
                <a:cs typeface="Arial" charset="0"/>
              </a:rPr>
              <a:t>4 </a:t>
            </a:r>
            <a:r>
              <a:rPr lang="en-US" sz="2000" dirty="0" smtClean="0">
                <a:cs typeface="Arial" charset="0"/>
              </a:rPr>
              <a:t>= 0 against </a:t>
            </a:r>
            <a:r>
              <a:rPr lang="en-US" sz="2000" dirty="0" smtClean="0"/>
              <a:t>H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: H</a:t>
            </a:r>
            <a:r>
              <a:rPr lang="en-US" sz="2000" baseline="-25000" dirty="0" smtClean="0"/>
              <a:t>0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dirty="0" smtClean="0">
                <a:cs typeface="Arial" charset="0"/>
              </a:rPr>
              <a:t>not </a:t>
            </a:r>
            <a:r>
              <a:rPr lang="en-US" sz="2000" dirty="0" smtClean="0">
                <a:cs typeface="Arial" charset="0"/>
              </a:rPr>
              <a:t>true </a:t>
            </a: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000" i="1" dirty="0" smtClean="0">
                <a:sym typeface="Symbol" pitchFamily="18" charset="2"/>
              </a:rPr>
              <a:t>S</a:t>
            </a:r>
            <a:r>
              <a:rPr lang="en-US" sz="2000" baseline="-25000" dirty="0" smtClean="0">
                <a:sym typeface="Symbol" pitchFamily="18" charset="2"/>
              </a:rPr>
              <a:t>0</a:t>
            </a:r>
            <a:r>
              <a:rPr lang="en-US" sz="2000" dirty="0" smtClean="0">
                <a:cs typeface="Arial" charset="0"/>
              </a:rPr>
              <a:t> = </a:t>
            </a:r>
            <a:r>
              <a:rPr lang="en-US" sz="2000" dirty="0" smtClean="0"/>
              <a:t>34076.92, </a:t>
            </a:r>
            <a:r>
              <a:rPr lang="en-US" sz="2000" i="1" dirty="0" smtClean="0">
                <a:sym typeface="Symbol" pitchFamily="18" charset="2"/>
              </a:rPr>
              <a:t>S</a:t>
            </a:r>
            <a:r>
              <a:rPr lang="en-US" sz="2000" baseline="-25000" dirty="0" smtClean="0">
                <a:sym typeface="Symbol" pitchFamily="18" charset="2"/>
              </a:rPr>
              <a:t>1</a:t>
            </a:r>
            <a:r>
              <a:rPr lang="en-US" sz="2000" dirty="0" smtClean="0"/>
              <a:t> = 30527.87</a:t>
            </a: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000" i="1" dirty="0" smtClean="0">
                <a:sym typeface="Symbol" pitchFamily="18" charset="2"/>
              </a:rPr>
              <a:t>s</a:t>
            </a:r>
            <a:r>
              <a:rPr lang="en-US" sz="2000" dirty="0" smtClean="0"/>
              <a:t> = 3.046143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800" dirty="0" smtClean="0"/>
              <a:t>	</a:t>
            </a:r>
            <a:r>
              <a:rPr lang="en-US" sz="2000" dirty="0" smtClean="0"/>
              <a:t> 	</a:t>
            </a:r>
            <a:r>
              <a:rPr lang="en-US" sz="2000" i="1" dirty="0" smtClean="0"/>
              <a:t>F</a:t>
            </a:r>
            <a:r>
              <a:rPr lang="en-US" sz="2000" baseline="-25000" dirty="0" smtClean="0"/>
              <a:t>(1)</a:t>
            </a:r>
            <a:r>
              <a:rPr lang="en-US" sz="2000" dirty="0" smtClean="0"/>
              <a:t> = [(34076.92 - 30527.87)/2]/[30527.87/(3294-4)] = 191.24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dirty="0" smtClean="0"/>
              <a:t>		</a:t>
            </a:r>
            <a:r>
              <a:rPr lang="en-US" sz="2000" i="1" dirty="0" smtClean="0"/>
              <a:t>F</a:t>
            </a:r>
            <a:r>
              <a:rPr lang="en-US" sz="2000" baseline="-25000" dirty="0" smtClean="0"/>
              <a:t>(2)</a:t>
            </a:r>
            <a:r>
              <a:rPr lang="en-US" sz="2000" dirty="0" smtClean="0"/>
              <a:t> = [(34076.92 - 30527.87)/2]/3.046143 = 191.24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dirty="0" smtClean="0"/>
              <a:t>Does </a:t>
            </a:r>
            <a:r>
              <a:rPr lang="en-US" sz="2000" u="sng" dirty="0" smtClean="0"/>
              <a:t>any</a:t>
            </a:r>
            <a:r>
              <a:rPr lang="en-US" sz="2000" dirty="0" smtClean="0"/>
              <a:t> regressor contribute to explanation? </a:t>
            </a:r>
          </a:p>
          <a:p>
            <a:pPr>
              <a:defRPr/>
            </a:pPr>
            <a:r>
              <a:rPr lang="en-US" sz="2000" dirty="0" smtClean="0"/>
              <a:t>Overall </a:t>
            </a:r>
            <a:r>
              <a:rPr lang="en-US" sz="2000" i="1" dirty="0" smtClean="0"/>
              <a:t>F</a:t>
            </a:r>
            <a:r>
              <a:rPr lang="en-US" sz="2000" dirty="0" smtClean="0"/>
              <a:t>-test for H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: </a:t>
            </a:r>
            <a:r>
              <a:rPr lang="en-US" sz="2000" dirty="0" smtClean="0">
                <a:cs typeface="Arial" charset="0"/>
              </a:rPr>
              <a:t>β</a:t>
            </a:r>
            <a:r>
              <a:rPr lang="en-US" sz="2000" baseline="-25000" dirty="0" smtClean="0">
                <a:cs typeface="Arial" charset="0"/>
              </a:rPr>
              <a:t>2 </a:t>
            </a:r>
            <a:r>
              <a:rPr lang="en-US" sz="2000" dirty="0" smtClean="0">
                <a:cs typeface="Arial" charset="0"/>
              </a:rPr>
              <a:t>= … = β</a:t>
            </a:r>
            <a:r>
              <a:rPr lang="en-US" sz="2000" baseline="-25000" dirty="0" smtClean="0">
                <a:cs typeface="Arial" charset="0"/>
              </a:rPr>
              <a:t>4 </a:t>
            </a:r>
            <a:r>
              <a:rPr lang="en-US" sz="2000" dirty="0" smtClean="0">
                <a:cs typeface="Arial" charset="0"/>
              </a:rPr>
              <a:t>= 0 against </a:t>
            </a:r>
            <a:r>
              <a:rPr lang="en-US" sz="2000" dirty="0" smtClean="0"/>
              <a:t>H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: H</a:t>
            </a:r>
            <a:r>
              <a:rPr lang="en-US" sz="2000" baseline="-25000" dirty="0" smtClean="0"/>
              <a:t>0</a:t>
            </a:r>
            <a:r>
              <a:rPr lang="en-US" sz="2000" dirty="0" smtClean="0">
                <a:cs typeface="Arial" charset="0"/>
              </a:rPr>
              <a:t> not  true </a:t>
            </a:r>
            <a:r>
              <a:rPr lang="en-US" sz="2000" dirty="0" smtClean="0"/>
              <a:t>(see Table 2.2 or GRETL-output): </a:t>
            </a:r>
            <a:r>
              <a:rPr lang="en-US" sz="2000" i="1" dirty="0" smtClean="0"/>
              <a:t>J</a:t>
            </a:r>
            <a:r>
              <a:rPr lang="en-US" sz="2000" dirty="0" smtClean="0"/>
              <a:t>=3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i="1" dirty="0" smtClean="0"/>
              <a:t>		F</a:t>
            </a:r>
            <a:r>
              <a:rPr lang="en-US" sz="2000" dirty="0" smtClean="0"/>
              <a:t> = 167.63, </a:t>
            </a:r>
            <a:r>
              <a:rPr lang="en-US" sz="2000" i="1" dirty="0" smtClean="0"/>
              <a:t>p</a:t>
            </a:r>
            <a:r>
              <a:rPr lang="en-US" sz="2000" dirty="0" smtClean="0"/>
              <a:t>-value: 4.0E-101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CFDE36-B9DA-4B7C-986C-36785E3AE589}" type="slidenum">
              <a:rPr lang="de-AT" altLang="en-US"/>
              <a:pPr>
                <a:defRPr/>
              </a:pPr>
              <a:t>26</a:t>
            </a:fld>
            <a:endParaRPr lang="de-AT" altLang="en-US" dirty="0"/>
          </a:p>
        </p:txBody>
      </p:sp>
      <p:sp>
        <p:nvSpPr>
          <p:cNvPr id="23560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23554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8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4000" smtClean="0">
                <a:latin typeface="Verdana" pitchFamily="34" charset="0"/>
              </a:rPr>
              <a:t>The General Case</a:t>
            </a:r>
            <a:endParaRPr lang="en-US" sz="4000" baseline="30000" smtClean="0">
              <a:latin typeface="Verdana" pitchFamily="34" charset="0"/>
            </a:endParaRPr>
          </a:p>
        </p:txBody>
      </p:sp>
      <p:sp>
        <p:nvSpPr>
          <p:cNvPr id="24582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143875" cy="4400550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Test of H</a:t>
            </a:r>
            <a:r>
              <a:rPr lang="en-US" sz="2000" baseline="-25000" smtClean="0"/>
              <a:t>0</a:t>
            </a:r>
            <a:r>
              <a:rPr lang="en-US" sz="2000" smtClean="0"/>
              <a:t>: </a:t>
            </a:r>
            <a:r>
              <a:rPr lang="en-US" sz="2000" i="1" smtClean="0"/>
              <a:t>R</a:t>
            </a:r>
            <a:r>
              <a:rPr lang="en-US" sz="2000" smtClean="0">
                <a:sym typeface="Symbol" pitchFamily="18" charset="2"/>
              </a:rPr>
              <a:t> = </a:t>
            </a:r>
            <a:r>
              <a:rPr lang="en-US" sz="2000" i="1" smtClean="0">
                <a:sym typeface="Symbol" pitchFamily="18" charset="2"/>
              </a:rPr>
              <a:t>q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smtClean="0"/>
              <a:t>R</a:t>
            </a:r>
            <a:r>
              <a:rPr lang="en-US" sz="2000" smtClean="0">
                <a:sym typeface="Symbol" pitchFamily="18" charset="2"/>
              </a:rPr>
              <a:t> = </a:t>
            </a:r>
            <a:r>
              <a:rPr lang="en-US" sz="2000" i="1" smtClean="0">
                <a:sym typeface="Symbol" pitchFamily="18" charset="2"/>
              </a:rPr>
              <a:t>q</a:t>
            </a:r>
            <a:r>
              <a:rPr lang="en-US" sz="2000" smtClean="0">
                <a:sym typeface="Symbol" pitchFamily="18" charset="2"/>
              </a:rPr>
              <a:t>: </a:t>
            </a:r>
            <a:r>
              <a:rPr lang="en-US" sz="2000" i="1" smtClean="0"/>
              <a:t>J</a:t>
            </a:r>
            <a:r>
              <a:rPr lang="en-US" sz="2000" smtClean="0"/>
              <a:t> linear restrictions on coefficients </a:t>
            </a:r>
            <a:r>
              <a:rPr lang="en-US" sz="2000" smtClean="0">
                <a:sym typeface="Symbol" pitchFamily="18" charset="2"/>
              </a:rPr>
              <a:t>(</a:t>
            </a:r>
            <a:r>
              <a:rPr lang="en-US" sz="2000" i="1" smtClean="0"/>
              <a:t>R</a:t>
            </a:r>
            <a:r>
              <a:rPr lang="en-US" sz="2000" smtClean="0">
                <a:sym typeface="Symbol" pitchFamily="18" charset="2"/>
              </a:rPr>
              <a:t>: </a:t>
            </a:r>
            <a:r>
              <a:rPr lang="en-US" sz="2000" i="1" smtClean="0">
                <a:sym typeface="Symbol" pitchFamily="18" charset="2"/>
              </a:rPr>
              <a:t>J</a:t>
            </a:r>
            <a:r>
              <a:rPr lang="en-US" sz="2000" smtClean="0">
                <a:sym typeface="Symbol" pitchFamily="18" charset="2"/>
              </a:rPr>
              <a:t>x</a:t>
            </a:r>
            <a:r>
              <a:rPr lang="en-US" sz="2000" i="1" smtClean="0">
                <a:sym typeface="Symbol" pitchFamily="18" charset="2"/>
              </a:rPr>
              <a:t>K</a:t>
            </a:r>
            <a:r>
              <a:rPr lang="en-US" sz="2000" smtClean="0">
                <a:sym typeface="Symbol" pitchFamily="18" charset="2"/>
              </a:rPr>
              <a:t> matrix, </a:t>
            </a:r>
            <a:r>
              <a:rPr lang="en-US" sz="2000" i="1" smtClean="0">
                <a:sym typeface="Symbol" pitchFamily="18" charset="2"/>
              </a:rPr>
              <a:t>q</a:t>
            </a:r>
            <a:r>
              <a:rPr lang="en-US" sz="2000" smtClean="0">
                <a:sym typeface="Symbol" pitchFamily="18" charset="2"/>
              </a:rPr>
              <a:t>: </a:t>
            </a:r>
            <a:r>
              <a:rPr lang="en-US" sz="2000" i="1" smtClean="0">
                <a:sym typeface="Symbol" pitchFamily="18" charset="2"/>
              </a:rPr>
              <a:t>J</a:t>
            </a:r>
            <a:r>
              <a:rPr lang="en-US" sz="2000" smtClean="0">
                <a:sym typeface="Symbol" pitchFamily="18" charset="2"/>
              </a:rPr>
              <a:t>-vector)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>
                <a:sym typeface="Symbol" pitchFamily="18" charset="2"/>
              </a:rPr>
              <a:t>Example: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1600" smtClean="0">
              <a:sym typeface="Symbol" pitchFamily="18" charset="2"/>
            </a:endParaRP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1600" smtClean="0">
              <a:sym typeface="Symbol" pitchFamily="18" charset="2"/>
            </a:endParaRP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>
                <a:sym typeface="Symbol" pitchFamily="18" charset="2"/>
              </a:rPr>
              <a:t>Wald test: test statistic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de-AT" sz="2000" smtClean="0">
                <a:sym typeface="Symbol" pitchFamily="18" charset="2"/>
              </a:rPr>
              <a:t>		</a:t>
            </a:r>
            <a:r>
              <a:rPr lang="el-GR" sz="2000" smtClean="0">
                <a:sym typeface="Symbol" pitchFamily="18" charset="2"/>
              </a:rPr>
              <a:t>ξ</a:t>
            </a:r>
            <a:r>
              <a:rPr lang="en-US" sz="2000" smtClean="0">
                <a:sym typeface="Symbol" pitchFamily="18" charset="2"/>
              </a:rPr>
              <a:t> = (</a:t>
            </a:r>
            <a:r>
              <a:rPr lang="en-US" sz="2000" i="1" smtClean="0">
                <a:sym typeface="Symbol" pitchFamily="18" charset="2"/>
              </a:rPr>
              <a:t>Rb </a:t>
            </a:r>
            <a:r>
              <a:rPr lang="en-US" sz="2000" smtClean="0">
                <a:sym typeface="Symbol" pitchFamily="18" charset="2"/>
              </a:rPr>
              <a:t>- </a:t>
            </a:r>
            <a:r>
              <a:rPr lang="en-US" sz="2000" i="1" smtClean="0">
                <a:sym typeface="Symbol" pitchFamily="18" charset="2"/>
              </a:rPr>
              <a:t>q</a:t>
            </a:r>
            <a:r>
              <a:rPr lang="en-US" sz="2000" smtClean="0">
                <a:sym typeface="Symbol" pitchFamily="18" charset="2"/>
              </a:rPr>
              <a:t>)’[</a:t>
            </a:r>
            <a:r>
              <a:rPr lang="en-US" sz="2000" i="1" smtClean="0">
                <a:sym typeface="Symbol" pitchFamily="18" charset="2"/>
              </a:rPr>
              <a:t>R</a:t>
            </a:r>
            <a:r>
              <a:rPr lang="en-US" sz="2000" smtClean="0">
                <a:sym typeface="Symbol" pitchFamily="18" charset="2"/>
              </a:rPr>
              <a:t>V{</a:t>
            </a:r>
            <a:r>
              <a:rPr lang="en-US" sz="2000" i="1" smtClean="0">
                <a:sym typeface="Symbol" pitchFamily="18" charset="2"/>
              </a:rPr>
              <a:t>b</a:t>
            </a:r>
            <a:r>
              <a:rPr lang="en-US" sz="2000" smtClean="0">
                <a:sym typeface="Symbol" pitchFamily="18" charset="2"/>
              </a:rPr>
              <a:t>}</a:t>
            </a:r>
            <a:r>
              <a:rPr lang="en-US" sz="2000" i="1" smtClean="0">
                <a:sym typeface="Symbol" pitchFamily="18" charset="2"/>
              </a:rPr>
              <a:t>R</a:t>
            </a:r>
            <a:r>
              <a:rPr lang="en-US" sz="2000" smtClean="0">
                <a:sym typeface="Symbol" pitchFamily="18" charset="2"/>
              </a:rPr>
              <a:t>’]</a:t>
            </a:r>
            <a:r>
              <a:rPr lang="en-US" sz="2000" baseline="30000" smtClean="0">
                <a:sym typeface="Symbol" pitchFamily="18" charset="2"/>
              </a:rPr>
              <a:t>-1</a:t>
            </a:r>
            <a:r>
              <a:rPr lang="en-US" sz="2000" smtClean="0">
                <a:sym typeface="Symbol" pitchFamily="18" charset="2"/>
              </a:rPr>
              <a:t>(</a:t>
            </a:r>
            <a:r>
              <a:rPr lang="en-US" sz="2000" i="1" smtClean="0">
                <a:sym typeface="Symbol" pitchFamily="18" charset="2"/>
              </a:rPr>
              <a:t>Rb </a:t>
            </a:r>
            <a:r>
              <a:rPr lang="en-US" sz="2000" smtClean="0">
                <a:sym typeface="Symbol" pitchFamily="18" charset="2"/>
              </a:rPr>
              <a:t>- </a:t>
            </a:r>
            <a:r>
              <a:rPr lang="en-US" sz="2000" i="1" smtClean="0">
                <a:sym typeface="Symbol" pitchFamily="18" charset="2"/>
              </a:rPr>
              <a:t>q</a:t>
            </a:r>
            <a:r>
              <a:rPr lang="en-US" sz="2000" smtClean="0">
                <a:sym typeface="Symbol" pitchFamily="18" charset="2"/>
              </a:rPr>
              <a:t>) </a:t>
            </a:r>
          </a:p>
          <a:p>
            <a:pPr>
              <a:spcBef>
                <a:spcPts val="600"/>
              </a:spcBef>
            </a:pPr>
            <a:r>
              <a:rPr lang="en-US" sz="2000" smtClean="0">
                <a:sym typeface="Symbol" pitchFamily="18" charset="2"/>
              </a:rPr>
              <a:t>follows under </a:t>
            </a:r>
            <a:r>
              <a:rPr lang="en-US" sz="2000" smtClean="0"/>
              <a:t>H</a:t>
            </a:r>
            <a:r>
              <a:rPr lang="en-US" sz="2000" baseline="-25000" smtClean="0"/>
              <a:t>0</a:t>
            </a:r>
            <a:r>
              <a:rPr lang="en-US" sz="2000" smtClean="0">
                <a:sym typeface="Symbol" pitchFamily="18" charset="2"/>
              </a:rPr>
              <a:t> for large </a:t>
            </a:r>
            <a:r>
              <a:rPr lang="en-US" sz="2000" i="1" smtClean="0">
                <a:sym typeface="Symbol" pitchFamily="18" charset="2"/>
              </a:rPr>
              <a:t>N</a:t>
            </a:r>
            <a:r>
              <a:rPr lang="en-US" sz="2000" smtClean="0">
                <a:sym typeface="Symbol" pitchFamily="18" charset="2"/>
              </a:rPr>
              <a:t> approximately the Chi-squared distribution with </a:t>
            </a:r>
            <a:r>
              <a:rPr lang="en-US" sz="2000" i="1" smtClean="0">
                <a:sym typeface="Symbol" pitchFamily="18" charset="2"/>
              </a:rPr>
              <a:t>J</a:t>
            </a:r>
            <a:r>
              <a:rPr lang="en-US" sz="2000" smtClean="0">
                <a:sym typeface="Symbol" pitchFamily="18" charset="2"/>
              </a:rPr>
              <a:t> d.f. </a:t>
            </a:r>
          </a:p>
          <a:p>
            <a:pPr>
              <a:spcBef>
                <a:spcPts val="600"/>
              </a:spcBef>
            </a:pPr>
            <a:r>
              <a:rPr lang="en-US" sz="2000" smtClean="0"/>
              <a:t>Test based on </a:t>
            </a:r>
            <a:r>
              <a:rPr lang="en-US" sz="2000" i="1" smtClean="0"/>
              <a:t>F</a:t>
            </a:r>
            <a:r>
              <a:rPr lang="en-US" sz="2000" smtClean="0"/>
              <a:t> = </a:t>
            </a:r>
            <a:r>
              <a:rPr lang="el-GR" sz="2000" smtClean="0">
                <a:sym typeface="Symbol" pitchFamily="18" charset="2"/>
              </a:rPr>
              <a:t>ξ</a:t>
            </a:r>
            <a:r>
              <a:rPr lang="de-AT" sz="2000" smtClean="0">
                <a:sym typeface="Symbol" pitchFamily="18" charset="2"/>
              </a:rPr>
              <a:t> </a:t>
            </a:r>
            <a:r>
              <a:rPr lang="en-US" sz="2000" smtClean="0"/>
              <a:t>/</a:t>
            </a:r>
            <a:r>
              <a:rPr lang="en-US" sz="2000" i="1" smtClean="0"/>
              <a:t>J </a:t>
            </a:r>
            <a:r>
              <a:rPr lang="en-US" sz="2000" smtClean="0">
                <a:sym typeface="Symbol" pitchFamily="18" charset="2"/>
              </a:rPr>
              <a:t>is algebraically identical to the </a:t>
            </a:r>
            <a:r>
              <a:rPr lang="en-US" sz="2000" i="1" smtClean="0">
                <a:sym typeface="Symbol" pitchFamily="18" charset="2"/>
              </a:rPr>
              <a:t>F</a:t>
            </a:r>
            <a:r>
              <a:rPr lang="en-US" sz="2000" smtClean="0">
                <a:sym typeface="Symbol" pitchFamily="18" charset="2"/>
              </a:rPr>
              <a:t>-test with</a:t>
            </a:r>
            <a:endParaRPr lang="en-US" sz="2000" i="1" smtClean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 i="1" smtClean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smtClean="0">
                <a:sym typeface="Symbol" pitchFamily="18" charset="2"/>
              </a:rPr>
              <a:t>	</a:t>
            </a:r>
            <a:endParaRPr lang="en-US" sz="2000" smtClean="0">
              <a:sym typeface="Symbol" pitchFamily="18" charset="2"/>
            </a:endParaRP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4949EB-77B2-4287-8A84-E5837E647397}" type="slidenum">
              <a:rPr lang="de-AT" altLang="en-US"/>
              <a:pPr>
                <a:defRPr/>
              </a:pPr>
              <a:t>27</a:t>
            </a:fld>
            <a:endParaRPr lang="de-AT" altLang="en-US" dirty="0"/>
          </a:p>
        </p:txBody>
      </p:sp>
      <p:graphicFrame>
        <p:nvGraphicFramePr>
          <p:cNvPr id="24578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5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79" name="Object 4"/>
          <p:cNvGraphicFramePr>
            <a:graphicFrameLocks noChangeAspect="1"/>
          </p:cNvGraphicFramePr>
          <p:nvPr/>
        </p:nvGraphicFramePr>
        <p:xfrm>
          <a:off x="1476375" y="5229225"/>
          <a:ext cx="1871663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6" name="Formel" r:id="rId6" imgW="1041120" imgH="431640" progId="Equation.3">
                  <p:embed/>
                </p:oleObj>
              </mc:Choice>
              <mc:Fallback>
                <p:oleObj name="Formel" r:id="rId6" imgW="104112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5229225"/>
                        <a:ext cx="1871663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0" name="Object 5"/>
          <p:cNvGraphicFramePr>
            <a:graphicFrameLocks noChangeAspect="1"/>
          </p:cNvGraphicFramePr>
          <p:nvPr/>
        </p:nvGraphicFramePr>
        <p:xfrm>
          <a:off x="1465263" y="2571750"/>
          <a:ext cx="2459037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7" name="Formel" r:id="rId8" imgW="1485720" imgH="457200" progId="Equation.3">
                  <p:embed/>
                </p:oleObj>
              </mc:Choice>
              <mc:Fallback>
                <p:oleObj name="Formel" r:id="rId8" imgW="148572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5263" y="2571750"/>
                        <a:ext cx="2459037" cy="85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4000" i="1" smtClean="0">
                <a:latin typeface="Verdana" pitchFamily="34" charset="0"/>
              </a:rPr>
              <a:t>p</a:t>
            </a:r>
            <a:r>
              <a:rPr lang="en-US" sz="4000" smtClean="0">
                <a:latin typeface="Verdana" pitchFamily="34" charset="0"/>
              </a:rPr>
              <a:t>-value, Size, and Power</a:t>
            </a:r>
            <a:endParaRPr lang="en-US" sz="4000" baseline="30000" smtClean="0">
              <a:latin typeface="Verdana" pitchFamily="34" charset="0"/>
            </a:endParaRPr>
          </a:p>
        </p:txBody>
      </p:sp>
      <p:sp>
        <p:nvSpPr>
          <p:cNvPr id="25604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143875" cy="4400550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Type I error: the null hypothesis is rejected, while it is actually true </a:t>
            </a:r>
          </a:p>
          <a:p>
            <a:pPr>
              <a:spcBef>
                <a:spcPts val="600"/>
              </a:spcBef>
            </a:pPr>
            <a:r>
              <a:rPr lang="en-US" sz="2000" i="1" dirty="0" smtClean="0"/>
              <a:t>p</a:t>
            </a:r>
            <a:r>
              <a:rPr lang="en-US" sz="2000" dirty="0" smtClean="0"/>
              <a:t>-value: the probability to commit the type I error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In experimental situations, the probability of committing the type I error can be chosen before applying the test; this probability is the significance level </a:t>
            </a:r>
            <a:r>
              <a:rPr lang="en-US" sz="2000" dirty="0" smtClean="0"/>
              <a:t>α, also denoted </a:t>
            </a:r>
            <a:r>
              <a:rPr lang="en-US" sz="2000" dirty="0" smtClean="0"/>
              <a:t>as the </a:t>
            </a:r>
            <a:r>
              <a:rPr lang="en-US" sz="2000" b="1" dirty="0" smtClean="0"/>
              <a:t>size of the test</a:t>
            </a:r>
            <a:r>
              <a:rPr lang="en-US" sz="2000" dirty="0" smtClean="0"/>
              <a:t> 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In model-building situations, not a decision but learning from data is intended; multiple testing is quite usual; </a:t>
            </a:r>
            <a:r>
              <a:rPr lang="en-US" sz="2000" dirty="0" smtClean="0"/>
              <a:t>the use </a:t>
            </a:r>
            <a:r>
              <a:rPr lang="en-US" sz="2000" dirty="0" smtClean="0"/>
              <a:t>of </a:t>
            </a:r>
            <a:r>
              <a:rPr lang="en-US" sz="2000" i="1" dirty="0" smtClean="0"/>
              <a:t>p</a:t>
            </a:r>
            <a:r>
              <a:rPr lang="en-US" sz="2000" dirty="0" smtClean="0"/>
              <a:t>-values is more appropriate than using a strict </a:t>
            </a:r>
            <a:r>
              <a:rPr lang="el-GR" sz="2000" dirty="0" smtClean="0"/>
              <a:t>α</a:t>
            </a:r>
            <a:r>
              <a:rPr lang="de-AT" sz="2000" dirty="0" smtClean="0"/>
              <a:t> </a:t>
            </a:r>
            <a:endParaRPr lang="en-US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Type II error: the null </a:t>
            </a:r>
            <a:r>
              <a:rPr lang="en-US" sz="2000" dirty="0" smtClean="0"/>
              <a:t>hypothesis is not rejected, </a:t>
            </a:r>
            <a:r>
              <a:rPr lang="en-US" sz="2000" dirty="0" smtClean="0"/>
              <a:t>while it is actually wrong; the decision is not in favor of the true alternative</a:t>
            </a:r>
            <a:endParaRPr lang="en-US" sz="2000" dirty="0" smtClean="0">
              <a:sym typeface="Symbol" pitchFamily="18" charset="2"/>
            </a:endParaRPr>
          </a:p>
          <a:p>
            <a:pPr>
              <a:spcBef>
                <a:spcPts val="600"/>
              </a:spcBef>
            </a:pPr>
            <a:r>
              <a:rPr lang="en-US" sz="2000" dirty="0" smtClean="0"/>
              <a:t>The probability to decide in favor of the true alternative, i.e., not making a type II error, is called the </a:t>
            </a:r>
            <a:r>
              <a:rPr lang="en-US" sz="2000" b="1" dirty="0" smtClean="0"/>
              <a:t>power of the test</a:t>
            </a:r>
            <a:r>
              <a:rPr lang="en-US" sz="2000" dirty="0" smtClean="0"/>
              <a:t>; depends of true parameter values</a:t>
            </a:r>
            <a:endParaRPr lang="en-US" sz="2000" dirty="0" smtClean="0">
              <a:sym typeface="Symbol" pitchFamily="18" charset="2"/>
            </a:endParaRP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dirty="0" smtClean="0">
                <a:sym typeface="Symbol" pitchFamily="18" charset="2"/>
              </a:rPr>
              <a:t>		</a:t>
            </a:r>
            <a:endParaRPr lang="en-US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4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	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7C9F34-032E-42C2-80A5-243CB585A687}" type="slidenum">
              <a:rPr lang="de-AT" altLang="en-US"/>
              <a:pPr>
                <a:defRPr/>
              </a:pPr>
              <a:t>28</a:t>
            </a:fld>
            <a:endParaRPr lang="de-AT" altLang="en-US" dirty="0"/>
          </a:p>
        </p:txBody>
      </p:sp>
      <p:sp>
        <p:nvSpPr>
          <p:cNvPr id="25608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25602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6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4000" i="1" smtClean="0">
                <a:latin typeface="Verdana" pitchFamily="34" charset="0"/>
              </a:rPr>
              <a:t>p</a:t>
            </a:r>
            <a:r>
              <a:rPr lang="en-US" sz="4000" smtClean="0">
                <a:latin typeface="Verdana" pitchFamily="34" charset="0"/>
              </a:rPr>
              <a:t>-value, Size, and Power, </a:t>
            </a:r>
            <a:r>
              <a:rPr lang="en-US" sz="2400" smtClean="0">
                <a:latin typeface="Verdana" pitchFamily="34" charset="0"/>
              </a:rPr>
              <a:t>cont’d</a:t>
            </a:r>
            <a:endParaRPr lang="en-US" sz="4000" baseline="30000" smtClean="0">
              <a:latin typeface="Verdana" pitchFamily="34" charset="0"/>
            </a:endParaRPr>
          </a:p>
        </p:txBody>
      </p:sp>
      <p:sp>
        <p:nvSpPr>
          <p:cNvPr id="26628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143875" cy="440055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smtClean="0"/>
              <a:t>The smaller the size of the test, the smaller is its power (for a given sample size)</a:t>
            </a:r>
          </a:p>
          <a:p>
            <a:pPr>
              <a:spcBef>
                <a:spcPts val="600"/>
              </a:spcBef>
            </a:pPr>
            <a:r>
              <a:rPr lang="en-US" sz="2000" smtClean="0"/>
              <a:t>The more H</a:t>
            </a:r>
            <a:r>
              <a:rPr lang="en-US" sz="2000" baseline="-25000" smtClean="0"/>
              <a:t>A</a:t>
            </a:r>
            <a:r>
              <a:rPr lang="en-US" sz="2000" smtClean="0"/>
              <a:t> deviates from H</a:t>
            </a:r>
            <a:r>
              <a:rPr lang="en-US" sz="2000" baseline="-25000" smtClean="0"/>
              <a:t>0</a:t>
            </a:r>
            <a:r>
              <a:rPr lang="en-US" sz="2000" smtClean="0"/>
              <a:t>, the larger is the power of a test of a given size (given the sample size)</a:t>
            </a:r>
          </a:p>
          <a:p>
            <a:pPr>
              <a:spcBef>
                <a:spcPts val="600"/>
              </a:spcBef>
            </a:pPr>
            <a:r>
              <a:rPr lang="en-US" sz="2000" smtClean="0"/>
              <a:t>The larger the sample size, the larger is the power of a test of a given size</a:t>
            </a:r>
          </a:p>
          <a:p>
            <a:pPr>
              <a:spcBef>
                <a:spcPts val="600"/>
              </a:spcBef>
            </a:pPr>
            <a:endParaRPr lang="en-US" sz="2000" smtClean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Attention! Significance vs relevance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 smtClean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400" smtClean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	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F074CA-60A3-4F7C-A582-90B0E7612B9A}" type="slidenum">
              <a:rPr lang="de-AT" altLang="en-US"/>
              <a:pPr>
                <a:defRPr/>
              </a:pPr>
              <a:t>29</a:t>
            </a:fld>
            <a:endParaRPr lang="de-AT" altLang="en-US" dirty="0"/>
          </a:p>
        </p:txBody>
      </p:sp>
      <p:sp>
        <p:nvSpPr>
          <p:cNvPr id="26632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26626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9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Goodness-of-fit </a:t>
            </a:r>
            <a:r>
              <a:rPr lang="en-US" sz="4000" i="1" smtClean="0">
                <a:latin typeface="Verdana" pitchFamily="34" charset="0"/>
              </a:rPr>
              <a:t>R</a:t>
            </a:r>
            <a:r>
              <a:rPr lang="en-US" sz="4000" smtClean="0">
                <a:latin typeface="Verdana" pitchFamily="34" charset="0"/>
              </a:rPr>
              <a:t>²</a:t>
            </a:r>
            <a:endParaRPr lang="en-US" sz="4000" baseline="-25000" smtClean="0">
              <a:latin typeface="Verdana" pitchFamily="34" charset="0"/>
            </a:endParaRPr>
          </a:p>
        </p:txBody>
      </p:sp>
      <p:sp>
        <p:nvSpPr>
          <p:cNvPr id="2058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926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000" smtClean="0"/>
              <a:t>The quality of the model </a:t>
            </a:r>
            <a:r>
              <a:rPr lang="en-US" sz="2000" i="1" smtClean="0"/>
              <a:t>y</a:t>
            </a:r>
            <a:r>
              <a:rPr lang="en-US" sz="2000" baseline="-25000" smtClean="0"/>
              <a:t>i</a:t>
            </a:r>
            <a:r>
              <a:rPr lang="en-US" sz="2000" smtClean="0"/>
              <a:t> = </a:t>
            </a:r>
            <a:r>
              <a:rPr lang="en-US" sz="2000" i="1" smtClean="0"/>
              <a:t>x</a:t>
            </a:r>
            <a:r>
              <a:rPr lang="en-US" sz="2000" baseline="-25000" smtClean="0"/>
              <a:t>i</a:t>
            </a:r>
            <a:r>
              <a:rPr lang="en-US" sz="2000" smtClean="0"/>
              <a:t>'</a:t>
            </a:r>
            <a:r>
              <a:rPr lang="en-US" sz="2000" smtClean="0">
                <a:latin typeface="Symbol" pitchFamily="18" charset="2"/>
              </a:rPr>
              <a:t>b</a:t>
            </a:r>
            <a:r>
              <a:rPr lang="en-US" sz="2000" smtClean="0"/>
              <a:t> + </a:t>
            </a:r>
            <a:r>
              <a:rPr lang="el-GR" sz="2000" i="1" smtClean="0">
                <a:cs typeface="Arial" charset="0"/>
              </a:rPr>
              <a:t>ε</a:t>
            </a:r>
            <a:r>
              <a:rPr lang="en-US" sz="2000" baseline="-25000" smtClean="0">
                <a:cs typeface="Arial" charset="0"/>
              </a:rPr>
              <a:t>i</a:t>
            </a:r>
            <a:r>
              <a:rPr lang="en-US" sz="2000" smtClean="0"/>
              <a:t> , </a:t>
            </a:r>
            <a:r>
              <a:rPr lang="en-US" sz="2000" i="1" smtClean="0"/>
              <a:t>i</a:t>
            </a:r>
            <a:r>
              <a:rPr lang="en-US" sz="2000" smtClean="0"/>
              <a:t> = 1, …, </a:t>
            </a:r>
            <a:r>
              <a:rPr lang="en-US" sz="2000" i="1" smtClean="0"/>
              <a:t>N</a:t>
            </a:r>
            <a:r>
              <a:rPr lang="en-US" sz="2000" smtClean="0"/>
              <a:t>, with </a:t>
            </a:r>
            <a:r>
              <a:rPr lang="en-US" sz="2000" i="1" smtClean="0"/>
              <a:t>K</a:t>
            </a:r>
            <a:r>
              <a:rPr lang="en-US" sz="2000" smtClean="0"/>
              <a:t> regressors can be measured by </a:t>
            </a:r>
            <a:r>
              <a:rPr lang="en-US" sz="2000" i="1" smtClean="0"/>
              <a:t>R</a:t>
            </a:r>
            <a:r>
              <a:rPr lang="en-US" sz="2000" baseline="30000" smtClean="0"/>
              <a:t>2</a:t>
            </a:r>
            <a:r>
              <a:rPr lang="en-US" sz="2000" smtClean="0"/>
              <a:t>, the goodness-of-fit (GoF) statistic</a:t>
            </a:r>
          </a:p>
          <a:p>
            <a:pPr>
              <a:spcBef>
                <a:spcPts val="1200"/>
              </a:spcBef>
            </a:pPr>
            <a:r>
              <a:rPr lang="en-US" sz="2000" i="1" smtClean="0"/>
              <a:t>R</a:t>
            </a:r>
            <a:r>
              <a:rPr lang="en-US" sz="2000" baseline="30000" smtClean="0"/>
              <a:t>2</a:t>
            </a:r>
            <a:r>
              <a:rPr lang="en-US" sz="2000" smtClean="0"/>
              <a:t> is the portion of the variance in </a:t>
            </a:r>
            <a:r>
              <a:rPr lang="en-US" sz="2000" i="1" smtClean="0"/>
              <a:t>Y</a:t>
            </a:r>
            <a:r>
              <a:rPr lang="en-US" sz="2000" smtClean="0"/>
              <a:t> that can be explained by the linear regression with regressors </a:t>
            </a:r>
            <a:r>
              <a:rPr lang="en-US" sz="2000" i="1" smtClean="0"/>
              <a:t>X</a:t>
            </a:r>
            <a:r>
              <a:rPr lang="en-US" sz="2000" baseline="-25000" smtClean="0"/>
              <a:t>k</a:t>
            </a:r>
            <a:r>
              <a:rPr lang="en-US" sz="2000" smtClean="0"/>
              <a:t>, </a:t>
            </a:r>
            <a:r>
              <a:rPr lang="en-US" sz="2000" i="1" smtClean="0"/>
              <a:t>k</a:t>
            </a:r>
            <a:r>
              <a:rPr lang="en-US" sz="2000" smtClean="0"/>
              <a:t>=1,…,</a:t>
            </a:r>
            <a:r>
              <a:rPr lang="en-US" sz="2000" i="1" smtClean="0"/>
              <a:t>K</a:t>
            </a:r>
          </a:p>
          <a:p>
            <a:pPr>
              <a:spcBef>
                <a:spcPts val="1200"/>
              </a:spcBef>
            </a:pPr>
            <a:endParaRPr lang="en-US" sz="2000" smtClean="0"/>
          </a:p>
          <a:p>
            <a:pPr>
              <a:spcBef>
                <a:spcPts val="1200"/>
              </a:spcBef>
            </a:pPr>
            <a:endParaRPr lang="en-US" sz="2000" smtClean="0"/>
          </a:p>
          <a:p>
            <a:pPr eaLnBrk="1" hangingPunct="1"/>
            <a:r>
              <a:rPr lang="en-US" sz="2000" smtClean="0"/>
              <a:t>If the model contains an intercept (as usual):  </a:t>
            </a:r>
          </a:p>
          <a:p>
            <a:pPr>
              <a:spcBef>
                <a:spcPts val="1200"/>
              </a:spcBef>
              <a:buFont typeface="Wingdings" pitchFamily="2" charset="2"/>
              <a:buNone/>
            </a:pPr>
            <a:r>
              <a:rPr lang="de-AT" sz="2000" smtClean="0"/>
              <a:t>	</a:t>
            </a:r>
            <a:endParaRPr lang="en-US" sz="2000" smtClean="0"/>
          </a:p>
          <a:p>
            <a:pPr>
              <a:spcBef>
                <a:spcPts val="1200"/>
              </a:spcBef>
              <a:buFont typeface="Wingdings" pitchFamily="2" charset="2"/>
              <a:buNone/>
            </a:pPr>
            <a:r>
              <a:rPr lang="de-AT" sz="2000" smtClean="0"/>
              <a:t>	</a:t>
            </a:r>
            <a:r>
              <a:rPr lang="en-US" sz="2000" smtClean="0"/>
              <a:t>with         = (Σ</a:t>
            </a:r>
            <a:r>
              <a:rPr lang="en-US" sz="2000" baseline="-25000" smtClean="0"/>
              <a:t>i</a:t>
            </a:r>
            <a:r>
              <a:rPr lang="en-US" sz="2000" smtClean="0"/>
              <a:t> </a:t>
            </a:r>
            <a:r>
              <a:rPr lang="en-US" sz="2000" i="1" smtClean="0"/>
              <a:t>e</a:t>
            </a:r>
            <a:r>
              <a:rPr lang="en-US" sz="2000" baseline="-25000" smtClean="0"/>
              <a:t>i</a:t>
            </a:r>
            <a:r>
              <a:rPr lang="en-US" sz="2000" smtClean="0"/>
              <a:t>²)/(</a:t>
            </a:r>
            <a:r>
              <a:rPr lang="en-US" sz="2000" i="1" smtClean="0"/>
              <a:t>N</a:t>
            </a:r>
            <a:r>
              <a:rPr lang="en-US" sz="2000" smtClean="0"/>
              <a:t>-1)</a:t>
            </a:r>
          </a:p>
          <a:p>
            <a:pPr>
              <a:spcBef>
                <a:spcPts val="1200"/>
              </a:spcBef>
            </a:pPr>
            <a:r>
              <a:rPr lang="en-US" sz="2000" smtClean="0"/>
              <a:t>Alternatively, </a:t>
            </a:r>
            <a:r>
              <a:rPr lang="en-US" sz="2000" i="1" smtClean="0"/>
              <a:t>R</a:t>
            </a:r>
            <a:r>
              <a:rPr lang="en-US" sz="2000" baseline="30000" smtClean="0"/>
              <a:t>2</a:t>
            </a:r>
            <a:r>
              <a:rPr lang="en-US" sz="2000" smtClean="0"/>
              <a:t> can be calculated as</a:t>
            </a:r>
          </a:p>
          <a:p>
            <a:pPr>
              <a:spcBef>
                <a:spcPts val="1200"/>
              </a:spcBef>
              <a:buFont typeface="Wingdings" pitchFamily="2" charset="2"/>
              <a:buNone/>
            </a:pPr>
            <a:endParaRPr lang="en-US" sz="200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C3396E-FEBF-42F2-A88A-D519A5FF43E3}" type="slidenum">
              <a:rPr lang="de-AT" altLang="en-US"/>
              <a:pPr>
                <a:defRPr/>
              </a:pPr>
              <a:t>3</a:t>
            </a:fld>
            <a:endParaRPr lang="de-AT" altLang="en-US"/>
          </a:p>
        </p:txBody>
      </p:sp>
      <p:sp>
        <p:nvSpPr>
          <p:cNvPr id="2062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2050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Formel" r:id="rId4" imgW="139579" imgH="164957" progId="">
                  <p:embed/>
                </p:oleObj>
              </mc:Choice>
              <mc:Fallback>
                <p:oleObj name="Formel" r:id="rId4" imgW="139579" imgH="164957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10"/>
          <p:cNvGraphicFramePr>
            <a:graphicFrameLocks noChangeAspect="1"/>
          </p:cNvGraphicFramePr>
          <p:nvPr/>
        </p:nvGraphicFramePr>
        <p:xfrm>
          <a:off x="1160463" y="3025775"/>
          <a:ext cx="3987800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Formel" r:id="rId8" imgW="2158920" imgH="507960" progId="Equation.3">
                  <p:embed/>
                </p:oleObj>
              </mc:Choice>
              <mc:Fallback>
                <p:oleObj name="Formel" r:id="rId8" imgW="2158920" imgH="50796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0463" y="3025775"/>
                        <a:ext cx="3987800" cy="938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11"/>
          <p:cNvGraphicFramePr>
            <a:graphicFrameLocks noChangeAspect="1"/>
          </p:cNvGraphicFramePr>
          <p:nvPr/>
        </p:nvGraphicFramePr>
        <p:xfrm>
          <a:off x="5980113" y="3919538"/>
          <a:ext cx="2408237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Equation" r:id="rId10" imgW="1295280" imgH="253800" progId="Equation.DSMT4">
                  <p:embed/>
                </p:oleObj>
              </mc:Choice>
              <mc:Fallback>
                <p:oleObj name="Equation" r:id="rId10" imgW="1295280" imgH="2538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0113" y="3919538"/>
                        <a:ext cx="2408237" cy="473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13"/>
          <p:cNvGraphicFramePr>
            <a:graphicFrameLocks noChangeAspect="1"/>
          </p:cNvGraphicFramePr>
          <p:nvPr/>
        </p:nvGraphicFramePr>
        <p:xfrm>
          <a:off x="1214438" y="5675313"/>
          <a:ext cx="2278062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12" imgW="1104840" imgH="241200" progId="Equation.DSMT4">
                  <p:embed/>
                </p:oleObj>
              </mc:Choice>
              <mc:Fallback>
                <p:oleObj name="Equation" r:id="rId12" imgW="1104840" imgH="2412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38" y="5675313"/>
                        <a:ext cx="2278062" cy="496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14"/>
          <p:cNvGraphicFramePr>
            <a:graphicFrameLocks noChangeAspect="1"/>
          </p:cNvGraphicFramePr>
          <p:nvPr/>
        </p:nvGraphicFramePr>
        <p:xfrm>
          <a:off x="1214438" y="4256088"/>
          <a:ext cx="1773237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Formel" r:id="rId14" imgW="787320" imgH="304560" progId="Equation.3">
                  <p:embed/>
                </p:oleObj>
              </mc:Choice>
              <mc:Fallback>
                <p:oleObj name="Formel" r:id="rId14" imgW="787320" imgH="30456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38" y="4256088"/>
                        <a:ext cx="1773237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hteck 16"/>
          <p:cNvSpPr/>
          <p:nvPr/>
        </p:nvSpPr>
        <p:spPr>
          <a:xfrm>
            <a:off x="1116013" y="3068638"/>
            <a:ext cx="4103687" cy="86518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graphicFrame>
        <p:nvGraphicFramePr>
          <p:cNvPr id="2056" name="Object 11"/>
          <p:cNvGraphicFramePr>
            <a:graphicFrameLocks noChangeAspect="1"/>
          </p:cNvGraphicFramePr>
          <p:nvPr/>
        </p:nvGraphicFramePr>
        <p:xfrm>
          <a:off x="1447800" y="4851400"/>
          <a:ext cx="5032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Equation" r:id="rId16" imgW="393480" imgH="266400" progId="Equation.DSMT4">
                  <p:embed/>
                </p:oleObj>
              </mc:Choice>
              <mc:Fallback>
                <p:oleObj name="Equation" r:id="rId16" imgW="393480" imgH="2664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851400"/>
                        <a:ext cx="5032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Contents</a:t>
            </a:r>
          </a:p>
        </p:txBody>
      </p:sp>
      <p:sp>
        <p:nvSpPr>
          <p:cNvPr id="1029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Goodness-of-Fit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Hypothesis Testing</a:t>
            </a:r>
          </a:p>
          <a:p>
            <a:pPr marL="342900" lvl="1" indent="-342900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000" dirty="0" smtClean="0"/>
              <a:t>Asymptotic Properties of the OLS Estimator</a:t>
            </a:r>
          </a:p>
          <a:p>
            <a:pPr marL="342900" lvl="1" indent="-342900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Multicollinearity</a:t>
            </a:r>
          </a:p>
          <a:p>
            <a:pPr marL="342900" lvl="1" indent="-342900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de-AT" sz="2000" dirty="0" err="1" smtClean="0">
                <a:solidFill>
                  <a:schemeClr val="accent3">
                    <a:lumMod val="65000"/>
                  </a:schemeClr>
                </a:solidFill>
              </a:rPr>
              <a:t>Prediction</a:t>
            </a:r>
            <a:endParaRPr lang="en-US" sz="2000" dirty="0" smtClean="0">
              <a:solidFill>
                <a:schemeClr val="accent3">
                  <a:lumMod val="65000"/>
                </a:schemeClr>
              </a:solidFill>
            </a:endParaRP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8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6, 2017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D0970B-3F28-43F9-80E9-9026BA2B210C}" type="slidenum">
              <a:rPr lang="de-AT" altLang="en-US"/>
              <a:pPr>
                <a:defRPr/>
              </a:pPr>
              <a:t>30</a:t>
            </a:fld>
            <a:endParaRPr lang="de-AT" altLang="en-US"/>
          </a:p>
        </p:txBody>
      </p:sp>
      <p:sp>
        <p:nvSpPr>
          <p:cNvPr id="27656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27650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3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OLS Estimators: </a:t>
            </a:r>
            <a:r>
              <a:rPr lang="nl-NL" sz="4000" smtClean="0">
                <a:latin typeface="Verdana" pitchFamily="34" charset="0"/>
              </a:rPr>
              <a:t>Asymptotic Properties </a:t>
            </a:r>
            <a:endParaRPr lang="en-US" sz="4000" smtClean="0">
              <a:latin typeface="Verdana" pitchFamily="34" charset="0"/>
            </a:endParaRPr>
          </a:p>
        </p:txBody>
      </p:sp>
      <p:sp>
        <p:nvSpPr>
          <p:cNvPr id="28676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sz="2000" smtClean="0"/>
              <a:t>Gauss-Markov assumptions (A1)-(A4) plus the normality assumption (A5) are in many situations very restrictive</a:t>
            </a:r>
            <a:endParaRPr lang="en-US" sz="2000" smtClean="0">
              <a:sym typeface="Symbol" pitchFamily="18" charset="2"/>
            </a:endParaRP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An alternative are properties derived from asymptotic theory</a:t>
            </a:r>
          </a:p>
          <a:p>
            <a:pPr>
              <a:spcBef>
                <a:spcPts val="600"/>
              </a:spcBef>
            </a:pPr>
            <a:r>
              <a:rPr lang="en-US" sz="2000" smtClean="0"/>
              <a:t>Asymptotic results hopefully are sufficiently precise approximations for large (but finite) </a:t>
            </a:r>
            <a:r>
              <a:rPr lang="en-US" sz="2000" i="1" smtClean="0"/>
              <a:t>N</a:t>
            </a:r>
          </a:p>
          <a:p>
            <a:pPr>
              <a:spcBef>
                <a:spcPts val="600"/>
              </a:spcBef>
            </a:pPr>
            <a:r>
              <a:rPr lang="en-US" sz="2000" smtClean="0"/>
              <a:t>Typically, Monte Carlo simulations are used to assess the quality of asymptotic results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Asymptotic theory: deals with the case where the sample size </a:t>
            </a:r>
            <a:r>
              <a:rPr lang="en-US" sz="2000" i="1" smtClean="0">
                <a:sym typeface="Symbol" pitchFamily="18" charset="2"/>
              </a:rPr>
              <a:t>N</a:t>
            </a:r>
            <a:r>
              <a:rPr lang="en-US" sz="2000" smtClean="0">
                <a:sym typeface="Symbol" pitchFamily="18" charset="2"/>
              </a:rPr>
              <a:t> goes to infinity: </a:t>
            </a:r>
            <a:r>
              <a:rPr lang="en-US" sz="2000" i="1" smtClean="0">
                <a:sym typeface="Symbol" pitchFamily="18" charset="2"/>
              </a:rPr>
              <a:t>N </a:t>
            </a:r>
            <a:r>
              <a:rPr lang="en-US" sz="2000" smtClean="0">
                <a:sym typeface="Symbol" pitchFamily="18" charset="2"/>
              </a:rPr>
              <a:t>→</a:t>
            </a:r>
            <a:r>
              <a:rPr lang="en-US" sz="2000" i="1" smtClean="0">
                <a:sym typeface="Symbol" pitchFamily="18" charset="2"/>
              </a:rPr>
              <a:t> </a:t>
            </a:r>
            <a:r>
              <a:rPr lang="en-US" sz="2000" smtClean="0">
                <a:sym typeface="Symbol" pitchFamily="18" charset="2"/>
              </a:rPr>
              <a:t>∞</a:t>
            </a:r>
          </a:p>
          <a:p>
            <a:pPr>
              <a:buFont typeface="Wingdings" pitchFamily="2" charset="2"/>
              <a:buNone/>
            </a:pPr>
            <a:endParaRPr lang="en-US" sz="2000" smtClean="0"/>
          </a:p>
          <a:p>
            <a:pPr>
              <a:buFont typeface="Wingdings" pitchFamily="2" charset="2"/>
              <a:buNone/>
            </a:pPr>
            <a:endParaRPr lang="de-AT" sz="200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B860DF-A1E6-4748-A161-9843B7513318}" type="slidenum">
              <a:rPr lang="de-AT" altLang="en-US"/>
              <a:pPr>
                <a:defRPr/>
              </a:pPr>
              <a:t>31</a:t>
            </a:fld>
            <a:endParaRPr lang="de-AT" altLang="en-US" dirty="0"/>
          </a:p>
        </p:txBody>
      </p:sp>
      <p:sp>
        <p:nvSpPr>
          <p:cNvPr id="28680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28674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7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Chebychev’s Inequality </a:t>
            </a:r>
          </a:p>
        </p:txBody>
      </p:sp>
      <p:sp>
        <p:nvSpPr>
          <p:cNvPr id="29702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52120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GB" sz="2000" dirty="0" err="1" smtClean="0"/>
              <a:t>Chebychev’s</a:t>
            </a:r>
            <a:r>
              <a:rPr lang="en-GB" sz="2000" dirty="0" smtClean="0"/>
              <a:t> Inequality: Bound for </a:t>
            </a:r>
            <a:r>
              <a:rPr lang="en-GB" sz="2000" dirty="0" smtClean="0"/>
              <a:t>the probability </a:t>
            </a:r>
            <a:r>
              <a:rPr lang="en-GB" sz="2000" dirty="0" smtClean="0"/>
              <a:t>of deviations from its mean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GB" sz="2000" dirty="0" smtClean="0">
                <a:sym typeface="Symbol" pitchFamily="18" charset="2"/>
              </a:rPr>
              <a:t>		</a:t>
            </a:r>
            <a:r>
              <a:rPr lang="en-GB" sz="2000" i="1" dirty="0" smtClean="0">
                <a:sym typeface="Symbol" pitchFamily="18" charset="2"/>
              </a:rPr>
              <a:t>P</a:t>
            </a:r>
            <a:r>
              <a:rPr lang="en-GB" sz="2000" dirty="0" smtClean="0">
                <a:sym typeface="Symbol" pitchFamily="18" charset="2"/>
              </a:rPr>
              <a:t>{|</a:t>
            </a:r>
            <a:r>
              <a:rPr lang="en-GB" sz="2000" i="1" dirty="0" smtClean="0">
                <a:sym typeface="Symbol" pitchFamily="18" charset="2"/>
              </a:rPr>
              <a:t>z</a:t>
            </a:r>
            <a:r>
              <a:rPr lang="en-GB" sz="2000" dirty="0" smtClean="0">
                <a:sym typeface="Symbol" pitchFamily="18" charset="2"/>
              </a:rPr>
              <a:t>-E{</a:t>
            </a:r>
            <a:r>
              <a:rPr lang="en-GB" sz="2000" i="1" dirty="0" smtClean="0">
                <a:sym typeface="Symbol" pitchFamily="18" charset="2"/>
              </a:rPr>
              <a:t>z</a:t>
            </a:r>
            <a:r>
              <a:rPr lang="en-GB" sz="2000" dirty="0" smtClean="0">
                <a:sym typeface="Symbol" pitchFamily="18" charset="2"/>
              </a:rPr>
              <a:t>}| &gt; </a:t>
            </a:r>
            <a:r>
              <a:rPr lang="en-GB" sz="2000" i="1" dirty="0" err="1" smtClean="0">
                <a:sym typeface="Symbol" pitchFamily="18" charset="2"/>
              </a:rPr>
              <a:t>r</a:t>
            </a:r>
            <a:r>
              <a:rPr lang="en-GB" sz="2000" dirty="0" err="1" smtClean="0">
                <a:latin typeface="Symbol" pitchFamily="18" charset="2"/>
                <a:sym typeface="Symbol" pitchFamily="18" charset="2"/>
              </a:rPr>
              <a:t>s</a:t>
            </a:r>
            <a:r>
              <a:rPr lang="en-GB" sz="2000" dirty="0" smtClean="0">
                <a:sym typeface="Symbol" pitchFamily="18" charset="2"/>
              </a:rPr>
              <a:t>} &lt; </a:t>
            </a:r>
            <a:r>
              <a:rPr lang="en-GB" sz="2000" i="1" dirty="0" smtClean="0">
                <a:sym typeface="Symbol" pitchFamily="18" charset="2"/>
              </a:rPr>
              <a:t>r</a:t>
            </a:r>
            <a:r>
              <a:rPr lang="en-GB" sz="2000" baseline="30000" dirty="0" smtClean="0">
                <a:sym typeface="Symbol" pitchFamily="18" charset="2"/>
              </a:rPr>
              <a:t>- -2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GB" sz="2000" dirty="0" smtClean="0">
                <a:sym typeface="Symbol" pitchFamily="18" charset="2"/>
              </a:rPr>
              <a:t>	</a:t>
            </a:r>
            <a:r>
              <a:rPr lang="en-GB" sz="2000" dirty="0" smtClean="0"/>
              <a:t>for all </a:t>
            </a:r>
            <a:r>
              <a:rPr lang="en-GB" sz="2000" i="1" dirty="0" smtClean="0"/>
              <a:t>r</a:t>
            </a:r>
            <a:r>
              <a:rPr lang="en-GB" sz="2000" dirty="0" smtClean="0"/>
              <a:t>&gt;0; true for any distribution with moments </a:t>
            </a:r>
            <a:r>
              <a:rPr lang="en-GB" sz="2000" dirty="0" smtClean="0">
                <a:sym typeface="Symbol" pitchFamily="18" charset="2"/>
              </a:rPr>
              <a:t>E{</a:t>
            </a:r>
            <a:r>
              <a:rPr lang="en-GB" sz="2000" i="1" dirty="0" smtClean="0">
                <a:sym typeface="Symbol" pitchFamily="18" charset="2"/>
              </a:rPr>
              <a:t>z</a:t>
            </a:r>
            <a:r>
              <a:rPr lang="en-GB" sz="2000" dirty="0" smtClean="0">
                <a:sym typeface="Symbol" pitchFamily="18" charset="2"/>
              </a:rPr>
              <a:t>} and </a:t>
            </a:r>
            <a:r>
              <a:rPr lang="en-GB" sz="2000" dirty="0" smtClean="0">
                <a:latin typeface="Symbol" pitchFamily="18" charset="2"/>
                <a:sym typeface="Symbol" pitchFamily="18" charset="2"/>
              </a:rPr>
              <a:t>s</a:t>
            </a:r>
            <a:r>
              <a:rPr lang="en-GB" sz="2000" baseline="30000" dirty="0" smtClean="0">
                <a:sym typeface="Symbol" pitchFamily="18" charset="2"/>
              </a:rPr>
              <a:t>2</a:t>
            </a:r>
            <a:r>
              <a:rPr lang="en-GB" sz="2000" dirty="0" smtClean="0">
                <a:sym typeface="Symbol" pitchFamily="18" charset="2"/>
              </a:rPr>
              <a:t> = V{</a:t>
            </a:r>
            <a:r>
              <a:rPr lang="en-GB" sz="2000" i="1" dirty="0" smtClean="0">
                <a:sym typeface="Symbol" pitchFamily="18" charset="2"/>
              </a:rPr>
              <a:t>z</a:t>
            </a:r>
            <a:r>
              <a:rPr lang="en-GB" sz="2000" dirty="0" smtClean="0">
                <a:sym typeface="Symbol" pitchFamily="18" charset="2"/>
              </a:rPr>
              <a:t>}</a:t>
            </a:r>
          </a:p>
          <a:p>
            <a:pPr>
              <a:buFont typeface="Wingdings" pitchFamily="2" charset="2"/>
              <a:buNone/>
              <a:defRPr/>
            </a:pPr>
            <a:r>
              <a:rPr lang="en-GB" sz="2000" dirty="0" smtClean="0"/>
              <a:t>For OLS estimator </a:t>
            </a:r>
            <a:r>
              <a:rPr lang="en-GB" sz="2000" i="1" dirty="0" err="1" smtClean="0"/>
              <a:t>b</a:t>
            </a:r>
            <a:r>
              <a:rPr lang="en-GB" sz="2000" baseline="-25000" dirty="0" err="1" smtClean="0"/>
              <a:t>k</a:t>
            </a:r>
            <a:r>
              <a:rPr lang="en-GB" sz="2000" dirty="0" smtClean="0"/>
              <a:t>:</a:t>
            </a:r>
          </a:p>
          <a:p>
            <a:pPr>
              <a:buFont typeface="Wingdings" pitchFamily="2" charset="2"/>
              <a:buNone/>
              <a:defRPr/>
            </a:pPr>
            <a:r>
              <a:rPr lang="en-GB" sz="2000" dirty="0" smtClean="0"/>
              <a:t>		</a:t>
            </a:r>
          </a:p>
          <a:p>
            <a:pPr>
              <a:buFont typeface="Wingdings" pitchFamily="2" charset="2"/>
              <a:buNone/>
              <a:defRPr/>
            </a:pPr>
            <a:endParaRPr lang="en-GB" sz="1050" dirty="0" smtClean="0"/>
          </a:p>
          <a:p>
            <a:pPr>
              <a:buFont typeface="Wingdings" pitchFamily="2" charset="2"/>
              <a:buNone/>
              <a:defRPr/>
            </a:pPr>
            <a:r>
              <a:rPr lang="en-GB" sz="2000" dirty="0" smtClean="0"/>
              <a:t>	for all </a:t>
            </a:r>
            <a:r>
              <a:rPr lang="en-GB" sz="2000" dirty="0" smtClean="0">
                <a:latin typeface="Symbol" pitchFamily="18" charset="2"/>
              </a:rPr>
              <a:t>d</a:t>
            </a:r>
            <a:r>
              <a:rPr lang="en-GB" sz="2000" dirty="0" smtClean="0"/>
              <a:t>&gt;0; </a:t>
            </a:r>
            <a:r>
              <a:rPr lang="en-GB" sz="2000" i="1" dirty="0" err="1" smtClean="0">
                <a:cs typeface="Arial" charset="0"/>
              </a:rPr>
              <a:t>c</a:t>
            </a:r>
            <a:r>
              <a:rPr lang="en-GB" sz="2000" baseline="-25000" dirty="0" err="1" smtClean="0">
                <a:cs typeface="Arial" charset="0"/>
              </a:rPr>
              <a:t>kk</a:t>
            </a:r>
            <a:r>
              <a:rPr lang="en-GB" sz="2000" dirty="0" smtClean="0">
                <a:cs typeface="Arial" charset="0"/>
              </a:rPr>
              <a:t>: the </a:t>
            </a:r>
            <a:r>
              <a:rPr lang="en-GB" sz="2000" i="1" dirty="0" smtClean="0">
                <a:cs typeface="Arial" charset="0"/>
              </a:rPr>
              <a:t>k</a:t>
            </a:r>
            <a:r>
              <a:rPr lang="en-GB" sz="2000" dirty="0" smtClean="0">
                <a:cs typeface="Arial" charset="0"/>
              </a:rPr>
              <a:t>-</a:t>
            </a:r>
            <a:r>
              <a:rPr lang="en-GB" sz="2000" dirty="0" err="1" smtClean="0">
                <a:cs typeface="Arial" charset="0"/>
              </a:rPr>
              <a:t>th</a:t>
            </a:r>
            <a:r>
              <a:rPr lang="en-GB" sz="2000" dirty="0" smtClean="0">
                <a:cs typeface="Arial" charset="0"/>
              </a:rPr>
              <a:t> diagonal element of (</a:t>
            </a:r>
            <a:r>
              <a:rPr lang="en-GB" sz="2000" i="1" dirty="0" smtClean="0">
                <a:cs typeface="Arial" charset="0"/>
              </a:rPr>
              <a:t>X</a:t>
            </a:r>
            <a:r>
              <a:rPr lang="en-GB" sz="2000" dirty="0" smtClean="0">
                <a:cs typeface="Arial" charset="0"/>
              </a:rPr>
              <a:t>’</a:t>
            </a:r>
            <a:r>
              <a:rPr lang="en-GB" sz="2000" i="1" dirty="0" smtClean="0">
                <a:cs typeface="Arial" charset="0"/>
              </a:rPr>
              <a:t>X</a:t>
            </a:r>
            <a:r>
              <a:rPr lang="en-GB" sz="2000" dirty="0" smtClean="0">
                <a:cs typeface="Arial" charset="0"/>
              </a:rPr>
              <a:t>)</a:t>
            </a:r>
            <a:r>
              <a:rPr lang="en-GB" sz="2000" baseline="30000" dirty="0" smtClean="0">
                <a:cs typeface="Arial" charset="0"/>
              </a:rPr>
              <a:t>-1</a:t>
            </a:r>
            <a:r>
              <a:rPr lang="en-GB" sz="2000" dirty="0" smtClean="0">
                <a:cs typeface="Arial" charset="0"/>
              </a:rPr>
              <a:t> = </a:t>
            </a:r>
            <a:r>
              <a:rPr lang="en-GB" sz="2000" dirty="0" smtClean="0"/>
              <a:t>(</a:t>
            </a:r>
            <a:r>
              <a:rPr lang="en-GB" sz="2000" dirty="0" err="1" smtClean="0">
                <a:cs typeface="Arial" charset="0"/>
              </a:rPr>
              <a:t>Σ</a:t>
            </a:r>
            <a:r>
              <a:rPr lang="en-GB" sz="2000" baseline="-25000" dirty="0" err="1" smtClean="0">
                <a:cs typeface="Arial" charset="0"/>
              </a:rPr>
              <a:t>i</a:t>
            </a:r>
            <a:r>
              <a:rPr lang="en-GB" sz="2000" dirty="0" smtClean="0">
                <a:cs typeface="Arial" charset="0"/>
              </a:rPr>
              <a:t> </a:t>
            </a:r>
            <a:r>
              <a:rPr lang="en-GB" sz="2000" i="1" dirty="0" smtClean="0">
                <a:cs typeface="Arial" charset="0"/>
              </a:rPr>
              <a:t>x</a:t>
            </a:r>
            <a:r>
              <a:rPr lang="en-GB" sz="2000" baseline="-25000" dirty="0" smtClean="0">
                <a:cs typeface="Arial" charset="0"/>
              </a:rPr>
              <a:t>i</a:t>
            </a:r>
            <a:r>
              <a:rPr lang="en-GB" sz="2000" dirty="0" smtClean="0">
                <a:cs typeface="Arial" charset="0"/>
              </a:rPr>
              <a:t> </a:t>
            </a:r>
            <a:r>
              <a:rPr lang="en-GB" sz="2000" i="1" dirty="0" err="1" smtClean="0">
                <a:cs typeface="Arial" charset="0"/>
              </a:rPr>
              <a:t>x</a:t>
            </a:r>
            <a:r>
              <a:rPr lang="en-GB" sz="2000" baseline="-25000" dirty="0" err="1" smtClean="0">
                <a:cs typeface="Arial" charset="0"/>
              </a:rPr>
              <a:t>i</a:t>
            </a:r>
            <a:r>
              <a:rPr lang="en-GB" sz="2000" dirty="0" smtClean="0">
                <a:cs typeface="Arial" charset="0"/>
              </a:rPr>
              <a:t>’)</a:t>
            </a:r>
            <a:r>
              <a:rPr lang="en-GB" sz="2000" baseline="30000" dirty="0" smtClean="0">
                <a:cs typeface="Arial" charset="0"/>
              </a:rPr>
              <a:t>-1</a:t>
            </a:r>
          </a:p>
          <a:p>
            <a:pPr>
              <a:defRPr/>
            </a:pPr>
            <a:r>
              <a:rPr lang="en-GB" sz="2000" dirty="0" smtClean="0">
                <a:cs typeface="Arial" charset="0"/>
              </a:rPr>
              <a:t>For growing </a:t>
            </a:r>
            <a:r>
              <a:rPr lang="en-GB" sz="2000" i="1" dirty="0" smtClean="0">
                <a:cs typeface="Arial" charset="0"/>
              </a:rPr>
              <a:t>N</a:t>
            </a:r>
            <a:r>
              <a:rPr lang="en-GB" sz="2000" dirty="0" smtClean="0">
                <a:cs typeface="Arial" charset="0"/>
              </a:rPr>
              <a:t>: the elements of </a:t>
            </a:r>
            <a:r>
              <a:rPr lang="en-GB" sz="2000" dirty="0" err="1" smtClean="0">
                <a:cs typeface="Arial" charset="0"/>
              </a:rPr>
              <a:t>Σ</a:t>
            </a:r>
            <a:r>
              <a:rPr lang="en-GB" sz="2000" baseline="-25000" dirty="0" err="1" smtClean="0">
                <a:cs typeface="Arial" charset="0"/>
              </a:rPr>
              <a:t>i</a:t>
            </a:r>
            <a:r>
              <a:rPr lang="en-GB" sz="2000" dirty="0" smtClean="0">
                <a:cs typeface="Arial" charset="0"/>
              </a:rPr>
              <a:t> </a:t>
            </a:r>
            <a:r>
              <a:rPr lang="en-GB" sz="2000" i="1" dirty="0" smtClean="0">
                <a:cs typeface="Arial" charset="0"/>
              </a:rPr>
              <a:t>x</a:t>
            </a:r>
            <a:r>
              <a:rPr lang="en-GB" sz="2000" baseline="-25000" dirty="0" smtClean="0">
                <a:cs typeface="Arial" charset="0"/>
              </a:rPr>
              <a:t>i</a:t>
            </a:r>
            <a:r>
              <a:rPr lang="en-GB" sz="2000" dirty="0" smtClean="0">
                <a:cs typeface="Arial" charset="0"/>
              </a:rPr>
              <a:t> </a:t>
            </a:r>
            <a:r>
              <a:rPr lang="en-GB" sz="2000" i="1" dirty="0" err="1" smtClean="0">
                <a:cs typeface="Arial" charset="0"/>
              </a:rPr>
              <a:t>x</a:t>
            </a:r>
            <a:r>
              <a:rPr lang="en-GB" sz="2000" baseline="-25000" dirty="0" err="1" smtClean="0">
                <a:cs typeface="Arial" charset="0"/>
              </a:rPr>
              <a:t>i</a:t>
            </a:r>
            <a:r>
              <a:rPr lang="en-GB" sz="2000" dirty="0" smtClean="0">
                <a:cs typeface="Arial" charset="0"/>
              </a:rPr>
              <a:t>’ increase, </a:t>
            </a:r>
            <a:r>
              <a:rPr lang="en-GB" sz="2000" dirty="0" smtClean="0">
                <a:sym typeface="Symbol" pitchFamily="18" charset="2"/>
              </a:rPr>
              <a:t>V{</a:t>
            </a:r>
            <a:r>
              <a:rPr lang="en-GB" sz="2000" i="1" dirty="0" err="1" smtClean="0"/>
              <a:t>b</a:t>
            </a:r>
            <a:r>
              <a:rPr lang="en-GB" sz="2000" baseline="-25000" dirty="0" err="1" smtClean="0"/>
              <a:t>k</a:t>
            </a:r>
            <a:r>
              <a:rPr lang="en-GB" sz="2000" dirty="0" smtClean="0">
                <a:sym typeface="Symbol" pitchFamily="18" charset="2"/>
              </a:rPr>
              <a:t>} decreases</a:t>
            </a:r>
          </a:p>
          <a:p>
            <a:pPr>
              <a:defRPr/>
            </a:pPr>
            <a:r>
              <a:rPr lang="en-GB" sz="2000" dirty="0" smtClean="0">
                <a:cs typeface="Arial" charset="0"/>
                <a:sym typeface="Symbol" pitchFamily="18" charset="2"/>
              </a:rPr>
              <a:t>Given (A6) [see next slide], for </a:t>
            </a:r>
            <a:r>
              <a:rPr lang="en-GB" sz="2000" dirty="0" smtClean="0"/>
              <a:t>all </a:t>
            </a:r>
            <a:r>
              <a:rPr lang="en-GB" sz="2000" dirty="0" smtClean="0">
                <a:latin typeface="Symbol" pitchFamily="18" charset="2"/>
              </a:rPr>
              <a:t>d</a:t>
            </a:r>
            <a:r>
              <a:rPr lang="en-GB" sz="2000" dirty="0" smtClean="0"/>
              <a:t>&gt;0</a:t>
            </a:r>
          </a:p>
          <a:p>
            <a:pPr>
              <a:defRPr/>
            </a:pPr>
            <a:endParaRPr lang="en-GB" sz="2000" dirty="0" smtClean="0"/>
          </a:p>
          <a:p>
            <a:pPr>
              <a:buFont typeface="Wingdings" pitchFamily="2" charset="2"/>
              <a:buNone/>
              <a:defRPr/>
            </a:pPr>
            <a:r>
              <a:rPr lang="en-GB" sz="2000" dirty="0" smtClean="0"/>
              <a:t>	</a:t>
            </a:r>
            <a:r>
              <a:rPr lang="en-GB" sz="2000" dirty="0" smtClean="0">
                <a:sym typeface="Symbol" pitchFamily="18" charset="2"/>
              </a:rPr>
              <a:t> </a:t>
            </a:r>
            <a:r>
              <a:rPr lang="en-GB" sz="2000" i="1" dirty="0" err="1" smtClean="0"/>
              <a:t>b</a:t>
            </a:r>
            <a:r>
              <a:rPr lang="en-GB" sz="2000" baseline="-25000" dirty="0" err="1" smtClean="0"/>
              <a:t>k</a:t>
            </a:r>
            <a:r>
              <a:rPr lang="en-GB" sz="2000" dirty="0" smtClean="0">
                <a:sym typeface="Symbol" pitchFamily="18" charset="2"/>
              </a:rPr>
              <a:t> converges in probability to </a:t>
            </a:r>
            <a:r>
              <a:rPr lang="en-GB" sz="2000" dirty="0" err="1" smtClean="0">
                <a:latin typeface="Symbol" pitchFamily="18" charset="2"/>
              </a:rPr>
              <a:t>b</a:t>
            </a:r>
            <a:r>
              <a:rPr lang="en-GB" sz="2000" baseline="-25000" dirty="0" err="1" smtClean="0"/>
              <a:t>k</a:t>
            </a:r>
            <a:r>
              <a:rPr lang="en-GB" sz="2000" dirty="0" smtClean="0"/>
              <a:t> for </a:t>
            </a:r>
            <a:r>
              <a:rPr lang="en-GB" sz="2000" i="1" dirty="0" smtClean="0">
                <a:sym typeface="Symbol" pitchFamily="18" charset="2"/>
              </a:rPr>
              <a:t>N </a:t>
            </a:r>
            <a:r>
              <a:rPr lang="en-GB" sz="2000" dirty="0" smtClean="0">
                <a:sym typeface="Symbol" pitchFamily="18" charset="2"/>
              </a:rPr>
              <a:t>→</a:t>
            </a:r>
            <a:r>
              <a:rPr lang="en-GB" sz="2000" i="1" dirty="0" smtClean="0">
                <a:sym typeface="Symbol" pitchFamily="18" charset="2"/>
              </a:rPr>
              <a:t> </a:t>
            </a:r>
            <a:r>
              <a:rPr lang="en-GB" sz="2000" dirty="0" smtClean="0">
                <a:sym typeface="Symbol" pitchFamily="18" charset="2"/>
              </a:rPr>
              <a:t>∞</a:t>
            </a:r>
            <a:r>
              <a:rPr lang="en-GB" sz="2000" dirty="0" smtClean="0"/>
              <a:t>; </a:t>
            </a:r>
            <a:r>
              <a:rPr lang="en-GB" sz="2000" dirty="0" err="1" smtClean="0">
                <a:sym typeface="Symbol" pitchFamily="18" charset="2"/>
              </a:rPr>
              <a:t>plim</a:t>
            </a:r>
            <a:r>
              <a:rPr lang="en-GB" sz="2000" i="1" baseline="-25000" dirty="0" err="1" smtClean="0">
                <a:sym typeface="Symbol" pitchFamily="18" charset="2"/>
              </a:rPr>
              <a:t>N</a:t>
            </a:r>
            <a:r>
              <a:rPr lang="en-GB" sz="2000" i="1" baseline="-25000" dirty="0" smtClean="0">
                <a:sym typeface="Symbol" pitchFamily="18" charset="2"/>
              </a:rPr>
              <a:t> </a:t>
            </a:r>
            <a:r>
              <a:rPr lang="en-GB" sz="2000" baseline="-25000" dirty="0" smtClean="0">
                <a:sym typeface="Symbol" pitchFamily="18" charset="2"/>
              </a:rPr>
              <a:t>→</a:t>
            </a:r>
            <a:r>
              <a:rPr lang="en-GB" sz="2000" i="1" baseline="-25000" dirty="0" smtClean="0">
                <a:sym typeface="Symbol" pitchFamily="18" charset="2"/>
              </a:rPr>
              <a:t> </a:t>
            </a:r>
            <a:r>
              <a:rPr lang="en-GB" sz="2000" baseline="-25000" dirty="0" smtClean="0">
                <a:sym typeface="Symbol" pitchFamily="18" charset="2"/>
              </a:rPr>
              <a:t>∞ </a:t>
            </a:r>
            <a:r>
              <a:rPr lang="en-GB" sz="2000" i="1" dirty="0" err="1" smtClean="0">
                <a:sym typeface="Symbol" pitchFamily="18" charset="2"/>
              </a:rPr>
              <a:t>b</a:t>
            </a:r>
            <a:r>
              <a:rPr lang="en-GB" sz="2000" baseline="-25000" dirty="0" err="1" smtClean="0">
                <a:sym typeface="Symbol" pitchFamily="18" charset="2"/>
              </a:rPr>
              <a:t>k</a:t>
            </a:r>
            <a:r>
              <a:rPr lang="en-GB" sz="2000" dirty="0" smtClean="0">
                <a:sym typeface="Symbol" pitchFamily="18" charset="2"/>
              </a:rPr>
              <a:t> = </a:t>
            </a:r>
            <a:r>
              <a:rPr lang="en-GB" sz="2000" dirty="0" err="1" smtClean="0">
                <a:cs typeface="Arial" charset="0"/>
              </a:rPr>
              <a:t>β</a:t>
            </a:r>
            <a:r>
              <a:rPr lang="en-GB" sz="2000" baseline="-25000" dirty="0" err="1" smtClean="0">
                <a:sym typeface="Symbol" pitchFamily="18" charset="2"/>
              </a:rPr>
              <a:t>k</a:t>
            </a:r>
            <a:endParaRPr lang="en-GB" sz="2000" dirty="0" smtClean="0">
              <a:cs typeface="Arial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defRPr/>
            </a:pPr>
            <a:endParaRPr lang="en-US" sz="2000" dirty="0" smtClean="0"/>
          </a:p>
          <a:p>
            <a:pPr>
              <a:buFont typeface="Wingdings" pitchFamily="2" charset="2"/>
              <a:buNone/>
              <a:defRPr/>
            </a:pPr>
            <a:r>
              <a:rPr lang="de-AT" sz="2000" dirty="0" smtClean="0">
                <a:cs typeface="Arial" charset="0"/>
                <a:sym typeface="Symbol" pitchFamily="18" charset="2"/>
              </a:rPr>
              <a:t> </a:t>
            </a:r>
            <a:endParaRPr lang="en-US" sz="2000" dirty="0" smtClean="0">
              <a:cs typeface="Arial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750621-D058-4512-B6CB-F0DF49E8323A}" type="slidenum">
              <a:rPr lang="de-AT" altLang="en-US"/>
              <a:pPr>
                <a:defRPr/>
              </a:pPr>
              <a:t>32</a:t>
            </a:fld>
            <a:endParaRPr lang="de-AT" altLang="en-US" dirty="0"/>
          </a:p>
        </p:txBody>
      </p:sp>
      <p:graphicFrame>
        <p:nvGraphicFramePr>
          <p:cNvPr id="29698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8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699" name="Object 4"/>
          <p:cNvGraphicFramePr>
            <a:graphicFrameLocks noChangeAspect="1"/>
          </p:cNvGraphicFramePr>
          <p:nvPr/>
        </p:nvGraphicFramePr>
        <p:xfrm>
          <a:off x="1403350" y="3536950"/>
          <a:ext cx="2736850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9" name="Formel" r:id="rId6" imgW="1511280" imgH="419040" progId="Equation.3">
                  <p:embed/>
                </p:oleObj>
              </mc:Choice>
              <mc:Fallback>
                <p:oleObj name="Formel" r:id="rId6" imgW="151128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3536950"/>
                        <a:ext cx="2736850" cy="758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0" name="Object 5"/>
          <p:cNvGraphicFramePr>
            <a:graphicFrameLocks noChangeAspect="1"/>
          </p:cNvGraphicFramePr>
          <p:nvPr/>
        </p:nvGraphicFramePr>
        <p:xfrm>
          <a:off x="1446213" y="5373688"/>
          <a:ext cx="3341687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0" name="Formel" r:id="rId8" imgW="1714320" imgH="228600" progId="Equation.3">
                  <p:embed/>
                </p:oleObj>
              </mc:Choice>
              <mc:Fallback>
                <p:oleObj name="Formel" r:id="rId8" imgW="171432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6213" y="5373688"/>
                        <a:ext cx="3341687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Consistency of the OLS-estimator</a:t>
            </a:r>
          </a:p>
        </p:txBody>
      </p:sp>
      <p:sp>
        <p:nvSpPr>
          <p:cNvPr id="29702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5212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GB" altLang="cs-CZ" sz="2000" dirty="0" smtClean="0"/>
              <a:t>Simple linear regression</a:t>
            </a:r>
          </a:p>
          <a:p>
            <a:pPr>
              <a:buFont typeface="Wingdings" pitchFamily="2" charset="2"/>
              <a:buNone/>
              <a:defRPr/>
            </a:pPr>
            <a:r>
              <a:rPr lang="en-GB" altLang="cs-CZ" sz="2000" i="1" dirty="0" smtClean="0"/>
              <a:t>		</a:t>
            </a:r>
            <a:r>
              <a:rPr lang="en-US" sz="2000" i="1" dirty="0" err="1" smtClean="0"/>
              <a:t>y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= </a:t>
            </a:r>
            <a:r>
              <a:rPr lang="en-US" sz="2000" dirty="0" smtClean="0">
                <a:latin typeface="Symbol" pitchFamily="18" charset="2"/>
              </a:rPr>
              <a:t>b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+ </a:t>
            </a:r>
            <a:r>
              <a:rPr lang="en-US" sz="2000" dirty="0" smtClean="0">
                <a:latin typeface="Symbol" pitchFamily="18" charset="2"/>
              </a:rPr>
              <a:t>b</a:t>
            </a:r>
            <a:r>
              <a:rPr lang="en-US" sz="2000" baseline="-25000" dirty="0" smtClean="0"/>
              <a:t>2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 + </a:t>
            </a:r>
            <a:r>
              <a:rPr lang="en-US" sz="2000" dirty="0" err="1" smtClean="0">
                <a:latin typeface="Symbol" pitchFamily="18" charset="2"/>
              </a:rPr>
              <a:t>e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</a:t>
            </a:r>
          </a:p>
          <a:p>
            <a:pPr>
              <a:spcBef>
                <a:spcPts val="1200"/>
              </a:spcBef>
              <a:buFont typeface="Wingdings" pitchFamily="2" charset="2"/>
              <a:buNone/>
              <a:defRPr/>
            </a:pPr>
            <a:r>
              <a:rPr lang="en-GB" altLang="cs-CZ" sz="2000" dirty="0" smtClean="0"/>
              <a:t>Observations: (</a:t>
            </a:r>
            <a:r>
              <a:rPr lang="en-GB" altLang="cs-CZ" sz="2000" i="1" dirty="0" err="1" smtClean="0"/>
              <a:t>y</a:t>
            </a:r>
            <a:r>
              <a:rPr lang="en-GB" altLang="cs-CZ" sz="2000" baseline="-25000" dirty="0" err="1" smtClean="0"/>
              <a:t>i</a:t>
            </a:r>
            <a:r>
              <a:rPr lang="en-GB" altLang="cs-CZ" sz="2000" dirty="0" smtClean="0"/>
              <a:t>, </a:t>
            </a:r>
            <a:r>
              <a:rPr lang="en-GB" altLang="cs-CZ" sz="2000" i="1" dirty="0" smtClean="0"/>
              <a:t>x</a:t>
            </a:r>
            <a:r>
              <a:rPr lang="en-GB" altLang="cs-CZ" sz="2000" baseline="-25000" dirty="0" smtClean="0"/>
              <a:t>i</a:t>
            </a:r>
            <a:r>
              <a:rPr lang="en-GB" altLang="cs-CZ" sz="2000" dirty="0" smtClean="0"/>
              <a:t>), </a:t>
            </a:r>
            <a:r>
              <a:rPr lang="en-GB" altLang="cs-CZ" sz="2000" i="1" dirty="0" err="1" smtClean="0"/>
              <a:t>i</a:t>
            </a:r>
            <a:r>
              <a:rPr lang="en-GB" altLang="cs-CZ" sz="2000" dirty="0" smtClean="0"/>
              <a:t> = 1, …, </a:t>
            </a:r>
            <a:r>
              <a:rPr lang="en-GB" altLang="cs-CZ" sz="2000" i="1" dirty="0" smtClean="0"/>
              <a:t>N</a:t>
            </a:r>
            <a:r>
              <a:rPr lang="en-GB" altLang="cs-CZ" sz="2000" dirty="0" smtClean="0"/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en-GB" sz="2000" dirty="0" smtClean="0"/>
              <a:t>OLS estimator </a:t>
            </a:r>
          </a:p>
          <a:p>
            <a:pPr>
              <a:buFont typeface="Wingdings" pitchFamily="2" charset="2"/>
              <a:buNone/>
              <a:defRPr/>
            </a:pPr>
            <a:r>
              <a:rPr lang="en-GB" sz="2000" i="1" dirty="0" smtClean="0"/>
              <a:t>		</a:t>
            </a:r>
            <a:endParaRPr lang="en-GB" sz="2000" dirty="0" smtClean="0"/>
          </a:p>
          <a:p>
            <a:pPr>
              <a:buFont typeface="Wingdings" pitchFamily="2" charset="2"/>
              <a:buNone/>
              <a:defRPr/>
            </a:pPr>
            <a:r>
              <a:rPr lang="en-GB" sz="2000" dirty="0" smtClean="0"/>
              <a:t>		</a:t>
            </a:r>
          </a:p>
          <a:p>
            <a:pPr>
              <a:buFont typeface="Wingdings" pitchFamily="2" charset="2"/>
              <a:buNone/>
              <a:defRPr/>
            </a:pPr>
            <a:endParaRPr lang="de-AT" sz="1050" dirty="0" smtClean="0"/>
          </a:p>
          <a:p>
            <a:pPr>
              <a:buFont typeface="Wingdings" pitchFamily="2" charset="2"/>
              <a:buNone/>
              <a:defRPr/>
            </a:pPr>
            <a:endParaRPr lang="de-AT" sz="1050" dirty="0" smtClean="0"/>
          </a:p>
          <a:p>
            <a:pPr>
              <a:spcBef>
                <a:spcPts val="1200"/>
              </a:spcBef>
              <a:defRPr/>
            </a:pPr>
            <a:r>
              <a:rPr lang="en-GB" sz="2000" dirty="0" smtClean="0"/>
              <a:t>		       and  		  converge in probability to 	</a:t>
            </a:r>
            <a:r>
              <a:rPr lang="en-GB" sz="2000" dirty="0" err="1" smtClean="0"/>
              <a:t>Cov</a:t>
            </a:r>
            <a:r>
              <a:rPr lang="en-GB" sz="2000" dirty="0" smtClean="0">
                <a:sym typeface="Symbol" pitchFamily="18" charset="2"/>
              </a:rPr>
              <a:t> {</a:t>
            </a:r>
            <a:r>
              <a:rPr lang="en-GB" sz="2000" i="1" dirty="0" smtClean="0">
                <a:sym typeface="Symbol" pitchFamily="18" charset="2"/>
              </a:rPr>
              <a:t>x,</a:t>
            </a:r>
            <a:r>
              <a:rPr lang="en-US" sz="2000" dirty="0" smtClean="0">
                <a:latin typeface="Symbol" pitchFamily="18" charset="2"/>
              </a:rPr>
              <a:t> e</a:t>
            </a:r>
            <a:r>
              <a:rPr lang="en-GB" sz="2000" dirty="0" smtClean="0">
                <a:sym typeface="Symbol" pitchFamily="18" charset="2"/>
              </a:rPr>
              <a:t>} and V{</a:t>
            </a:r>
            <a:r>
              <a:rPr lang="en-GB" sz="2000" i="1" dirty="0" smtClean="0"/>
              <a:t>x</a:t>
            </a:r>
            <a:r>
              <a:rPr lang="en-GB" sz="2000" dirty="0" smtClean="0">
                <a:sym typeface="Symbol" pitchFamily="18" charset="2"/>
              </a:rPr>
              <a:t>} </a:t>
            </a:r>
            <a:endParaRPr lang="en-GB" sz="2000" dirty="0" smtClean="0"/>
          </a:p>
          <a:p>
            <a:pPr>
              <a:defRPr/>
            </a:pPr>
            <a:r>
              <a:rPr lang="de-AT" sz="2000" dirty="0" smtClean="0">
                <a:cs typeface="Arial" charset="0"/>
              </a:rPr>
              <a:t>Due </a:t>
            </a:r>
            <a:r>
              <a:rPr lang="de-AT" sz="2000" dirty="0" err="1" smtClean="0">
                <a:cs typeface="Arial" charset="0"/>
              </a:rPr>
              <a:t>to</a:t>
            </a:r>
            <a:r>
              <a:rPr lang="de-AT" sz="2000" dirty="0" smtClean="0">
                <a:cs typeface="Arial" charset="0"/>
              </a:rPr>
              <a:t> (A2), </a:t>
            </a:r>
            <a:r>
              <a:rPr lang="en-GB" sz="2000" dirty="0" err="1" smtClean="0"/>
              <a:t>Cov</a:t>
            </a:r>
            <a:r>
              <a:rPr lang="en-GB" sz="2000" dirty="0" smtClean="0">
                <a:sym typeface="Symbol" pitchFamily="18" charset="2"/>
              </a:rPr>
              <a:t> {</a:t>
            </a:r>
            <a:r>
              <a:rPr lang="en-GB" sz="2000" i="1" dirty="0" smtClean="0">
                <a:sym typeface="Symbol" pitchFamily="18" charset="2"/>
              </a:rPr>
              <a:t>x,</a:t>
            </a:r>
            <a:r>
              <a:rPr lang="en-US" sz="2000" dirty="0" smtClean="0">
                <a:latin typeface="Symbol" pitchFamily="18" charset="2"/>
              </a:rPr>
              <a:t> e</a:t>
            </a:r>
            <a:r>
              <a:rPr lang="en-GB" sz="2000" dirty="0" smtClean="0">
                <a:sym typeface="Symbol" pitchFamily="18" charset="2"/>
              </a:rPr>
              <a:t>} =0; with V{</a:t>
            </a:r>
            <a:r>
              <a:rPr lang="en-GB" sz="2000" i="1" dirty="0" smtClean="0"/>
              <a:t>x</a:t>
            </a:r>
            <a:r>
              <a:rPr lang="en-GB" sz="2000" dirty="0" smtClean="0">
                <a:sym typeface="Symbol" pitchFamily="18" charset="2"/>
              </a:rPr>
              <a:t>}&gt;0 follows </a:t>
            </a:r>
            <a:endParaRPr lang="en-GB" sz="2000" dirty="0" smtClean="0">
              <a:cs typeface="Arial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GB" sz="2000" dirty="0" smtClean="0"/>
              <a:t>		</a:t>
            </a:r>
            <a:r>
              <a:rPr lang="en-GB" sz="2000" dirty="0" err="1" smtClean="0">
                <a:sym typeface="Symbol" pitchFamily="18" charset="2"/>
              </a:rPr>
              <a:t>plim</a:t>
            </a:r>
            <a:r>
              <a:rPr lang="en-GB" sz="2000" i="1" baseline="-25000" dirty="0" err="1" smtClean="0">
                <a:sym typeface="Symbol" pitchFamily="18" charset="2"/>
              </a:rPr>
              <a:t>N</a:t>
            </a:r>
            <a:r>
              <a:rPr lang="en-GB" sz="2000" i="1" baseline="-25000" dirty="0" smtClean="0">
                <a:sym typeface="Symbol" pitchFamily="18" charset="2"/>
              </a:rPr>
              <a:t> </a:t>
            </a:r>
            <a:r>
              <a:rPr lang="en-GB" sz="2000" baseline="-25000" dirty="0" smtClean="0">
                <a:sym typeface="Symbol" pitchFamily="18" charset="2"/>
              </a:rPr>
              <a:t>→</a:t>
            </a:r>
            <a:r>
              <a:rPr lang="en-GB" sz="2000" i="1" baseline="-25000" dirty="0" smtClean="0">
                <a:sym typeface="Symbol" pitchFamily="18" charset="2"/>
              </a:rPr>
              <a:t> </a:t>
            </a:r>
            <a:r>
              <a:rPr lang="en-GB" sz="2000" baseline="-25000" dirty="0" smtClean="0">
                <a:sym typeface="Symbol" pitchFamily="18" charset="2"/>
              </a:rPr>
              <a:t>∞ </a:t>
            </a:r>
            <a:r>
              <a:rPr lang="en-GB" sz="2000" i="1" dirty="0" smtClean="0">
                <a:sym typeface="Symbol" pitchFamily="18" charset="2"/>
              </a:rPr>
              <a:t>b</a:t>
            </a:r>
            <a:r>
              <a:rPr lang="en-GB" sz="2000" baseline="-25000" dirty="0" smtClean="0">
                <a:sym typeface="Symbol" pitchFamily="18" charset="2"/>
              </a:rPr>
              <a:t>2</a:t>
            </a:r>
            <a:r>
              <a:rPr lang="en-GB" sz="2000" dirty="0" smtClean="0">
                <a:sym typeface="Symbol" pitchFamily="18" charset="2"/>
              </a:rPr>
              <a:t> = </a:t>
            </a:r>
            <a:r>
              <a:rPr lang="en-GB" sz="2000" dirty="0" smtClean="0">
                <a:cs typeface="Arial" charset="0"/>
              </a:rPr>
              <a:t>β</a:t>
            </a:r>
            <a:r>
              <a:rPr lang="en-GB" sz="2000" baseline="-25000" dirty="0" smtClean="0">
                <a:sym typeface="Symbol" pitchFamily="18" charset="2"/>
              </a:rPr>
              <a:t>2</a:t>
            </a:r>
            <a:r>
              <a:rPr lang="en-GB" sz="2000" dirty="0" smtClean="0">
                <a:sym typeface="Symbol" pitchFamily="18" charset="2"/>
              </a:rPr>
              <a:t> + </a:t>
            </a:r>
            <a:r>
              <a:rPr lang="en-GB" sz="2000" dirty="0" err="1" smtClean="0"/>
              <a:t>Cov</a:t>
            </a:r>
            <a:r>
              <a:rPr lang="en-GB" sz="2000" dirty="0" smtClean="0">
                <a:sym typeface="Symbol" pitchFamily="18" charset="2"/>
              </a:rPr>
              <a:t> {</a:t>
            </a:r>
            <a:r>
              <a:rPr lang="en-GB" sz="2000" i="1" dirty="0" smtClean="0">
                <a:sym typeface="Symbol" pitchFamily="18" charset="2"/>
              </a:rPr>
              <a:t>x,</a:t>
            </a:r>
            <a:r>
              <a:rPr lang="en-US" sz="2000" dirty="0" smtClean="0">
                <a:latin typeface="Symbol" pitchFamily="18" charset="2"/>
              </a:rPr>
              <a:t> e</a:t>
            </a:r>
            <a:r>
              <a:rPr lang="en-GB" sz="2000" dirty="0" smtClean="0">
                <a:sym typeface="Symbol" pitchFamily="18" charset="2"/>
              </a:rPr>
              <a:t>}/V{</a:t>
            </a:r>
            <a:r>
              <a:rPr lang="en-GB" sz="2000" i="1" dirty="0" smtClean="0"/>
              <a:t>x</a:t>
            </a:r>
            <a:r>
              <a:rPr lang="en-GB" sz="2000" dirty="0" smtClean="0">
                <a:sym typeface="Symbol" pitchFamily="18" charset="2"/>
              </a:rPr>
              <a:t>} = </a:t>
            </a:r>
            <a:r>
              <a:rPr lang="en-GB" sz="2000" dirty="0" smtClean="0">
                <a:cs typeface="Arial" charset="0"/>
              </a:rPr>
              <a:t>β</a:t>
            </a:r>
            <a:r>
              <a:rPr lang="en-GB" sz="2000" baseline="-25000" dirty="0" smtClean="0">
                <a:sym typeface="Symbol" pitchFamily="18" charset="2"/>
              </a:rPr>
              <a:t>2</a:t>
            </a:r>
            <a:r>
              <a:rPr lang="en-GB" sz="2000" dirty="0" smtClean="0">
                <a:sym typeface="Symbol" pitchFamily="18" charset="2"/>
              </a:rPr>
              <a:t> </a:t>
            </a:r>
            <a:endParaRPr lang="en-GB" sz="2000" dirty="0" smtClean="0">
              <a:cs typeface="Arial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defRPr/>
            </a:pPr>
            <a:endParaRPr lang="en-US" sz="2000" dirty="0" smtClean="0"/>
          </a:p>
          <a:p>
            <a:pPr>
              <a:buFont typeface="Wingdings" pitchFamily="2" charset="2"/>
              <a:buNone/>
              <a:defRPr/>
            </a:pPr>
            <a:r>
              <a:rPr lang="de-AT" sz="2000" dirty="0" smtClean="0">
                <a:cs typeface="Arial" charset="0"/>
                <a:sym typeface="Symbol" pitchFamily="18" charset="2"/>
              </a:rPr>
              <a:t> </a:t>
            </a:r>
            <a:endParaRPr lang="en-US" sz="2000" dirty="0" smtClean="0">
              <a:cs typeface="Arial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FEA601-E945-4FC2-ADAB-79900BEFF39F}" type="slidenum">
              <a:rPr lang="de-AT" altLang="en-US"/>
              <a:pPr>
                <a:defRPr/>
              </a:pPr>
              <a:t>33</a:t>
            </a:fld>
            <a:endParaRPr lang="de-AT" altLang="en-US" dirty="0"/>
          </a:p>
        </p:txBody>
      </p:sp>
      <p:graphicFrame>
        <p:nvGraphicFramePr>
          <p:cNvPr id="30722" name="Object 4"/>
          <p:cNvGraphicFramePr>
            <a:graphicFrameLocks noChangeAspect="1"/>
          </p:cNvGraphicFramePr>
          <p:nvPr/>
        </p:nvGraphicFramePr>
        <p:xfrm>
          <a:off x="846138" y="4287838"/>
          <a:ext cx="196215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9" name="Equation" r:id="rId4" imgW="1155600" imgH="291960" progId="Equation.DSMT4">
                  <p:embed/>
                </p:oleObj>
              </mc:Choice>
              <mc:Fallback>
                <p:oleObj name="Equation" r:id="rId4" imgW="1155600" imgH="2919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138" y="4287838"/>
                        <a:ext cx="196215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3" name="Object 4"/>
          <p:cNvGraphicFramePr>
            <a:graphicFrameLocks noChangeAspect="1"/>
          </p:cNvGraphicFramePr>
          <p:nvPr/>
        </p:nvGraphicFramePr>
        <p:xfrm>
          <a:off x="1403350" y="3109913"/>
          <a:ext cx="5329238" cy="116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0" name="Equation" r:id="rId6" imgW="3136680" imgH="685800" progId="Equation.DSMT4">
                  <p:embed/>
                </p:oleObj>
              </mc:Choice>
              <mc:Fallback>
                <p:oleObj name="Equation" r:id="rId6" imgW="3136680" imgH="6858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3109913"/>
                        <a:ext cx="5329238" cy="1165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4" name="Object 4"/>
          <p:cNvGraphicFramePr>
            <a:graphicFrameLocks noChangeAspect="1"/>
          </p:cNvGraphicFramePr>
          <p:nvPr/>
        </p:nvGraphicFramePr>
        <p:xfrm>
          <a:off x="3343275" y="4275138"/>
          <a:ext cx="1876425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1" name="Equation" r:id="rId8" imgW="1104840" imgH="291960" progId="Equation.DSMT4">
                  <p:embed/>
                </p:oleObj>
              </mc:Choice>
              <mc:Fallback>
                <p:oleObj name="Equation" r:id="rId8" imgW="1104840" imgH="29196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3275" y="4275138"/>
                        <a:ext cx="1876425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OLS Estimators: Consistency</a:t>
            </a:r>
          </a:p>
        </p:txBody>
      </p:sp>
      <p:sp>
        <p:nvSpPr>
          <p:cNvPr id="31748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If (A2) from the Gauss-Markov assumptions (exogenous </a:t>
            </a:r>
            <a:r>
              <a:rPr lang="en-US" sz="2000" i="1" smtClean="0"/>
              <a:t>x</a:t>
            </a:r>
            <a:r>
              <a:rPr lang="en-US" sz="2000" baseline="-25000" smtClean="0"/>
              <a:t>i</a:t>
            </a:r>
            <a:r>
              <a:rPr lang="en-US" sz="2000" smtClean="0"/>
              <a:t>, all </a:t>
            </a:r>
            <a:r>
              <a:rPr lang="en-US" sz="2000" i="1" smtClean="0"/>
              <a:t>x</a:t>
            </a:r>
            <a:r>
              <a:rPr lang="en-US" sz="2000" baseline="-25000" smtClean="0"/>
              <a:t>i</a:t>
            </a:r>
            <a:r>
              <a:rPr lang="en-US" sz="2000" smtClean="0"/>
              <a:t> and </a:t>
            </a:r>
            <a:r>
              <a:rPr lang="en-US" sz="2000" smtClean="0">
                <a:latin typeface="Symbol" pitchFamily="18" charset="2"/>
              </a:rPr>
              <a:t>e</a:t>
            </a:r>
            <a:r>
              <a:rPr lang="en-US" sz="2000" baseline="-25000" smtClean="0"/>
              <a:t>i</a:t>
            </a:r>
            <a:r>
              <a:rPr lang="en-US" sz="2000" smtClean="0"/>
              <a:t> are independent) and the assumption (A6) are fulfilled: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smtClean="0"/>
          </a:p>
          <a:p>
            <a:pPr eaLnBrk="1" hangingPunct="1">
              <a:spcBef>
                <a:spcPts val="600"/>
              </a:spcBef>
              <a:buFontTx/>
              <a:buNone/>
            </a:pPr>
            <a:endParaRPr lang="en-US" sz="2000" smtClean="0">
              <a:sym typeface="Symbol" pitchFamily="18" charset="2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de-AT" sz="2000" smtClean="0">
                <a:sym typeface="Symbol" pitchFamily="18" charset="2"/>
              </a:rPr>
              <a:t>	</a:t>
            </a:r>
            <a:r>
              <a:rPr lang="en-US" sz="2000" i="1" smtClean="0"/>
              <a:t>b</a:t>
            </a:r>
            <a:r>
              <a:rPr lang="en-US" sz="2000" baseline="-25000" smtClean="0"/>
              <a:t>k</a:t>
            </a:r>
            <a:r>
              <a:rPr lang="en-US" sz="2000" smtClean="0">
                <a:sym typeface="Symbol" pitchFamily="18" charset="2"/>
              </a:rPr>
              <a:t> converges in probability to </a:t>
            </a:r>
            <a:r>
              <a:rPr lang="en-US" sz="2000" smtClean="0">
                <a:latin typeface="Symbol" pitchFamily="18" charset="2"/>
              </a:rPr>
              <a:t>b</a:t>
            </a:r>
            <a:r>
              <a:rPr lang="en-US" sz="2000" baseline="-25000" smtClean="0"/>
              <a:t>k</a:t>
            </a:r>
            <a:r>
              <a:rPr lang="en-US" sz="2000" smtClean="0"/>
              <a:t> for </a:t>
            </a:r>
            <a:r>
              <a:rPr lang="en-US" sz="2000" i="1" smtClean="0">
                <a:sym typeface="Symbol" pitchFamily="18" charset="2"/>
              </a:rPr>
              <a:t>N </a:t>
            </a:r>
            <a:r>
              <a:rPr lang="en-US" sz="2000" smtClean="0">
                <a:sym typeface="Symbol" pitchFamily="18" charset="2"/>
              </a:rPr>
              <a:t>→</a:t>
            </a:r>
            <a:r>
              <a:rPr lang="en-US" sz="2000" i="1" smtClean="0">
                <a:sym typeface="Symbol" pitchFamily="18" charset="2"/>
              </a:rPr>
              <a:t> </a:t>
            </a:r>
            <a:r>
              <a:rPr lang="en-US" sz="2000" smtClean="0">
                <a:sym typeface="Symbol" pitchFamily="18" charset="2"/>
              </a:rPr>
              <a:t>∞</a:t>
            </a:r>
            <a:r>
              <a:rPr lang="en-US" sz="2000" smtClean="0"/>
              <a:t> </a:t>
            </a:r>
            <a:endParaRPr lang="en-US" sz="2000" smtClean="0">
              <a:sym typeface="Symbol" pitchFamily="18" charset="2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sz="2000" smtClean="0">
                <a:sym typeface="Symbol" pitchFamily="18" charset="2"/>
              </a:rPr>
              <a:t>Consistency of the OLS estimators </a:t>
            </a:r>
            <a:r>
              <a:rPr lang="en-US" sz="2000" i="1" smtClean="0">
                <a:sym typeface="Symbol" pitchFamily="18" charset="2"/>
              </a:rPr>
              <a:t>b</a:t>
            </a:r>
            <a:r>
              <a:rPr lang="en-US" sz="2000" smtClean="0">
                <a:sym typeface="Symbol" pitchFamily="18" charset="2"/>
              </a:rPr>
              <a:t>: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For </a:t>
            </a:r>
            <a:r>
              <a:rPr lang="en-US" sz="2000" i="1" smtClean="0">
                <a:sym typeface="Symbol" pitchFamily="18" charset="2"/>
              </a:rPr>
              <a:t>N </a:t>
            </a:r>
            <a:r>
              <a:rPr lang="en-US" sz="2000" smtClean="0">
                <a:sym typeface="Symbol" pitchFamily="18" charset="2"/>
              </a:rPr>
              <a:t>→</a:t>
            </a:r>
            <a:r>
              <a:rPr lang="en-US" sz="2000" i="1" smtClean="0">
                <a:sym typeface="Symbol" pitchFamily="18" charset="2"/>
              </a:rPr>
              <a:t> </a:t>
            </a:r>
            <a:r>
              <a:rPr lang="en-US" sz="2000" smtClean="0">
                <a:sym typeface="Symbol" pitchFamily="18" charset="2"/>
              </a:rPr>
              <a:t>∞</a:t>
            </a:r>
            <a:r>
              <a:rPr lang="en-US" sz="2000" smtClean="0"/>
              <a:t>, </a:t>
            </a:r>
            <a:r>
              <a:rPr lang="en-US" sz="2000" i="1" smtClean="0">
                <a:cs typeface="Arial" charset="0"/>
              </a:rPr>
              <a:t>b</a:t>
            </a:r>
            <a:r>
              <a:rPr lang="en-US" sz="2000" smtClean="0">
                <a:cs typeface="Arial" charset="0"/>
              </a:rPr>
              <a:t> </a:t>
            </a:r>
            <a:r>
              <a:rPr lang="en-US" sz="2000" smtClean="0">
                <a:sym typeface="Symbol" pitchFamily="18" charset="2"/>
              </a:rPr>
              <a:t>converges in </a:t>
            </a:r>
            <a:r>
              <a:rPr lang="en-US" sz="2000" smtClean="0">
                <a:cs typeface="Arial" charset="0"/>
              </a:rPr>
              <a:t>probability to </a:t>
            </a:r>
            <a:r>
              <a:rPr lang="el-GR" sz="2000" smtClean="0">
                <a:cs typeface="Arial" charset="0"/>
              </a:rPr>
              <a:t>β</a:t>
            </a:r>
            <a:r>
              <a:rPr lang="de-AT" sz="2000" smtClean="0">
                <a:cs typeface="Arial" charset="0"/>
              </a:rPr>
              <a:t>,</a:t>
            </a:r>
            <a:r>
              <a:rPr lang="en-US" sz="2000" smtClean="0"/>
              <a:t> i.e., </a:t>
            </a:r>
            <a:r>
              <a:rPr lang="en-US" sz="2000" smtClean="0">
                <a:cs typeface="Arial" charset="0"/>
              </a:rPr>
              <a:t>the probability that </a:t>
            </a:r>
            <a:r>
              <a:rPr lang="en-US" sz="2000" i="1" smtClean="0">
                <a:cs typeface="Arial" charset="0"/>
              </a:rPr>
              <a:t>b</a:t>
            </a:r>
            <a:r>
              <a:rPr lang="en-US" sz="2000" smtClean="0">
                <a:cs typeface="Arial" charset="0"/>
              </a:rPr>
              <a:t> differs from </a:t>
            </a:r>
            <a:r>
              <a:rPr lang="el-GR" sz="2000" smtClean="0">
                <a:cs typeface="Arial" charset="0"/>
              </a:rPr>
              <a:t>β</a:t>
            </a:r>
            <a:r>
              <a:rPr lang="en-US" sz="2000" smtClean="0">
                <a:cs typeface="Arial" charset="0"/>
              </a:rPr>
              <a:t> by a certain amount goes to zero </a:t>
            </a:r>
            <a:r>
              <a:rPr lang="en-US" sz="2000" smtClean="0"/>
              <a:t>for </a:t>
            </a:r>
            <a:r>
              <a:rPr lang="en-US" sz="2000" i="1" smtClean="0">
                <a:sym typeface="Symbol" pitchFamily="18" charset="2"/>
              </a:rPr>
              <a:t>N </a:t>
            </a:r>
            <a:r>
              <a:rPr lang="en-US" sz="2000" smtClean="0">
                <a:sym typeface="Symbol" pitchFamily="18" charset="2"/>
              </a:rPr>
              <a:t>→</a:t>
            </a:r>
            <a:r>
              <a:rPr lang="en-US" sz="2000" i="1" smtClean="0">
                <a:sym typeface="Symbol" pitchFamily="18" charset="2"/>
              </a:rPr>
              <a:t> </a:t>
            </a:r>
            <a:r>
              <a:rPr lang="en-US" sz="2000" smtClean="0">
                <a:sym typeface="Symbol" pitchFamily="18" charset="2"/>
              </a:rPr>
              <a:t>∞</a:t>
            </a:r>
            <a:endParaRPr lang="en-US" sz="2000" smtClean="0">
              <a:cs typeface="Arial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en-US" sz="2000" smtClean="0">
                <a:cs typeface="Arial" charset="0"/>
              </a:rPr>
              <a:t>The distribution of </a:t>
            </a:r>
            <a:r>
              <a:rPr lang="en-US" sz="2000" i="1" smtClean="0">
                <a:cs typeface="Arial" charset="0"/>
              </a:rPr>
              <a:t>b </a:t>
            </a:r>
            <a:r>
              <a:rPr lang="en-US" sz="2000" smtClean="0">
                <a:cs typeface="Arial" charset="0"/>
              </a:rPr>
              <a:t>collapses in</a:t>
            </a:r>
            <a:r>
              <a:rPr lang="el-GR" sz="2000" smtClean="0">
                <a:cs typeface="Arial" charset="0"/>
              </a:rPr>
              <a:t> β</a:t>
            </a:r>
            <a:endParaRPr lang="de-AT" sz="2000" smtClean="0">
              <a:cs typeface="Arial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en-US" sz="2000" smtClean="0">
                <a:sym typeface="Symbol" pitchFamily="18" charset="2"/>
              </a:rPr>
              <a:t>plim</a:t>
            </a:r>
            <a:r>
              <a:rPr lang="en-US" sz="2000" i="1" baseline="-25000" smtClean="0">
                <a:sym typeface="Symbol" pitchFamily="18" charset="2"/>
              </a:rPr>
              <a:t>N </a:t>
            </a:r>
            <a:r>
              <a:rPr lang="en-US" sz="2000" baseline="-25000" smtClean="0">
                <a:sym typeface="Symbol" pitchFamily="18" charset="2"/>
              </a:rPr>
              <a:t>→</a:t>
            </a:r>
            <a:r>
              <a:rPr lang="en-US" sz="2000" i="1" baseline="-25000" smtClean="0">
                <a:sym typeface="Symbol" pitchFamily="18" charset="2"/>
              </a:rPr>
              <a:t> </a:t>
            </a:r>
            <a:r>
              <a:rPr lang="en-US" sz="2000" baseline="-25000" smtClean="0">
                <a:sym typeface="Symbol" pitchFamily="18" charset="2"/>
              </a:rPr>
              <a:t>∞ </a:t>
            </a:r>
            <a:r>
              <a:rPr lang="en-US" sz="2000" i="1" smtClean="0">
                <a:sym typeface="Symbol" pitchFamily="18" charset="2"/>
              </a:rPr>
              <a:t>b</a:t>
            </a:r>
            <a:r>
              <a:rPr lang="en-US" sz="2000" smtClean="0">
                <a:sym typeface="Symbol" pitchFamily="18" charset="2"/>
              </a:rPr>
              <a:t> = </a:t>
            </a:r>
            <a:r>
              <a:rPr lang="el-GR" sz="2000" smtClean="0">
                <a:cs typeface="Arial" charset="0"/>
              </a:rPr>
              <a:t>β</a:t>
            </a:r>
            <a:endParaRPr lang="en-US" sz="2000" smtClean="0">
              <a:cs typeface="Arial" charset="0"/>
            </a:endParaRPr>
          </a:p>
          <a:p>
            <a:pPr>
              <a:buFont typeface="Wingdings" pitchFamily="2" charset="2"/>
              <a:buNone/>
            </a:pPr>
            <a:r>
              <a:rPr lang="en-US" sz="2000" smtClean="0"/>
              <a:t>Needs no assumptions beyond (A2) and (A6)!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E0B5BC-88C6-4D6F-BF82-434FFE71854B}" type="slidenum">
              <a:rPr lang="de-AT" altLang="en-US"/>
              <a:pPr>
                <a:defRPr/>
              </a:pPr>
              <a:t>34</a:t>
            </a:fld>
            <a:endParaRPr lang="de-AT" altLang="en-US" dirty="0"/>
          </a:p>
        </p:txBody>
      </p:sp>
      <p:sp>
        <p:nvSpPr>
          <p:cNvPr id="31752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31746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9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Group 229"/>
          <p:cNvGraphicFramePr>
            <a:graphicFrameLocks/>
          </p:cNvGraphicFramePr>
          <p:nvPr/>
        </p:nvGraphicFramePr>
        <p:xfrm>
          <a:off x="928688" y="2276475"/>
          <a:ext cx="7143800" cy="701040"/>
        </p:xfrm>
        <a:graphic>
          <a:graphicData uri="http://schemas.openxmlformats.org/drawingml/2006/table">
            <a:tbl>
              <a:tblPr/>
              <a:tblGrid>
                <a:gridCol w="770091"/>
                <a:gridCol w="6373709"/>
              </a:tblGrid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A6</a:t>
                      </a:r>
                      <a:endParaRPr kumimoji="0" lang="en-US" sz="26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1/N </a:t>
                      </a: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en-US" sz="2000" b="0" i="1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Σ</a:t>
                      </a:r>
                      <a:r>
                        <a:rPr kumimoji="0" lang="en-US" sz="2000" b="0" i="1" u="none" strike="noStrike" cap="none" normalizeH="0" baseline="3000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r>
                        <a:rPr kumimoji="0" lang="en-US" sz="2000" b="0" i="0" u="none" strike="noStrike" cap="none" normalizeH="0" baseline="-2500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-2500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</a:t>
                      </a:r>
                      <a:r>
                        <a:rPr kumimoji="0" lang="en-US" sz="2000" b="0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’) = 1/</a:t>
                      </a:r>
                      <a:r>
                        <a:rPr kumimoji="0" lang="en-US" sz="2000" b="0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</a:t>
                      </a:r>
                      <a:r>
                        <a:rPr kumimoji="0" lang="en-US" sz="2000" b="0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’</a:t>
                      </a:r>
                      <a:r>
                        <a:rPr kumimoji="0" lang="en-US" sz="2000" b="0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 converges with growing </a:t>
                      </a:r>
                      <a:r>
                        <a:rPr kumimoji="0" lang="en-US" sz="2000" b="0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to a finite, nonsingular matrix </a:t>
                      </a:r>
                      <a:r>
                        <a:rPr kumimoji="0" lang="en-US" sz="20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Σ</a:t>
                      </a:r>
                      <a:r>
                        <a:rPr kumimoji="0" lang="en-US" sz="2000" b="0" i="0" u="none" strike="noStrike" cap="none" normalizeH="0" baseline="-2500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  <a:endParaRPr kumimoji="0" lang="en-US" sz="2000" b="0" i="1" u="none" strike="noStrike" cap="none" normalizeH="0" baseline="-2500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OLS Estimators: Consistency, </a:t>
            </a:r>
            <a:r>
              <a:rPr lang="en-US" sz="2400" smtClean="0">
                <a:latin typeface="Verdana" pitchFamily="34" charset="0"/>
              </a:rPr>
              <a:t>cont’d</a:t>
            </a:r>
            <a:endParaRPr lang="en-US" sz="4000" smtClean="0">
              <a:latin typeface="Verdana" pitchFamily="34" charset="0"/>
            </a:endParaRPr>
          </a:p>
        </p:txBody>
      </p:sp>
      <p:sp>
        <p:nvSpPr>
          <p:cNvPr id="2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>
                <a:sym typeface="Symbol" pitchFamily="18" charset="2"/>
              </a:rPr>
              <a:t>Consistency of OLS estimators can also be shown to hold under weaker assumptions: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>
                <a:sym typeface="Symbol" pitchFamily="18" charset="2"/>
              </a:rPr>
              <a:t>The OLS estimators </a:t>
            </a:r>
            <a:r>
              <a:rPr lang="en-US" sz="2000" i="1" dirty="0" smtClean="0">
                <a:sym typeface="Symbol" pitchFamily="18" charset="2"/>
              </a:rPr>
              <a:t>b</a:t>
            </a:r>
            <a:r>
              <a:rPr lang="en-US" sz="2000" dirty="0" smtClean="0">
                <a:sym typeface="Symbol" pitchFamily="18" charset="2"/>
              </a:rPr>
              <a:t> are consistent,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>
                <a:sym typeface="Symbol" pitchFamily="18" charset="2"/>
              </a:rPr>
              <a:t>		</a:t>
            </a:r>
            <a:r>
              <a:rPr lang="en-US" sz="2000" dirty="0" err="1" smtClean="0">
                <a:sym typeface="Symbol" pitchFamily="18" charset="2"/>
              </a:rPr>
              <a:t>plim</a:t>
            </a:r>
            <a:r>
              <a:rPr lang="en-US" sz="2000" i="1" baseline="-25000" dirty="0" err="1" smtClean="0">
                <a:sym typeface="Symbol" pitchFamily="18" charset="2"/>
              </a:rPr>
              <a:t>N</a:t>
            </a:r>
            <a:r>
              <a:rPr lang="en-US" sz="2000" i="1" baseline="-25000" dirty="0" smtClean="0">
                <a:sym typeface="Symbol" pitchFamily="18" charset="2"/>
              </a:rPr>
              <a:t> </a:t>
            </a:r>
            <a:r>
              <a:rPr lang="en-US" sz="2000" baseline="-25000" dirty="0" smtClean="0">
                <a:sym typeface="Symbol" pitchFamily="18" charset="2"/>
              </a:rPr>
              <a:t>→</a:t>
            </a:r>
            <a:r>
              <a:rPr lang="en-US" sz="2000" i="1" baseline="-25000" dirty="0" smtClean="0">
                <a:sym typeface="Symbol" pitchFamily="18" charset="2"/>
              </a:rPr>
              <a:t> </a:t>
            </a:r>
            <a:r>
              <a:rPr lang="en-US" sz="2000" baseline="-25000" dirty="0" smtClean="0">
                <a:sym typeface="Symbol" pitchFamily="18" charset="2"/>
              </a:rPr>
              <a:t>∞ </a:t>
            </a:r>
            <a:r>
              <a:rPr lang="en-US" sz="2000" i="1" dirty="0" smtClean="0">
                <a:sym typeface="Symbol" pitchFamily="18" charset="2"/>
              </a:rPr>
              <a:t>b</a:t>
            </a:r>
            <a:r>
              <a:rPr lang="en-US" sz="2000" dirty="0" smtClean="0">
                <a:sym typeface="Symbol" pitchFamily="18" charset="2"/>
              </a:rPr>
              <a:t> = </a:t>
            </a:r>
            <a:r>
              <a:rPr lang="en-US" sz="2000" dirty="0" smtClean="0">
                <a:cs typeface="Arial" charset="0"/>
              </a:rPr>
              <a:t>β,</a:t>
            </a:r>
            <a:endParaRPr lang="en-US" sz="2000" dirty="0" smtClean="0">
              <a:sym typeface="Symbol" pitchFamily="18" charset="2"/>
            </a:endParaRP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if the assumptions (A7) and (A6) are fulfilled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buFont typeface="Wingdings" pitchFamily="2" charset="2"/>
              <a:buNone/>
              <a:defRPr/>
            </a:pPr>
            <a:endParaRPr lang="en-US" sz="1200" dirty="0" smtClean="0"/>
          </a:p>
          <a:p>
            <a:pPr>
              <a:buFont typeface="Wingdings" pitchFamily="2" charset="2"/>
              <a:buNone/>
              <a:defRPr/>
            </a:pPr>
            <a:r>
              <a:rPr lang="en-US" sz="2000" dirty="0" smtClean="0"/>
              <a:t>Follows from</a:t>
            </a:r>
          </a:p>
          <a:p>
            <a:pPr>
              <a:buFont typeface="Wingdings" pitchFamily="2" charset="2"/>
              <a:buNone/>
              <a:defRPr/>
            </a:pPr>
            <a:endParaRPr lang="en-US" sz="1600" dirty="0" smtClean="0"/>
          </a:p>
          <a:p>
            <a:pPr>
              <a:buFont typeface="Wingdings" pitchFamily="2" charset="2"/>
              <a:buNone/>
              <a:defRPr/>
            </a:pPr>
            <a:endParaRPr lang="en-US" sz="1200" dirty="0" smtClean="0"/>
          </a:p>
          <a:p>
            <a:pPr>
              <a:buFont typeface="Wingdings" pitchFamily="2" charset="2"/>
              <a:buNone/>
              <a:defRPr/>
            </a:pPr>
            <a:r>
              <a:rPr lang="en-US" sz="2000" dirty="0" smtClean="0"/>
              <a:t>and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dirty="0" smtClean="0"/>
              <a:t>		</a:t>
            </a:r>
            <a:r>
              <a:rPr lang="en-US" sz="2000" dirty="0" err="1" smtClean="0"/>
              <a:t>plim</a:t>
            </a:r>
            <a:r>
              <a:rPr lang="en-US" sz="2000" dirty="0" smtClean="0"/>
              <a:t>(</a:t>
            </a:r>
            <a:r>
              <a:rPr lang="en-US" sz="2000" i="1" dirty="0" smtClean="0"/>
              <a:t>b</a:t>
            </a:r>
            <a:r>
              <a:rPr lang="en-US" sz="2000" dirty="0" smtClean="0"/>
              <a:t> -</a:t>
            </a:r>
            <a:r>
              <a:rPr lang="en-US" sz="2000" dirty="0" smtClean="0">
                <a:cs typeface="Arial" charset="0"/>
              </a:rPr>
              <a:t> β</a:t>
            </a:r>
            <a:r>
              <a:rPr lang="en-US" sz="2000" dirty="0" smtClean="0"/>
              <a:t>) = </a:t>
            </a:r>
            <a:r>
              <a:rPr lang="en-US" sz="2000" dirty="0" smtClean="0">
                <a:latin typeface="Symbol" pitchFamily="18" charset="2"/>
              </a:rPr>
              <a:t>S</a:t>
            </a:r>
            <a:r>
              <a:rPr lang="en-US" sz="2000" baseline="-25000" dirty="0" smtClean="0"/>
              <a:t>xx</a:t>
            </a:r>
            <a:r>
              <a:rPr lang="en-US" sz="2000" baseline="30000" dirty="0" smtClean="0"/>
              <a:t>-1</a:t>
            </a:r>
            <a:r>
              <a:rPr lang="en-US" sz="2000" dirty="0" smtClean="0"/>
              <a:t>E{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i </a:t>
            </a:r>
            <a:r>
              <a:rPr lang="en-US" sz="2000" i="1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ε</a:t>
            </a:r>
            <a:r>
              <a:rPr lang="en-US" sz="2000" baseline="-25000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i</a:t>
            </a:r>
            <a:r>
              <a:rPr lang="en-US" sz="2000" dirty="0" smtClean="0"/>
              <a:t>}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7F5D73-72BA-4CD5-B51E-C172162B2C85}" type="slidenum">
              <a:rPr lang="de-AT" altLang="en-US"/>
              <a:pPr>
                <a:defRPr/>
              </a:pPr>
              <a:t>35</a:t>
            </a:fld>
            <a:endParaRPr lang="de-AT" altLang="en-US" dirty="0"/>
          </a:p>
        </p:txBody>
      </p:sp>
      <p:sp>
        <p:nvSpPr>
          <p:cNvPr id="32778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32770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7" name="Formel" r:id="rId4" imgW="139579" imgH="164957" progId="">
                  <p:embed/>
                </p:oleObj>
              </mc:Choice>
              <mc:Fallback>
                <p:oleObj name="Formel" r:id="rId4" imgW="139579" imgH="164957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8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Group 229"/>
          <p:cNvGraphicFramePr>
            <a:graphicFrameLocks/>
          </p:cNvGraphicFramePr>
          <p:nvPr/>
        </p:nvGraphicFramePr>
        <p:xfrm>
          <a:off x="928688" y="3500438"/>
          <a:ext cx="7143800" cy="701040"/>
        </p:xfrm>
        <a:graphic>
          <a:graphicData uri="http://schemas.openxmlformats.org/drawingml/2006/table">
            <a:tbl>
              <a:tblPr/>
              <a:tblGrid>
                <a:gridCol w="770091"/>
                <a:gridCol w="6373709"/>
              </a:tblGrid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A7</a:t>
                      </a:r>
                      <a:endParaRPr kumimoji="0" lang="en-US" sz="26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error terms have zero mean and are uncorrelated with each of the regressors: </a:t>
                      </a:r>
                      <a:r>
                        <a:rPr lang="en-US" sz="2000" dirty="0" smtClean="0"/>
                        <a:t>E{</a:t>
                      </a:r>
                      <a:r>
                        <a:rPr lang="en-US" sz="2000" i="1" dirty="0" smtClean="0"/>
                        <a:t>x</a:t>
                      </a:r>
                      <a:r>
                        <a:rPr lang="en-US" sz="2000" baseline="-25000" dirty="0" smtClean="0"/>
                        <a:t>i </a:t>
                      </a:r>
                      <a:r>
                        <a:rPr lang="el-GR" sz="2000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cs typeface="Arial" charset="0"/>
                        </a:rPr>
                        <a:t>ε</a:t>
                      </a:r>
                      <a:r>
                        <a:rPr lang="en-US" sz="2000" baseline="-250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cs typeface="Arial" charset="0"/>
                        </a:rPr>
                        <a:t>i</a:t>
                      </a:r>
                      <a:r>
                        <a:rPr lang="en-US" sz="2000" dirty="0" smtClean="0"/>
                        <a:t>} = 0</a:t>
                      </a:r>
                      <a:endParaRPr kumimoji="0" lang="en-US" sz="2000" b="0" i="1" u="none" strike="noStrike" cap="none" normalizeH="0" baseline="-2500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2772" name="Object 18"/>
          <p:cNvGraphicFramePr>
            <a:graphicFrameLocks noChangeAspect="1"/>
          </p:cNvGraphicFramePr>
          <p:nvPr/>
        </p:nvGraphicFramePr>
        <p:xfrm>
          <a:off x="1403350" y="4543425"/>
          <a:ext cx="3744913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9" name="Formel" r:id="rId8" imgW="2031840" imgH="469800" progId="Equation.3">
                  <p:embed/>
                </p:oleObj>
              </mc:Choice>
              <mc:Fallback>
                <p:oleObj name="Formel" r:id="rId8" imgW="2031840" imgH="4698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4543425"/>
                        <a:ext cx="3744913" cy="865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Consistency of </a:t>
            </a:r>
            <a:r>
              <a:rPr lang="en-US" sz="4000" i="1" smtClean="0">
                <a:latin typeface="Verdana" pitchFamily="34" charset="0"/>
                <a:ea typeface="Verdana" pitchFamily="34" charset="0"/>
                <a:cs typeface="Verdana" pitchFamily="34" charset="0"/>
                <a:sym typeface="Symbol" pitchFamily="18" charset="2"/>
              </a:rPr>
              <a:t>s</a:t>
            </a:r>
            <a:r>
              <a:rPr lang="en-US" sz="4000" i="1" baseline="30000" smtClean="0">
                <a:latin typeface="Verdana" pitchFamily="34" charset="0"/>
                <a:ea typeface="Verdana" pitchFamily="34" charset="0"/>
                <a:cs typeface="Verdana" pitchFamily="34" charset="0"/>
                <a:sym typeface="Symbol" pitchFamily="18" charset="2"/>
              </a:rPr>
              <a:t>2</a:t>
            </a:r>
            <a:endParaRPr lang="en-US" sz="400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3796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>
                <a:sym typeface="Symbol" pitchFamily="18" charset="2"/>
              </a:rPr>
              <a:t>The estimator </a:t>
            </a:r>
            <a:r>
              <a:rPr lang="en-US" sz="2000" i="1" smtClean="0">
                <a:sym typeface="Symbol" pitchFamily="18" charset="2"/>
              </a:rPr>
              <a:t>s</a:t>
            </a:r>
            <a:r>
              <a:rPr lang="en-US" sz="2000" i="1" baseline="30000" smtClean="0">
                <a:sym typeface="Symbol" pitchFamily="18" charset="2"/>
              </a:rPr>
              <a:t>2</a:t>
            </a:r>
            <a:r>
              <a:rPr lang="en-US" sz="2000" smtClean="0">
                <a:sym typeface="Symbol" pitchFamily="18" charset="2"/>
              </a:rPr>
              <a:t> for the error term variance </a:t>
            </a:r>
            <a:r>
              <a:rPr lang="el-GR" sz="2000" i="1" smtClean="0">
                <a:cs typeface="Arial" charset="0"/>
              </a:rPr>
              <a:t>σ</a:t>
            </a:r>
            <a:r>
              <a:rPr lang="en-US" sz="2000" baseline="30000" smtClean="0">
                <a:cs typeface="Arial" charset="0"/>
              </a:rPr>
              <a:t>2</a:t>
            </a:r>
            <a:r>
              <a:rPr lang="en-US" sz="2000" smtClean="0">
                <a:sym typeface="Symbol" pitchFamily="18" charset="2"/>
              </a:rPr>
              <a:t> is consistent,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>
                <a:sym typeface="Symbol" pitchFamily="18" charset="2"/>
              </a:rPr>
              <a:t>		plim</a:t>
            </a:r>
            <a:r>
              <a:rPr lang="en-US" sz="2000" i="1" baseline="-25000" smtClean="0">
                <a:sym typeface="Symbol" pitchFamily="18" charset="2"/>
              </a:rPr>
              <a:t>N </a:t>
            </a:r>
            <a:r>
              <a:rPr lang="en-US" sz="2000" baseline="-25000" smtClean="0">
                <a:sym typeface="Symbol" pitchFamily="18" charset="2"/>
              </a:rPr>
              <a:t>→</a:t>
            </a:r>
            <a:r>
              <a:rPr lang="en-US" sz="2000" i="1" baseline="-25000" smtClean="0">
                <a:sym typeface="Symbol" pitchFamily="18" charset="2"/>
              </a:rPr>
              <a:t> </a:t>
            </a:r>
            <a:r>
              <a:rPr lang="en-US" sz="2000" baseline="-25000" smtClean="0">
                <a:sym typeface="Symbol" pitchFamily="18" charset="2"/>
              </a:rPr>
              <a:t>∞ </a:t>
            </a:r>
            <a:r>
              <a:rPr lang="en-US" sz="2000" i="1" smtClean="0">
                <a:sym typeface="Symbol" pitchFamily="18" charset="2"/>
              </a:rPr>
              <a:t>s</a:t>
            </a:r>
            <a:r>
              <a:rPr lang="en-US" sz="2000" i="1" baseline="30000" smtClean="0">
                <a:sym typeface="Symbol" pitchFamily="18" charset="2"/>
              </a:rPr>
              <a:t>2</a:t>
            </a:r>
            <a:r>
              <a:rPr lang="en-US" sz="2000" smtClean="0">
                <a:sym typeface="Symbol" pitchFamily="18" charset="2"/>
              </a:rPr>
              <a:t> = </a:t>
            </a:r>
            <a:r>
              <a:rPr lang="el-GR" sz="2000" i="1" smtClean="0">
                <a:cs typeface="Arial" charset="0"/>
              </a:rPr>
              <a:t>σ</a:t>
            </a:r>
            <a:r>
              <a:rPr lang="en-US" sz="2000" baseline="30000" smtClean="0">
                <a:cs typeface="Arial" charset="0"/>
              </a:rPr>
              <a:t>2</a:t>
            </a:r>
            <a:r>
              <a:rPr lang="en-US" sz="2000" smtClean="0">
                <a:cs typeface="Arial" charset="0"/>
              </a:rPr>
              <a:t>,</a:t>
            </a:r>
            <a:endParaRPr lang="en-US" sz="2000" smtClean="0">
              <a:sym typeface="Symbol" pitchFamily="18" charset="2"/>
            </a:endParaRP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if the assumptions (A3), (A6), and (A7) are fulfilled</a:t>
            </a:r>
          </a:p>
          <a:p>
            <a:pPr>
              <a:buFont typeface="Wingdings" pitchFamily="2" charset="2"/>
              <a:buNone/>
            </a:pPr>
            <a:endParaRPr lang="en-US" sz="2000" smtClean="0"/>
          </a:p>
          <a:p>
            <a:pPr>
              <a:buFont typeface="Wingdings" pitchFamily="2" charset="2"/>
              <a:buNone/>
            </a:pPr>
            <a:endParaRPr lang="en-US" sz="2000" smtClean="0"/>
          </a:p>
          <a:p>
            <a:pPr>
              <a:buFont typeface="Wingdings" pitchFamily="2" charset="2"/>
              <a:buNone/>
            </a:pPr>
            <a:endParaRPr lang="en-US" sz="1200" smtClean="0"/>
          </a:p>
          <a:p>
            <a:pPr>
              <a:buFont typeface="Wingdings" pitchFamily="2" charset="2"/>
              <a:buNone/>
            </a:pPr>
            <a:endParaRPr lang="en-US" sz="200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6C94A4-9574-43D8-9B2C-4FB90FD5DF77}" type="slidenum">
              <a:rPr lang="de-AT" altLang="en-US"/>
              <a:pPr>
                <a:defRPr/>
              </a:pPr>
              <a:t>36</a:t>
            </a:fld>
            <a:endParaRPr lang="de-AT" altLang="en-US" dirty="0"/>
          </a:p>
        </p:txBody>
      </p:sp>
      <p:sp>
        <p:nvSpPr>
          <p:cNvPr id="33800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33794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7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Consistency: Some Properties</a:t>
            </a:r>
          </a:p>
        </p:txBody>
      </p:sp>
      <p:sp>
        <p:nvSpPr>
          <p:cNvPr id="34820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r>
              <a:rPr lang="de-AT" sz="2000" smtClean="0"/>
              <a:t>plim g(</a:t>
            </a:r>
            <a:r>
              <a:rPr lang="de-AT" sz="2000" i="1" smtClean="0"/>
              <a:t>b</a:t>
            </a:r>
            <a:r>
              <a:rPr lang="de-AT" sz="2000" smtClean="0"/>
              <a:t>) = g(</a:t>
            </a:r>
            <a:r>
              <a:rPr lang="en-US" sz="2000" smtClean="0">
                <a:cs typeface="Arial" charset="0"/>
              </a:rPr>
              <a:t>β</a:t>
            </a:r>
            <a:r>
              <a:rPr lang="de-AT" sz="2000" smtClean="0"/>
              <a:t>)</a:t>
            </a:r>
          </a:p>
          <a:p>
            <a:pPr lvl="1"/>
            <a:r>
              <a:rPr lang="de-AT" sz="1800" smtClean="0"/>
              <a:t>if plim </a:t>
            </a:r>
            <a:r>
              <a:rPr lang="en-US" sz="1800" i="1" smtClean="0">
                <a:sym typeface="Symbol" pitchFamily="18" charset="2"/>
              </a:rPr>
              <a:t>s</a:t>
            </a:r>
            <a:r>
              <a:rPr lang="en-US" sz="1800" i="1" baseline="30000" smtClean="0">
                <a:sym typeface="Symbol" pitchFamily="18" charset="2"/>
              </a:rPr>
              <a:t>2</a:t>
            </a:r>
            <a:r>
              <a:rPr lang="de-AT" sz="1800" smtClean="0"/>
              <a:t> = </a:t>
            </a:r>
            <a:r>
              <a:rPr lang="el-GR" sz="1800" i="1" smtClean="0">
                <a:cs typeface="Arial" charset="0"/>
              </a:rPr>
              <a:t>σ</a:t>
            </a:r>
            <a:r>
              <a:rPr lang="en-US" sz="1800" baseline="30000" smtClean="0">
                <a:cs typeface="Arial" charset="0"/>
              </a:rPr>
              <a:t>2</a:t>
            </a:r>
            <a:r>
              <a:rPr lang="de-AT" sz="1800" smtClean="0"/>
              <a:t>, then plim </a:t>
            </a:r>
            <a:r>
              <a:rPr lang="de-AT" sz="1800" i="1" smtClean="0"/>
              <a:t>s</a:t>
            </a:r>
            <a:r>
              <a:rPr lang="de-AT" sz="1800" smtClean="0"/>
              <a:t> = </a:t>
            </a:r>
            <a:r>
              <a:rPr lang="el-GR" sz="1800" i="1" smtClean="0">
                <a:cs typeface="Arial" charset="0"/>
              </a:rPr>
              <a:t>σ</a:t>
            </a:r>
            <a:endParaRPr lang="en-US" sz="1800" smtClean="0"/>
          </a:p>
          <a:p>
            <a:r>
              <a:rPr lang="en-US" sz="2000" smtClean="0"/>
              <a:t>The conditions for consistency are weaker than those for unbiasedness</a:t>
            </a:r>
          </a:p>
          <a:p>
            <a:pPr>
              <a:buFont typeface="Wingdings" pitchFamily="2" charset="2"/>
              <a:buNone/>
            </a:pPr>
            <a:endParaRPr lang="en-US" sz="200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E3B85B-0393-4B6A-9784-C49BA501943C}" type="slidenum">
              <a:rPr lang="de-AT" altLang="en-US"/>
              <a:pPr>
                <a:defRPr/>
              </a:pPr>
              <a:t>37</a:t>
            </a:fld>
            <a:endParaRPr lang="de-AT" altLang="en-US" dirty="0"/>
          </a:p>
        </p:txBody>
      </p:sp>
      <p:sp>
        <p:nvSpPr>
          <p:cNvPr id="34824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34818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1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OLS Estimators: Asymptotic Normality</a:t>
            </a:r>
          </a:p>
        </p:txBody>
      </p:sp>
      <p:sp>
        <p:nvSpPr>
          <p:cNvPr id="35845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US" sz="2000" smtClean="0"/>
              <a:t>Distribution of OLS estimators mostly unknown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Approximate distribution, based on the asymptotic distribution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Many estimators in econometrics follow asymptotically the normal distribution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Asymptotic distribution of the consistent estimator </a:t>
            </a:r>
            <a:r>
              <a:rPr lang="en-US" sz="2000" i="1" smtClean="0"/>
              <a:t>b</a:t>
            </a:r>
            <a:r>
              <a:rPr lang="en-US" sz="2000" smtClean="0"/>
              <a:t>: distribution of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		</a:t>
            </a:r>
            <a:r>
              <a:rPr lang="en-US" sz="2000" i="1" smtClean="0"/>
              <a:t>N</a:t>
            </a:r>
            <a:r>
              <a:rPr lang="en-US" sz="2000" baseline="30000" smtClean="0"/>
              <a:t>1/2</a:t>
            </a:r>
            <a:r>
              <a:rPr lang="en-US" sz="2000" smtClean="0"/>
              <a:t>(</a:t>
            </a:r>
            <a:r>
              <a:rPr lang="en-US" sz="2000" i="1" smtClean="0"/>
              <a:t>b</a:t>
            </a:r>
            <a:r>
              <a:rPr lang="en-US" sz="2000" smtClean="0"/>
              <a:t> - </a:t>
            </a:r>
            <a:r>
              <a:rPr lang="en-US" sz="2000" smtClean="0">
                <a:cs typeface="Arial" charset="0"/>
              </a:rPr>
              <a:t>β</a:t>
            </a:r>
            <a:r>
              <a:rPr lang="en-US" sz="2000" smtClean="0"/>
              <a:t>) for </a:t>
            </a:r>
            <a:r>
              <a:rPr lang="en-US" sz="2000" i="1" smtClean="0">
                <a:sym typeface="Symbol" pitchFamily="18" charset="2"/>
              </a:rPr>
              <a:t>N </a:t>
            </a:r>
            <a:r>
              <a:rPr lang="en-US" sz="2000" smtClean="0">
                <a:sym typeface="Symbol" pitchFamily="18" charset="2"/>
              </a:rPr>
              <a:t>→</a:t>
            </a:r>
            <a:r>
              <a:rPr lang="en-US" sz="2000" i="1" smtClean="0">
                <a:sym typeface="Symbol" pitchFamily="18" charset="2"/>
              </a:rPr>
              <a:t> </a:t>
            </a:r>
            <a:r>
              <a:rPr lang="en-US" sz="2000" smtClean="0">
                <a:sym typeface="Symbol" pitchFamily="18" charset="2"/>
              </a:rPr>
              <a:t>∞</a:t>
            </a:r>
            <a:endParaRPr lang="en-US" sz="2000" smtClean="0"/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Under the Gauss-Markov assumptions (A1)-(A4) and assumption (A6), the OLS estimators </a:t>
            </a:r>
            <a:r>
              <a:rPr lang="en-US" sz="2000" i="1" smtClean="0"/>
              <a:t>b</a:t>
            </a:r>
            <a:r>
              <a:rPr lang="en-US" sz="2000" smtClean="0"/>
              <a:t> fulfill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400" smtClean="0"/>
              <a:t>	</a:t>
            </a:r>
            <a:r>
              <a:rPr lang="en-US" sz="2000" smtClean="0"/>
              <a:t>	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	“→” means “is asymptotically distributed as”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smtClean="0"/>
          </a:p>
          <a:p>
            <a:pPr>
              <a:buFont typeface="Wingdings" pitchFamily="2" charset="2"/>
              <a:buNone/>
            </a:pPr>
            <a:endParaRPr lang="en-US" sz="2000" smtClean="0"/>
          </a:p>
          <a:p>
            <a:pPr>
              <a:buFont typeface="Wingdings" pitchFamily="2" charset="2"/>
              <a:buNone/>
            </a:pPr>
            <a:endParaRPr lang="en-US" sz="2000" smtClean="0"/>
          </a:p>
          <a:p>
            <a:pPr>
              <a:buFont typeface="Wingdings" pitchFamily="2" charset="2"/>
              <a:buNone/>
            </a:pPr>
            <a:endParaRPr lang="en-US" sz="1200" smtClean="0"/>
          </a:p>
          <a:p>
            <a:pPr>
              <a:buFont typeface="Wingdings" pitchFamily="2" charset="2"/>
              <a:buNone/>
            </a:pPr>
            <a:endParaRPr lang="en-US" sz="200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EA15AD-CB6D-4B91-9AC4-1E7D0EC77F6F}" type="slidenum">
              <a:rPr lang="de-AT" altLang="en-US"/>
              <a:pPr>
                <a:defRPr/>
              </a:pPr>
              <a:t>38</a:t>
            </a:fld>
            <a:endParaRPr lang="de-AT" altLang="en-US" dirty="0"/>
          </a:p>
        </p:txBody>
      </p:sp>
      <p:graphicFrame>
        <p:nvGraphicFramePr>
          <p:cNvPr id="35842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7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3" name="Object 11"/>
          <p:cNvGraphicFramePr>
            <a:graphicFrameLocks noChangeAspect="1"/>
          </p:cNvGraphicFramePr>
          <p:nvPr/>
        </p:nvGraphicFramePr>
        <p:xfrm>
          <a:off x="1331913" y="4787900"/>
          <a:ext cx="316865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8" name="Formel" r:id="rId6" imgW="1612800" imgH="253800" progId="Equation.3">
                  <p:embed/>
                </p:oleObj>
              </mc:Choice>
              <mc:Fallback>
                <p:oleObj name="Formel" r:id="rId6" imgW="1612800" imgH="2538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4787900"/>
                        <a:ext cx="3168650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OLS Estimators: Approximate Normality</a:t>
            </a:r>
          </a:p>
        </p:txBody>
      </p:sp>
      <p:sp>
        <p:nvSpPr>
          <p:cNvPr id="36869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Under the Gauss-Markov assumptions (A1)-(A4) and assumption (A6), the OLS estimators </a:t>
            </a:r>
            <a:r>
              <a:rPr lang="en-US" sz="2000" i="1" smtClean="0"/>
              <a:t>b</a:t>
            </a:r>
            <a:r>
              <a:rPr lang="en-US" sz="2000" smtClean="0"/>
              <a:t> follow approximately the normal distribution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	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	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The approximate distribution does not make use of assumption (A5), i.e., the normality of the error terms!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Tests of hypotheses on coefficients </a:t>
            </a:r>
            <a:r>
              <a:rPr lang="en-US" sz="2000" smtClean="0">
                <a:sym typeface="Symbol" pitchFamily="18" charset="2"/>
              </a:rPr>
              <a:t></a:t>
            </a:r>
            <a:r>
              <a:rPr lang="en-US" sz="2000" baseline="-25000" smtClean="0">
                <a:sym typeface="Symbol" pitchFamily="18" charset="2"/>
              </a:rPr>
              <a:t>k</a:t>
            </a:r>
            <a:r>
              <a:rPr lang="en-US" sz="2000" smtClean="0">
                <a:sym typeface="Symbol" pitchFamily="18" charset="2"/>
              </a:rPr>
              <a:t>,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i="1" smtClean="0">
                <a:sym typeface="Symbol" pitchFamily="18" charset="2"/>
              </a:rPr>
              <a:t>t</a:t>
            </a:r>
            <a:r>
              <a:rPr lang="en-US" sz="2000" smtClean="0">
                <a:sym typeface="Symbol" pitchFamily="18" charset="2"/>
              </a:rPr>
              <a:t>-test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i="1" smtClean="0">
                <a:sym typeface="Symbol" pitchFamily="18" charset="2"/>
              </a:rPr>
              <a:t>F</a:t>
            </a:r>
            <a:r>
              <a:rPr lang="en-US" sz="2000" smtClean="0">
                <a:sym typeface="Symbol" pitchFamily="18" charset="2"/>
              </a:rPr>
              <a:t>-test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>
                <a:sym typeface="Symbol" pitchFamily="18" charset="2"/>
              </a:rPr>
              <a:t>can be performed by making use of the approximate normal distribution</a:t>
            </a:r>
          </a:p>
          <a:p>
            <a:pPr eaLnBrk="1" hangingPunct="1">
              <a:spcBef>
                <a:spcPts val="600"/>
              </a:spcBef>
            </a:pPr>
            <a:endParaRPr lang="en-US" sz="200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smtClean="0"/>
          </a:p>
          <a:p>
            <a:pPr>
              <a:buFont typeface="Wingdings" pitchFamily="2" charset="2"/>
              <a:buNone/>
            </a:pPr>
            <a:endParaRPr lang="en-US" sz="2000" smtClean="0"/>
          </a:p>
          <a:p>
            <a:pPr>
              <a:buFont typeface="Wingdings" pitchFamily="2" charset="2"/>
              <a:buNone/>
            </a:pPr>
            <a:endParaRPr lang="en-US" sz="2000" smtClean="0"/>
          </a:p>
          <a:p>
            <a:pPr>
              <a:buFont typeface="Wingdings" pitchFamily="2" charset="2"/>
              <a:buNone/>
            </a:pPr>
            <a:endParaRPr lang="en-US" sz="1200" smtClean="0"/>
          </a:p>
          <a:p>
            <a:pPr>
              <a:buFont typeface="Wingdings" pitchFamily="2" charset="2"/>
              <a:buNone/>
            </a:pPr>
            <a:endParaRPr lang="en-US" sz="200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606CED-B750-4277-897A-358872B4AD6C}" type="slidenum">
              <a:rPr lang="de-AT" altLang="en-US"/>
              <a:pPr>
                <a:defRPr/>
              </a:pPr>
              <a:t>39</a:t>
            </a:fld>
            <a:endParaRPr lang="de-AT" altLang="en-US" dirty="0"/>
          </a:p>
        </p:txBody>
      </p:sp>
      <p:sp>
        <p:nvSpPr>
          <p:cNvPr id="36873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36866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1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7" name="Object 4"/>
          <p:cNvGraphicFramePr>
            <a:graphicFrameLocks noChangeAspect="1"/>
          </p:cNvGraphicFramePr>
          <p:nvPr/>
        </p:nvGraphicFramePr>
        <p:xfrm>
          <a:off x="1589088" y="2640013"/>
          <a:ext cx="2478087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2" name="Formel" r:id="rId6" imgW="1155600" imgH="291960" progId="Equation.3">
                  <p:embed/>
                </p:oleObj>
              </mc:Choice>
              <mc:Fallback>
                <p:oleObj name="Formel" r:id="rId6" imgW="1155600" imgH="2919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088" y="2640013"/>
                        <a:ext cx="2478087" cy="625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4000" smtClean="0">
                <a:latin typeface="Verdana" pitchFamily="34" charset="0"/>
              </a:rPr>
              <a:t>Properties of </a:t>
            </a:r>
            <a:r>
              <a:rPr lang="en-US" sz="4000" i="1" smtClean="0">
                <a:latin typeface="Verdana" pitchFamily="34" charset="0"/>
              </a:rPr>
              <a:t>R</a:t>
            </a:r>
            <a:r>
              <a:rPr lang="en-US" sz="4000" baseline="30000" smtClean="0">
                <a:latin typeface="Verdana" pitchFamily="34" charset="0"/>
              </a:rPr>
              <a:t>2</a:t>
            </a:r>
          </a:p>
        </p:txBody>
      </p:sp>
      <p:sp>
        <p:nvSpPr>
          <p:cNvPr id="3077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smtClean="0"/>
              <a:t>R</a:t>
            </a:r>
            <a:r>
              <a:rPr lang="en-US" sz="2000" baseline="30000" smtClean="0"/>
              <a:t>2</a:t>
            </a:r>
            <a:r>
              <a:rPr lang="en-US" sz="2000" smtClean="0"/>
              <a:t> is the portion of the variance in </a:t>
            </a:r>
            <a:r>
              <a:rPr lang="en-US" sz="2000" i="1" smtClean="0"/>
              <a:t>Y</a:t>
            </a:r>
            <a:r>
              <a:rPr lang="en-US" sz="2000" smtClean="0"/>
              <a:t> that can be explained by the linear regression; 100</a:t>
            </a:r>
            <a:r>
              <a:rPr lang="en-US" sz="2000" i="1" smtClean="0"/>
              <a:t>R</a:t>
            </a:r>
            <a:r>
              <a:rPr lang="en-US" sz="2000" baseline="30000" smtClean="0"/>
              <a:t>2</a:t>
            </a:r>
            <a:r>
              <a:rPr lang="en-US" sz="2000" smtClean="0"/>
              <a:t> is measured in percent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2000" smtClean="0"/>
              <a:t>0 </a:t>
            </a:r>
            <a:r>
              <a:rPr lang="en-US" sz="2000" smtClean="0">
                <a:sym typeface="Symbol" pitchFamily="18" charset="2"/>
              </a:rPr>
              <a:t> </a:t>
            </a:r>
            <a:r>
              <a:rPr lang="en-US" sz="2000" i="1" smtClean="0"/>
              <a:t>R</a:t>
            </a:r>
            <a:r>
              <a:rPr lang="en-US" sz="2000" baseline="30000" smtClean="0"/>
              <a:t>2</a:t>
            </a:r>
            <a:r>
              <a:rPr lang="en-US" sz="2000" smtClean="0">
                <a:sym typeface="Symbol" pitchFamily="18" charset="2"/>
              </a:rPr>
              <a:t>  1, if the model </a:t>
            </a:r>
            <a:r>
              <a:rPr lang="en-US" sz="2000" smtClean="0"/>
              <a:t>contains an intercept </a:t>
            </a:r>
            <a:endParaRPr lang="en-US" sz="2000" smtClean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2000" i="1" smtClean="0"/>
              <a:t>R</a:t>
            </a:r>
            <a:r>
              <a:rPr lang="en-US" sz="2000" baseline="30000" smtClean="0"/>
              <a:t>2</a:t>
            </a:r>
            <a:r>
              <a:rPr lang="en-US" sz="2000" smtClean="0">
                <a:sym typeface="Symbol" pitchFamily="18" charset="2"/>
              </a:rPr>
              <a:t> = 1: all residuals are zero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2000" i="1" smtClean="0"/>
              <a:t>R</a:t>
            </a:r>
            <a:r>
              <a:rPr lang="en-US" sz="2000" baseline="30000" smtClean="0"/>
              <a:t>2</a:t>
            </a:r>
            <a:r>
              <a:rPr lang="en-US" sz="2000" smtClean="0">
                <a:sym typeface="Symbol" pitchFamily="18" charset="2"/>
              </a:rPr>
              <a:t> = 0: for all regressors, </a:t>
            </a:r>
            <a:r>
              <a:rPr lang="en-US" sz="2000" i="1" smtClean="0">
                <a:sym typeface="Symbol" pitchFamily="18" charset="2"/>
              </a:rPr>
              <a:t>b</a:t>
            </a:r>
            <a:r>
              <a:rPr lang="en-US" sz="2000" baseline="-25000" smtClean="0">
                <a:sym typeface="Symbol" pitchFamily="18" charset="2"/>
              </a:rPr>
              <a:t>k</a:t>
            </a:r>
            <a:r>
              <a:rPr lang="en-US" sz="2000" smtClean="0">
                <a:sym typeface="Symbol" pitchFamily="18" charset="2"/>
              </a:rPr>
              <a:t> = 0, </a:t>
            </a:r>
            <a:r>
              <a:rPr lang="en-US" sz="2000" i="1" smtClean="0">
                <a:sym typeface="Symbol" pitchFamily="18" charset="2"/>
              </a:rPr>
              <a:t>k</a:t>
            </a:r>
            <a:r>
              <a:rPr lang="en-US" sz="2000" smtClean="0">
                <a:sym typeface="Symbol" pitchFamily="18" charset="2"/>
              </a:rPr>
              <a:t> = 2, …, </a:t>
            </a:r>
            <a:r>
              <a:rPr lang="en-US" sz="2000" i="1" smtClean="0">
                <a:sym typeface="Symbol" pitchFamily="18" charset="2"/>
              </a:rPr>
              <a:t>K</a:t>
            </a:r>
            <a:r>
              <a:rPr lang="en-US" sz="2000" smtClean="0">
                <a:sym typeface="Symbol" pitchFamily="18" charset="2"/>
              </a:rPr>
              <a:t>; the model explains nothing</a:t>
            </a:r>
            <a:endParaRPr lang="en-US" sz="2000" smtClean="0"/>
          </a:p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2000" i="1" smtClean="0"/>
              <a:t>R</a:t>
            </a:r>
            <a:r>
              <a:rPr lang="en-US" sz="2000" baseline="30000" smtClean="0"/>
              <a:t>2</a:t>
            </a:r>
            <a:r>
              <a:rPr lang="en-US" sz="2000" smtClean="0"/>
              <a:t> cannot decrease if a variable is added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2000" smtClean="0"/>
              <a:t>Comparisons of </a:t>
            </a:r>
            <a:r>
              <a:rPr lang="en-US" sz="2000" i="1" smtClean="0"/>
              <a:t>R</a:t>
            </a:r>
            <a:r>
              <a:rPr lang="en-US" sz="2000" baseline="30000" smtClean="0"/>
              <a:t>2</a:t>
            </a:r>
            <a:r>
              <a:rPr lang="en-US" sz="2000" smtClean="0"/>
              <a:t> for two models makes no sense if the explained variables are different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D5B226-074E-440F-B344-5AA0833A15EA}" type="slidenum">
              <a:rPr lang="de-AT" altLang="en-US"/>
              <a:pPr>
                <a:defRPr/>
              </a:pPr>
              <a:t>4</a:t>
            </a:fld>
            <a:endParaRPr lang="de-AT" altLang="en-US"/>
          </a:p>
        </p:txBody>
      </p:sp>
      <p:sp>
        <p:nvSpPr>
          <p:cNvPr id="3081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Formel" r:id="rId4" imgW="139579" imgH="164957" progId="">
                  <p:embed/>
                </p:oleObj>
              </mc:Choice>
              <mc:Fallback>
                <p:oleObj name="Formel" r:id="rId4" imgW="139579" imgH="164957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Assessment of Approximate Normality</a:t>
            </a:r>
          </a:p>
        </p:txBody>
      </p:sp>
      <p:sp>
        <p:nvSpPr>
          <p:cNvPr id="37892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81041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Quality of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approximate normal distribution of OLS estimators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i="1" smtClean="0"/>
              <a:t>p</a:t>
            </a:r>
            <a:r>
              <a:rPr lang="en-US" sz="2000" smtClean="0"/>
              <a:t>-values of </a:t>
            </a:r>
            <a:r>
              <a:rPr lang="en-US" sz="2000" i="1" smtClean="0"/>
              <a:t>t</a:t>
            </a:r>
            <a:r>
              <a:rPr lang="en-US" sz="2000" smtClean="0"/>
              <a:t>- and </a:t>
            </a:r>
            <a:r>
              <a:rPr lang="en-US" sz="2000" i="1" smtClean="0"/>
              <a:t>F</a:t>
            </a:r>
            <a:r>
              <a:rPr lang="en-US" sz="2000" smtClean="0"/>
              <a:t>-tests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power of tests, confidence intervals, ec.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	depends on sample size </a:t>
            </a:r>
            <a:r>
              <a:rPr lang="en-US" sz="2000" i="1" smtClean="0"/>
              <a:t>N</a:t>
            </a:r>
            <a:r>
              <a:rPr lang="en-US" sz="2000" smtClean="0"/>
              <a:t> and factors related to Gauss-Markov assumptions etc.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Monte Carlo studies: simulations that indicate consequences of deviations from ideal situations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Example: </a:t>
            </a:r>
            <a:r>
              <a:rPr lang="en-US" sz="2000" i="1" smtClean="0"/>
              <a:t>y</a:t>
            </a:r>
            <a:r>
              <a:rPr lang="en-US" sz="2000" baseline="-25000" smtClean="0"/>
              <a:t>i</a:t>
            </a:r>
            <a:r>
              <a:rPr lang="en-US" sz="2000" smtClean="0"/>
              <a:t> = </a:t>
            </a:r>
            <a:r>
              <a:rPr lang="en-US" sz="2000" smtClean="0">
                <a:latin typeface="Symbol" pitchFamily="18" charset="2"/>
              </a:rPr>
              <a:t>b</a:t>
            </a:r>
            <a:r>
              <a:rPr lang="en-US" sz="2000" baseline="-25000" smtClean="0"/>
              <a:t>1</a:t>
            </a:r>
            <a:r>
              <a:rPr lang="en-US" sz="2000" smtClean="0"/>
              <a:t> + </a:t>
            </a:r>
            <a:r>
              <a:rPr lang="en-US" sz="2000" smtClean="0">
                <a:latin typeface="Symbol" pitchFamily="18" charset="2"/>
              </a:rPr>
              <a:t>b</a:t>
            </a:r>
            <a:r>
              <a:rPr lang="en-US" sz="2000" baseline="-25000" smtClean="0"/>
              <a:t>2</a:t>
            </a:r>
            <a:r>
              <a:rPr lang="en-US" sz="2000" i="1" smtClean="0"/>
              <a:t>x</a:t>
            </a:r>
            <a:r>
              <a:rPr lang="en-US" sz="2000" baseline="-25000" smtClean="0"/>
              <a:t>i</a:t>
            </a:r>
            <a:r>
              <a:rPr lang="en-US" sz="2000" smtClean="0"/>
              <a:t> + </a:t>
            </a:r>
            <a:r>
              <a:rPr lang="en-US" sz="2000" smtClean="0">
                <a:latin typeface="Symbol" pitchFamily="18" charset="2"/>
              </a:rPr>
              <a:t>e</a:t>
            </a:r>
            <a:r>
              <a:rPr lang="en-US" sz="2000" baseline="-25000" smtClean="0"/>
              <a:t>i</a:t>
            </a:r>
            <a:r>
              <a:rPr lang="en-US" sz="2000" smtClean="0"/>
              <a:t>; distribution of </a:t>
            </a:r>
            <a:r>
              <a:rPr lang="en-US" sz="2000" i="1" smtClean="0"/>
              <a:t>b</a:t>
            </a:r>
            <a:r>
              <a:rPr lang="en-US" sz="2000" baseline="-25000" smtClean="0"/>
              <a:t>2</a:t>
            </a:r>
            <a:r>
              <a:rPr lang="en-US" sz="2000" smtClean="0"/>
              <a:t> under classical assumptions?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1) Choose </a:t>
            </a:r>
            <a:r>
              <a:rPr lang="en-US" sz="2000" i="1" smtClean="0"/>
              <a:t>N</a:t>
            </a:r>
            <a:r>
              <a:rPr lang="en-US" sz="2000" smtClean="0"/>
              <a:t>; 2) generate </a:t>
            </a:r>
            <a:r>
              <a:rPr lang="en-US" sz="2000" i="1" smtClean="0"/>
              <a:t>x</a:t>
            </a:r>
            <a:r>
              <a:rPr lang="en-US" sz="2000" baseline="-25000" smtClean="0"/>
              <a:t>i</a:t>
            </a:r>
            <a:r>
              <a:rPr lang="en-US" sz="2000" smtClean="0"/>
              <a:t>, </a:t>
            </a:r>
            <a:r>
              <a:rPr lang="en-US" sz="2000" smtClean="0">
                <a:latin typeface="Symbol" pitchFamily="18" charset="2"/>
              </a:rPr>
              <a:t>e</a:t>
            </a:r>
            <a:r>
              <a:rPr lang="en-US" sz="2000" baseline="-25000" smtClean="0"/>
              <a:t>i</a:t>
            </a:r>
            <a:r>
              <a:rPr lang="en-US" sz="2000" smtClean="0"/>
              <a:t>, calculate </a:t>
            </a:r>
            <a:r>
              <a:rPr lang="en-US" sz="2000" i="1" smtClean="0"/>
              <a:t>y</a:t>
            </a:r>
            <a:r>
              <a:rPr lang="en-US" sz="2000" baseline="-25000" smtClean="0"/>
              <a:t>i</a:t>
            </a:r>
            <a:r>
              <a:rPr lang="en-US" sz="2000" smtClean="0"/>
              <a:t>, </a:t>
            </a:r>
            <a:r>
              <a:rPr lang="en-US" sz="2000" i="1" smtClean="0"/>
              <a:t>i</a:t>
            </a:r>
            <a:r>
              <a:rPr lang="en-US" sz="2000" smtClean="0"/>
              <a:t>=1,…,</a:t>
            </a:r>
            <a:r>
              <a:rPr lang="en-US" sz="2000" i="1" smtClean="0"/>
              <a:t>N</a:t>
            </a:r>
            <a:r>
              <a:rPr lang="en-US" sz="2000" smtClean="0"/>
              <a:t>; 3) estimate </a:t>
            </a:r>
            <a:r>
              <a:rPr lang="en-US" sz="2000" i="1" smtClean="0"/>
              <a:t>b</a:t>
            </a:r>
            <a:r>
              <a:rPr lang="en-US" sz="2000" baseline="-25000" smtClean="0"/>
              <a:t>2</a:t>
            </a:r>
            <a:endParaRPr lang="en-US" sz="2000" smtClean="0"/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Repeat steps 1)-3) </a:t>
            </a:r>
            <a:r>
              <a:rPr lang="en-US" sz="2000" i="1" smtClean="0"/>
              <a:t>R</a:t>
            </a:r>
            <a:r>
              <a:rPr lang="en-US" sz="2000" smtClean="0"/>
              <a:t> times: the </a:t>
            </a:r>
            <a:r>
              <a:rPr lang="en-US" sz="2000" i="1" smtClean="0"/>
              <a:t>R</a:t>
            </a:r>
            <a:r>
              <a:rPr lang="en-US" sz="2000" smtClean="0"/>
              <a:t> values of </a:t>
            </a:r>
            <a:r>
              <a:rPr lang="en-US" sz="2000" i="1" smtClean="0"/>
              <a:t>b</a:t>
            </a:r>
            <a:r>
              <a:rPr lang="en-US" sz="2000" baseline="-25000" smtClean="0"/>
              <a:t>2</a:t>
            </a:r>
            <a:r>
              <a:rPr lang="en-US" sz="2000" smtClean="0"/>
              <a:t> allow assessment of the distribution of </a:t>
            </a:r>
            <a:r>
              <a:rPr lang="en-US" sz="2000" i="1" smtClean="0"/>
              <a:t>b</a:t>
            </a:r>
            <a:r>
              <a:rPr lang="en-US" sz="2000" baseline="-25000" smtClean="0"/>
              <a:t>2</a:t>
            </a:r>
            <a:r>
              <a:rPr lang="en-US" sz="2000" smtClean="0"/>
              <a:t> </a:t>
            </a:r>
          </a:p>
          <a:p>
            <a:pPr>
              <a:buFont typeface="Wingdings" pitchFamily="2" charset="2"/>
              <a:buNone/>
            </a:pPr>
            <a:endParaRPr lang="en-US" sz="200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951AEB-57F9-47F7-908D-313F6173BAB6}" type="slidenum">
              <a:rPr lang="de-AT" altLang="en-US"/>
              <a:pPr>
                <a:defRPr/>
              </a:pPr>
              <a:t>40</a:t>
            </a:fld>
            <a:endParaRPr lang="de-AT" altLang="en-US" dirty="0"/>
          </a:p>
        </p:txBody>
      </p:sp>
      <p:graphicFrame>
        <p:nvGraphicFramePr>
          <p:cNvPr id="37890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3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Contents</a:t>
            </a:r>
          </a:p>
        </p:txBody>
      </p:sp>
      <p:sp>
        <p:nvSpPr>
          <p:cNvPr id="1029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Goodness-of-Fit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Hypothesis Testing</a:t>
            </a:r>
          </a:p>
          <a:p>
            <a:pPr marL="342900" lvl="1" indent="-342900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Asymptotic Properties of the OLS Estimator</a:t>
            </a:r>
          </a:p>
          <a:p>
            <a:pPr marL="342900" lvl="1" indent="-342900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000" dirty="0" smtClean="0"/>
              <a:t>Multicollinearity</a:t>
            </a:r>
          </a:p>
          <a:p>
            <a:pPr marL="342900" lvl="1" indent="-342900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de-AT" sz="2000" dirty="0" err="1" smtClean="0">
                <a:solidFill>
                  <a:schemeClr val="accent3">
                    <a:lumMod val="65000"/>
                  </a:schemeClr>
                </a:solidFill>
              </a:rPr>
              <a:t>Prediction</a:t>
            </a:r>
            <a:endParaRPr lang="en-US" sz="2000" dirty="0" smtClean="0">
              <a:solidFill>
                <a:schemeClr val="accent3">
                  <a:lumMod val="65000"/>
                </a:schemeClr>
              </a:solidFill>
            </a:endParaRP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8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6, 2017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E13891-4156-4512-8A82-ADB0EAB1761E}" type="slidenum">
              <a:rPr lang="de-AT" altLang="en-US"/>
              <a:pPr>
                <a:defRPr/>
              </a:pPr>
              <a:t>41</a:t>
            </a:fld>
            <a:endParaRPr lang="de-AT" altLang="en-US"/>
          </a:p>
        </p:txBody>
      </p:sp>
      <p:sp>
        <p:nvSpPr>
          <p:cNvPr id="38920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38914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7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smtClean="0">
                <a:latin typeface="Verdana" pitchFamily="34" charset="0"/>
              </a:rPr>
              <a:t>Multicollinearity</a:t>
            </a:r>
            <a:endParaRPr lang="en-US" sz="4000" smtClean="0">
              <a:latin typeface="Verdana" pitchFamily="34" charset="0"/>
            </a:endParaRPr>
          </a:p>
        </p:txBody>
      </p:sp>
      <p:sp>
        <p:nvSpPr>
          <p:cNvPr id="39940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400"/>
              </a:spcBef>
              <a:buFont typeface="Wingdings" pitchFamily="2" charset="2"/>
              <a:buNone/>
            </a:pPr>
            <a:r>
              <a:rPr lang="en-US" sz="2000" smtClean="0">
                <a:sym typeface="Symbol" pitchFamily="18" charset="2"/>
              </a:rPr>
              <a:t>OLS estimators </a:t>
            </a:r>
            <a:r>
              <a:rPr lang="en-US" sz="2000" i="1" smtClean="0"/>
              <a:t>b</a:t>
            </a:r>
            <a:r>
              <a:rPr lang="en-US" sz="2000" smtClean="0"/>
              <a:t> = (</a:t>
            </a:r>
            <a:r>
              <a:rPr lang="en-US" sz="2000" i="1" smtClean="0"/>
              <a:t>X</a:t>
            </a:r>
            <a:r>
              <a:rPr lang="en-US" sz="2000" smtClean="0"/>
              <a:t>’</a:t>
            </a:r>
            <a:r>
              <a:rPr lang="en-US" sz="2000" i="1" smtClean="0"/>
              <a:t>X</a:t>
            </a:r>
            <a:r>
              <a:rPr lang="en-US" sz="2000" smtClean="0"/>
              <a:t>)</a:t>
            </a:r>
            <a:r>
              <a:rPr lang="en-US" sz="2000" baseline="30000" smtClean="0"/>
              <a:t>-1</a:t>
            </a:r>
            <a:r>
              <a:rPr lang="en-US" sz="2000" i="1" smtClean="0"/>
              <a:t>X</a:t>
            </a:r>
            <a:r>
              <a:rPr lang="en-US" sz="2000" smtClean="0"/>
              <a:t>’</a:t>
            </a:r>
            <a:r>
              <a:rPr lang="en-US" sz="2000" i="1" smtClean="0"/>
              <a:t>y</a:t>
            </a:r>
            <a:r>
              <a:rPr lang="en-US" sz="2000" smtClean="0">
                <a:sym typeface="Symbol" pitchFamily="18" charset="2"/>
              </a:rPr>
              <a:t> for regression </a:t>
            </a:r>
            <a:r>
              <a:rPr lang="en-US" sz="2000" smtClean="0"/>
              <a:t>coefficients </a:t>
            </a:r>
            <a:r>
              <a:rPr lang="en-US" sz="2000" smtClean="0">
                <a:sym typeface="Symbol" pitchFamily="18" charset="2"/>
              </a:rPr>
              <a:t> require that the </a:t>
            </a:r>
            <a:r>
              <a:rPr lang="en-US" sz="2000" i="1" smtClean="0">
                <a:sym typeface="Symbol" pitchFamily="18" charset="2"/>
              </a:rPr>
              <a:t>K</a:t>
            </a:r>
            <a:r>
              <a:rPr lang="en-US" sz="1600" smtClean="0">
                <a:sym typeface="Symbol" pitchFamily="18" charset="2"/>
              </a:rPr>
              <a:t>x</a:t>
            </a:r>
            <a:r>
              <a:rPr lang="en-US" sz="2000" i="1" smtClean="0">
                <a:sym typeface="Symbol" pitchFamily="18" charset="2"/>
              </a:rPr>
              <a:t>K</a:t>
            </a:r>
            <a:r>
              <a:rPr lang="en-US" sz="2000" smtClean="0">
                <a:sym typeface="Symbol" pitchFamily="18" charset="2"/>
              </a:rPr>
              <a:t> matrix </a:t>
            </a:r>
          </a:p>
          <a:p>
            <a:pPr eaLnBrk="1" hangingPunct="1">
              <a:spcBef>
                <a:spcPts val="400"/>
              </a:spcBef>
              <a:buFont typeface="Wingdings" pitchFamily="2" charset="2"/>
              <a:buNone/>
            </a:pPr>
            <a:r>
              <a:rPr lang="en-US" sz="2000" i="1" smtClean="0"/>
              <a:t>		 X</a:t>
            </a:r>
            <a:r>
              <a:rPr lang="en-US" sz="2000" smtClean="0"/>
              <a:t>’</a:t>
            </a:r>
            <a:r>
              <a:rPr lang="en-US" sz="2000" i="1" smtClean="0"/>
              <a:t>X </a:t>
            </a:r>
            <a:r>
              <a:rPr lang="en-US" sz="2000" smtClean="0"/>
              <a:t>or </a:t>
            </a:r>
            <a:r>
              <a:rPr lang="el-GR" sz="2000" smtClean="0">
                <a:cs typeface="Arial" charset="0"/>
              </a:rPr>
              <a:t>Σ</a:t>
            </a:r>
            <a:r>
              <a:rPr lang="en-US" sz="2000" baseline="-25000" smtClean="0">
                <a:cs typeface="Arial" charset="0"/>
              </a:rPr>
              <a:t>i</a:t>
            </a:r>
            <a:r>
              <a:rPr lang="en-US" sz="2000" smtClean="0">
                <a:cs typeface="Arial" charset="0"/>
              </a:rPr>
              <a:t> </a:t>
            </a:r>
            <a:r>
              <a:rPr lang="en-US" sz="2000" i="1" smtClean="0">
                <a:cs typeface="Arial" charset="0"/>
              </a:rPr>
              <a:t>x</a:t>
            </a:r>
            <a:r>
              <a:rPr lang="en-US" sz="2000" baseline="-25000" smtClean="0">
                <a:cs typeface="Arial" charset="0"/>
              </a:rPr>
              <a:t>i</a:t>
            </a:r>
            <a:r>
              <a:rPr lang="en-US" sz="2000" smtClean="0">
                <a:cs typeface="Arial" charset="0"/>
              </a:rPr>
              <a:t> </a:t>
            </a:r>
            <a:r>
              <a:rPr lang="en-US" sz="2000" i="1" smtClean="0">
                <a:cs typeface="Arial" charset="0"/>
              </a:rPr>
              <a:t>x</a:t>
            </a:r>
            <a:r>
              <a:rPr lang="en-US" sz="2000" baseline="-25000" smtClean="0">
                <a:cs typeface="Arial" charset="0"/>
              </a:rPr>
              <a:t>i</a:t>
            </a:r>
            <a:r>
              <a:rPr lang="en-US" sz="2000" smtClean="0">
                <a:cs typeface="Arial" charset="0"/>
              </a:rPr>
              <a:t>’</a:t>
            </a:r>
            <a:endParaRPr lang="en-US" sz="2000" smtClean="0">
              <a:sym typeface="Symbol" pitchFamily="18" charset="2"/>
            </a:endParaRPr>
          </a:p>
          <a:p>
            <a:pPr eaLnBrk="1" hangingPunct="1">
              <a:spcBef>
                <a:spcPts val="400"/>
              </a:spcBef>
              <a:buFont typeface="Wingdings" pitchFamily="2" charset="2"/>
              <a:buNone/>
            </a:pPr>
            <a:r>
              <a:rPr lang="en-US" sz="2000" smtClean="0">
                <a:sym typeface="Symbol" pitchFamily="18" charset="2"/>
              </a:rPr>
              <a:t>	can be inverted</a:t>
            </a:r>
          </a:p>
          <a:p>
            <a:pPr eaLnBrk="1" hangingPunct="1">
              <a:spcBef>
                <a:spcPts val="400"/>
              </a:spcBef>
              <a:buFont typeface="Wingdings" pitchFamily="2" charset="2"/>
              <a:buNone/>
            </a:pPr>
            <a:r>
              <a:rPr lang="en-US" sz="2000" smtClean="0">
                <a:sym typeface="Symbol" pitchFamily="18" charset="2"/>
              </a:rPr>
              <a:t>In real situations, regressors may be correlated, such as</a:t>
            </a:r>
          </a:p>
          <a:p>
            <a:pPr eaLnBrk="1" hangingPunct="1">
              <a:spcBef>
                <a:spcPts val="400"/>
              </a:spcBef>
            </a:pPr>
            <a:r>
              <a:rPr lang="en-US" sz="2000" smtClean="0"/>
              <a:t>age and experience (measured in years)</a:t>
            </a:r>
          </a:p>
          <a:p>
            <a:pPr eaLnBrk="1" hangingPunct="1">
              <a:spcBef>
                <a:spcPts val="400"/>
              </a:spcBef>
            </a:pPr>
            <a:r>
              <a:rPr lang="en-US" sz="2000" smtClean="0"/>
              <a:t>experience and schooling </a:t>
            </a:r>
          </a:p>
          <a:p>
            <a:pPr eaLnBrk="1" hangingPunct="1">
              <a:spcBef>
                <a:spcPts val="400"/>
              </a:spcBef>
            </a:pPr>
            <a:r>
              <a:rPr lang="en-US" sz="2000" smtClean="0"/>
              <a:t>inflation rate and nominal interest rate </a:t>
            </a:r>
          </a:p>
          <a:p>
            <a:pPr eaLnBrk="1" hangingPunct="1">
              <a:spcBef>
                <a:spcPts val="400"/>
              </a:spcBef>
            </a:pPr>
            <a:r>
              <a:rPr lang="en-US" sz="2000" smtClean="0"/>
              <a:t>common trends of economic time series, e.g., in lag structures </a:t>
            </a:r>
          </a:p>
          <a:p>
            <a:pPr eaLnBrk="1" hangingPunct="1">
              <a:spcBef>
                <a:spcPts val="400"/>
              </a:spcBef>
              <a:buFont typeface="Wingdings" pitchFamily="2" charset="2"/>
              <a:buNone/>
            </a:pPr>
            <a:endParaRPr lang="en-US" sz="800" smtClean="0"/>
          </a:p>
          <a:p>
            <a:pPr eaLnBrk="1" hangingPunct="1">
              <a:spcBef>
                <a:spcPts val="400"/>
              </a:spcBef>
              <a:buFont typeface="Wingdings" pitchFamily="2" charset="2"/>
              <a:buNone/>
            </a:pPr>
            <a:r>
              <a:rPr lang="en-US" sz="2000" smtClean="0"/>
              <a:t>Multicollinearity: between the explanatory variables exists </a:t>
            </a:r>
          </a:p>
          <a:p>
            <a:pPr eaLnBrk="1" hangingPunct="1">
              <a:spcBef>
                <a:spcPts val="400"/>
              </a:spcBef>
            </a:pPr>
            <a:r>
              <a:rPr lang="en-US" sz="2000" smtClean="0"/>
              <a:t>an exact linear relationship (exact collinearity)</a:t>
            </a:r>
          </a:p>
          <a:p>
            <a:pPr eaLnBrk="1" hangingPunct="1">
              <a:spcBef>
                <a:spcPts val="400"/>
              </a:spcBef>
            </a:pPr>
            <a:r>
              <a:rPr lang="en-US" sz="2000" smtClean="0"/>
              <a:t>an approximate linear relationship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smtClean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endParaRPr lang="en-US" sz="2000" smtClean="0"/>
          </a:p>
          <a:p>
            <a:pPr>
              <a:buFont typeface="Wingdings" pitchFamily="2" charset="2"/>
              <a:buNone/>
            </a:pPr>
            <a:endParaRPr lang="en-US" sz="1200" smtClean="0"/>
          </a:p>
          <a:p>
            <a:pPr>
              <a:buFont typeface="Wingdings" pitchFamily="2" charset="2"/>
              <a:buNone/>
            </a:pPr>
            <a:endParaRPr lang="en-US" sz="200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B70437-4BC8-45D8-8693-AA1C437647D3}" type="slidenum">
              <a:rPr lang="de-AT" altLang="en-US"/>
              <a:pPr>
                <a:defRPr/>
              </a:pPr>
              <a:t>42</a:t>
            </a:fld>
            <a:endParaRPr lang="de-AT" altLang="en-US" dirty="0"/>
          </a:p>
        </p:txBody>
      </p:sp>
      <p:sp>
        <p:nvSpPr>
          <p:cNvPr id="39944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39938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1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nl-NL" sz="4000" smtClean="0">
                <a:latin typeface="Verdana" pitchFamily="34" charset="0"/>
              </a:rPr>
              <a:t>Multicollinearity:</a:t>
            </a:r>
            <a:r>
              <a:rPr lang="nl-NL" sz="2800" smtClean="0">
                <a:latin typeface="Verdana" pitchFamily="34" charset="0"/>
              </a:rPr>
              <a:t> </a:t>
            </a:r>
            <a:r>
              <a:rPr lang="nl-NL" sz="4000" smtClean="0">
                <a:latin typeface="Verdana" pitchFamily="34" charset="0"/>
              </a:rPr>
              <a:t>Consequences</a:t>
            </a:r>
            <a:endParaRPr lang="en-US" sz="4000" smtClean="0">
              <a:latin typeface="Verdana" pitchFamily="34" charset="0"/>
            </a:endParaRPr>
          </a:p>
        </p:txBody>
      </p:sp>
      <p:sp>
        <p:nvSpPr>
          <p:cNvPr id="40965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643438"/>
          </a:xfrm>
        </p:spPr>
        <p:txBody>
          <a:bodyPr/>
          <a:lstStyle/>
          <a:p>
            <a:pPr eaLnBrk="1" hangingPunct="1">
              <a:spcBef>
                <a:spcPts val="400"/>
              </a:spcBef>
              <a:buFont typeface="Wingdings" pitchFamily="2" charset="2"/>
              <a:buNone/>
            </a:pPr>
            <a:r>
              <a:rPr lang="en-US" sz="2000" dirty="0" smtClean="0"/>
              <a:t>Approximate linear relationship between </a:t>
            </a:r>
            <a:r>
              <a:rPr lang="en-US" sz="2000" dirty="0" err="1" smtClean="0">
                <a:sym typeface="Symbol" pitchFamily="18" charset="2"/>
              </a:rPr>
              <a:t>regressors</a:t>
            </a:r>
            <a:r>
              <a:rPr lang="en-US" sz="2000" dirty="0" smtClean="0">
                <a:sym typeface="Symbol" pitchFamily="18" charset="2"/>
              </a:rPr>
              <a:t>: </a:t>
            </a:r>
            <a:endParaRPr lang="en-US" sz="2000" dirty="0" smtClean="0"/>
          </a:p>
          <a:p>
            <a:pPr eaLnBrk="1" hangingPunct="1">
              <a:spcBef>
                <a:spcPts val="400"/>
              </a:spcBef>
            </a:pPr>
            <a:r>
              <a:rPr lang="en-US" sz="2000" dirty="0" smtClean="0"/>
              <a:t>When correlations between </a:t>
            </a:r>
            <a:r>
              <a:rPr lang="en-US" sz="2000" dirty="0" err="1" smtClean="0">
                <a:sym typeface="Symbol" pitchFamily="18" charset="2"/>
              </a:rPr>
              <a:t>regressors</a:t>
            </a:r>
            <a:r>
              <a:rPr lang="en-US" sz="2000" dirty="0" smtClean="0"/>
              <a:t> are high: difficult to identify the </a:t>
            </a:r>
            <a:r>
              <a:rPr lang="en-US" sz="2000" i="1" dirty="0" smtClean="0"/>
              <a:t>individual</a:t>
            </a:r>
            <a:r>
              <a:rPr lang="en-US" sz="2000" dirty="0" smtClean="0"/>
              <a:t> impact of each of the </a:t>
            </a:r>
            <a:r>
              <a:rPr lang="en-US" sz="2000" dirty="0" err="1" smtClean="0">
                <a:sym typeface="Symbol" pitchFamily="18" charset="2"/>
              </a:rPr>
              <a:t>regressors</a:t>
            </a:r>
            <a:endParaRPr lang="en-US" sz="2000" dirty="0" smtClean="0"/>
          </a:p>
          <a:p>
            <a:pPr eaLnBrk="1" hangingPunct="1">
              <a:spcBef>
                <a:spcPts val="400"/>
              </a:spcBef>
            </a:pPr>
            <a:r>
              <a:rPr lang="en-US" sz="2000" dirty="0" smtClean="0"/>
              <a:t>Inflated variances </a:t>
            </a:r>
          </a:p>
          <a:p>
            <a:pPr lvl="1" eaLnBrk="1" hangingPunct="1">
              <a:spcBef>
                <a:spcPts val="400"/>
              </a:spcBef>
            </a:pPr>
            <a:r>
              <a:rPr lang="en-US" sz="1800" dirty="0" smtClean="0"/>
              <a:t>If </a:t>
            </a:r>
            <a:r>
              <a:rPr lang="en-US" sz="1800" i="1" dirty="0" err="1" smtClean="0"/>
              <a:t>x</a:t>
            </a:r>
            <a:r>
              <a:rPr lang="en-US" sz="1800" baseline="-25000" dirty="0" err="1" smtClean="0"/>
              <a:t>k</a:t>
            </a:r>
            <a:r>
              <a:rPr lang="en-US" sz="1800" dirty="0" smtClean="0"/>
              <a:t> can be approximated by the other </a:t>
            </a:r>
            <a:r>
              <a:rPr lang="en-US" sz="1800" dirty="0" err="1" smtClean="0"/>
              <a:t>regressors</a:t>
            </a:r>
            <a:r>
              <a:rPr lang="en-US" sz="1800" dirty="0" smtClean="0"/>
              <a:t>, variance of </a:t>
            </a:r>
            <a:r>
              <a:rPr lang="en-US" sz="1800" i="1" dirty="0" err="1" smtClean="0"/>
              <a:t>b</a:t>
            </a:r>
            <a:r>
              <a:rPr lang="en-US" sz="1800" baseline="-25000" dirty="0" err="1" smtClean="0"/>
              <a:t>k</a:t>
            </a:r>
            <a:r>
              <a:rPr lang="en-US" sz="1800" dirty="0" smtClean="0"/>
              <a:t> is inflated; </a:t>
            </a:r>
          </a:p>
          <a:p>
            <a:pPr lvl="1" eaLnBrk="1" hangingPunct="1">
              <a:spcBef>
                <a:spcPts val="400"/>
              </a:spcBef>
            </a:pPr>
            <a:r>
              <a:rPr lang="en-US" sz="1800" dirty="0" smtClean="0"/>
              <a:t>Smaller </a:t>
            </a:r>
            <a:r>
              <a:rPr lang="en-US" sz="1800" i="1" dirty="0" err="1" smtClean="0"/>
              <a:t>t</a:t>
            </a:r>
            <a:r>
              <a:rPr lang="en-US" sz="1800" baseline="-25000" dirty="0" err="1" smtClean="0"/>
              <a:t>k</a:t>
            </a:r>
            <a:r>
              <a:rPr lang="en-US" sz="1800" dirty="0" smtClean="0"/>
              <a:t>-statistic, reduced power of </a:t>
            </a:r>
            <a:r>
              <a:rPr lang="en-US" sz="1800" i="1" dirty="0" smtClean="0"/>
              <a:t>t</a:t>
            </a:r>
            <a:r>
              <a:rPr lang="en-US" sz="1800" dirty="0" smtClean="0"/>
              <a:t>-test</a:t>
            </a:r>
          </a:p>
          <a:p>
            <a:pPr eaLnBrk="1" hangingPunct="1">
              <a:spcBef>
                <a:spcPts val="400"/>
              </a:spcBef>
            </a:pPr>
            <a:r>
              <a:rPr lang="en-US" sz="2000" dirty="0" smtClean="0"/>
              <a:t>Example: </a:t>
            </a:r>
            <a:r>
              <a:rPr lang="en-US" sz="2000" i="1" dirty="0" err="1" smtClean="0"/>
              <a:t>y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= </a:t>
            </a:r>
            <a:r>
              <a:rPr lang="en-US" sz="2000" dirty="0" smtClean="0">
                <a:latin typeface="Symbol" pitchFamily="18" charset="2"/>
              </a:rPr>
              <a:t>b</a:t>
            </a:r>
            <a:r>
              <a:rPr lang="en-US" sz="2000" baseline="-25000" dirty="0" smtClean="0"/>
              <a:t>1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i1</a:t>
            </a:r>
            <a:r>
              <a:rPr lang="en-US" sz="2000" dirty="0" smtClean="0"/>
              <a:t> + </a:t>
            </a:r>
            <a:r>
              <a:rPr lang="en-US" sz="2000" dirty="0" smtClean="0">
                <a:latin typeface="Symbol" pitchFamily="18" charset="2"/>
              </a:rPr>
              <a:t>b</a:t>
            </a:r>
            <a:r>
              <a:rPr lang="en-US" sz="2000" baseline="-25000" dirty="0" smtClean="0"/>
              <a:t>2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i2</a:t>
            </a:r>
            <a:r>
              <a:rPr lang="en-US" sz="2000" dirty="0" smtClean="0"/>
              <a:t> + </a:t>
            </a:r>
            <a:r>
              <a:rPr lang="en-US" sz="2000" dirty="0" err="1" smtClean="0">
                <a:latin typeface="Symbol" pitchFamily="18" charset="2"/>
              </a:rPr>
              <a:t>e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</a:t>
            </a:r>
          </a:p>
          <a:p>
            <a:pPr lvl="1" eaLnBrk="1" hangingPunct="1">
              <a:spcBef>
                <a:spcPts val="400"/>
              </a:spcBef>
            </a:pPr>
            <a:r>
              <a:rPr lang="en-US" sz="1800" dirty="0" smtClean="0"/>
              <a:t>with sample variances of </a:t>
            </a:r>
            <a:r>
              <a:rPr lang="en-US" sz="1800" i="1" dirty="0" smtClean="0"/>
              <a:t>X</a:t>
            </a:r>
            <a:r>
              <a:rPr lang="en-US" sz="1800" baseline="-25000" dirty="0" smtClean="0"/>
              <a:t>1</a:t>
            </a:r>
            <a:r>
              <a:rPr lang="en-US" sz="1800" dirty="0" smtClean="0"/>
              <a:t> and </a:t>
            </a:r>
            <a:r>
              <a:rPr lang="en-US" sz="1800" i="1" dirty="0" smtClean="0"/>
              <a:t>X</a:t>
            </a:r>
            <a:r>
              <a:rPr lang="en-US" sz="1800" baseline="-25000" dirty="0" smtClean="0"/>
              <a:t>2</a:t>
            </a:r>
            <a:r>
              <a:rPr lang="en-US" sz="1800" dirty="0" smtClean="0"/>
              <a:t> equal 1 and correlation </a:t>
            </a:r>
            <a:r>
              <a:rPr lang="en-US" sz="1800" i="1" dirty="0" smtClean="0"/>
              <a:t>r</a:t>
            </a:r>
            <a:r>
              <a:rPr lang="en-US" sz="1800" baseline="-25000" dirty="0" smtClean="0"/>
              <a:t>12</a:t>
            </a:r>
            <a:r>
              <a:rPr lang="en-US" sz="1800" dirty="0" smtClean="0"/>
              <a:t>,  </a:t>
            </a:r>
            <a:endParaRPr lang="en-US" sz="1800" baseline="-25000" dirty="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 smtClean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endParaRPr lang="de-AT" sz="2000" dirty="0" smtClean="0"/>
          </a:p>
          <a:p>
            <a:pPr lvl="2">
              <a:buFont typeface="Wingdings" pitchFamily="2" charset="2"/>
              <a:buNone/>
            </a:pPr>
            <a:endParaRPr lang="en-US" sz="1200" dirty="0" smtClean="0"/>
          </a:p>
          <a:p>
            <a:pPr>
              <a:buFont typeface="Wingdings" pitchFamily="2" charset="2"/>
              <a:buNone/>
            </a:pPr>
            <a:endParaRPr lang="en-US" sz="1200" dirty="0" smtClean="0"/>
          </a:p>
          <a:p>
            <a:pPr>
              <a:buFont typeface="Wingdings" pitchFamily="2" charset="2"/>
              <a:buNone/>
            </a:pP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C9AA01-F817-456D-84EF-CDB426D0D5A5}" type="slidenum">
              <a:rPr lang="de-AT" altLang="en-US"/>
              <a:pPr>
                <a:defRPr/>
              </a:pPr>
              <a:t>43</a:t>
            </a:fld>
            <a:endParaRPr lang="de-AT" altLang="en-US" dirty="0"/>
          </a:p>
        </p:txBody>
      </p:sp>
      <p:graphicFrame>
        <p:nvGraphicFramePr>
          <p:cNvPr id="40962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7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3" name="Object 4"/>
          <p:cNvGraphicFramePr>
            <a:graphicFrameLocks noChangeAspect="1"/>
          </p:cNvGraphicFramePr>
          <p:nvPr/>
        </p:nvGraphicFramePr>
        <p:xfrm>
          <a:off x="1624013" y="4508500"/>
          <a:ext cx="3379787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8" name="Formel" r:id="rId6" imgW="1866600" imgH="482400" progId="Equation.3">
                  <p:embed/>
                </p:oleObj>
              </mc:Choice>
              <mc:Fallback>
                <p:oleObj name="Formel" r:id="rId6" imgW="1866600" imgH="482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4013" y="4508500"/>
                        <a:ext cx="3379787" cy="87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Tabelle 8"/>
          <p:cNvGraphicFramePr>
            <a:graphicFrameLocks noGrp="1"/>
          </p:cNvGraphicFramePr>
          <p:nvPr/>
        </p:nvGraphicFramePr>
        <p:xfrm>
          <a:off x="1116013" y="5445125"/>
          <a:ext cx="3816425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8557"/>
                <a:gridCol w="664467"/>
                <a:gridCol w="664467"/>
                <a:gridCol w="664467"/>
                <a:gridCol w="6644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i="1" dirty="0" smtClean="0"/>
                        <a:t>r</a:t>
                      </a:r>
                      <a:r>
                        <a:rPr lang="de-AT" baseline="-25000" dirty="0" smtClean="0"/>
                        <a:t>12</a:t>
                      </a:r>
                      <a:endParaRPr lang="en-GB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0,3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0,5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0,7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0,9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/>
                        <a:t>1/(1-</a:t>
                      </a:r>
                      <a:r>
                        <a:rPr lang="de-AT" i="1" dirty="0" smtClean="0"/>
                        <a:t>r</a:t>
                      </a:r>
                      <a:r>
                        <a:rPr lang="de-AT" baseline="-25000" dirty="0" smtClean="0"/>
                        <a:t>12</a:t>
                      </a:r>
                      <a:r>
                        <a:rPr lang="de-AT" baseline="30000" dirty="0" smtClean="0"/>
                        <a:t>2</a:t>
                      </a:r>
                      <a:r>
                        <a:rPr lang="de-AT" dirty="0" smtClean="0"/>
                        <a:t>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1,10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1,33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1,96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5,26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nl-NL" sz="4000" smtClean="0">
                <a:latin typeface="Verdana" pitchFamily="34" charset="0"/>
              </a:rPr>
              <a:t>Exact Collinearity</a:t>
            </a:r>
            <a:endParaRPr lang="en-US" sz="4000" smtClean="0">
              <a:latin typeface="Verdana" pitchFamily="34" charset="0"/>
            </a:endParaRPr>
          </a:p>
        </p:txBody>
      </p:sp>
      <p:sp>
        <p:nvSpPr>
          <p:cNvPr id="41988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8104188" cy="4643438"/>
          </a:xfrm>
        </p:spPr>
        <p:txBody>
          <a:bodyPr/>
          <a:lstStyle/>
          <a:p>
            <a:pPr eaLnBrk="1" hangingPunct="1">
              <a:spcBef>
                <a:spcPts val="400"/>
              </a:spcBef>
              <a:buFont typeface="Wingdings" pitchFamily="2" charset="2"/>
              <a:buNone/>
            </a:pPr>
            <a:r>
              <a:rPr lang="en-US" sz="2000" smtClean="0"/>
              <a:t>Exact linear relationship between </a:t>
            </a:r>
            <a:r>
              <a:rPr lang="en-US" sz="2000" smtClean="0">
                <a:sym typeface="Symbol" pitchFamily="18" charset="2"/>
              </a:rPr>
              <a:t>regressors</a:t>
            </a:r>
            <a:endParaRPr lang="en-US" sz="2000" smtClean="0"/>
          </a:p>
          <a:p>
            <a:pPr eaLnBrk="1" hangingPunct="1">
              <a:spcBef>
                <a:spcPts val="400"/>
              </a:spcBef>
            </a:pPr>
            <a:r>
              <a:rPr lang="en-US" sz="2000" smtClean="0"/>
              <a:t>Example: Wage equation</a:t>
            </a:r>
          </a:p>
          <a:p>
            <a:pPr lvl="1" eaLnBrk="1" hangingPunct="1">
              <a:spcBef>
                <a:spcPts val="400"/>
              </a:spcBef>
            </a:pPr>
            <a:r>
              <a:rPr lang="en-US" sz="1800" smtClean="0"/>
              <a:t>Regressors </a:t>
            </a:r>
            <a:r>
              <a:rPr lang="en-US" sz="1800" i="1" smtClean="0"/>
              <a:t>male </a:t>
            </a:r>
            <a:r>
              <a:rPr lang="en-US" sz="1800" u="sng" smtClean="0"/>
              <a:t>and</a:t>
            </a:r>
            <a:r>
              <a:rPr lang="en-US" sz="1800" smtClean="0"/>
              <a:t> </a:t>
            </a:r>
            <a:r>
              <a:rPr lang="en-US" sz="1800" i="1" smtClean="0"/>
              <a:t>female</a:t>
            </a:r>
            <a:r>
              <a:rPr lang="en-US" sz="1800" smtClean="0"/>
              <a:t> in addition to </a:t>
            </a:r>
            <a:r>
              <a:rPr lang="en-US" sz="1800" i="1" smtClean="0"/>
              <a:t>intercept</a:t>
            </a:r>
          </a:p>
          <a:p>
            <a:pPr lvl="1" eaLnBrk="1" hangingPunct="1">
              <a:spcBef>
                <a:spcPts val="400"/>
              </a:spcBef>
            </a:pPr>
            <a:r>
              <a:rPr lang="en-US" sz="1800" smtClean="0"/>
              <a:t>Regressor </a:t>
            </a:r>
            <a:r>
              <a:rPr lang="en-US" sz="1800" i="1" smtClean="0"/>
              <a:t>age</a:t>
            </a:r>
            <a:r>
              <a:rPr lang="en-US" sz="1800" smtClean="0"/>
              <a:t> defined as </a:t>
            </a:r>
            <a:r>
              <a:rPr lang="en-US" sz="1800" i="1" smtClean="0"/>
              <a:t>age</a:t>
            </a:r>
            <a:r>
              <a:rPr lang="en-US" sz="1800" smtClean="0"/>
              <a:t> = 6 + </a:t>
            </a:r>
            <a:r>
              <a:rPr lang="en-US" sz="1800" i="1" smtClean="0"/>
              <a:t>school</a:t>
            </a:r>
            <a:r>
              <a:rPr lang="en-US" sz="1800" smtClean="0"/>
              <a:t> + </a:t>
            </a:r>
            <a:r>
              <a:rPr lang="en-US" sz="1800" i="1" smtClean="0"/>
              <a:t>exper</a:t>
            </a:r>
            <a:r>
              <a:rPr lang="en-US" sz="1800" smtClean="0"/>
              <a:t> </a:t>
            </a:r>
          </a:p>
          <a:p>
            <a:pPr eaLnBrk="1" hangingPunct="1">
              <a:spcBef>
                <a:spcPts val="400"/>
              </a:spcBef>
            </a:pPr>
            <a:r>
              <a:rPr lang="en-US" sz="2000" smtClean="0">
                <a:cs typeface="Arial" charset="0"/>
              </a:rPr>
              <a:t>Σ</a:t>
            </a:r>
            <a:r>
              <a:rPr lang="en-US" sz="2000" baseline="-25000" smtClean="0">
                <a:cs typeface="Arial" charset="0"/>
              </a:rPr>
              <a:t>i</a:t>
            </a:r>
            <a:r>
              <a:rPr lang="en-US" sz="2000" smtClean="0">
                <a:cs typeface="Arial" charset="0"/>
              </a:rPr>
              <a:t> </a:t>
            </a:r>
            <a:r>
              <a:rPr lang="en-US" sz="2000" i="1" smtClean="0">
                <a:cs typeface="Arial" charset="0"/>
              </a:rPr>
              <a:t>x</a:t>
            </a:r>
            <a:r>
              <a:rPr lang="en-US" sz="2000" baseline="-25000" smtClean="0">
                <a:cs typeface="Arial" charset="0"/>
              </a:rPr>
              <a:t>i</a:t>
            </a:r>
            <a:r>
              <a:rPr lang="en-US" sz="2000" smtClean="0">
                <a:cs typeface="Arial" charset="0"/>
              </a:rPr>
              <a:t> </a:t>
            </a:r>
            <a:r>
              <a:rPr lang="en-US" sz="2000" i="1" smtClean="0">
                <a:cs typeface="Arial" charset="0"/>
              </a:rPr>
              <a:t>x</a:t>
            </a:r>
            <a:r>
              <a:rPr lang="en-US" sz="2000" baseline="-25000" smtClean="0">
                <a:cs typeface="Arial" charset="0"/>
              </a:rPr>
              <a:t>i</a:t>
            </a:r>
            <a:r>
              <a:rPr lang="en-US" sz="2000" smtClean="0">
                <a:cs typeface="Arial" charset="0"/>
              </a:rPr>
              <a:t>’ is not invertible</a:t>
            </a:r>
            <a:endParaRPr lang="en-US" sz="2000" smtClean="0"/>
          </a:p>
          <a:p>
            <a:pPr eaLnBrk="1" hangingPunct="1">
              <a:spcBef>
                <a:spcPts val="400"/>
              </a:spcBef>
            </a:pPr>
            <a:r>
              <a:rPr lang="en-US" sz="2000" smtClean="0"/>
              <a:t>Econometric software reports ill-defined matrix </a:t>
            </a:r>
            <a:r>
              <a:rPr lang="en-US" sz="2000" smtClean="0">
                <a:cs typeface="Arial" charset="0"/>
              </a:rPr>
              <a:t>Σ</a:t>
            </a:r>
            <a:r>
              <a:rPr lang="en-US" sz="2000" baseline="-25000" smtClean="0">
                <a:cs typeface="Arial" charset="0"/>
              </a:rPr>
              <a:t>i</a:t>
            </a:r>
            <a:r>
              <a:rPr lang="en-US" sz="2000" smtClean="0">
                <a:cs typeface="Arial" charset="0"/>
              </a:rPr>
              <a:t> </a:t>
            </a:r>
            <a:r>
              <a:rPr lang="en-US" sz="2000" i="1" smtClean="0">
                <a:cs typeface="Arial" charset="0"/>
              </a:rPr>
              <a:t>x</a:t>
            </a:r>
            <a:r>
              <a:rPr lang="en-US" sz="2000" baseline="-25000" smtClean="0">
                <a:cs typeface="Arial" charset="0"/>
              </a:rPr>
              <a:t>i</a:t>
            </a:r>
            <a:r>
              <a:rPr lang="en-US" sz="2000" smtClean="0">
                <a:cs typeface="Arial" charset="0"/>
              </a:rPr>
              <a:t> </a:t>
            </a:r>
            <a:r>
              <a:rPr lang="en-US" sz="2000" i="1" smtClean="0">
                <a:cs typeface="Arial" charset="0"/>
              </a:rPr>
              <a:t>x</a:t>
            </a:r>
            <a:r>
              <a:rPr lang="en-US" sz="2000" baseline="-25000" smtClean="0">
                <a:cs typeface="Arial" charset="0"/>
              </a:rPr>
              <a:t>i</a:t>
            </a:r>
            <a:r>
              <a:rPr lang="en-US" sz="2000" smtClean="0">
                <a:cs typeface="Arial" charset="0"/>
              </a:rPr>
              <a:t>’</a:t>
            </a:r>
            <a:r>
              <a:rPr lang="en-US" sz="2000" i="1" smtClean="0"/>
              <a:t> </a:t>
            </a:r>
          </a:p>
          <a:p>
            <a:pPr eaLnBrk="1" hangingPunct="1">
              <a:spcBef>
                <a:spcPts val="400"/>
              </a:spcBef>
            </a:pPr>
            <a:r>
              <a:rPr lang="en-US" sz="2000" smtClean="0"/>
              <a:t>GRETL drops regressor</a:t>
            </a:r>
          </a:p>
          <a:p>
            <a:pPr eaLnBrk="1" hangingPunct="1">
              <a:spcBef>
                <a:spcPts val="400"/>
              </a:spcBef>
              <a:buFont typeface="Wingdings" pitchFamily="2" charset="2"/>
              <a:buNone/>
            </a:pPr>
            <a:r>
              <a:rPr lang="en-US" sz="2000" smtClean="0"/>
              <a:t>Remedy:</a:t>
            </a:r>
          </a:p>
          <a:p>
            <a:pPr eaLnBrk="1" hangingPunct="1">
              <a:spcBef>
                <a:spcPts val="400"/>
              </a:spcBef>
            </a:pPr>
            <a:r>
              <a:rPr lang="en-US" sz="2000" smtClean="0"/>
              <a:t>Exclude (one of the) regressors </a:t>
            </a:r>
          </a:p>
          <a:p>
            <a:pPr eaLnBrk="1" hangingPunct="1">
              <a:spcBef>
                <a:spcPts val="400"/>
              </a:spcBef>
            </a:pPr>
            <a:r>
              <a:rPr lang="en-US" sz="2000" smtClean="0"/>
              <a:t>Example: Wage equation</a:t>
            </a:r>
          </a:p>
          <a:p>
            <a:pPr lvl="1" eaLnBrk="1" hangingPunct="1">
              <a:spcBef>
                <a:spcPts val="400"/>
              </a:spcBef>
            </a:pPr>
            <a:r>
              <a:rPr lang="en-US" sz="1800" smtClean="0"/>
              <a:t>Drop regressor </a:t>
            </a:r>
            <a:r>
              <a:rPr lang="en-US" sz="1800" i="1" smtClean="0"/>
              <a:t>female, </a:t>
            </a:r>
            <a:r>
              <a:rPr lang="en-US" sz="1800" smtClean="0"/>
              <a:t>use only regressor </a:t>
            </a:r>
            <a:r>
              <a:rPr lang="en-US" sz="1800" i="1" smtClean="0"/>
              <a:t>male</a:t>
            </a:r>
            <a:r>
              <a:rPr lang="en-US" sz="1800" smtClean="0"/>
              <a:t> in addition to </a:t>
            </a:r>
            <a:r>
              <a:rPr lang="en-US" sz="1800" i="1" smtClean="0"/>
              <a:t>intercept</a:t>
            </a:r>
          </a:p>
          <a:p>
            <a:pPr lvl="1" eaLnBrk="1" hangingPunct="1">
              <a:spcBef>
                <a:spcPts val="400"/>
              </a:spcBef>
            </a:pPr>
            <a:r>
              <a:rPr lang="en-US" sz="1800" smtClean="0"/>
              <a:t>Alternatively: use </a:t>
            </a:r>
            <a:r>
              <a:rPr lang="en-US" sz="1800" i="1" smtClean="0"/>
              <a:t>female</a:t>
            </a:r>
            <a:r>
              <a:rPr lang="en-US" sz="1800" smtClean="0"/>
              <a:t> and </a:t>
            </a:r>
            <a:r>
              <a:rPr lang="en-US" sz="1800" i="1" smtClean="0"/>
              <a:t>intercept</a:t>
            </a:r>
          </a:p>
          <a:p>
            <a:pPr lvl="1" eaLnBrk="1" hangingPunct="1">
              <a:spcBef>
                <a:spcPts val="400"/>
              </a:spcBef>
            </a:pPr>
            <a:r>
              <a:rPr lang="en-US" sz="1800" smtClean="0"/>
              <a:t>Not good: use of </a:t>
            </a:r>
            <a:r>
              <a:rPr lang="en-US" sz="1800" i="1" smtClean="0"/>
              <a:t>male</a:t>
            </a:r>
            <a:r>
              <a:rPr lang="en-US" sz="1800" smtClean="0"/>
              <a:t> and </a:t>
            </a:r>
            <a:r>
              <a:rPr lang="en-US" sz="1800" i="1" smtClean="0"/>
              <a:t>female</a:t>
            </a:r>
            <a:r>
              <a:rPr lang="en-US" sz="1800" smtClean="0"/>
              <a:t>, no </a:t>
            </a:r>
            <a:r>
              <a:rPr lang="en-US" sz="1800" i="1" smtClean="0"/>
              <a:t>intercept</a:t>
            </a:r>
            <a:endParaRPr lang="en-US" sz="180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smtClean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endParaRPr lang="en-US" sz="2000" smtClean="0"/>
          </a:p>
          <a:p>
            <a:pPr>
              <a:buFont typeface="Wingdings" pitchFamily="2" charset="2"/>
              <a:buNone/>
            </a:pPr>
            <a:endParaRPr lang="en-US" sz="1200" smtClean="0"/>
          </a:p>
          <a:p>
            <a:pPr>
              <a:buFont typeface="Wingdings" pitchFamily="2" charset="2"/>
              <a:buNone/>
            </a:pPr>
            <a:endParaRPr lang="en-US" sz="200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E987A2-AAB5-4025-A115-917F0EDF7D82}" type="slidenum">
              <a:rPr lang="de-AT" altLang="en-US"/>
              <a:pPr>
                <a:defRPr/>
              </a:pPr>
              <a:t>44</a:t>
            </a:fld>
            <a:endParaRPr lang="de-AT" altLang="en-US" dirty="0"/>
          </a:p>
        </p:txBody>
      </p:sp>
      <p:sp>
        <p:nvSpPr>
          <p:cNvPr id="41992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41986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9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nl-NL" sz="4000" smtClean="0">
                <a:latin typeface="Verdana" pitchFamily="34" charset="0"/>
              </a:rPr>
              <a:t>Variance Inflation Factor</a:t>
            </a:r>
            <a:endParaRPr lang="en-US" sz="4000" smtClean="0">
              <a:latin typeface="Verdana" pitchFamily="34" charset="0"/>
            </a:endParaRPr>
          </a:p>
        </p:txBody>
      </p:sp>
      <p:sp>
        <p:nvSpPr>
          <p:cNvPr id="43013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Variance of </a:t>
            </a:r>
            <a:r>
              <a:rPr lang="en-US" sz="2000" i="1" smtClean="0"/>
              <a:t>b</a:t>
            </a:r>
            <a:r>
              <a:rPr lang="en-US" sz="2000" baseline="-25000" smtClean="0"/>
              <a:t>k</a:t>
            </a:r>
            <a:r>
              <a:rPr lang="en-US" sz="2000" smtClean="0"/>
              <a:t>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120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smtClean="0"/>
              <a:t>	R</a:t>
            </a:r>
            <a:r>
              <a:rPr lang="en-US" sz="2000" baseline="-25000" smtClean="0"/>
              <a:t>k</a:t>
            </a:r>
            <a:r>
              <a:rPr lang="en-US" sz="2000" baseline="30000" smtClean="0"/>
              <a:t>2</a:t>
            </a:r>
            <a:r>
              <a:rPr lang="en-US" sz="2000" smtClean="0"/>
              <a:t>: </a:t>
            </a:r>
            <a:r>
              <a:rPr lang="en-US" sz="2000" i="1" smtClean="0"/>
              <a:t>R</a:t>
            </a:r>
            <a:r>
              <a:rPr lang="en-US" sz="2000" baseline="30000" smtClean="0"/>
              <a:t>2</a:t>
            </a:r>
            <a:r>
              <a:rPr lang="en-US" sz="2000" smtClean="0"/>
              <a:t> of the regression of </a:t>
            </a:r>
            <a:r>
              <a:rPr lang="en-US" sz="2000" i="1" smtClean="0"/>
              <a:t>x</a:t>
            </a:r>
            <a:r>
              <a:rPr lang="en-US" sz="2000" baseline="-25000" smtClean="0"/>
              <a:t>k</a:t>
            </a:r>
            <a:r>
              <a:rPr lang="en-US" sz="2000" smtClean="0"/>
              <a:t> on all other regressors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If </a:t>
            </a:r>
            <a:r>
              <a:rPr lang="en-US" sz="2000" i="1" smtClean="0"/>
              <a:t>x</a:t>
            </a:r>
            <a:r>
              <a:rPr lang="en-US" sz="2000" baseline="-25000" smtClean="0"/>
              <a:t>k</a:t>
            </a:r>
            <a:r>
              <a:rPr lang="en-US" sz="2000" smtClean="0"/>
              <a:t> can be approximated by a linear combination of the other regressors, </a:t>
            </a:r>
            <a:r>
              <a:rPr lang="en-US" sz="2000" i="1" smtClean="0"/>
              <a:t>R</a:t>
            </a:r>
            <a:r>
              <a:rPr lang="en-US" sz="2000" baseline="-25000" smtClean="0"/>
              <a:t>k</a:t>
            </a:r>
            <a:r>
              <a:rPr lang="en-US" sz="2000" baseline="30000" smtClean="0"/>
              <a:t>2</a:t>
            </a:r>
            <a:r>
              <a:rPr lang="en-US" sz="2000" smtClean="0"/>
              <a:t> is close to 1, the variance of </a:t>
            </a:r>
            <a:r>
              <a:rPr lang="en-US" sz="2000" i="1" smtClean="0"/>
              <a:t>b</a:t>
            </a:r>
            <a:r>
              <a:rPr lang="en-US" sz="2000" baseline="-25000" smtClean="0"/>
              <a:t>k</a:t>
            </a:r>
            <a:r>
              <a:rPr lang="en-US" sz="2000" smtClean="0"/>
              <a:t> inflated</a:t>
            </a:r>
            <a:endParaRPr lang="en-US" sz="2000" baseline="3000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nl-NL" sz="2000" smtClean="0"/>
              <a:t>Variance inflation factor: VIF(</a:t>
            </a:r>
            <a:r>
              <a:rPr lang="en-US" sz="2000" i="1" smtClean="0"/>
              <a:t>b</a:t>
            </a:r>
            <a:r>
              <a:rPr lang="en-US" sz="2000" baseline="-25000" smtClean="0"/>
              <a:t>k</a:t>
            </a:r>
            <a:r>
              <a:rPr lang="nl-NL" sz="2000" smtClean="0"/>
              <a:t>)</a:t>
            </a:r>
            <a:r>
              <a:rPr lang="en-US" sz="2000" smtClean="0">
                <a:sym typeface="Symbol" pitchFamily="18" charset="2"/>
              </a:rPr>
              <a:t> = (1 - </a:t>
            </a:r>
            <a:r>
              <a:rPr lang="en-US" sz="2000" i="1" smtClean="0"/>
              <a:t>R</a:t>
            </a:r>
            <a:r>
              <a:rPr lang="en-US" sz="2000" baseline="-25000" smtClean="0"/>
              <a:t>k</a:t>
            </a:r>
            <a:r>
              <a:rPr lang="en-US" sz="2000" baseline="30000" smtClean="0"/>
              <a:t>2</a:t>
            </a:r>
            <a:r>
              <a:rPr lang="en-US" sz="2000" smtClean="0">
                <a:sym typeface="Symbol" pitchFamily="18" charset="2"/>
              </a:rPr>
              <a:t>)</a:t>
            </a:r>
            <a:r>
              <a:rPr lang="en-US" sz="2000" baseline="30000" smtClean="0">
                <a:sym typeface="Symbol" pitchFamily="18" charset="2"/>
              </a:rPr>
              <a:t>-1</a:t>
            </a:r>
            <a:endParaRPr lang="en-US" sz="2000" baseline="3000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Large values for some or all VIFs indicate multicollinearity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Warning! Large values of the variance of </a:t>
            </a:r>
            <a:r>
              <a:rPr lang="en-US" sz="2000" i="1" smtClean="0"/>
              <a:t>b</a:t>
            </a:r>
            <a:r>
              <a:rPr lang="en-US" sz="2000" baseline="-25000" smtClean="0"/>
              <a:t>k</a:t>
            </a:r>
            <a:r>
              <a:rPr lang="en-US" sz="2000" smtClean="0"/>
              <a:t> (and reduced power of the </a:t>
            </a:r>
            <a:r>
              <a:rPr lang="en-US" sz="2000" i="1" smtClean="0"/>
              <a:t>t</a:t>
            </a:r>
            <a:r>
              <a:rPr lang="en-US" sz="2000" smtClean="0"/>
              <a:t>-test) can have various causes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Multicollinearity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Small value of variance of </a:t>
            </a:r>
            <a:r>
              <a:rPr lang="en-US" sz="2000" i="1" smtClean="0"/>
              <a:t>X</a:t>
            </a:r>
            <a:r>
              <a:rPr lang="en-US" sz="2000" baseline="-25000" smtClean="0"/>
              <a:t>k</a:t>
            </a:r>
            <a:endParaRPr lang="en-US" sz="2000" smtClean="0"/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Small number </a:t>
            </a:r>
            <a:r>
              <a:rPr lang="en-US" sz="2000" i="1" smtClean="0"/>
              <a:t>N</a:t>
            </a:r>
            <a:r>
              <a:rPr lang="en-US" sz="2000" smtClean="0"/>
              <a:t> of observations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smtClean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endParaRPr lang="en-US" sz="2000" smtClean="0"/>
          </a:p>
          <a:p>
            <a:pPr>
              <a:buFont typeface="Wingdings" pitchFamily="2" charset="2"/>
              <a:buNone/>
            </a:pPr>
            <a:endParaRPr lang="en-US" sz="1200" smtClean="0"/>
          </a:p>
          <a:p>
            <a:pPr>
              <a:buFont typeface="Wingdings" pitchFamily="2" charset="2"/>
              <a:buNone/>
            </a:pPr>
            <a:endParaRPr lang="en-US" sz="200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D6ECE9-3FA9-4465-8AAE-377942919B89}" type="slidenum">
              <a:rPr lang="de-AT" altLang="en-US"/>
              <a:pPr>
                <a:defRPr/>
              </a:pPr>
              <a:t>45</a:t>
            </a:fld>
            <a:endParaRPr lang="de-AT" altLang="en-US" dirty="0"/>
          </a:p>
        </p:txBody>
      </p:sp>
      <p:sp>
        <p:nvSpPr>
          <p:cNvPr id="43017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43010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5" name="Formel" r:id="rId4" imgW="139579" imgH="164957" progId="">
                  <p:embed/>
                </p:oleObj>
              </mc:Choice>
              <mc:Fallback>
                <p:oleObj name="Formel" r:id="rId4" imgW="139579" imgH="164957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1" name="Object 4"/>
          <p:cNvGraphicFramePr>
            <a:graphicFrameLocks noChangeAspect="1"/>
          </p:cNvGraphicFramePr>
          <p:nvPr/>
        </p:nvGraphicFramePr>
        <p:xfrm>
          <a:off x="1249363" y="1844675"/>
          <a:ext cx="5194300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6" name="Equation" r:id="rId6" imgW="2070000" imgH="342720" progId="Equation.DSMT4">
                  <p:embed/>
                </p:oleObj>
              </mc:Choice>
              <mc:Fallback>
                <p:oleObj name="Equation" r:id="rId6" imgW="2070000" imgH="3427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9363" y="1844675"/>
                        <a:ext cx="5194300" cy="860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Other Indicators for Multicollinearity</a:t>
            </a:r>
          </a:p>
        </p:txBody>
      </p:sp>
      <p:sp>
        <p:nvSpPr>
          <p:cNvPr id="56323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Large values for some or all </a:t>
            </a:r>
            <a:r>
              <a:rPr lang="nl-NL" sz="2000" smtClean="0"/>
              <a:t>variance inflation factors VIF(</a:t>
            </a:r>
            <a:r>
              <a:rPr lang="en-US" sz="2000" i="1" smtClean="0"/>
              <a:t>b</a:t>
            </a:r>
            <a:r>
              <a:rPr lang="en-US" sz="2000" baseline="-25000" smtClean="0"/>
              <a:t>k</a:t>
            </a:r>
            <a:r>
              <a:rPr lang="nl-NL" sz="2000" smtClean="0"/>
              <a:t>)</a:t>
            </a:r>
            <a:r>
              <a:rPr lang="en-US" sz="2000" smtClean="0">
                <a:sym typeface="Symbol" pitchFamily="18" charset="2"/>
              </a:rPr>
              <a:t> </a:t>
            </a:r>
            <a:r>
              <a:rPr lang="nl-NL" sz="2000" smtClean="0"/>
              <a:t>are an </a:t>
            </a:r>
            <a:r>
              <a:rPr lang="en-US" sz="2000" smtClean="0"/>
              <a:t>indicator for multicollinearity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Other indicators: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At least one of the </a:t>
            </a:r>
            <a:r>
              <a:rPr lang="en-US" sz="2000" i="1" smtClean="0"/>
              <a:t>R</a:t>
            </a:r>
            <a:r>
              <a:rPr lang="en-US" sz="2000" baseline="-25000" smtClean="0"/>
              <a:t>k</a:t>
            </a:r>
            <a:r>
              <a:rPr lang="en-US" sz="2000" baseline="30000" smtClean="0"/>
              <a:t>2</a:t>
            </a:r>
            <a:r>
              <a:rPr lang="en-US" sz="2000" smtClean="0"/>
              <a:t>, </a:t>
            </a:r>
            <a:r>
              <a:rPr lang="en-US" sz="2000" i="1" smtClean="0"/>
              <a:t>k</a:t>
            </a:r>
            <a:r>
              <a:rPr lang="en-US" sz="2000" smtClean="0"/>
              <a:t> = 1, …, </a:t>
            </a:r>
            <a:r>
              <a:rPr lang="en-US" sz="2000" i="1" smtClean="0"/>
              <a:t>K</a:t>
            </a:r>
            <a:r>
              <a:rPr lang="en-US" sz="2000" smtClean="0"/>
              <a:t>, has a large value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Large values of standard errors se(</a:t>
            </a:r>
            <a:r>
              <a:rPr lang="en-US" sz="2000" i="1" smtClean="0"/>
              <a:t>b</a:t>
            </a:r>
            <a:r>
              <a:rPr lang="en-US" sz="2000" baseline="-25000" smtClean="0"/>
              <a:t>k</a:t>
            </a:r>
            <a:r>
              <a:rPr lang="en-US" sz="2000" smtClean="0"/>
              <a:t>) (low </a:t>
            </a:r>
            <a:r>
              <a:rPr lang="en-US" sz="2000" i="1" smtClean="0"/>
              <a:t>t</a:t>
            </a:r>
            <a:r>
              <a:rPr lang="en-US" sz="2000" smtClean="0"/>
              <a:t>-statistics), but reasonable or good </a:t>
            </a:r>
            <a:r>
              <a:rPr lang="en-US" sz="2000" i="1" smtClean="0"/>
              <a:t>R</a:t>
            </a:r>
            <a:r>
              <a:rPr lang="en-US" sz="2000" baseline="30000" smtClean="0"/>
              <a:t>2</a:t>
            </a:r>
            <a:r>
              <a:rPr lang="en-US" sz="2000" smtClean="0"/>
              <a:t> and </a:t>
            </a:r>
            <a:r>
              <a:rPr lang="en-US" sz="2000" i="1" smtClean="0"/>
              <a:t>F</a:t>
            </a:r>
            <a:r>
              <a:rPr lang="en-US" sz="2000" smtClean="0"/>
              <a:t>-statistic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Effect of adding a regressor on standard errors se(</a:t>
            </a:r>
            <a:r>
              <a:rPr lang="en-US" sz="2000" i="1" smtClean="0"/>
              <a:t>b</a:t>
            </a:r>
            <a:r>
              <a:rPr lang="en-US" sz="2000" baseline="-25000" smtClean="0"/>
              <a:t>k</a:t>
            </a:r>
            <a:r>
              <a:rPr lang="en-US" sz="2000" smtClean="0"/>
              <a:t>) of estimates </a:t>
            </a:r>
            <a:r>
              <a:rPr lang="en-US" sz="2000" i="1" smtClean="0"/>
              <a:t>b</a:t>
            </a:r>
            <a:r>
              <a:rPr lang="en-US" sz="2000" baseline="-25000" smtClean="0"/>
              <a:t>k</a:t>
            </a:r>
            <a:r>
              <a:rPr lang="en-US" sz="2000" smtClean="0"/>
              <a:t> of regressors already in the model: increasing values of se(</a:t>
            </a:r>
            <a:r>
              <a:rPr lang="en-US" sz="2000" i="1" smtClean="0"/>
              <a:t>b</a:t>
            </a:r>
            <a:r>
              <a:rPr lang="en-US" sz="2000" baseline="-25000" smtClean="0"/>
              <a:t>k</a:t>
            </a:r>
            <a:r>
              <a:rPr lang="en-US" sz="2000" smtClean="0"/>
              <a:t>) indicate multicollinearity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smtClean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endParaRPr lang="en-US" sz="2000" smtClean="0"/>
          </a:p>
          <a:p>
            <a:pPr>
              <a:buFont typeface="Wingdings" pitchFamily="2" charset="2"/>
              <a:buNone/>
            </a:pPr>
            <a:endParaRPr lang="en-US" sz="1200" smtClean="0"/>
          </a:p>
          <a:p>
            <a:pPr>
              <a:buFont typeface="Wingdings" pitchFamily="2" charset="2"/>
              <a:buNone/>
            </a:pPr>
            <a:endParaRPr lang="en-US" sz="200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C657B6-5EA2-418D-9055-4FBEDF840DCB}" type="slidenum">
              <a:rPr lang="de-AT" altLang="en-US"/>
              <a:pPr>
                <a:defRPr/>
              </a:pPr>
              <a:t>46</a:t>
            </a:fld>
            <a:endParaRPr lang="de-AT" altLang="en-US" dirty="0"/>
          </a:p>
        </p:txBody>
      </p:sp>
      <p:sp>
        <p:nvSpPr>
          <p:cNvPr id="56327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pic>
        <p:nvPicPr>
          <p:cNvPr id="56328" name="Object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7688" y="3321050"/>
            <a:ext cx="2714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Contents</a:t>
            </a:r>
          </a:p>
        </p:txBody>
      </p:sp>
      <p:sp>
        <p:nvSpPr>
          <p:cNvPr id="1029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Goodness-of-Fit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Hypothesis Testing</a:t>
            </a:r>
          </a:p>
          <a:p>
            <a:pPr marL="342900" lvl="1" indent="-342900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Asymptotic Properties of the OLS Estimator</a:t>
            </a:r>
          </a:p>
          <a:p>
            <a:pPr marL="342900" lvl="1" indent="-342900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Multicollinearity</a:t>
            </a:r>
          </a:p>
          <a:p>
            <a:pPr marL="342900" lvl="1" indent="-342900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de-AT" sz="2000" dirty="0" err="1" smtClean="0"/>
              <a:t>Prediction</a:t>
            </a:r>
            <a:endParaRPr lang="en-US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8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6, 2017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69CFFA-FDC7-4F26-BFA9-2429ED57341B}" type="slidenum">
              <a:rPr lang="de-AT" altLang="en-US"/>
              <a:pPr>
                <a:defRPr/>
              </a:pPr>
              <a:t>47</a:t>
            </a:fld>
            <a:endParaRPr lang="de-AT" altLang="en-US"/>
          </a:p>
        </p:txBody>
      </p:sp>
      <p:sp>
        <p:nvSpPr>
          <p:cNvPr id="44041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44034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39" name="Formel" r:id="rId4" imgW="139579" imgH="164957" progId="">
                  <p:embed/>
                </p:oleObj>
              </mc:Choice>
              <mc:Fallback>
                <p:oleObj name="Formel" r:id="rId4" imgW="139579" imgH="164957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5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0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The Predictor</a:t>
            </a:r>
          </a:p>
        </p:txBody>
      </p:sp>
      <p:sp>
        <p:nvSpPr>
          <p:cNvPr id="45060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Given the relation </a:t>
            </a:r>
            <a:r>
              <a:rPr lang="en-US" sz="2000" i="1" smtClean="0"/>
              <a:t>y</a:t>
            </a:r>
            <a:r>
              <a:rPr lang="en-US" sz="2000" baseline="-25000" smtClean="0"/>
              <a:t>i</a:t>
            </a:r>
            <a:r>
              <a:rPr lang="en-US" sz="2000" smtClean="0"/>
              <a:t> = </a:t>
            </a:r>
            <a:r>
              <a:rPr lang="en-US" sz="2000" i="1" smtClean="0"/>
              <a:t>x</a:t>
            </a:r>
            <a:r>
              <a:rPr lang="en-US" sz="2000" baseline="-25000" smtClean="0"/>
              <a:t>i</a:t>
            </a:r>
            <a:r>
              <a:rPr lang="en-US" sz="2000" smtClean="0"/>
              <a:t>’</a:t>
            </a:r>
            <a:r>
              <a:rPr lang="en-US" sz="2000" smtClean="0">
                <a:latin typeface="Symbol" pitchFamily="18" charset="2"/>
              </a:rPr>
              <a:t>b</a:t>
            </a:r>
            <a:r>
              <a:rPr lang="en-US" sz="2000" smtClean="0"/>
              <a:t> + </a:t>
            </a:r>
            <a:r>
              <a:rPr lang="en-US" sz="2000" smtClean="0">
                <a:latin typeface="Symbol" pitchFamily="18" charset="2"/>
              </a:rPr>
              <a:t>e</a:t>
            </a:r>
            <a:r>
              <a:rPr lang="en-US" sz="2000" baseline="-25000" smtClean="0"/>
              <a:t>i</a:t>
            </a:r>
            <a:r>
              <a:rPr lang="en-US" sz="2000" smtClean="0"/>
              <a:t>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Given estimators </a:t>
            </a:r>
            <a:r>
              <a:rPr lang="en-US" sz="2000" i="1" smtClean="0"/>
              <a:t>b</a:t>
            </a:r>
            <a:r>
              <a:rPr lang="en-US" sz="2000" smtClean="0"/>
              <a:t>, predictor for the expected value of </a:t>
            </a:r>
            <a:r>
              <a:rPr lang="en-US" sz="2000" i="1" smtClean="0"/>
              <a:t>Y</a:t>
            </a:r>
            <a:r>
              <a:rPr lang="en-US" sz="2000" smtClean="0"/>
              <a:t> at </a:t>
            </a:r>
            <a:r>
              <a:rPr lang="en-US" sz="2000" i="1" smtClean="0"/>
              <a:t>x</a:t>
            </a:r>
            <a:r>
              <a:rPr lang="en-US" sz="2000" baseline="-25000" smtClean="0"/>
              <a:t>0</a:t>
            </a:r>
            <a:r>
              <a:rPr lang="en-US" sz="2000" smtClean="0"/>
              <a:t>, i.e., </a:t>
            </a:r>
            <a:r>
              <a:rPr lang="en-US" sz="2000" i="1" smtClean="0"/>
              <a:t>y</a:t>
            </a:r>
            <a:r>
              <a:rPr lang="en-US" sz="2000" baseline="-25000" smtClean="0"/>
              <a:t>0</a:t>
            </a:r>
            <a:r>
              <a:rPr lang="en-US" sz="2000" smtClean="0"/>
              <a:t> = </a:t>
            </a:r>
            <a:r>
              <a:rPr lang="en-US" sz="2000" i="1" smtClean="0"/>
              <a:t>x</a:t>
            </a:r>
            <a:r>
              <a:rPr lang="en-US" sz="2000" baseline="-25000" smtClean="0"/>
              <a:t>0</a:t>
            </a:r>
            <a:r>
              <a:rPr lang="en-US" sz="2000" smtClean="0"/>
              <a:t>’</a:t>
            </a:r>
            <a:r>
              <a:rPr lang="en-US" sz="2000" smtClean="0">
                <a:latin typeface="Symbol" pitchFamily="18" charset="2"/>
              </a:rPr>
              <a:t>b</a:t>
            </a:r>
            <a:r>
              <a:rPr lang="en-US" sz="2000" smtClean="0"/>
              <a:t> + </a:t>
            </a:r>
            <a:r>
              <a:rPr lang="en-US" sz="2000" smtClean="0">
                <a:latin typeface="Symbol" pitchFamily="18" charset="2"/>
              </a:rPr>
              <a:t>e</a:t>
            </a:r>
            <a:r>
              <a:rPr lang="en-US" sz="2000" baseline="-25000" smtClean="0"/>
              <a:t>0</a:t>
            </a:r>
            <a:r>
              <a:rPr lang="en-US" sz="2000" smtClean="0"/>
              <a:t>: </a:t>
            </a:r>
            <a:r>
              <a:rPr lang="en-US" sz="2000" i="1" smtClean="0"/>
              <a:t>ŷ</a:t>
            </a:r>
            <a:r>
              <a:rPr lang="en-US" sz="2000" baseline="-25000" smtClean="0"/>
              <a:t>0</a:t>
            </a:r>
            <a:r>
              <a:rPr lang="en-US" sz="2000" smtClean="0"/>
              <a:t> = </a:t>
            </a:r>
            <a:r>
              <a:rPr lang="en-US" sz="2000" i="1" smtClean="0"/>
              <a:t>x</a:t>
            </a:r>
            <a:r>
              <a:rPr lang="en-US" sz="2000" baseline="-25000" smtClean="0"/>
              <a:t>0</a:t>
            </a:r>
            <a:r>
              <a:rPr lang="en-US" sz="2000" smtClean="0"/>
              <a:t>’</a:t>
            </a:r>
            <a:r>
              <a:rPr lang="en-US" sz="2000" i="1" smtClean="0"/>
              <a:t>b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Prediction error: </a:t>
            </a:r>
            <a:r>
              <a:rPr lang="en-US" sz="2000" i="1" smtClean="0"/>
              <a:t>f</a:t>
            </a:r>
            <a:r>
              <a:rPr lang="en-US" sz="2000" baseline="-25000" smtClean="0"/>
              <a:t>0</a:t>
            </a:r>
            <a:r>
              <a:rPr lang="en-US" sz="2000" smtClean="0"/>
              <a:t> = </a:t>
            </a:r>
            <a:r>
              <a:rPr lang="en-US" sz="2000" i="1" smtClean="0"/>
              <a:t>ŷ</a:t>
            </a:r>
            <a:r>
              <a:rPr lang="en-US" sz="2000" baseline="-25000" smtClean="0"/>
              <a:t>0</a:t>
            </a:r>
            <a:r>
              <a:rPr lang="en-US" sz="2000" smtClean="0"/>
              <a:t> - </a:t>
            </a:r>
            <a:r>
              <a:rPr lang="en-US" sz="2000" i="1" smtClean="0"/>
              <a:t>y</a:t>
            </a:r>
            <a:r>
              <a:rPr lang="en-US" sz="2000" baseline="-25000" smtClean="0"/>
              <a:t>0</a:t>
            </a:r>
            <a:r>
              <a:rPr lang="en-US" sz="2000" smtClean="0"/>
              <a:t> = </a:t>
            </a:r>
            <a:r>
              <a:rPr lang="en-US" sz="2000" i="1" smtClean="0"/>
              <a:t>x</a:t>
            </a:r>
            <a:r>
              <a:rPr lang="en-US" sz="2000" baseline="-25000" smtClean="0"/>
              <a:t>0</a:t>
            </a:r>
            <a:r>
              <a:rPr lang="en-US" sz="2000" smtClean="0"/>
              <a:t>’(</a:t>
            </a:r>
            <a:r>
              <a:rPr lang="en-US" sz="2000" i="1" smtClean="0"/>
              <a:t>b</a:t>
            </a:r>
            <a:r>
              <a:rPr lang="en-US" sz="2000" smtClean="0">
                <a:latin typeface="Symbol" pitchFamily="18" charset="2"/>
              </a:rPr>
              <a:t> </a:t>
            </a:r>
            <a:r>
              <a:rPr lang="en-US" sz="2000" smtClean="0"/>
              <a:t>– </a:t>
            </a:r>
            <a:r>
              <a:rPr lang="en-US" sz="2000" smtClean="0">
                <a:latin typeface="Symbol" pitchFamily="18" charset="2"/>
              </a:rPr>
              <a:t>b)</a:t>
            </a:r>
            <a:r>
              <a:rPr lang="en-US" sz="2000" smtClean="0"/>
              <a:t> + </a:t>
            </a:r>
            <a:r>
              <a:rPr lang="en-US" sz="2000" smtClean="0">
                <a:latin typeface="Symbol" pitchFamily="18" charset="2"/>
              </a:rPr>
              <a:t>e</a:t>
            </a:r>
            <a:r>
              <a:rPr lang="en-US" sz="2000" baseline="-25000" smtClean="0"/>
              <a:t>0</a:t>
            </a:r>
            <a:endParaRPr lang="en-US" sz="200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Some properties of </a:t>
            </a:r>
            <a:r>
              <a:rPr lang="en-US" sz="2000" i="1" smtClean="0"/>
              <a:t>ŷ</a:t>
            </a:r>
            <a:r>
              <a:rPr lang="en-US" sz="2000" baseline="-25000" smtClean="0"/>
              <a:t>0</a:t>
            </a:r>
            <a:endParaRPr lang="en-US" sz="2000" smtClean="0"/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Under assumptions (A1) and (A2), E{</a:t>
            </a:r>
            <a:r>
              <a:rPr lang="en-US" sz="2000" i="1" smtClean="0"/>
              <a:t>b</a:t>
            </a:r>
            <a:r>
              <a:rPr lang="en-US" sz="2000" smtClean="0"/>
              <a:t>} = </a:t>
            </a:r>
            <a:r>
              <a:rPr lang="en-US" sz="2000" smtClean="0">
                <a:latin typeface="Symbol" pitchFamily="18" charset="2"/>
              </a:rPr>
              <a:t>b</a:t>
            </a:r>
            <a:r>
              <a:rPr lang="en-US" sz="2000" smtClean="0"/>
              <a:t> and </a:t>
            </a:r>
            <a:r>
              <a:rPr lang="en-US" sz="2000" i="1" smtClean="0"/>
              <a:t>ŷ</a:t>
            </a:r>
            <a:r>
              <a:rPr lang="en-US" sz="2000" baseline="-25000" smtClean="0"/>
              <a:t>0</a:t>
            </a:r>
            <a:r>
              <a:rPr lang="en-US" sz="2000" smtClean="0"/>
              <a:t> is an unbiased predictor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Variance of </a:t>
            </a:r>
            <a:r>
              <a:rPr lang="en-US" sz="2000" i="1" smtClean="0"/>
              <a:t>ŷ</a:t>
            </a:r>
            <a:r>
              <a:rPr lang="en-US" sz="2000" baseline="-25000" smtClean="0"/>
              <a:t>0</a:t>
            </a:r>
            <a:endParaRPr lang="en-US" sz="200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		V{</a:t>
            </a:r>
            <a:r>
              <a:rPr lang="en-US" sz="2000" i="1" smtClean="0"/>
              <a:t>ŷ</a:t>
            </a:r>
            <a:r>
              <a:rPr lang="en-US" sz="2000" baseline="-25000" smtClean="0"/>
              <a:t>0</a:t>
            </a:r>
            <a:r>
              <a:rPr lang="en-US" sz="2000" smtClean="0"/>
              <a:t>} = V{</a:t>
            </a:r>
            <a:r>
              <a:rPr lang="en-US" sz="2000" i="1" smtClean="0"/>
              <a:t>x</a:t>
            </a:r>
            <a:r>
              <a:rPr lang="en-US" sz="2000" baseline="-25000" smtClean="0"/>
              <a:t>0</a:t>
            </a:r>
            <a:r>
              <a:rPr lang="en-US" sz="2000" smtClean="0"/>
              <a:t>’</a:t>
            </a:r>
            <a:r>
              <a:rPr lang="en-US" sz="2000" i="1" smtClean="0"/>
              <a:t>b</a:t>
            </a:r>
            <a:r>
              <a:rPr lang="en-US" sz="2000" smtClean="0"/>
              <a:t>} = </a:t>
            </a:r>
            <a:r>
              <a:rPr lang="en-US" sz="2000" i="1" smtClean="0"/>
              <a:t>x</a:t>
            </a:r>
            <a:r>
              <a:rPr lang="en-US" sz="2000" baseline="-25000" smtClean="0"/>
              <a:t>0</a:t>
            </a:r>
            <a:r>
              <a:rPr lang="en-US" sz="2000" smtClean="0"/>
              <a:t>’ V{</a:t>
            </a:r>
            <a:r>
              <a:rPr lang="en-US" sz="2000" i="1" smtClean="0"/>
              <a:t>b</a:t>
            </a:r>
            <a:r>
              <a:rPr lang="en-US" sz="2000" smtClean="0"/>
              <a:t>} </a:t>
            </a:r>
            <a:r>
              <a:rPr lang="en-US" sz="2000" i="1" smtClean="0"/>
              <a:t>x</a:t>
            </a:r>
            <a:r>
              <a:rPr lang="en-US" sz="2000" baseline="-25000" smtClean="0"/>
              <a:t>0</a:t>
            </a:r>
            <a:r>
              <a:rPr lang="en-US" sz="2000" smtClean="0"/>
              <a:t> = </a:t>
            </a:r>
            <a:r>
              <a:rPr lang="en-US" sz="2000" smtClean="0">
                <a:latin typeface="Symbol" pitchFamily="18" charset="2"/>
              </a:rPr>
              <a:t>s</a:t>
            </a:r>
            <a:r>
              <a:rPr lang="en-US" sz="2000" baseline="30000" smtClean="0"/>
              <a:t>2</a:t>
            </a:r>
            <a:r>
              <a:rPr lang="en-US" sz="2000" smtClean="0"/>
              <a:t> </a:t>
            </a:r>
            <a:r>
              <a:rPr lang="en-US" sz="2000" i="1" smtClean="0"/>
              <a:t>x</a:t>
            </a:r>
            <a:r>
              <a:rPr lang="en-US" sz="2000" baseline="-25000" smtClean="0"/>
              <a:t>0</a:t>
            </a:r>
            <a:r>
              <a:rPr lang="en-US" sz="2000" smtClean="0"/>
              <a:t>’(</a:t>
            </a:r>
            <a:r>
              <a:rPr lang="en-US" sz="2000" i="1" smtClean="0"/>
              <a:t>X’X</a:t>
            </a:r>
            <a:r>
              <a:rPr lang="en-US" sz="2000" smtClean="0"/>
              <a:t>)</a:t>
            </a:r>
            <a:r>
              <a:rPr lang="en-US" sz="2000" baseline="30000" smtClean="0"/>
              <a:t>-1</a:t>
            </a:r>
            <a:r>
              <a:rPr lang="en-US" sz="2000" i="1" smtClean="0"/>
              <a:t>x</a:t>
            </a:r>
            <a:r>
              <a:rPr lang="en-US" sz="2000" baseline="-25000" smtClean="0"/>
              <a:t>0</a:t>
            </a:r>
            <a:r>
              <a:rPr lang="en-US" sz="2000" smtClean="0"/>
              <a:t> = </a:t>
            </a:r>
            <a:r>
              <a:rPr lang="en-US" sz="2000" i="1" smtClean="0"/>
              <a:t>s</a:t>
            </a:r>
            <a:r>
              <a:rPr lang="en-US" sz="2000" baseline="-25000" smtClean="0"/>
              <a:t>0</a:t>
            </a:r>
            <a:r>
              <a:rPr lang="en-US" sz="2000" baseline="30000" smtClean="0"/>
              <a:t>2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smtClean="0"/>
              <a:t>Variance of  the prediction error </a:t>
            </a:r>
            <a:r>
              <a:rPr lang="en-US" sz="2000" i="1" smtClean="0"/>
              <a:t>f</a:t>
            </a:r>
            <a:r>
              <a:rPr lang="en-US" sz="2000" baseline="-25000" smtClean="0"/>
              <a:t>0</a:t>
            </a:r>
            <a:r>
              <a:rPr lang="en-US" sz="2000" smtClean="0"/>
              <a:t> </a:t>
            </a:r>
          </a:p>
          <a:p>
            <a:pPr>
              <a:buFont typeface="Wingdings" pitchFamily="2" charset="2"/>
              <a:buNone/>
            </a:pPr>
            <a:r>
              <a:rPr lang="en-US" sz="2000" smtClean="0"/>
              <a:t>		 V{</a:t>
            </a:r>
            <a:r>
              <a:rPr lang="en-US" sz="2000" i="1" smtClean="0"/>
              <a:t>f</a:t>
            </a:r>
            <a:r>
              <a:rPr lang="en-US" sz="2000" baseline="-25000" smtClean="0"/>
              <a:t>0</a:t>
            </a:r>
            <a:r>
              <a:rPr lang="en-US" sz="2000" smtClean="0"/>
              <a:t>} = V{</a:t>
            </a:r>
            <a:r>
              <a:rPr lang="en-US" sz="2000" i="1" smtClean="0"/>
              <a:t>x</a:t>
            </a:r>
            <a:r>
              <a:rPr lang="en-US" sz="2000" baseline="-25000" smtClean="0"/>
              <a:t>0</a:t>
            </a:r>
            <a:r>
              <a:rPr lang="en-US" sz="2000" smtClean="0"/>
              <a:t>’(</a:t>
            </a:r>
            <a:r>
              <a:rPr lang="en-US" sz="2000" i="1" smtClean="0"/>
              <a:t>b</a:t>
            </a:r>
            <a:r>
              <a:rPr lang="en-US" sz="2000" smtClean="0">
                <a:latin typeface="Symbol" pitchFamily="18" charset="2"/>
              </a:rPr>
              <a:t> </a:t>
            </a:r>
            <a:r>
              <a:rPr lang="en-US" sz="2000" smtClean="0"/>
              <a:t>– </a:t>
            </a:r>
            <a:r>
              <a:rPr lang="en-US" sz="2000" smtClean="0">
                <a:latin typeface="Symbol" pitchFamily="18" charset="2"/>
              </a:rPr>
              <a:t>b)</a:t>
            </a:r>
            <a:r>
              <a:rPr lang="en-US" sz="2000" smtClean="0"/>
              <a:t> + </a:t>
            </a:r>
            <a:r>
              <a:rPr lang="en-US" sz="2000" smtClean="0">
                <a:latin typeface="Symbol" pitchFamily="18" charset="2"/>
              </a:rPr>
              <a:t>e</a:t>
            </a:r>
            <a:r>
              <a:rPr lang="en-US" sz="2000" baseline="-25000" smtClean="0"/>
              <a:t>0</a:t>
            </a:r>
            <a:r>
              <a:rPr lang="en-US" sz="2000" smtClean="0"/>
              <a:t>} = </a:t>
            </a:r>
            <a:r>
              <a:rPr lang="en-US" sz="2000" smtClean="0">
                <a:latin typeface="Symbol" pitchFamily="18" charset="2"/>
              </a:rPr>
              <a:t>s</a:t>
            </a:r>
            <a:r>
              <a:rPr lang="en-US" sz="2000" baseline="30000" smtClean="0"/>
              <a:t>2</a:t>
            </a:r>
            <a:r>
              <a:rPr lang="en-US" sz="2000" smtClean="0"/>
              <a:t>(1 + </a:t>
            </a:r>
            <a:r>
              <a:rPr lang="en-US" sz="2000" i="1" smtClean="0"/>
              <a:t>x</a:t>
            </a:r>
            <a:r>
              <a:rPr lang="en-US" sz="2000" baseline="-25000" smtClean="0"/>
              <a:t>0</a:t>
            </a:r>
            <a:r>
              <a:rPr lang="en-US" sz="2000" smtClean="0"/>
              <a:t>’(</a:t>
            </a:r>
            <a:r>
              <a:rPr lang="en-US" sz="2000" i="1" smtClean="0"/>
              <a:t>X’X</a:t>
            </a:r>
            <a:r>
              <a:rPr lang="en-US" sz="2000" smtClean="0"/>
              <a:t>)</a:t>
            </a:r>
            <a:r>
              <a:rPr lang="en-US" sz="2000" baseline="30000" smtClean="0"/>
              <a:t>-1</a:t>
            </a:r>
            <a:r>
              <a:rPr lang="en-US" sz="2000" i="1" smtClean="0"/>
              <a:t>x</a:t>
            </a:r>
            <a:r>
              <a:rPr lang="en-US" sz="2000" baseline="-25000" smtClean="0"/>
              <a:t>0</a:t>
            </a:r>
            <a:r>
              <a:rPr lang="en-US" sz="2000" smtClean="0"/>
              <a:t>) = </a:t>
            </a:r>
            <a:r>
              <a:rPr lang="en-US" sz="2000" i="1" smtClean="0"/>
              <a:t>s</a:t>
            </a:r>
            <a:r>
              <a:rPr lang="en-US" sz="2000" baseline="-25000" smtClean="0"/>
              <a:t>f0</a:t>
            </a:r>
            <a:r>
              <a:rPr lang="en-US" sz="2000" smtClean="0"/>
              <a:t>²</a:t>
            </a:r>
            <a:endParaRPr lang="en-US" sz="2000" baseline="-25000" smtClean="0"/>
          </a:p>
          <a:p>
            <a:pPr>
              <a:buFont typeface="Wingdings" pitchFamily="2" charset="2"/>
              <a:buNone/>
            </a:pPr>
            <a:r>
              <a:rPr lang="en-US" sz="2000" baseline="-25000" smtClean="0"/>
              <a:t>	</a:t>
            </a:r>
            <a:r>
              <a:rPr lang="en-US" sz="2000" smtClean="0"/>
              <a:t>given that </a:t>
            </a:r>
            <a:r>
              <a:rPr lang="en-US" sz="2000" smtClean="0">
                <a:latin typeface="Symbol" pitchFamily="18" charset="2"/>
              </a:rPr>
              <a:t>e</a:t>
            </a:r>
            <a:r>
              <a:rPr lang="en-US" sz="2000" baseline="-25000" smtClean="0"/>
              <a:t>0</a:t>
            </a:r>
            <a:r>
              <a:rPr lang="en-US" sz="2000" smtClean="0"/>
              <a:t> and </a:t>
            </a:r>
            <a:r>
              <a:rPr lang="en-US" sz="2000" i="1" smtClean="0"/>
              <a:t>b</a:t>
            </a:r>
            <a:r>
              <a:rPr lang="en-US" sz="2000" smtClean="0"/>
              <a:t> are uncorrelated</a:t>
            </a:r>
          </a:p>
          <a:p>
            <a:pPr>
              <a:buFont typeface="Wingdings" pitchFamily="2" charset="2"/>
              <a:buNone/>
            </a:pPr>
            <a:endParaRPr lang="en-US" sz="1200" smtClean="0"/>
          </a:p>
          <a:p>
            <a:pPr>
              <a:buFont typeface="Wingdings" pitchFamily="2" charset="2"/>
              <a:buNone/>
            </a:pPr>
            <a:endParaRPr lang="en-US" sz="200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452EAC-687C-44B9-BD33-C4DB83AA5350}" type="slidenum">
              <a:rPr lang="de-AT" altLang="en-US"/>
              <a:pPr>
                <a:defRPr/>
              </a:pPr>
              <a:t>48</a:t>
            </a:fld>
            <a:endParaRPr lang="de-AT" altLang="en-US" dirty="0"/>
          </a:p>
        </p:txBody>
      </p:sp>
      <p:graphicFrame>
        <p:nvGraphicFramePr>
          <p:cNvPr id="45058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1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Prediction Intervals</a:t>
            </a:r>
          </a:p>
        </p:txBody>
      </p:sp>
      <p:sp>
        <p:nvSpPr>
          <p:cNvPr id="46084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5942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 smtClean="0"/>
              <a:t>100</a:t>
            </a:r>
            <a:r>
              <a:rPr lang="en-US" sz="2000" smtClean="0">
                <a:latin typeface="Symbol" pitchFamily="18" charset="2"/>
              </a:rPr>
              <a:t>g</a:t>
            </a:r>
            <a:r>
              <a:rPr lang="en-US" sz="2000" smtClean="0"/>
              <a:t>% prediction interval </a:t>
            </a:r>
          </a:p>
          <a:p>
            <a:r>
              <a:rPr lang="en-US" sz="2000" smtClean="0"/>
              <a:t>for the expected value of </a:t>
            </a:r>
            <a:r>
              <a:rPr lang="en-US" sz="2000" i="1" smtClean="0"/>
              <a:t>Y</a:t>
            </a:r>
            <a:r>
              <a:rPr lang="en-US" sz="2000" smtClean="0"/>
              <a:t> at </a:t>
            </a:r>
            <a:r>
              <a:rPr lang="en-US" sz="2000" i="1" smtClean="0"/>
              <a:t>x</a:t>
            </a:r>
            <a:r>
              <a:rPr lang="en-US" sz="2000" baseline="-25000" smtClean="0"/>
              <a:t>0</a:t>
            </a:r>
            <a:r>
              <a:rPr lang="en-US" sz="2000" smtClean="0"/>
              <a:t>, i.e., </a:t>
            </a:r>
            <a:r>
              <a:rPr lang="en-US" sz="2000" i="1" smtClean="0"/>
              <a:t>y</a:t>
            </a:r>
            <a:r>
              <a:rPr lang="en-US" sz="2000" baseline="-25000" smtClean="0"/>
              <a:t>0</a:t>
            </a:r>
            <a:r>
              <a:rPr lang="en-US" sz="2000" smtClean="0"/>
              <a:t> = </a:t>
            </a:r>
            <a:r>
              <a:rPr lang="en-US" sz="2000" i="1" smtClean="0"/>
              <a:t>x</a:t>
            </a:r>
            <a:r>
              <a:rPr lang="en-US" sz="2000" baseline="-25000" smtClean="0"/>
              <a:t>0</a:t>
            </a:r>
            <a:r>
              <a:rPr lang="en-US" sz="2000" smtClean="0"/>
              <a:t>’</a:t>
            </a:r>
            <a:r>
              <a:rPr lang="en-US" sz="2000" smtClean="0">
                <a:latin typeface="Symbol" pitchFamily="18" charset="2"/>
              </a:rPr>
              <a:t>b</a:t>
            </a:r>
            <a:r>
              <a:rPr lang="en-US" sz="2000" smtClean="0"/>
              <a:t> + </a:t>
            </a:r>
            <a:r>
              <a:rPr lang="en-US" sz="2000" smtClean="0">
                <a:latin typeface="Symbol" pitchFamily="18" charset="2"/>
              </a:rPr>
              <a:t>e</a:t>
            </a:r>
            <a:r>
              <a:rPr lang="en-US" sz="2000" baseline="-25000" smtClean="0"/>
              <a:t>0</a:t>
            </a:r>
            <a:r>
              <a:rPr lang="en-US" sz="2000" smtClean="0"/>
              <a:t>: </a:t>
            </a:r>
            <a:r>
              <a:rPr lang="en-US" sz="2000" i="1" smtClean="0"/>
              <a:t>ŷ</a:t>
            </a:r>
            <a:r>
              <a:rPr lang="en-US" sz="2000" baseline="-25000" smtClean="0"/>
              <a:t>0</a:t>
            </a:r>
            <a:r>
              <a:rPr lang="en-US" sz="2000" smtClean="0"/>
              <a:t> = </a:t>
            </a:r>
            <a:r>
              <a:rPr lang="en-US" sz="2000" i="1" smtClean="0"/>
              <a:t>x</a:t>
            </a:r>
            <a:r>
              <a:rPr lang="en-US" sz="2000" baseline="-25000" smtClean="0"/>
              <a:t>0</a:t>
            </a:r>
            <a:r>
              <a:rPr lang="en-US" sz="2000" smtClean="0"/>
              <a:t>’</a:t>
            </a:r>
            <a:r>
              <a:rPr lang="en-US" sz="2000" i="1" smtClean="0"/>
              <a:t>b </a:t>
            </a:r>
            <a:endParaRPr lang="en-US" sz="2000" smtClean="0"/>
          </a:p>
          <a:p>
            <a:pPr>
              <a:buFont typeface="Wingdings" pitchFamily="2" charset="2"/>
              <a:buNone/>
            </a:pPr>
            <a:r>
              <a:rPr lang="en-US" sz="2000" i="1" smtClean="0"/>
              <a:t>		ŷ</a:t>
            </a:r>
            <a:r>
              <a:rPr lang="en-US" sz="2000" baseline="-25000" smtClean="0"/>
              <a:t>0</a:t>
            </a:r>
            <a:r>
              <a:rPr lang="en-US" sz="2000" smtClean="0"/>
              <a:t> – </a:t>
            </a:r>
            <a:r>
              <a:rPr lang="en-US" sz="2000" i="1" smtClean="0"/>
              <a:t>z</a:t>
            </a:r>
            <a:r>
              <a:rPr lang="en-US" sz="2000" baseline="-25000" smtClean="0"/>
              <a:t>(1+</a:t>
            </a:r>
            <a:r>
              <a:rPr lang="en-US" sz="2000" baseline="-25000" smtClean="0">
                <a:latin typeface="Symbol" pitchFamily="18" charset="2"/>
              </a:rPr>
              <a:t>g)</a:t>
            </a:r>
            <a:r>
              <a:rPr lang="en-US" sz="2000" baseline="-25000" smtClean="0"/>
              <a:t>/2 </a:t>
            </a:r>
            <a:r>
              <a:rPr lang="en-US" sz="2000" i="1" smtClean="0"/>
              <a:t>s</a:t>
            </a:r>
            <a:r>
              <a:rPr lang="en-US" sz="2000" baseline="-25000" smtClean="0"/>
              <a:t>0  </a:t>
            </a:r>
            <a:r>
              <a:rPr lang="en-US" sz="2000" smtClean="0"/>
              <a:t>≤ </a:t>
            </a:r>
            <a:r>
              <a:rPr lang="en-US" sz="2000" i="1" smtClean="0"/>
              <a:t>y</a:t>
            </a:r>
            <a:r>
              <a:rPr lang="en-US" sz="2000" baseline="-25000" smtClean="0"/>
              <a:t>0</a:t>
            </a:r>
            <a:r>
              <a:rPr lang="en-US" sz="2000" smtClean="0"/>
              <a:t> ≤ </a:t>
            </a:r>
            <a:r>
              <a:rPr lang="en-US" sz="2000" i="1" smtClean="0"/>
              <a:t>ŷ</a:t>
            </a:r>
            <a:r>
              <a:rPr lang="en-US" sz="2000" baseline="-25000" smtClean="0"/>
              <a:t>0</a:t>
            </a:r>
            <a:r>
              <a:rPr lang="en-US" sz="2000" smtClean="0"/>
              <a:t> + </a:t>
            </a:r>
            <a:r>
              <a:rPr lang="en-US" sz="2000" i="1" smtClean="0"/>
              <a:t>z</a:t>
            </a:r>
            <a:r>
              <a:rPr lang="en-US" sz="2000" baseline="-25000" smtClean="0"/>
              <a:t>(1+</a:t>
            </a:r>
            <a:r>
              <a:rPr lang="en-US" sz="2000" baseline="-25000" smtClean="0">
                <a:latin typeface="Symbol" pitchFamily="18" charset="2"/>
              </a:rPr>
              <a:t>g)</a:t>
            </a:r>
            <a:r>
              <a:rPr lang="en-US" sz="2000" baseline="-25000" smtClean="0"/>
              <a:t>/2 </a:t>
            </a:r>
            <a:r>
              <a:rPr lang="en-US" sz="2000" i="1" smtClean="0"/>
              <a:t>s</a:t>
            </a:r>
            <a:r>
              <a:rPr lang="en-US" sz="2000" baseline="-25000" smtClean="0"/>
              <a:t>0 </a:t>
            </a:r>
          </a:p>
          <a:p>
            <a:pPr>
              <a:buFont typeface="Wingdings" pitchFamily="2" charset="2"/>
              <a:buNone/>
            </a:pPr>
            <a:r>
              <a:rPr lang="en-US" sz="2000" baseline="-25000" smtClean="0"/>
              <a:t>	</a:t>
            </a:r>
            <a:r>
              <a:rPr lang="en-US" sz="2000" smtClean="0"/>
              <a:t>with the standard error </a:t>
            </a:r>
            <a:r>
              <a:rPr lang="en-US" sz="2000" i="1" smtClean="0"/>
              <a:t>s</a:t>
            </a:r>
            <a:r>
              <a:rPr lang="en-US" sz="2000" baseline="-25000" smtClean="0"/>
              <a:t>0</a:t>
            </a:r>
            <a:r>
              <a:rPr lang="en-US" sz="2000" smtClean="0"/>
              <a:t> of </a:t>
            </a:r>
            <a:r>
              <a:rPr lang="en-US" sz="2000" i="1" smtClean="0"/>
              <a:t>ŷ</a:t>
            </a:r>
            <a:r>
              <a:rPr lang="en-US" sz="2000" baseline="-25000" smtClean="0"/>
              <a:t>0 </a:t>
            </a:r>
            <a:r>
              <a:rPr lang="en-US" sz="2000" smtClean="0"/>
              <a:t>from </a:t>
            </a:r>
            <a:r>
              <a:rPr lang="en-US" sz="2000" i="1" smtClean="0"/>
              <a:t>s</a:t>
            </a:r>
            <a:r>
              <a:rPr lang="en-US" sz="2000" baseline="-25000" smtClean="0"/>
              <a:t>0</a:t>
            </a:r>
            <a:r>
              <a:rPr lang="en-US" sz="2000" baseline="30000" smtClean="0"/>
              <a:t>2 </a:t>
            </a:r>
            <a:r>
              <a:rPr lang="en-US" sz="2000" smtClean="0"/>
              <a:t>= </a:t>
            </a:r>
            <a:r>
              <a:rPr lang="en-US" sz="2000" smtClean="0">
                <a:latin typeface="Symbol" pitchFamily="18" charset="2"/>
              </a:rPr>
              <a:t>s</a:t>
            </a:r>
            <a:r>
              <a:rPr lang="en-US" sz="2000" baseline="30000" smtClean="0"/>
              <a:t>2</a:t>
            </a:r>
            <a:r>
              <a:rPr lang="en-US" sz="2000" smtClean="0"/>
              <a:t> </a:t>
            </a:r>
            <a:r>
              <a:rPr lang="en-US" sz="2000" i="1" smtClean="0"/>
              <a:t>x</a:t>
            </a:r>
            <a:r>
              <a:rPr lang="en-US" sz="2000" baseline="-25000" smtClean="0"/>
              <a:t>0</a:t>
            </a:r>
            <a:r>
              <a:rPr lang="en-US" sz="2000" smtClean="0"/>
              <a:t>’(</a:t>
            </a:r>
            <a:r>
              <a:rPr lang="en-US" sz="2000" i="1" smtClean="0"/>
              <a:t>X’X</a:t>
            </a:r>
            <a:r>
              <a:rPr lang="en-US" sz="2000" smtClean="0"/>
              <a:t>)</a:t>
            </a:r>
            <a:r>
              <a:rPr lang="en-US" sz="2000" baseline="30000" smtClean="0"/>
              <a:t>-1</a:t>
            </a:r>
            <a:r>
              <a:rPr lang="en-US" sz="2000" i="1" smtClean="0"/>
              <a:t>x</a:t>
            </a:r>
            <a:r>
              <a:rPr lang="en-US" sz="2000" baseline="-25000" smtClean="0"/>
              <a:t>0</a:t>
            </a:r>
            <a:r>
              <a:rPr lang="en-US" sz="2000" smtClean="0"/>
              <a:t> </a:t>
            </a:r>
          </a:p>
          <a:p>
            <a:r>
              <a:rPr lang="en-US" sz="2000" smtClean="0"/>
              <a:t>for the prediction </a:t>
            </a:r>
            <a:r>
              <a:rPr lang="en-US" sz="2000" i="1" smtClean="0"/>
              <a:t>Y</a:t>
            </a:r>
            <a:r>
              <a:rPr lang="en-US" sz="2000" smtClean="0"/>
              <a:t> at </a:t>
            </a:r>
            <a:r>
              <a:rPr lang="en-US" sz="2000" i="1" smtClean="0"/>
              <a:t>x</a:t>
            </a:r>
            <a:r>
              <a:rPr lang="en-US" sz="2000" baseline="-25000" smtClean="0"/>
              <a:t>0</a:t>
            </a:r>
          </a:p>
          <a:p>
            <a:pPr>
              <a:buFont typeface="Wingdings" pitchFamily="2" charset="2"/>
              <a:buNone/>
            </a:pPr>
            <a:r>
              <a:rPr lang="en-US" sz="2000" baseline="-25000" smtClean="0"/>
              <a:t>		</a:t>
            </a:r>
            <a:r>
              <a:rPr lang="en-US" sz="2000" i="1" smtClean="0"/>
              <a:t>ŷ</a:t>
            </a:r>
            <a:r>
              <a:rPr lang="en-US" sz="2000" baseline="-25000" smtClean="0"/>
              <a:t>0</a:t>
            </a:r>
            <a:r>
              <a:rPr lang="en-US" sz="2000" smtClean="0"/>
              <a:t> – </a:t>
            </a:r>
            <a:r>
              <a:rPr lang="en-US" sz="2000" i="1" smtClean="0"/>
              <a:t>z</a:t>
            </a:r>
            <a:r>
              <a:rPr lang="en-US" sz="2000" baseline="-25000" smtClean="0"/>
              <a:t>(1+</a:t>
            </a:r>
            <a:r>
              <a:rPr lang="en-US" sz="2000" baseline="-25000" smtClean="0">
                <a:latin typeface="Symbol" pitchFamily="18" charset="2"/>
              </a:rPr>
              <a:t>g)</a:t>
            </a:r>
            <a:r>
              <a:rPr lang="en-US" sz="2000" baseline="-25000" smtClean="0"/>
              <a:t>/2</a:t>
            </a:r>
            <a:r>
              <a:rPr lang="en-US" sz="2000" smtClean="0"/>
              <a:t> </a:t>
            </a:r>
            <a:r>
              <a:rPr lang="en-US" sz="2000" i="1" smtClean="0"/>
              <a:t>s</a:t>
            </a:r>
            <a:r>
              <a:rPr lang="en-US" sz="2000" baseline="-25000" smtClean="0"/>
              <a:t>f0  </a:t>
            </a:r>
            <a:r>
              <a:rPr lang="en-US" sz="2000" smtClean="0"/>
              <a:t>≤ </a:t>
            </a:r>
            <a:r>
              <a:rPr lang="en-US" sz="2000" i="1" smtClean="0"/>
              <a:t>y</a:t>
            </a:r>
            <a:r>
              <a:rPr lang="en-US" sz="2000" baseline="-25000" smtClean="0"/>
              <a:t>0</a:t>
            </a:r>
            <a:r>
              <a:rPr lang="en-US" sz="2000" smtClean="0"/>
              <a:t> ≤ </a:t>
            </a:r>
            <a:r>
              <a:rPr lang="en-US" sz="2000" i="1" smtClean="0"/>
              <a:t>ŷ</a:t>
            </a:r>
            <a:r>
              <a:rPr lang="en-US" sz="2000" baseline="-25000" smtClean="0"/>
              <a:t>0</a:t>
            </a:r>
            <a:r>
              <a:rPr lang="en-US" sz="2000" smtClean="0"/>
              <a:t> + </a:t>
            </a:r>
            <a:r>
              <a:rPr lang="en-US" sz="2000" i="1" smtClean="0"/>
              <a:t>z</a:t>
            </a:r>
            <a:r>
              <a:rPr lang="en-US" sz="2000" baseline="-25000" smtClean="0"/>
              <a:t>(1+</a:t>
            </a:r>
            <a:r>
              <a:rPr lang="en-US" sz="2000" baseline="-25000" smtClean="0">
                <a:latin typeface="Symbol" pitchFamily="18" charset="2"/>
              </a:rPr>
              <a:t>g)</a:t>
            </a:r>
            <a:r>
              <a:rPr lang="en-US" sz="2000" baseline="-25000" smtClean="0"/>
              <a:t>/2</a:t>
            </a:r>
            <a:r>
              <a:rPr lang="en-US" sz="2000" smtClean="0"/>
              <a:t> </a:t>
            </a:r>
            <a:r>
              <a:rPr lang="en-US" sz="2000" i="1" smtClean="0"/>
              <a:t>s</a:t>
            </a:r>
            <a:r>
              <a:rPr lang="en-US" sz="2000" baseline="-25000" smtClean="0"/>
              <a:t>f0 </a:t>
            </a:r>
            <a:endParaRPr lang="en-US" sz="2000" smtClean="0"/>
          </a:p>
          <a:p>
            <a:pPr>
              <a:buFont typeface="Wingdings" pitchFamily="2" charset="2"/>
              <a:buNone/>
            </a:pPr>
            <a:r>
              <a:rPr lang="en-US" sz="2000" smtClean="0"/>
              <a:t>	with </a:t>
            </a:r>
            <a:r>
              <a:rPr lang="en-US" sz="2000" i="1" smtClean="0"/>
              <a:t>s</a:t>
            </a:r>
            <a:r>
              <a:rPr lang="en-US" sz="2000" baseline="-25000" smtClean="0"/>
              <a:t>f0</a:t>
            </a:r>
            <a:r>
              <a:rPr lang="en-US" sz="2000" smtClean="0"/>
              <a:t> from </a:t>
            </a:r>
            <a:r>
              <a:rPr lang="en-US" sz="2000" i="1" smtClean="0"/>
              <a:t>s</a:t>
            </a:r>
            <a:r>
              <a:rPr lang="en-US" sz="2000" baseline="-25000" smtClean="0"/>
              <a:t>f0</a:t>
            </a:r>
            <a:r>
              <a:rPr lang="en-US" sz="2000" baseline="30000" smtClean="0"/>
              <a:t>2 </a:t>
            </a:r>
            <a:r>
              <a:rPr lang="en-US" sz="2000" smtClean="0"/>
              <a:t>= </a:t>
            </a:r>
            <a:r>
              <a:rPr lang="en-US" sz="2000" smtClean="0">
                <a:latin typeface="Symbol" pitchFamily="18" charset="2"/>
              </a:rPr>
              <a:t>s</a:t>
            </a:r>
            <a:r>
              <a:rPr lang="en-US" sz="2000" baseline="30000" smtClean="0"/>
              <a:t>2</a:t>
            </a:r>
            <a:r>
              <a:rPr lang="en-US" sz="2000" smtClean="0"/>
              <a:t> (1 + </a:t>
            </a:r>
            <a:r>
              <a:rPr lang="en-US" sz="2000" i="1" smtClean="0"/>
              <a:t>x</a:t>
            </a:r>
            <a:r>
              <a:rPr lang="en-US" sz="2000" baseline="-25000" smtClean="0"/>
              <a:t>0</a:t>
            </a:r>
            <a:r>
              <a:rPr lang="en-US" sz="2000" smtClean="0"/>
              <a:t>’(</a:t>
            </a:r>
            <a:r>
              <a:rPr lang="en-US" sz="2000" i="1" smtClean="0"/>
              <a:t>X’X</a:t>
            </a:r>
            <a:r>
              <a:rPr lang="en-US" sz="2000" smtClean="0"/>
              <a:t>)</a:t>
            </a:r>
            <a:r>
              <a:rPr lang="en-US" sz="2000" baseline="30000" smtClean="0"/>
              <a:t>-1</a:t>
            </a:r>
            <a:r>
              <a:rPr lang="en-US" sz="2000" i="1" smtClean="0"/>
              <a:t>x</a:t>
            </a:r>
            <a:r>
              <a:rPr lang="en-US" sz="2000" baseline="-25000" smtClean="0"/>
              <a:t>0</a:t>
            </a:r>
            <a:r>
              <a:rPr lang="en-US" sz="2000" smtClean="0"/>
              <a:t>); takes the error term </a:t>
            </a:r>
            <a:r>
              <a:rPr lang="en-US" sz="2000" smtClean="0">
                <a:latin typeface="Symbol" pitchFamily="18" charset="2"/>
              </a:rPr>
              <a:t>e</a:t>
            </a:r>
            <a:r>
              <a:rPr lang="en-US" sz="2000" baseline="-25000" smtClean="0"/>
              <a:t>0</a:t>
            </a:r>
            <a:r>
              <a:rPr lang="en-US" sz="2000" smtClean="0"/>
              <a:t> into account</a:t>
            </a:r>
          </a:p>
          <a:p>
            <a:pPr>
              <a:buFont typeface="Wingdings" pitchFamily="2" charset="2"/>
              <a:buNone/>
            </a:pPr>
            <a:r>
              <a:rPr lang="en-US" sz="2000" smtClean="0"/>
              <a:t>Calculation of </a:t>
            </a:r>
            <a:r>
              <a:rPr lang="en-US" sz="2000" i="1" smtClean="0"/>
              <a:t>s</a:t>
            </a:r>
            <a:r>
              <a:rPr lang="en-US" sz="2000" baseline="-25000" smtClean="0"/>
              <a:t>f0</a:t>
            </a:r>
          </a:p>
          <a:p>
            <a:r>
              <a:rPr lang="en-US" sz="2000" smtClean="0"/>
              <a:t>OLS estimate </a:t>
            </a:r>
            <a:r>
              <a:rPr lang="en-US" sz="2000" i="1" smtClean="0"/>
              <a:t>s</a:t>
            </a:r>
            <a:r>
              <a:rPr lang="en-US" sz="2000" baseline="30000" smtClean="0"/>
              <a:t>2</a:t>
            </a:r>
            <a:r>
              <a:rPr lang="en-US" sz="2000" smtClean="0"/>
              <a:t> of </a:t>
            </a:r>
            <a:r>
              <a:rPr lang="en-US" sz="2000" smtClean="0">
                <a:latin typeface="Symbol" pitchFamily="18" charset="2"/>
              </a:rPr>
              <a:t>s</a:t>
            </a:r>
            <a:r>
              <a:rPr lang="en-US" sz="2000" baseline="30000" smtClean="0"/>
              <a:t>2</a:t>
            </a:r>
            <a:r>
              <a:rPr lang="en-US" sz="2000" smtClean="0"/>
              <a:t> from regression output (GRETL: “S.E. of regression”)</a:t>
            </a:r>
          </a:p>
          <a:p>
            <a:r>
              <a:rPr lang="en-US" sz="2000" smtClean="0"/>
              <a:t>Substitution of </a:t>
            </a:r>
            <a:r>
              <a:rPr lang="en-US" sz="2000" i="1" smtClean="0"/>
              <a:t>s</a:t>
            </a:r>
            <a:r>
              <a:rPr lang="en-US" sz="2000" baseline="30000" smtClean="0"/>
              <a:t>2</a:t>
            </a:r>
            <a:r>
              <a:rPr lang="en-US" sz="2000" smtClean="0"/>
              <a:t> for </a:t>
            </a:r>
            <a:r>
              <a:rPr lang="en-US" sz="2000" smtClean="0">
                <a:latin typeface="Symbol" pitchFamily="18" charset="2"/>
              </a:rPr>
              <a:t>s</a:t>
            </a:r>
            <a:r>
              <a:rPr lang="en-US" sz="2000" baseline="30000" smtClean="0"/>
              <a:t>2</a:t>
            </a:r>
            <a:r>
              <a:rPr lang="en-US" sz="2000" smtClean="0"/>
              <a:t>: </a:t>
            </a:r>
            <a:r>
              <a:rPr lang="en-US" sz="2000" i="1" smtClean="0"/>
              <a:t>s</a:t>
            </a:r>
            <a:r>
              <a:rPr lang="en-US" sz="2000" baseline="-25000" smtClean="0"/>
              <a:t>0</a:t>
            </a:r>
            <a:r>
              <a:rPr lang="en-US" sz="2000" smtClean="0"/>
              <a:t> = </a:t>
            </a:r>
            <a:r>
              <a:rPr lang="en-US" sz="2000" i="1" smtClean="0"/>
              <a:t>s</a:t>
            </a:r>
            <a:r>
              <a:rPr lang="en-US" sz="2000" smtClean="0"/>
              <a:t>[</a:t>
            </a:r>
            <a:r>
              <a:rPr lang="en-US" sz="2000" i="1" smtClean="0"/>
              <a:t>x</a:t>
            </a:r>
            <a:r>
              <a:rPr lang="en-US" sz="2000" baseline="-25000" smtClean="0"/>
              <a:t>0</a:t>
            </a:r>
            <a:r>
              <a:rPr lang="en-US" sz="2000" smtClean="0"/>
              <a:t>’(</a:t>
            </a:r>
            <a:r>
              <a:rPr lang="en-US" sz="2000" i="1" smtClean="0"/>
              <a:t>X’X</a:t>
            </a:r>
            <a:r>
              <a:rPr lang="en-US" sz="2000" smtClean="0"/>
              <a:t>)</a:t>
            </a:r>
            <a:r>
              <a:rPr lang="en-US" sz="2000" baseline="30000" smtClean="0"/>
              <a:t>-1</a:t>
            </a:r>
            <a:r>
              <a:rPr lang="en-US" sz="2000" i="1" smtClean="0"/>
              <a:t>x</a:t>
            </a:r>
            <a:r>
              <a:rPr lang="en-US" sz="2000" baseline="-25000" smtClean="0"/>
              <a:t>0</a:t>
            </a:r>
            <a:r>
              <a:rPr lang="en-US" sz="2000" smtClean="0"/>
              <a:t>]</a:t>
            </a:r>
            <a:r>
              <a:rPr lang="en-US" sz="2000" baseline="30000" smtClean="0"/>
              <a:t>0.5</a:t>
            </a:r>
            <a:r>
              <a:rPr lang="en-US" sz="2000" smtClean="0"/>
              <a:t>, </a:t>
            </a:r>
            <a:r>
              <a:rPr lang="en-US" sz="2000" i="1" smtClean="0"/>
              <a:t>s</a:t>
            </a:r>
            <a:r>
              <a:rPr lang="en-US" sz="2000" baseline="-25000" smtClean="0"/>
              <a:t>f0</a:t>
            </a:r>
            <a:r>
              <a:rPr lang="en-US" sz="2000" smtClean="0"/>
              <a:t> = [</a:t>
            </a:r>
            <a:r>
              <a:rPr lang="en-US" sz="2000" i="1" smtClean="0"/>
              <a:t>s</a:t>
            </a:r>
            <a:r>
              <a:rPr lang="en-US" sz="2000" baseline="30000" smtClean="0"/>
              <a:t>2</a:t>
            </a:r>
            <a:r>
              <a:rPr lang="en-US" sz="2000" i="1" smtClean="0"/>
              <a:t> + s</a:t>
            </a:r>
            <a:r>
              <a:rPr lang="en-US" sz="2000" baseline="-25000" smtClean="0"/>
              <a:t>0</a:t>
            </a:r>
            <a:r>
              <a:rPr lang="en-US" sz="2000" baseline="30000" smtClean="0"/>
              <a:t>2</a:t>
            </a:r>
            <a:r>
              <a:rPr lang="en-US" sz="2000" smtClean="0"/>
              <a:t>]</a:t>
            </a:r>
            <a:r>
              <a:rPr lang="en-US" sz="2000" baseline="30000" smtClean="0"/>
              <a:t>0.5 </a:t>
            </a:r>
            <a:endParaRPr lang="en-US" sz="2000" smtClean="0"/>
          </a:p>
          <a:p>
            <a:endParaRPr lang="en-US" sz="2000" smtClean="0"/>
          </a:p>
          <a:p>
            <a:pPr>
              <a:buFont typeface="Wingdings" pitchFamily="2" charset="2"/>
              <a:buNone/>
            </a:pPr>
            <a:endParaRPr lang="en-US" sz="2000" smtClean="0"/>
          </a:p>
          <a:p>
            <a:pPr>
              <a:buFont typeface="Wingdings" pitchFamily="2" charset="2"/>
              <a:buNone/>
            </a:pPr>
            <a:endParaRPr lang="en-US" sz="200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74CB14-D9A2-480A-A256-45E4DAA2CEE8}" type="slidenum">
              <a:rPr lang="de-AT" altLang="en-US"/>
              <a:pPr>
                <a:defRPr/>
              </a:pPr>
              <a:t>49</a:t>
            </a:fld>
            <a:endParaRPr lang="de-AT" altLang="en-US" dirty="0"/>
          </a:p>
        </p:txBody>
      </p:sp>
      <p:graphicFrame>
        <p:nvGraphicFramePr>
          <p:cNvPr id="46082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5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1139825"/>
          </a:xfrm>
        </p:spPr>
        <p:txBody>
          <a:bodyPr/>
          <a:lstStyle/>
          <a:p>
            <a:r>
              <a:rPr lang="nl-NL" sz="4000" smtClean="0">
                <a:latin typeface="Verdana" pitchFamily="34" charset="0"/>
              </a:rPr>
              <a:t>Example: Individ. Wages, </a:t>
            </a:r>
            <a:r>
              <a:rPr lang="nl-NL" sz="2400" smtClean="0">
                <a:latin typeface="Verdana" pitchFamily="34" charset="0"/>
              </a:rPr>
              <a:t>cont’d</a:t>
            </a:r>
            <a:endParaRPr lang="en-US" sz="4000" smtClean="0">
              <a:latin typeface="Verdana" pitchFamily="34" charset="0"/>
            </a:endParaRPr>
          </a:p>
        </p:txBody>
      </p:sp>
      <p:sp>
        <p:nvSpPr>
          <p:cNvPr id="513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032750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spcBef>
                <a:spcPct val="10000"/>
              </a:spcBef>
              <a:spcAft>
                <a:spcPct val="10000"/>
              </a:spcAft>
              <a:buFontTx/>
              <a:buNone/>
              <a:defRPr/>
            </a:pPr>
            <a:r>
              <a:rPr lang="en-US" sz="2000" dirty="0" smtClean="0"/>
              <a:t>OLS estimated wage equation (Table 2.1, </a:t>
            </a:r>
            <a:r>
              <a:rPr lang="en-US" sz="2000" dirty="0" err="1" smtClean="0"/>
              <a:t>Verbeek</a:t>
            </a:r>
            <a:r>
              <a:rPr lang="en-US" sz="2000" dirty="0" smtClean="0"/>
              <a:t>)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buFont typeface="Wingdings" pitchFamily="2" charset="2"/>
              <a:buNone/>
              <a:defRPr/>
            </a:pPr>
            <a:endParaRPr lang="en-US" sz="1200" dirty="0" smtClean="0"/>
          </a:p>
          <a:p>
            <a:pPr>
              <a:buFont typeface="Wingdings" pitchFamily="2" charset="2"/>
              <a:buNone/>
              <a:defRPr/>
            </a:pPr>
            <a:r>
              <a:rPr lang="en-US" sz="2000" dirty="0" smtClean="0"/>
              <a:t>	only 3.17% of the variation of individual wages </a:t>
            </a:r>
            <a:r>
              <a:rPr lang="en-US" sz="2000" dirty="0" err="1" smtClean="0"/>
              <a:t>p.h</a:t>
            </a:r>
            <a:r>
              <a:rPr lang="en-US" sz="2000" dirty="0" smtClean="0"/>
              <a:t>. is due to the gender</a:t>
            </a:r>
          </a:p>
          <a:p>
            <a:pPr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buFont typeface="Wingdings" pitchFamily="2" charset="2"/>
              <a:buNone/>
              <a:defRPr/>
            </a:pPr>
            <a:endParaRPr lang="de-AT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0B3976-CEAD-4E82-BE67-FA45D1874CDB}" type="slidenum">
              <a:rPr lang="de-AT" altLang="en-US"/>
              <a:pPr>
                <a:defRPr/>
              </a:pPr>
              <a:t>5</a:t>
            </a:fld>
            <a:endParaRPr lang="de-AT" altLang="en-US" dirty="0"/>
          </a:p>
        </p:txBody>
      </p:sp>
      <p:sp>
        <p:nvSpPr>
          <p:cNvPr id="4107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Formel" r:id="rId4" imgW="139579" imgH="164957" progId="">
                  <p:embed/>
                </p:oleObj>
              </mc:Choice>
              <mc:Fallback>
                <p:oleObj name="Formel" r:id="rId4" imgW="139579" imgH="164957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10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Formel" r:id="rId8" imgW="114151" imgH="215619" progId="Equation.3">
                  <p:embed/>
                </p:oleObj>
              </mc:Choice>
              <mc:Fallback>
                <p:oleObj name="Formel" r:id="rId8" imgW="114151" imgH="21561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3"/>
          <p:cNvGraphicFramePr>
            <a:graphicFrameLocks noGrp="1" noChangeAspect="1"/>
          </p:cNvGraphicFramePr>
          <p:nvPr/>
        </p:nvGraphicFramePr>
        <p:xfrm>
          <a:off x="2500313" y="2143125"/>
          <a:ext cx="5661025" cy="247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Photo Editor Photo" r:id="rId9" imgW="3304762" imgH="1448002" progId="">
                  <p:embed/>
                </p:oleObj>
              </mc:Choice>
              <mc:Fallback>
                <p:oleObj name="Photo Editor Photo" r:id="rId9" imgW="3304762" imgH="1448002" progId="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0313" y="2143125"/>
                        <a:ext cx="5661025" cy="2479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Ellipse 11"/>
          <p:cNvSpPr/>
          <p:nvPr/>
        </p:nvSpPr>
        <p:spPr>
          <a:xfrm>
            <a:off x="4211638" y="4186238"/>
            <a:ext cx="1851025" cy="57626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Example: Simple Regression</a:t>
            </a:r>
          </a:p>
        </p:txBody>
      </p:sp>
      <p:sp>
        <p:nvSpPr>
          <p:cNvPr id="47110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Given the relation </a:t>
            </a:r>
            <a:r>
              <a:rPr lang="en-US" sz="2000" i="1" smtClean="0"/>
              <a:t>y</a:t>
            </a:r>
            <a:r>
              <a:rPr lang="en-US" sz="2000" baseline="-25000" smtClean="0"/>
              <a:t>i</a:t>
            </a:r>
            <a:r>
              <a:rPr lang="en-US" sz="2000" smtClean="0"/>
              <a:t> = </a:t>
            </a:r>
            <a:r>
              <a:rPr lang="en-US" sz="2000" smtClean="0">
                <a:latin typeface="Symbol" pitchFamily="18" charset="2"/>
              </a:rPr>
              <a:t>b</a:t>
            </a:r>
            <a:r>
              <a:rPr lang="en-US" sz="2000" baseline="-25000" smtClean="0">
                <a:latin typeface="Symbol" pitchFamily="18" charset="2"/>
              </a:rPr>
              <a:t>1</a:t>
            </a:r>
            <a:r>
              <a:rPr lang="en-US" sz="2000" smtClean="0">
                <a:latin typeface="Symbol" pitchFamily="18" charset="2"/>
              </a:rPr>
              <a:t> + </a:t>
            </a:r>
            <a:r>
              <a:rPr lang="en-US" sz="2000" i="1" smtClean="0"/>
              <a:t>x</a:t>
            </a:r>
            <a:r>
              <a:rPr lang="en-US" sz="2000" baseline="-25000" smtClean="0"/>
              <a:t>i</a:t>
            </a:r>
            <a:r>
              <a:rPr lang="en-US" sz="2000" smtClean="0">
                <a:latin typeface="Symbol" pitchFamily="18" charset="2"/>
              </a:rPr>
              <a:t>b</a:t>
            </a:r>
            <a:r>
              <a:rPr lang="en-US" sz="2000" baseline="-25000" smtClean="0">
                <a:latin typeface="Symbol" pitchFamily="18" charset="2"/>
              </a:rPr>
              <a:t>2</a:t>
            </a:r>
            <a:r>
              <a:rPr lang="en-US" sz="2000" smtClean="0"/>
              <a:t> + </a:t>
            </a:r>
            <a:r>
              <a:rPr lang="en-US" sz="2000" smtClean="0">
                <a:latin typeface="Symbol" pitchFamily="18" charset="2"/>
              </a:rPr>
              <a:t>e</a:t>
            </a:r>
            <a:r>
              <a:rPr lang="en-US" sz="2000" baseline="-25000" smtClean="0"/>
              <a:t>i</a:t>
            </a:r>
            <a:r>
              <a:rPr lang="en-US" sz="2000" smtClean="0"/>
              <a:t>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Predictor for </a:t>
            </a:r>
            <a:r>
              <a:rPr lang="en-US" sz="2000" i="1" smtClean="0"/>
              <a:t>Y</a:t>
            </a:r>
            <a:r>
              <a:rPr lang="en-US" sz="2000" smtClean="0"/>
              <a:t>  at </a:t>
            </a:r>
            <a:r>
              <a:rPr lang="en-US" sz="2000" i="1" smtClean="0"/>
              <a:t>x</a:t>
            </a:r>
            <a:r>
              <a:rPr lang="en-US" sz="2000" baseline="-25000" smtClean="0"/>
              <a:t>0</a:t>
            </a:r>
            <a:r>
              <a:rPr lang="en-US" sz="2000" smtClean="0"/>
              <a:t>, i.e., </a:t>
            </a:r>
            <a:r>
              <a:rPr lang="en-US" sz="2000" i="1" smtClean="0"/>
              <a:t>y</a:t>
            </a:r>
            <a:r>
              <a:rPr lang="en-US" sz="2000" baseline="-25000" smtClean="0"/>
              <a:t>0</a:t>
            </a:r>
            <a:r>
              <a:rPr lang="en-US" sz="2000" smtClean="0"/>
              <a:t> = </a:t>
            </a:r>
            <a:r>
              <a:rPr lang="en-US" sz="2000" smtClean="0">
                <a:latin typeface="Symbol" pitchFamily="18" charset="2"/>
              </a:rPr>
              <a:t>b</a:t>
            </a:r>
            <a:r>
              <a:rPr lang="en-US" sz="2000" baseline="-25000" smtClean="0">
                <a:latin typeface="Symbol" pitchFamily="18" charset="2"/>
              </a:rPr>
              <a:t>1</a:t>
            </a:r>
            <a:r>
              <a:rPr lang="en-US" sz="2000" smtClean="0">
                <a:latin typeface="Symbol" pitchFamily="18" charset="2"/>
              </a:rPr>
              <a:t> + </a:t>
            </a:r>
            <a:r>
              <a:rPr lang="en-US" sz="2000" i="1" smtClean="0"/>
              <a:t>x</a:t>
            </a:r>
            <a:r>
              <a:rPr lang="en-US" sz="2000" baseline="-25000" smtClean="0"/>
              <a:t>0</a:t>
            </a:r>
            <a:r>
              <a:rPr lang="en-US" sz="2000" smtClean="0">
                <a:latin typeface="Symbol" pitchFamily="18" charset="2"/>
              </a:rPr>
              <a:t>b</a:t>
            </a:r>
            <a:r>
              <a:rPr lang="en-US" sz="2000" baseline="-25000" smtClean="0">
                <a:latin typeface="Symbol" pitchFamily="18" charset="2"/>
              </a:rPr>
              <a:t>2</a:t>
            </a:r>
            <a:r>
              <a:rPr lang="en-US" sz="2000" smtClean="0"/>
              <a:t> + </a:t>
            </a:r>
            <a:r>
              <a:rPr lang="en-US" sz="2000" smtClean="0">
                <a:latin typeface="Symbol" pitchFamily="18" charset="2"/>
              </a:rPr>
              <a:t>e</a:t>
            </a:r>
            <a:r>
              <a:rPr lang="en-US" sz="2000" baseline="-25000" smtClean="0"/>
              <a:t>0</a:t>
            </a:r>
            <a:r>
              <a:rPr lang="en-US" sz="2000" smtClean="0"/>
              <a:t>: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		</a:t>
            </a:r>
            <a:r>
              <a:rPr lang="en-US" sz="2000" i="1" smtClean="0"/>
              <a:t>ŷ</a:t>
            </a:r>
            <a:r>
              <a:rPr lang="en-US" sz="2000" baseline="-25000" smtClean="0"/>
              <a:t>0</a:t>
            </a:r>
            <a:r>
              <a:rPr lang="en-US" sz="2000" smtClean="0"/>
              <a:t> = </a:t>
            </a:r>
            <a:r>
              <a:rPr lang="en-US" sz="2000" i="1" smtClean="0"/>
              <a:t>b</a:t>
            </a:r>
            <a:r>
              <a:rPr lang="en-US" sz="2000" baseline="-25000" smtClean="0"/>
              <a:t>1</a:t>
            </a:r>
            <a:r>
              <a:rPr lang="en-US" sz="2000" smtClean="0"/>
              <a:t> + </a:t>
            </a:r>
            <a:r>
              <a:rPr lang="en-US" sz="2000" i="1" smtClean="0"/>
              <a:t>x</a:t>
            </a:r>
            <a:r>
              <a:rPr lang="en-US" sz="2000" baseline="-25000" smtClean="0"/>
              <a:t>0</a:t>
            </a:r>
            <a:r>
              <a:rPr lang="en-US" sz="2000" smtClean="0"/>
              <a:t>’</a:t>
            </a:r>
            <a:r>
              <a:rPr lang="en-US" sz="2000" i="1" smtClean="0"/>
              <a:t>b</a:t>
            </a:r>
            <a:r>
              <a:rPr lang="en-US" sz="2000" baseline="-25000" smtClean="0"/>
              <a:t>2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Variance of  the prediction error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		</a:t>
            </a:r>
            <a:r>
              <a:rPr lang="de-AT" sz="2000" baseline="-25000" smtClean="0"/>
              <a:t>	</a:t>
            </a:r>
            <a:endParaRPr lang="en-US" sz="2000" baseline="-25000" smtClean="0"/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z="2000" smtClean="0"/>
              <a:t>Figure: Prediction inter-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z="2000" smtClean="0"/>
              <a:t>	vals for various </a:t>
            </a:r>
            <a:r>
              <a:rPr lang="en-US" sz="2000" i="1" smtClean="0"/>
              <a:t>x</a:t>
            </a:r>
            <a:r>
              <a:rPr lang="en-US" sz="2000" baseline="-25000" smtClean="0"/>
              <a:t>0</a:t>
            </a:r>
            <a:r>
              <a:rPr lang="en-US" sz="2000" smtClean="0"/>
              <a:t>‘s 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z="2000" smtClean="0"/>
              <a:t>	(indicated as “x”) for  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z="2000" smtClean="0"/>
              <a:t>     </a:t>
            </a:r>
            <a:r>
              <a:rPr lang="en-US" sz="2000" smtClean="0">
                <a:latin typeface="Symbol" pitchFamily="18" charset="2"/>
              </a:rPr>
              <a:t>g</a:t>
            </a:r>
            <a:r>
              <a:rPr lang="en-US" sz="2000" smtClean="0"/>
              <a:t> = 0.95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6, 2017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704756-A76A-4B69-AD43-70BB448B2686}" type="slidenum">
              <a:rPr lang="de-AT" altLang="en-US"/>
              <a:pPr>
                <a:defRPr/>
              </a:pPr>
              <a:t>50</a:t>
            </a:fld>
            <a:endParaRPr lang="de-AT" altLang="en-US" dirty="0"/>
          </a:p>
        </p:txBody>
      </p:sp>
      <p:graphicFrame>
        <p:nvGraphicFramePr>
          <p:cNvPr id="47106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3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07" name="Object 4"/>
          <p:cNvGraphicFramePr>
            <a:graphicFrameLocks noChangeAspect="1"/>
          </p:cNvGraphicFramePr>
          <p:nvPr/>
        </p:nvGraphicFramePr>
        <p:xfrm>
          <a:off x="1390650" y="2997200"/>
          <a:ext cx="3973513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4" name="Formel" r:id="rId6" imgW="2197080" imgH="482400" progId="Equation.3">
                  <p:embed/>
                </p:oleObj>
              </mc:Choice>
              <mc:Fallback>
                <p:oleObj name="Formel" r:id="rId6" imgW="2197080" imgH="482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0650" y="2997200"/>
                        <a:ext cx="3973513" cy="873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08" name="Object 3"/>
          <p:cNvGraphicFramePr>
            <a:graphicFrameLocks noChangeAspect="1"/>
          </p:cNvGraphicFramePr>
          <p:nvPr/>
        </p:nvGraphicFramePr>
        <p:xfrm>
          <a:off x="3419475" y="3941763"/>
          <a:ext cx="4752975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5" name="Worksheet" r:id="rId8" imgW="4619532" imgH="2505178" progId="Excel.Sheet.8">
                  <p:embed/>
                </p:oleObj>
              </mc:Choice>
              <mc:Fallback>
                <p:oleObj name="Worksheet" r:id="rId8" imgW="4619532" imgH="2505178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475" y="3941763"/>
                        <a:ext cx="4752975" cy="257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1139825"/>
          </a:xfrm>
        </p:spPr>
        <p:txBody>
          <a:bodyPr/>
          <a:lstStyle/>
          <a:p>
            <a:pPr>
              <a:defRPr/>
            </a:pPr>
            <a:r>
              <a:rPr lang="en-US" sz="4000" dirty="0" smtClean="0">
                <a:latin typeface="Verdana" pitchFamily="34" charset="0"/>
              </a:rPr>
              <a:t>Individual Wages: Prediction</a:t>
            </a:r>
            <a:endParaRPr lang="en-US" sz="4000" dirty="0" smtClean="0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513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032750" cy="4492625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0"/>
              </a:spcAft>
              <a:buFontTx/>
              <a:buNone/>
              <a:defRPr/>
            </a:pPr>
            <a:r>
              <a:rPr lang="en-US" sz="2000" dirty="0" smtClean="0"/>
              <a:t>The fitted model is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i="1" dirty="0" smtClean="0">
                <a:cs typeface="Arial" charset="0"/>
              </a:rPr>
              <a:t>	</a:t>
            </a:r>
            <a:r>
              <a:rPr lang="en-US" sz="2000" i="1" dirty="0" err="1" smtClean="0">
                <a:cs typeface="Arial" charset="0"/>
              </a:rPr>
              <a:t>wage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= −3.3800 + 1.3444 </a:t>
            </a:r>
            <a:r>
              <a:rPr lang="en-US" sz="2000" i="1" dirty="0" err="1" smtClean="0">
                <a:cs typeface="Arial" charset="0"/>
              </a:rPr>
              <a:t>male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+ 0.6388 </a:t>
            </a:r>
            <a:r>
              <a:rPr lang="en-US" sz="2000" i="1" dirty="0" err="1" smtClean="0">
                <a:cs typeface="Arial" charset="0"/>
              </a:rPr>
              <a:t>school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+ 0.1248 </a:t>
            </a:r>
            <a:r>
              <a:rPr lang="en-US" sz="2000" i="1" dirty="0" err="1" smtClean="0">
                <a:cs typeface="Arial" charset="0"/>
              </a:rPr>
              <a:t>exper</a:t>
            </a:r>
            <a:r>
              <a:rPr lang="en-US" sz="2000" baseline="-25000" dirty="0" err="1" smtClean="0">
                <a:cs typeface="Arial" charset="0"/>
              </a:rPr>
              <a:t>i</a:t>
            </a:r>
            <a:endParaRPr lang="en-US" sz="2000" dirty="0" smtClean="0"/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>
                <a:cs typeface="Arial" charset="0"/>
              </a:rPr>
              <a:t>For a male with </a:t>
            </a:r>
            <a:r>
              <a:rPr lang="en-US" sz="2000" i="1" dirty="0" smtClean="0">
                <a:cs typeface="Arial" charset="0"/>
              </a:rPr>
              <a:t>school</a:t>
            </a:r>
            <a:r>
              <a:rPr lang="en-US" sz="2000" dirty="0" smtClean="0">
                <a:cs typeface="Arial" charset="0"/>
              </a:rPr>
              <a:t> = 12 and </a:t>
            </a:r>
            <a:r>
              <a:rPr lang="en-US" sz="2000" i="1" dirty="0" err="1" smtClean="0">
                <a:cs typeface="Arial" charset="0"/>
              </a:rPr>
              <a:t>exper</a:t>
            </a:r>
            <a:r>
              <a:rPr lang="en-US" sz="2000" baseline="-25000" dirty="0" smtClean="0">
                <a:cs typeface="Arial" charset="0"/>
              </a:rPr>
              <a:t> </a:t>
            </a:r>
            <a:r>
              <a:rPr lang="en-US" sz="2000" dirty="0" smtClean="0">
                <a:cs typeface="Arial" charset="0"/>
              </a:rPr>
              <a:t> = 5, the predicted wage is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/>
              <a:t>	</a:t>
            </a:r>
            <a:r>
              <a:rPr lang="en-US" sz="2000" i="1" dirty="0" smtClean="0"/>
              <a:t>wage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 = 6.25405 ≈ 6.25 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/>
              <a:t>Calculation of variance </a:t>
            </a:r>
            <a:r>
              <a:rPr lang="en-US" sz="2000" i="1" dirty="0" smtClean="0"/>
              <a:t>s</a:t>
            </a:r>
            <a:r>
              <a:rPr lang="en-US" sz="2000" baseline="-25000" dirty="0" smtClean="0"/>
              <a:t>0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: </a:t>
            </a: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000" dirty="0" smtClean="0"/>
              <a:t>Based on variance </a:t>
            </a:r>
            <a:r>
              <a:rPr lang="en-US" sz="2000" i="1" dirty="0" smtClean="0"/>
              <a:t>s</a:t>
            </a:r>
            <a:r>
              <a:rPr lang="en-US" sz="2000" baseline="-25000" dirty="0" smtClean="0"/>
              <a:t>0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= 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’ V{</a:t>
            </a:r>
            <a:r>
              <a:rPr lang="en-US" sz="2000" i="1" dirty="0" smtClean="0"/>
              <a:t>b</a:t>
            </a:r>
            <a:r>
              <a:rPr lang="en-US" sz="2000" dirty="0" smtClean="0"/>
              <a:t>} 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 = </a:t>
            </a:r>
            <a:r>
              <a:rPr lang="en-US" sz="2000" dirty="0" smtClean="0">
                <a:latin typeface="Symbol" pitchFamily="18" charset="2"/>
              </a:rPr>
              <a:t>s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’(</a:t>
            </a:r>
            <a:r>
              <a:rPr lang="en-US" sz="2000" i="1" dirty="0" smtClean="0"/>
              <a:t>X’X</a:t>
            </a:r>
            <a:r>
              <a:rPr lang="en-US" sz="2000" dirty="0" smtClean="0"/>
              <a:t>)</a:t>
            </a:r>
            <a:r>
              <a:rPr lang="en-US" sz="2000" baseline="30000" dirty="0" smtClean="0"/>
              <a:t>-1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 is laborious</a:t>
            </a: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000" dirty="0" smtClean="0"/>
              <a:t>Re-estimating the model for regressors </a:t>
            </a:r>
            <a:r>
              <a:rPr lang="en-US" sz="2000" i="1" dirty="0" smtClean="0"/>
              <a:t>m1</a:t>
            </a:r>
            <a:r>
              <a:rPr lang="en-US" sz="2000" dirty="0" smtClean="0"/>
              <a:t> = </a:t>
            </a:r>
            <a:r>
              <a:rPr lang="en-US" sz="2000" i="1" dirty="0" smtClean="0"/>
              <a:t>male</a:t>
            </a:r>
            <a:r>
              <a:rPr lang="en-US" sz="2000" dirty="0" smtClean="0"/>
              <a:t>–1, </a:t>
            </a:r>
            <a:r>
              <a:rPr lang="en-US" sz="2000" i="1" dirty="0" smtClean="0"/>
              <a:t>s1</a:t>
            </a:r>
            <a:r>
              <a:rPr lang="en-US" sz="2000" dirty="0" smtClean="0"/>
              <a:t> = </a:t>
            </a:r>
            <a:r>
              <a:rPr lang="en-US" sz="2000" i="1" dirty="0" smtClean="0"/>
              <a:t>school</a:t>
            </a:r>
            <a:r>
              <a:rPr lang="en-US" sz="2000" dirty="0" smtClean="0"/>
              <a:t>–12, e</a:t>
            </a:r>
            <a:r>
              <a:rPr lang="en-US" sz="2000" i="1" dirty="0" smtClean="0"/>
              <a:t>1</a:t>
            </a:r>
            <a:r>
              <a:rPr lang="en-US" sz="2000" dirty="0" smtClean="0"/>
              <a:t> = </a:t>
            </a:r>
            <a:r>
              <a:rPr lang="en-US" sz="2000" i="1" dirty="0" err="1" smtClean="0">
                <a:cs typeface="Arial" charset="0"/>
              </a:rPr>
              <a:t>exper</a:t>
            </a:r>
            <a:r>
              <a:rPr lang="en-US" sz="2000" baseline="-25000" dirty="0" smtClean="0">
                <a:cs typeface="Arial" charset="0"/>
              </a:rPr>
              <a:t> </a:t>
            </a:r>
            <a:r>
              <a:rPr lang="en-US" sz="2000" dirty="0" smtClean="0"/>
              <a:t>–</a:t>
            </a:r>
            <a:r>
              <a:rPr lang="en-US" sz="2000" dirty="0" smtClean="0">
                <a:cs typeface="Arial" charset="0"/>
              </a:rPr>
              <a:t>5 gives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i="1" dirty="0" smtClean="0">
                <a:cs typeface="Arial" charset="0"/>
              </a:rPr>
              <a:t>		wage</a:t>
            </a:r>
            <a:r>
              <a:rPr lang="en-US" sz="2000" dirty="0" smtClean="0">
                <a:cs typeface="Arial" charset="0"/>
              </a:rPr>
              <a:t> = 6.25405+ 1.3444 </a:t>
            </a:r>
            <a:r>
              <a:rPr lang="en-US" sz="2000" i="1" dirty="0" smtClean="0">
                <a:cs typeface="Arial" charset="0"/>
              </a:rPr>
              <a:t>m1</a:t>
            </a:r>
            <a:r>
              <a:rPr lang="en-US" sz="2000" dirty="0" smtClean="0">
                <a:cs typeface="Arial" charset="0"/>
              </a:rPr>
              <a:t> + 0.6388 </a:t>
            </a:r>
            <a:r>
              <a:rPr lang="en-US" sz="2000" i="1" dirty="0" smtClean="0">
                <a:cs typeface="Arial" charset="0"/>
              </a:rPr>
              <a:t>s1</a:t>
            </a:r>
            <a:r>
              <a:rPr lang="en-US" sz="2000" dirty="0" smtClean="0">
                <a:cs typeface="Arial" charset="0"/>
              </a:rPr>
              <a:t> + 0.1248 </a:t>
            </a:r>
            <a:r>
              <a:rPr lang="en-US" sz="2000" i="1" dirty="0" smtClean="0">
                <a:cs typeface="Arial" charset="0"/>
              </a:rPr>
              <a:t>e1</a:t>
            </a:r>
            <a:endParaRPr lang="en-US" sz="2000" dirty="0" smtClean="0"/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>
                <a:cs typeface="Arial" charset="0"/>
              </a:rPr>
              <a:t>	with a std.err. of the intercept of 0.10695. </a:t>
            </a: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000" dirty="0" smtClean="0">
                <a:cs typeface="Arial" charset="0"/>
              </a:rPr>
              <a:t>The std.err. of the intercept, i.e., of the expected wage </a:t>
            </a:r>
            <a:r>
              <a:rPr lang="en-US" sz="2000" i="1" dirty="0" smtClean="0"/>
              <a:t>wage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 </a:t>
            </a:r>
            <a:r>
              <a:rPr lang="en-US" sz="2000" dirty="0" smtClean="0">
                <a:cs typeface="Arial" charset="0"/>
              </a:rPr>
              <a:t>, is </a:t>
            </a:r>
            <a:r>
              <a:rPr lang="en-US" sz="2000" i="1" dirty="0" smtClean="0"/>
              <a:t>s</a:t>
            </a:r>
            <a:r>
              <a:rPr lang="en-US" sz="2000" baseline="-25000" dirty="0" smtClean="0"/>
              <a:t>0</a:t>
            </a:r>
            <a:endParaRPr lang="en-US" sz="2000" dirty="0" smtClean="0">
              <a:cs typeface="Arial" charset="0"/>
            </a:endParaRP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588A38-E407-40CD-A73C-5D92293070A5}" type="slidenum">
              <a:rPr lang="de-AT" altLang="en-US"/>
              <a:pPr>
                <a:defRPr/>
              </a:pPr>
              <a:t>51</a:t>
            </a:fld>
            <a:endParaRPr lang="de-AT" altLang="en-US" dirty="0"/>
          </a:p>
        </p:txBody>
      </p:sp>
      <p:graphicFrame>
        <p:nvGraphicFramePr>
          <p:cNvPr id="48130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3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1139825"/>
          </a:xfrm>
        </p:spPr>
        <p:txBody>
          <a:bodyPr/>
          <a:lstStyle/>
          <a:p>
            <a:pPr>
              <a:defRPr/>
            </a:pPr>
            <a:r>
              <a:rPr lang="en-US" sz="4000" dirty="0" smtClean="0">
                <a:latin typeface="Verdana" pitchFamily="34" charset="0"/>
              </a:rPr>
              <a:t>Individual Wages: Prediction, </a:t>
            </a:r>
            <a:r>
              <a:rPr lang="en-US" sz="2400" dirty="0" smtClean="0">
                <a:latin typeface="Verdana" pitchFamily="34" charset="0"/>
              </a:rPr>
              <a:t>cont’d</a:t>
            </a:r>
            <a:endParaRPr lang="en-US" sz="4000" dirty="0" smtClean="0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513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032750" cy="4492625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>
                <a:cs typeface="Arial" charset="0"/>
              </a:rPr>
              <a:t>The 95% confidence interval for </a:t>
            </a:r>
            <a:r>
              <a:rPr lang="en-US" sz="2000" i="1" dirty="0" smtClean="0"/>
              <a:t>wage</a:t>
            </a:r>
            <a:r>
              <a:rPr lang="en-US" sz="2000" baseline="-25000" dirty="0" smtClean="0"/>
              <a:t>0 </a:t>
            </a:r>
            <a:r>
              <a:rPr lang="en-US" sz="2000" dirty="0" smtClean="0">
                <a:cs typeface="Arial" charset="0"/>
              </a:rPr>
              <a:t>is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>
                <a:cs typeface="Arial" charset="0"/>
              </a:rPr>
              <a:t>		6.25405 – 1.96* 0.10695 </a:t>
            </a:r>
            <a:r>
              <a:rPr lang="en-US" sz="2000" dirty="0" smtClean="0"/>
              <a:t>≤ </a:t>
            </a:r>
            <a:r>
              <a:rPr lang="en-US" sz="2000" i="1" dirty="0" smtClean="0"/>
              <a:t>wage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 ≤ </a:t>
            </a:r>
            <a:r>
              <a:rPr lang="en-US" sz="2000" dirty="0" smtClean="0">
                <a:cs typeface="Arial" charset="0"/>
              </a:rPr>
              <a:t>6.25405 + 1.96* 0.10695 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>
                <a:cs typeface="Arial" charset="0"/>
              </a:rPr>
              <a:t>	or 6.04 </a:t>
            </a:r>
            <a:r>
              <a:rPr lang="en-US" sz="2000" dirty="0" smtClean="0"/>
              <a:t>≤ </a:t>
            </a:r>
            <a:r>
              <a:rPr lang="en-US" sz="2000" i="1" dirty="0" smtClean="0"/>
              <a:t>wage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 ≤ 6.47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>
                <a:cs typeface="Arial" charset="0"/>
              </a:rPr>
              <a:t>The 95% prediction interval for </a:t>
            </a:r>
            <a:r>
              <a:rPr lang="en-US" sz="2000" i="1" dirty="0" smtClean="0"/>
              <a:t>wage</a:t>
            </a:r>
            <a:r>
              <a:rPr lang="en-US" sz="2000" baseline="-25000" dirty="0" smtClean="0"/>
              <a:t>0</a:t>
            </a:r>
            <a:r>
              <a:rPr lang="en-US" sz="2000" dirty="0" smtClean="0">
                <a:cs typeface="Arial" charset="0"/>
              </a:rPr>
              <a:t>: </a:t>
            </a: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000" dirty="0" smtClean="0">
                <a:cs typeface="Arial" charset="0"/>
              </a:rPr>
              <a:t>From model fit: s = 3.046143</a:t>
            </a: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000" i="1" dirty="0" smtClean="0"/>
              <a:t>s</a:t>
            </a:r>
            <a:r>
              <a:rPr lang="en-US" sz="2000" baseline="-25000" dirty="0" smtClean="0"/>
              <a:t>f0</a:t>
            </a:r>
            <a:r>
              <a:rPr lang="en-US" sz="2000" dirty="0" smtClean="0"/>
              <a:t> = [</a:t>
            </a:r>
            <a:r>
              <a:rPr lang="en-US" sz="2000" i="1" dirty="0" smtClean="0"/>
              <a:t>s</a:t>
            </a:r>
            <a:r>
              <a:rPr lang="en-US" sz="2000" baseline="30000" dirty="0" smtClean="0"/>
              <a:t>2</a:t>
            </a:r>
            <a:r>
              <a:rPr lang="en-US" sz="2000" i="1" dirty="0" smtClean="0"/>
              <a:t> + s</a:t>
            </a:r>
            <a:r>
              <a:rPr lang="en-US" sz="2000" baseline="-25000" dirty="0" smtClean="0"/>
              <a:t>0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]</a:t>
            </a:r>
            <a:r>
              <a:rPr lang="en-US" sz="2000" baseline="30000" dirty="0" smtClean="0"/>
              <a:t>0.5</a:t>
            </a:r>
            <a:r>
              <a:rPr lang="en-US" sz="2000" dirty="0" smtClean="0"/>
              <a:t> = [3.046143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+ </a:t>
            </a:r>
            <a:r>
              <a:rPr lang="en-US" sz="2000" dirty="0" smtClean="0">
                <a:cs typeface="Arial" charset="0"/>
              </a:rPr>
              <a:t>0.10695</a:t>
            </a:r>
            <a:r>
              <a:rPr lang="en-US" sz="2000" baseline="30000" dirty="0" smtClean="0">
                <a:cs typeface="Arial" charset="0"/>
              </a:rPr>
              <a:t>2</a:t>
            </a:r>
            <a:r>
              <a:rPr lang="en-US" sz="2000" dirty="0" smtClean="0"/>
              <a:t>]</a:t>
            </a:r>
            <a:r>
              <a:rPr lang="en-US" sz="2000" baseline="30000" dirty="0" smtClean="0"/>
              <a:t>0.5 </a:t>
            </a:r>
            <a:r>
              <a:rPr lang="en-US" sz="2000" dirty="0" smtClean="0"/>
              <a:t>= 3.048</a:t>
            </a: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000" dirty="0" smtClean="0">
                <a:cs typeface="Arial" charset="0"/>
              </a:rPr>
              <a:t>95% prediction interval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>
                <a:cs typeface="Arial" charset="0"/>
              </a:rPr>
              <a:t>		 6.254 – 1.96* 3.048 </a:t>
            </a:r>
            <a:r>
              <a:rPr lang="en-US" sz="2000" dirty="0" smtClean="0"/>
              <a:t>≤ </a:t>
            </a:r>
            <a:r>
              <a:rPr lang="en-US" sz="2000" i="1" dirty="0" smtClean="0"/>
              <a:t>wage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 ≤ </a:t>
            </a:r>
            <a:r>
              <a:rPr lang="en-US" sz="2000" dirty="0" smtClean="0">
                <a:cs typeface="Arial" charset="0"/>
              </a:rPr>
              <a:t>6.254 + 1.96* 3.048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>
                <a:cs typeface="Arial" charset="0"/>
              </a:rPr>
              <a:t>	or 0.16 </a:t>
            </a:r>
            <a:r>
              <a:rPr lang="en-US" sz="2000" dirty="0" smtClean="0"/>
              <a:t>≤ </a:t>
            </a:r>
            <a:r>
              <a:rPr lang="en-US" sz="2000" i="1" dirty="0" smtClean="0"/>
              <a:t>wage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 ≤ 12.35</a:t>
            </a:r>
            <a:endParaRPr lang="en-US" sz="2000" dirty="0" smtClean="0">
              <a:cs typeface="Arial" charset="0"/>
            </a:endParaRP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1D1B2F-72D8-416E-8954-2D87643FB101}" type="slidenum">
              <a:rPr lang="de-AT" altLang="en-US"/>
              <a:pPr>
                <a:defRPr/>
              </a:pPr>
              <a:t>52</a:t>
            </a:fld>
            <a:endParaRPr lang="de-AT" altLang="en-US" dirty="0"/>
          </a:p>
        </p:txBody>
      </p:sp>
      <p:graphicFrame>
        <p:nvGraphicFramePr>
          <p:cNvPr id="49154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57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Your Homework</a:t>
            </a:r>
          </a:p>
        </p:txBody>
      </p:sp>
      <p:sp>
        <p:nvSpPr>
          <p:cNvPr id="57347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8104188" cy="4400550"/>
          </a:xfrm>
        </p:spPr>
        <p:txBody>
          <a:bodyPr/>
          <a:lstStyle/>
          <a:p>
            <a:pPr marL="457200" indent="-457200">
              <a:buSzPct val="100000"/>
              <a:buFont typeface="Garamond" pitchFamily="18" charset="0"/>
              <a:buAutoNum type="arabicPeriod"/>
            </a:pPr>
            <a:r>
              <a:rPr lang="en-US" sz="2000" smtClean="0"/>
              <a:t>For Verbeek’s data set “wages1” use GRETL (a) for estimating a linear regression model with intercept for </a:t>
            </a:r>
            <a:r>
              <a:rPr lang="en-US" sz="2000" i="1" smtClean="0"/>
              <a:t>wage</a:t>
            </a:r>
            <a:r>
              <a:rPr lang="en-US" sz="2000" smtClean="0"/>
              <a:t> p.h. with explanatory variables </a:t>
            </a:r>
            <a:r>
              <a:rPr lang="en-US" sz="2000" i="1" smtClean="0"/>
              <a:t>male</a:t>
            </a:r>
            <a:r>
              <a:rPr lang="en-US" sz="2000" smtClean="0"/>
              <a:t> and </a:t>
            </a:r>
            <a:r>
              <a:rPr lang="en-US" sz="2000" i="1" smtClean="0"/>
              <a:t>school</a:t>
            </a:r>
            <a:r>
              <a:rPr lang="en-US" sz="2000" smtClean="0"/>
              <a:t>; (b) interpret the coefficients of the model; (c) test the hypothesis that men and women, on average, have the same wage p.h., against the alternative that women‘s wage p.h. are different from men’s wage p.h.; (d) repeat this test against the alternative that women earn less; (e) calculate a 95% confidence interval for the wage difference of males and females.</a:t>
            </a:r>
          </a:p>
          <a:p>
            <a:pPr marL="457200" indent="-457200">
              <a:buSzPct val="100000"/>
              <a:buFont typeface="Garamond" pitchFamily="18" charset="0"/>
              <a:buAutoNum type="arabicPeriod"/>
            </a:pPr>
            <a:r>
              <a:rPr lang="en-US" sz="2000" smtClean="0"/>
              <a:t>Generate a variable </a:t>
            </a:r>
            <a:r>
              <a:rPr lang="en-US" sz="2000" i="1" smtClean="0"/>
              <a:t>exper_b</a:t>
            </a:r>
            <a:r>
              <a:rPr lang="en-US" sz="2000" smtClean="0"/>
              <a:t> by adding the Binomial random variable </a:t>
            </a:r>
            <a:r>
              <a:rPr lang="en-US" sz="2000" i="1" smtClean="0"/>
              <a:t>BE</a:t>
            </a:r>
            <a:r>
              <a:rPr lang="en-US" sz="2000" smtClean="0"/>
              <a:t>~B(2,0.5) to </a:t>
            </a:r>
            <a:r>
              <a:rPr lang="en-US" sz="2000" i="1" smtClean="0"/>
              <a:t>exper</a:t>
            </a:r>
            <a:r>
              <a:rPr lang="en-US" sz="2000" smtClean="0"/>
              <a:t>; (a) estimate two linear regression models with intercept for </a:t>
            </a:r>
            <a:r>
              <a:rPr lang="en-US" sz="2000" i="1" smtClean="0"/>
              <a:t>wage</a:t>
            </a:r>
            <a:r>
              <a:rPr lang="en-US" sz="2000" smtClean="0"/>
              <a:t> p.h. with explanatory variables (i) </a:t>
            </a:r>
            <a:r>
              <a:rPr lang="en-US" sz="2000" i="1" smtClean="0"/>
              <a:t>male</a:t>
            </a:r>
            <a:r>
              <a:rPr lang="en-US" sz="2000" smtClean="0"/>
              <a:t> and </a:t>
            </a:r>
            <a:r>
              <a:rPr lang="en-US" sz="2000" i="1" smtClean="0"/>
              <a:t>exper</a:t>
            </a:r>
            <a:r>
              <a:rPr lang="en-US" sz="2000" smtClean="0"/>
              <a:t>, and (ii) </a:t>
            </a:r>
            <a:r>
              <a:rPr lang="en-US" sz="2000" i="1" smtClean="0"/>
              <a:t>male</a:t>
            </a:r>
            <a:r>
              <a:rPr lang="en-US" sz="2000" smtClean="0"/>
              <a:t>, </a:t>
            </a:r>
            <a:r>
              <a:rPr lang="en-US" sz="2000" i="1" smtClean="0"/>
              <a:t>exper_b</a:t>
            </a:r>
            <a:r>
              <a:rPr lang="en-US" sz="2000" smtClean="0"/>
              <a:t>, and </a:t>
            </a:r>
            <a:r>
              <a:rPr lang="en-US" sz="2000" i="1" smtClean="0"/>
              <a:t>exper</a:t>
            </a:r>
            <a:r>
              <a:rPr lang="en-US" sz="2000" smtClean="0"/>
              <a:t>; compare the standard errors of the estimated coefficients; </a:t>
            </a:r>
            <a:endParaRPr lang="de-AT" sz="200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  <a:endParaRPr lang="de-AT" altLang="en-US" dirty="0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B5FDC6-2903-47C7-8628-F81EF32F2F6C}" type="slidenum">
              <a:rPr lang="de-AT" altLang="en-US"/>
              <a:pPr>
                <a:defRPr/>
              </a:pPr>
              <a:t>53</a:t>
            </a:fld>
            <a:endParaRPr lang="de-AT" altLang="en-US" dirty="0"/>
          </a:p>
        </p:txBody>
      </p:sp>
      <p:pic>
        <p:nvPicPr>
          <p:cNvPr id="57351" name="Object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7688" y="3321050"/>
            <a:ext cx="2714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Your Homework</a:t>
            </a:r>
          </a:p>
        </p:txBody>
      </p:sp>
      <p:sp>
        <p:nvSpPr>
          <p:cNvPr id="50182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marL="457200" indent="-457200">
              <a:buSzPct val="100000"/>
              <a:buFont typeface="Wingdings" pitchFamily="2" charset="2"/>
              <a:buNone/>
            </a:pPr>
            <a:r>
              <a:rPr lang="en-US" sz="2000" smtClean="0"/>
              <a:t>	(b) compare the VIFs for the variables of the two models; (c) check the correlations of the involved regressors.</a:t>
            </a:r>
          </a:p>
          <a:p>
            <a:pPr marL="457200" indent="-457200">
              <a:buSzPct val="100000"/>
              <a:buFont typeface="Garamond" pitchFamily="18" charset="0"/>
              <a:buAutoNum type="arabicPeriod" startAt="3"/>
            </a:pPr>
            <a:r>
              <a:rPr lang="en-US" sz="2000" smtClean="0"/>
              <a:t>Show for a linear regression with intercept that  </a:t>
            </a:r>
            <a:r>
              <a:rPr lang="en-US" sz="2000" i="1" smtClean="0"/>
              <a:t>R</a:t>
            </a:r>
            <a:r>
              <a:rPr lang="en-US" sz="2000" baseline="30000" smtClean="0"/>
              <a:t>2</a:t>
            </a:r>
            <a:r>
              <a:rPr lang="en-US" sz="2000" smtClean="0"/>
              <a:t> &lt; adj </a:t>
            </a:r>
            <a:r>
              <a:rPr lang="en-US" sz="2000" i="1" smtClean="0"/>
              <a:t>R</a:t>
            </a:r>
            <a:r>
              <a:rPr lang="en-US" sz="2000" baseline="30000" smtClean="0"/>
              <a:t>2</a:t>
            </a:r>
          </a:p>
          <a:p>
            <a:pPr marL="457200" indent="-457200">
              <a:buSzPct val="100000"/>
              <a:buFont typeface="Garamond" pitchFamily="18" charset="0"/>
              <a:buAutoNum type="arabicPeriod" startAt="3"/>
            </a:pPr>
            <a:r>
              <a:rPr lang="en-US" sz="2000" smtClean="0"/>
              <a:t>Show that the </a:t>
            </a:r>
            <a:r>
              <a:rPr lang="en-US" sz="2000" i="1" smtClean="0"/>
              <a:t>F</a:t>
            </a:r>
            <a:r>
              <a:rPr lang="en-US" sz="2000" smtClean="0"/>
              <a:t>-test based on </a:t>
            </a:r>
          </a:p>
          <a:p>
            <a:pPr marL="457200" indent="-457200">
              <a:buSzPct val="100000"/>
              <a:buFont typeface="Garamond" pitchFamily="18" charset="0"/>
              <a:buAutoNum type="arabicPeriod" startAt="3"/>
            </a:pPr>
            <a:endParaRPr lang="en-US" sz="2000" smtClean="0"/>
          </a:p>
          <a:p>
            <a:pPr marL="457200" indent="-457200">
              <a:buSzPct val="100000"/>
              <a:buFont typeface="Garamond" pitchFamily="18" charset="0"/>
              <a:buAutoNum type="arabicPeriod" startAt="3"/>
            </a:pPr>
            <a:endParaRPr lang="en-US" sz="2000" smtClean="0"/>
          </a:p>
          <a:p>
            <a:pPr marL="457200" indent="-457200">
              <a:buSzPct val="100000"/>
              <a:buFont typeface="Wingdings" pitchFamily="2" charset="2"/>
              <a:buNone/>
            </a:pPr>
            <a:r>
              <a:rPr lang="en-US" sz="2000" smtClean="0"/>
              <a:t>	and the </a:t>
            </a:r>
            <a:r>
              <a:rPr lang="en-US" sz="2000" i="1" smtClean="0"/>
              <a:t>F</a:t>
            </a:r>
            <a:r>
              <a:rPr lang="en-US" sz="2000" smtClean="0"/>
              <a:t>-test based on </a:t>
            </a:r>
          </a:p>
          <a:p>
            <a:pPr marL="457200" indent="-457200">
              <a:buSzPct val="100000"/>
              <a:buFont typeface="Wingdings" pitchFamily="2" charset="2"/>
              <a:buNone/>
            </a:pPr>
            <a:endParaRPr lang="en-US" sz="2000" smtClean="0"/>
          </a:p>
          <a:p>
            <a:pPr marL="457200" indent="-457200">
              <a:buSzPct val="100000"/>
              <a:buFont typeface="Wingdings" pitchFamily="2" charset="2"/>
              <a:buNone/>
            </a:pPr>
            <a:endParaRPr lang="en-US" sz="2000" smtClean="0"/>
          </a:p>
          <a:p>
            <a:pPr marL="457200" indent="-457200">
              <a:buSzPct val="100000"/>
              <a:buFont typeface="Wingdings" pitchFamily="2" charset="2"/>
              <a:buNone/>
            </a:pPr>
            <a:r>
              <a:rPr lang="en-US" sz="2000" smtClean="0"/>
              <a:t>	are identical.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  <a:endParaRPr lang="de-AT" altLang="en-US" dirty="0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609215-96A9-468B-9519-AEB24DD491C1}" type="slidenum">
              <a:rPr lang="de-AT" altLang="en-US"/>
              <a:pPr>
                <a:defRPr/>
              </a:pPr>
              <a:t>54</a:t>
            </a:fld>
            <a:endParaRPr lang="de-AT" altLang="en-US" dirty="0"/>
          </a:p>
        </p:txBody>
      </p:sp>
      <p:graphicFrame>
        <p:nvGraphicFramePr>
          <p:cNvPr id="50178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5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79" name="Object 4"/>
          <p:cNvGraphicFramePr>
            <a:graphicFrameLocks noChangeAspect="1"/>
          </p:cNvGraphicFramePr>
          <p:nvPr/>
        </p:nvGraphicFramePr>
        <p:xfrm>
          <a:off x="1476375" y="2957513"/>
          <a:ext cx="2232025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6" name="Formel" r:id="rId6" imgW="1346040" imgH="457200" progId="Equation.3">
                  <p:embed/>
                </p:oleObj>
              </mc:Choice>
              <mc:Fallback>
                <p:oleObj name="Formel" r:id="rId6" imgW="134604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2957513"/>
                        <a:ext cx="2232025" cy="758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0" name="Object 6"/>
          <p:cNvGraphicFramePr>
            <a:graphicFrameLocks noChangeAspect="1"/>
          </p:cNvGraphicFramePr>
          <p:nvPr/>
        </p:nvGraphicFramePr>
        <p:xfrm>
          <a:off x="1476375" y="4076700"/>
          <a:ext cx="1871663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7" name="Formel" r:id="rId8" imgW="1041120" imgH="431640" progId="Equation.3">
                  <p:embed/>
                </p:oleObj>
              </mc:Choice>
              <mc:Fallback>
                <p:oleObj name="Formel" r:id="rId8" imgW="1041120" imgH="431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4076700"/>
                        <a:ext cx="1871663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Individual Wages, </a:t>
            </a:r>
            <a:r>
              <a:rPr lang="en-US" sz="2400" smtClean="0">
                <a:latin typeface="Verdana" pitchFamily="34" charset="0"/>
              </a:rPr>
              <a:t>cont’d</a:t>
            </a:r>
            <a:endParaRPr lang="en-US" sz="4000" smtClean="0">
              <a:latin typeface="Verdana" pitchFamily="34" charset="0"/>
            </a:endParaRPr>
          </a:p>
        </p:txBody>
      </p:sp>
      <p:sp>
        <p:nvSpPr>
          <p:cNvPr id="513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spcBef>
                <a:spcPct val="10000"/>
              </a:spcBef>
              <a:spcAft>
                <a:spcPct val="10000"/>
              </a:spcAft>
              <a:buFontTx/>
              <a:buNone/>
              <a:defRPr/>
            </a:pPr>
            <a:r>
              <a:rPr lang="en-US" sz="2000" dirty="0" smtClean="0"/>
              <a:t>Wage equation with three regressors (Table 2.2, </a:t>
            </a:r>
            <a:r>
              <a:rPr lang="en-US" sz="2000" dirty="0" err="1" smtClean="0"/>
              <a:t>Verbeek</a:t>
            </a:r>
            <a:r>
              <a:rPr lang="en-US" sz="2000" dirty="0" smtClean="0"/>
              <a:t>)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1800" dirty="0" smtClean="0"/>
          </a:p>
          <a:p>
            <a:pPr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buFont typeface="Wingdings" pitchFamily="2" charset="2"/>
              <a:buNone/>
              <a:defRPr/>
            </a:pPr>
            <a:r>
              <a:rPr lang="en-US" sz="2000" i="1" dirty="0" smtClean="0"/>
              <a:t>R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increased due to adding </a:t>
            </a:r>
            <a:r>
              <a:rPr lang="en-US" sz="2000" i="1" dirty="0" smtClean="0"/>
              <a:t>school</a:t>
            </a:r>
            <a:r>
              <a:rPr lang="en-US" sz="2000" dirty="0" smtClean="0"/>
              <a:t> and </a:t>
            </a:r>
            <a:r>
              <a:rPr lang="en-US" sz="2000" i="1" dirty="0" err="1" smtClean="0"/>
              <a:t>exper</a:t>
            </a:r>
            <a:endParaRPr lang="de-AT" sz="2000" i="1" dirty="0" smtClean="0"/>
          </a:p>
        </p:txBody>
      </p:sp>
      <p:pic>
        <p:nvPicPr>
          <p:cNvPr id="5126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2000250" y="2089150"/>
            <a:ext cx="6035675" cy="3571875"/>
          </a:xfrm>
        </p:spPr>
      </p:pic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FC124F-2BDA-4185-A47A-33687AF436A0}" type="slidenum">
              <a:rPr lang="de-AT" altLang="en-US"/>
              <a:pPr>
                <a:defRPr/>
              </a:pPr>
              <a:t>6</a:t>
            </a:fld>
            <a:endParaRPr lang="de-AT" altLang="en-US" dirty="0"/>
          </a:p>
        </p:txBody>
      </p:sp>
      <p:sp>
        <p:nvSpPr>
          <p:cNvPr id="5130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5122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Formel" r:id="rId5" imgW="114151" imgH="215619" progId="Equation.3">
                  <p:embed/>
                </p:oleObj>
              </mc:Choice>
              <mc:Fallback>
                <p:oleObj name="Formel" r:id="rId5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10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Formel" r:id="rId7" imgW="114151" imgH="215619" progId="Equation.3">
                  <p:embed/>
                </p:oleObj>
              </mc:Choice>
              <mc:Fallback>
                <p:oleObj name="Formel" r:id="rId7" imgW="114151" imgH="21561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Ellipse 10"/>
          <p:cNvSpPr/>
          <p:nvPr/>
        </p:nvSpPr>
        <p:spPr>
          <a:xfrm>
            <a:off x="3348038" y="5013325"/>
            <a:ext cx="1584325" cy="57626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4000" smtClean="0">
                <a:latin typeface="Verdana" pitchFamily="34" charset="0"/>
              </a:rPr>
              <a:t>Other GoF Measures</a:t>
            </a:r>
            <a:endParaRPr lang="en-US" sz="4000" baseline="30000" smtClean="0">
              <a:latin typeface="Verdana" pitchFamily="34" charset="0"/>
            </a:endParaRPr>
          </a:p>
        </p:txBody>
      </p:sp>
      <p:sp>
        <p:nvSpPr>
          <p:cNvPr id="615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000" smtClean="0"/>
              <a:t>Uncentered </a:t>
            </a:r>
            <a:r>
              <a:rPr lang="en-US" sz="2000" i="1" smtClean="0"/>
              <a:t>R</a:t>
            </a:r>
            <a:r>
              <a:rPr lang="en-US" sz="2000" baseline="30000" smtClean="0"/>
              <a:t>2</a:t>
            </a:r>
            <a:r>
              <a:rPr lang="en-US" sz="2000" smtClean="0"/>
              <a:t>: for the case of no intercept; the Uncentered </a:t>
            </a:r>
            <a:r>
              <a:rPr lang="en-US" sz="2000" i="1" smtClean="0"/>
              <a:t>R</a:t>
            </a:r>
            <a:r>
              <a:rPr lang="en-US" sz="2000" baseline="30000" smtClean="0"/>
              <a:t>2</a:t>
            </a:r>
            <a:r>
              <a:rPr lang="en-US" sz="2000" smtClean="0"/>
              <a:t> cannot become negative</a:t>
            </a:r>
          </a:p>
          <a:p>
            <a:pPr>
              <a:spcBef>
                <a:spcPts val="1200"/>
              </a:spcBef>
              <a:buFont typeface="Wingdings" pitchFamily="2" charset="2"/>
              <a:buNone/>
            </a:pPr>
            <a:r>
              <a:rPr lang="en-US" sz="2000" smtClean="0"/>
              <a:t>		 Uncentered </a:t>
            </a:r>
            <a:r>
              <a:rPr lang="en-US" sz="2000" i="1" smtClean="0"/>
              <a:t>R</a:t>
            </a:r>
            <a:r>
              <a:rPr lang="en-US" sz="2000" baseline="30000" smtClean="0"/>
              <a:t>2</a:t>
            </a:r>
            <a:r>
              <a:rPr lang="en-US" sz="2000" smtClean="0"/>
              <a:t> = 1 – Σ</a:t>
            </a:r>
            <a:r>
              <a:rPr lang="en-US" sz="2000" baseline="-25000" smtClean="0"/>
              <a:t>i</a:t>
            </a:r>
            <a:r>
              <a:rPr lang="en-US" sz="2000" smtClean="0"/>
              <a:t> </a:t>
            </a:r>
            <a:r>
              <a:rPr lang="en-US" sz="2000" i="1" smtClean="0"/>
              <a:t>e</a:t>
            </a:r>
            <a:r>
              <a:rPr lang="en-US" sz="2000" baseline="-25000" smtClean="0"/>
              <a:t>i</a:t>
            </a:r>
            <a:r>
              <a:rPr lang="en-US" sz="2000" smtClean="0"/>
              <a:t>²/ Σ</a:t>
            </a:r>
            <a:r>
              <a:rPr lang="en-US" sz="2000" baseline="-25000" smtClean="0"/>
              <a:t>i</a:t>
            </a:r>
            <a:r>
              <a:rPr lang="en-US" sz="2000" smtClean="0"/>
              <a:t> </a:t>
            </a:r>
            <a:r>
              <a:rPr lang="en-US" sz="2000" i="1" smtClean="0"/>
              <a:t>y</a:t>
            </a:r>
            <a:r>
              <a:rPr lang="en-US" sz="2000" baseline="-25000" smtClean="0"/>
              <a:t>i</a:t>
            </a:r>
            <a:r>
              <a:rPr lang="en-US" sz="2000" smtClean="0"/>
              <a:t>²</a:t>
            </a:r>
          </a:p>
          <a:p>
            <a:pPr>
              <a:spcBef>
                <a:spcPts val="600"/>
              </a:spcBef>
            </a:pPr>
            <a:r>
              <a:rPr lang="en-US" sz="2000" smtClean="0"/>
              <a:t>adj </a:t>
            </a:r>
            <a:r>
              <a:rPr lang="en-US" sz="2000" i="1" smtClean="0"/>
              <a:t>R</a:t>
            </a:r>
            <a:r>
              <a:rPr lang="en-US" sz="2000" baseline="30000" smtClean="0"/>
              <a:t>2 </a:t>
            </a:r>
            <a:r>
              <a:rPr lang="en-US" sz="2000" smtClean="0"/>
              <a:t>(adjusted </a:t>
            </a:r>
            <a:r>
              <a:rPr lang="en-US" sz="2000" i="1" smtClean="0"/>
              <a:t>R</a:t>
            </a:r>
            <a:r>
              <a:rPr lang="en-US" sz="2000" baseline="30000" smtClean="0"/>
              <a:t>2</a:t>
            </a:r>
            <a:r>
              <a:rPr lang="en-US" sz="2000" smtClean="0"/>
              <a:t>): for comparing models; compensated for added regressor, penalty for increasing </a:t>
            </a:r>
            <a:r>
              <a:rPr lang="en-US" sz="2000" i="1" smtClean="0"/>
              <a:t>K</a:t>
            </a:r>
            <a:r>
              <a:rPr lang="en-US" sz="2000" smtClean="0"/>
              <a:t> </a:t>
            </a:r>
          </a:p>
          <a:p>
            <a:pPr>
              <a:spcBef>
                <a:spcPts val="600"/>
              </a:spcBef>
            </a:pPr>
            <a:endParaRPr lang="en-US" sz="1800" smtClean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 smtClean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de-AT" sz="1800" smtClean="0"/>
              <a:t>	</a:t>
            </a:r>
            <a:r>
              <a:rPr lang="en-US" sz="2000" smtClean="0"/>
              <a:t>for a given model, </a:t>
            </a:r>
            <a:r>
              <a:rPr lang="en-US" sz="2000" i="1" smtClean="0"/>
              <a:t>a</a:t>
            </a:r>
            <a:r>
              <a:rPr lang="en-US" sz="2000" smtClean="0"/>
              <a:t>dj </a:t>
            </a:r>
            <a:r>
              <a:rPr lang="en-US" sz="2000" i="1" smtClean="0"/>
              <a:t>R</a:t>
            </a:r>
            <a:r>
              <a:rPr lang="en-US" sz="2000" baseline="30000" smtClean="0"/>
              <a:t>2</a:t>
            </a:r>
            <a:r>
              <a:rPr lang="en-US" sz="2000" smtClean="0"/>
              <a:t> is smaller than </a:t>
            </a:r>
            <a:r>
              <a:rPr lang="en-US" sz="2000" i="1" smtClean="0"/>
              <a:t>R</a:t>
            </a:r>
            <a:r>
              <a:rPr lang="en-US" sz="2000" baseline="30000" smtClean="0"/>
              <a:t>2</a:t>
            </a:r>
            <a:endParaRPr lang="en-US" sz="2000" smtClean="0"/>
          </a:p>
          <a:p>
            <a:pPr>
              <a:spcBef>
                <a:spcPts val="600"/>
              </a:spcBef>
            </a:pPr>
            <a:r>
              <a:rPr lang="en-US" sz="2000" smtClean="0"/>
              <a:t>For other than OLS estimated models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de-AT" sz="2000" smtClean="0"/>
              <a:t> </a:t>
            </a:r>
            <a:endParaRPr lang="en-US" sz="2000" smtClean="0"/>
          </a:p>
          <a:p>
            <a:pPr>
              <a:spcBef>
                <a:spcPts val="1200"/>
              </a:spcBef>
              <a:buFont typeface="Wingdings" pitchFamily="2" charset="2"/>
              <a:buNone/>
            </a:pPr>
            <a:r>
              <a:rPr lang="en-US" sz="2000" smtClean="0"/>
              <a:t>	it coincides with </a:t>
            </a:r>
            <a:r>
              <a:rPr lang="en-US" sz="2000" i="1" smtClean="0"/>
              <a:t>R</a:t>
            </a:r>
            <a:r>
              <a:rPr lang="en-US" sz="2000" baseline="30000" smtClean="0"/>
              <a:t>2</a:t>
            </a:r>
            <a:r>
              <a:rPr lang="en-US" sz="2000" smtClean="0"/>
              <a:t> for OLS estimated models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514662-CB39-4171-964C-393003C11443}" type="slidenum">
              <a:rPr lang="de-AT" altLang="en-US"/>
              <a:pPr>
                <a:defRPr/>
              </a:pPr>
              <a:t>7</a:t>
            </a:fld>
            <a:endParaRPr lang="de-AT" altLang="en-US"/>
          </a:p>
        </p:txBody>
      </p:sp>
      <p:sp>
        <p:nvSpPr>
          <p:cNvPr id="6155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6146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Formel" r:id="rId4" imgW="139579" imgH="164957" progId="">
                  <p:embed/>
                </p:oleObj>
              </mc:Choice>
              <mc:Fallback>
                <p:oleObj name="Formel" r:id="rId4" imgW="139579" imgH="164957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6"/>
          <p:cNvGraphicFramePr>
            <a:graphicFrameLocks noChangeAspect="1"/>
          </p:cNvGraphicFramePr>
          <p:nvPr/>
        </p:nvGraphicFramePr>
        <p:xfrm>
          <a:off x="1547813" y="3338513"/>
          <a:ext cx="5757862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Equation" r:id="rId8" imgW="2361960" imgH="507960" progId="Equation.DSMT4">
                  <p:embed/>
                </p:oleObj>
              </mc:Choice>
              <mc:Fallback>
                <p:oleObj name="Equation" r:id="rId8" imgW="2361960" imgH="5079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3338513"/>
                        <a:ext cx="5757862" cy="857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Object 7"/>
          <p:cNvGraphicFramePr>
            <a:graphicFrameLocks noChangeAspect="1"/>
          </p:cNvGraphicFramePr>
          <p:nvPr/>
        </p:nvGraphicFramePr>
        <p:xfrm>
          <a:off x="1619250" y="4937125"/>
          <a:ext cx="16573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Formel" r:id="rId10" imgW="787320" imgH="241200" progId="Equation.3">
                  <p:embed/>
                </p:oleObj>
              </mc:Choice>
              <mc:Fallback>
                <p:oleObj name="Formel" r:id="rId10" imgW="787320" imgH="241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4937125"/>
                        <a:ext cx="165735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Contents</a:t>
            </a:r>
          </a:p>
        </p:txBody>
      </p:sp>
      <p:sp>
        <p:nvSpPr>
          <p:cNvPr id="1029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Goodness-of-Fit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Hypothesis Testing</a:t>
            </a:r>
          </a:p>
          <a:p>
            <a:pPr marL="342900" lvl="1" indent="-342900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Asymptotic Properties of the OLS Estimator</a:t>
            </a:r>
          </a:p>
          <a:p>
            <a:pPr marL="342900" lvl="1" indent="-342900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Multicollinearity</a:t>
            </a:r>
          </a:p>
          <a:p>
            <a:pPr marL="342900" lvl="1" indent="-342900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Prediction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8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6, 2017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60FFBA-F6D8-419C-B18C-425672C54563}" type="slidenum">
              <a:rPr lang="de-AT" altLang="en-US"/>
              <a:pPr>
                <a:defRPr/>
              </a:pPr>
              <a:t>8</a:t>
            </a:fld>
            <a:endParaRPr lang="de-AT" altLang="en-US"/>
          </a:p>
        </p:txBody>
      </p:sp>
      <p:graphicFrame>
        <p:nvGraphicFramePr>
          <p:cNvPr id="7170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Formel" r:id="rId4" imgW="139579" imgH="164957" progId="">
                  <p:embed/>
                </p:oleObj>
              </mc:Choice>
              <mc:Fallback>
                <p:oleObj name="Formel" r:id="rId4" imgW="139579" imgH="164957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1139825"/>
          </a:xfrm>
        </p:spPr>
        <p:txBody>
          <a:bodyPr/>
          <a:lstStyle/>
          <a:p>
            <a:r>
              <a:rPr lang="nl-NL" sz="4000" smtClean="0">
                <a:latin typeface="Verdana" pitchFamily="34" charset="0"/>
              </a:rPr>
              <a:t>Individual Wages</a:t>
            </a:r>
            <a:endParaRPr lang="en-US" sz="4000" smtClean="0">
              <a:latin typeface="Verdana" pitchFamily="34" charset="0"/>
            </a:endParaRPr>
          </a:p>
        </p:txBody>
      </p:sp>
      <p:sp>
        <p:nvSpPr>
          <p:cNvPr id="513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032750" cy="4421188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spcBef>
                <a:spcPct val="10000"/>
              </a:spcBef>
              <a:spcAft>
                <a:spcPct val="10000"/>
              </a:spcAft>
              <a:buFontTx/>
              <a:buNone/>
              <a:defRPr/>
            </a:pPr>
            <a:r>
              <a:rPr lang="en-US" sz="2000" dirty="0" smtClean="0"/>
              <a:t>OLS estimated wage equation (Table 2.1, </a:t>
            </a:r>
            <a:r>
              <a:rPr lang="en-US" sz="2000" dirty="0" err="1" smtClean="0"/>
              <a:t>Verbeek</a:t>
            </a:r>
            <a:r>
              <a:rPr lang="en-US" sz="2000" dirty="0" smtClean="0"/>
              <a:t>)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buFont typeface="Wingdings" pitchFamily="2" charset="2"/>
              <a:buNone/>
              <a:defRPr/>
            </a:pPr>
            <a:endParaRPr lang="en-US" sz="1600" dirty="0" smtClean="0"/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buFont typeface="Wingdings" pitchFamily="2" charset="2"/>
              <a:buNone/>
              <a:defRPr/>
            </a:pPr>
            <a:endParaRPr lang="en-US" sz="1400" dirty="0" smtClean="0"/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buFont typeface="Wingdings" pitchFamily="2" charset="2"/>
              <a:buNone/>
              <a:defRPr/>
            </a:pPr>
            <a:endParaRPr lang="en-US" sz="1200" dirty="0" smtClean="0"/>
          </a:p>
          <a:p>
            <a:pPr>
              <a:buFont typeface="Wingdings" pitchFamily="2" charset="2"/>
              <a:buNone/>
              <a:defRPr/>
            </a:pPr>
            <a:r>
              <a:rPr lang="en-US" sz="2000" dirty="0" smtClean="0"/>
              <a:t>	</a:t>
            </a:r>
            <a:r>
              <a:rPr lang="en-US" sz="2000" i="1" dirty="0" smtClean="0"/>
              <a:t>b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= 5.147, se(</a:t>
            </a:r>
            <a:r>
              <a:rPr lang="en-US" sz="2000" i="1" dirty="0" smtClean="0"/>
              <a:t>b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) = 0.081: mean wage </a:t>
            </a:r>
            <a:r>
              <a:rPr lang="en-US" sz="2000" dirty="0" err="1" smtClean="0"/>
              <a:t>p.h</a:t>
            </a:r>
            <a:r>
              <a:rPr lang="en-US" sz="2000" dirty="0" smtClean="0"/>
              <a:t>. for females: 5.15$,  	with </a:t>
            </a:r>
            <a:r>
              <a:rPr lang="en-US" sz="2000" dirty="0" err="1" smtClean="0"/>
              <a:t>std.error</a:t>
            </a:r>
            <a:r>
              <a:rPr lang="en-US" sz="2000" dirty="0" smtClean="0"/>
              <a:t> of 0.08$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i="1" dirty="0" smtClean="0"/>
              <a:t>	b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= 1.166, se(</a:t>
            </a:r>
            <a:r>
              <a:rPr lang="en-US" sz="2000" i="1" dirty="0" smtClean="0"/>
              <a:t>b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) = 0.112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dirty="0" smtClean="0"/>
              <a:t>	</a:t>
            </a:r>
          </a:p>
          <a:p>
            <a:pPr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buFont typeface="Wingdings" pitchFamily="2" charset="2"/>
              <a:buNone/>
              <a:defRPr/>
            </a:pPr>
            <a:endParaRPr lang="de-AT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6,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 smtClean="0"/>
              <a:t>Hackl, Econometrics, Lecture 2 </a:t>
            </a:r>
            <a:endParaRPr lang="de-AT" altLang="en-US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52D3E1-969D-418E-BB57-12CFAFF8E742}" type="slidenum">
              <a:rPr lang="de-AT" altLang="en-US"/>
              <a:pPr>
                <a:defRPr/>
              </a:pPr>
              <a:t>9</a:t>
            </a:fld>
            <a:endParaRPr lang="de-AT" altLang="en-US" dirty="0"/>
          </a:p>
        </p:txBody>
      </p:sp>
      <p:sp>
        <p:nvSpPr>
          <p:cNvPr id="8203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8194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Formel" r:id="rId4" imgW="139579" imgH="164957" progId="">
                  <p:embed/>
                </p:oleObj>
              </mc:Choice>
              <mc:Fallback>
                <p:oleObj name="Formel" r:id="rId4" imgW="139579" imgH="164957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6" name="Object 10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Formel" r:id="rId8" imgW="114151" imgH="215619" progId="Equation.3">
                  <p:embed/>
                </p:oleObj>
              </mc:Choice>
              <mc:Fallback>
                <p:oleObj name="Formel" r:id="rId8" imgW="114151" imgH="21561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3"/>
          <p:cNvGraphicFramePr>
            <a:graphicFrameLocks noGrp="1" noChangeAspect="1"/>
          </p:cNvGraphicFramePr>
          <p:nvPr/>
        </p:nvGraphicFramePr>
        <p:xfrm>
          <a:off x="2500313" y="2092325"/>
          <a:ext cx="5600700" cy="2452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Photo Editor Photo" r:id="rId9" imgW="3304762" imgH="1448002" progId="">
                  <p:embed/>
                </p:oleObj>
              </mc:Choice>
              <mc:Fallback>
                <p:oleObj name="Photo Editor Photo" r:id="rId9" imgW="3304762" imgH="1448002" progId="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0313" y="2092325"/>
                        <a:ext cx="5600700" cy="2452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Kante">
  <a:themeElements>
    <a:clrScheme name="Kant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Kant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ant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2815</TotalTime>
  <Words>2945</Words>
  <Application>Microsoft Macintosh PowerPoint</Application>
  <PresentationFormat>On-screen Show (4:3)</PresentationFormat>
  <Paragraphs>810</Paragraphs>
  <Slides>54</Slides>
  <Notes>54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54</vt:i4>
      </vt:variant>
    </vt:vector>
  </HeadingPairs>
  <TitlesOfParts>
    <vt:vector size="65" baseType="lpstr">
      <vt:lpstr>Arial Unicode MS</vt:lpstr>
      <vt:lpstr>Garamond</vt:lpstr>
      <vt:lpstr>Symbol</vt:lpstr>
      <vt:lpstr>Verdana</vt:lpstr>
      <vt:lpstr>Wingdings</vt:lpstr>
      <vt:lpstr>Arial</vt:lpstr>
      <vt:lpstr>Kante</vt:lpstr>
      <vt:lpstr>Formel</vt:lpstr>
      <vt:lpstr>Equation</vt:lpstr>
      <vt:lpstr>Photo Editor Photo</vt:lpstr>
      <vt:lpstr>Worksheet</vt:lpstr>
      <vt:lpstr>Econometrics - Lecture 2  Introduction to Linear Regression – Part 2</vt:lpstr>
      <vt:lpstr>Contents</vt:lpstr>
      <vt:lpstr>Goodness-of-fit R²</vt:lpstr>
      <vt:lpstr>Properties of R2</vt:lpstr>
      <vt:lpstr>Example: Individ. Wages, cont’d</vt:lpstr>
      <vt:lpstr>Individual Wages, cont’d</vt:lpstr>
      <vt:lpstr>Other GoF Measures</vt:lpstr>
      <vt:lpstr>Contents</vt:lpstr>
      <vt:lpstr>Individual Wages</vt:lpstr>
      <vt:lpstr>OLS Estimator: Distributional Properties</vt:lpstr>
      <vt:lpstr>Testing a Regression Coefficient: t-Test</vt:lpstr>
      <vt:lpstr>Normal and t-Distribution</vt:lpstr>
      <vt:lpstr>OLS Estimators: Asymptotic Distribution</vt:lpstr>
      <vt:lpstr>Two-sided t-Test</vt:lpstr>
      <vt:lpstr>Individual Wages, cont’d</vt:lpstr>
      <vt:lpstr>Individual Wages, cont’d</vt:lpstr>
      <vt:lpstr>Significance Tests</vt:lpstr>
      <vt:lpstr>Significance Tests, cont’d</vt:lpstr>
      <vt:lpstr>Confidence Interval for k </vt:lpstr>
      <vt:lpstr>Individual Wages, cont’d</vt:lpstr>
      <vt:lpstr>Testing a Linear Restriction on Regression Coefficients</vt:lpstr>
      <vt:lpstr>Testing Several Regression Coefficients: F-test</vt:lpstr>
      <vt:lpstr>Individual Wages, cont’d</vt:lpstr>
      <vt:lpstr>Individual Wages, cont’d</vt:lpstr>
      <vt:lpstr>Alternatives for Testing Several Regression Coefficients</vt:lpstr>
      <vt:lpstr>Individual Wages, cont’d</vt:lpstr>
      <vt:lpstr>The General Case</vt:lpstr>
      <vt:lpstr>p-value, Size, and Power</vt:lpstr>
      <vt:lpstr>p-value, Size, and Power, cont’d</vt:lpstr>
      <vt:lpstr>Contents</vt:lpstr>
      <vt:lpstr>OLS Estimators: Asymptotic Properties </vt:lpstr>
      <vt:lpstr>Chebychev’s Inequality </vt:lpstr>
      <vt:lpstr>Consistency of the OLS-estimator</vt:lpstr>
      <vt:lpstr>OLS Estimators: Consistency</vt:lpstr>
      <vt:lpstr>OLS Estimators: Consistency, cont’d</vt:lpstr>
      <vt:lpstr>Consistency of s2</vt:lpstr>
      <vt:lpstr>Consistency: Some Properties</vt:lpstr>
      <vt:lpstr>OLS Estimators: Asymptotic Normality</vt:lpstr>
      <vt:lpstr>OLS Estimators: Approximate Normality</vt:lpstr>
      <vt:lpstr>Assessment of Approximate Normality</vt:lpstr>
      <vt:lpstr>Contents</vt:lpstr>
      <vt:lpstr>Multicollinearity</vt:lpstr>
      <vt:lpstr>Multicollinearity: Consequences</vt:lpstr>
      <vt:lpstr>Exact Collinearity</vt:lpstr>
      <vt:lpstr>Variance Inflation Factor</vt:lpstr>
      <vt:lpstr>Other Indicators for Multicollinearity</vt:lpstr>
      <vt:lpstr>Contents</vt:lpstr>
      <vt:lpstr>The Predictor</vt:lpstr>
      <vt:lpstr>Prediction Intervals</vt:lpstr>
      <vt:lpstr>Example: Simple Regression</vt:lpstr>
      <vt:lpstr>Individual Wages: Prediction</vt:lpstr>
      <vt:lpstr>Individual Wages: Prediction, cont’d</vt:lpstr>
      <vt:lpstr>Your Homework</vt:lpstr>
      <vt:lpstr>Your Homework</vt:lpstr>
    </vt:vector>
  </TitlesOfParts>
  <Company>WU-WIEN</Company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Ökonometrie  AWI, 10.12.03</dc:title>
  <dc:creator>hackl</dc:creator>
  <cp:lastModifiedBy>Wolfgang Hackl</cp:lastModifiedBy>
  <cp:revision>560</cp:revision>
  <cp:lastPrinted>1601-01-01T00:00:00Z</cp:lastPrinted>
  <dcterms:created xsi:type="dcterms:W3CDTF">2003-12-05T13:14:44Z</dcterms:created>
  <dcterms:modified xsi:type="dcterms:W3CDTF">2017-10-04T14:58:02Z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