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6"/>
  </p:handoutMasterIdLst>
  <p:sldIdLst>
    <p:sldId id="265" r:id="rId2"/>
    <p:sldId id="285" r:id="rId3"/>
    <p:sldId id="270" r:id="rId4"/>
    <p:sldId id="274" r:id="rId5"/>
    <p:sldId id="275" r:id="rId6"/>
    <p:sldId id="283" r:id="rId7"/>
    <p:sldId id="258" r:id="rId8"/>
    <p:sldId id="280" r:id="rId9"/>
    <p:sldId id="271" r:id="rId10"/>
    <p:sldId id="286" r:id="rId11"/>
    <p:sldId id="259" r:id="rId12"/>
    <p:sldId id="276" r:id="rId13"/>
    <p:sldId id="260" r:id="rId14"/>
    <p:sldId id="287" r:id="rId15"/>
    <p:sldId id="261" r:id="rId16"/>
    <p:sldId id="277" r:id="rId17"/>
    <p:sldId id="278" r:id="rId18"/>
    <p:sldId id="262" r:id="rId19"/>
    <p:sldId id="263" r:id="rId20"/>
    <p:sldId id="281" r:id="rId21"/>
    <p:sldId id="284" r:id="rId22"/>
    <p:sldId id="264" r:id="rId23"/>
    <p:sldId id="282" r:id="rId24"/>
    <p:sldId id="279" r:id="rId25"/>
  </p:sldIdLst>
  <p:sldSz cx="9144000" cy="6858000" type="screen4x3"/>
  <p:notesSz cx="666273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>
        <p:scale>
          <a:sx n="78" d="100"/>
          <a:sy n="78" d="100"/>
        </p:scale>
        <p:origin x="-2562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2647752-F6EB-46AA-937D-5EA867F51E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684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5E82D-4152-42E1-939D-AE657BF598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66009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A8CC0-FD8A-4FCB-8CB9-952D1CF7D8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5283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7A34E-480E-4123-B54C-C48D03046F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96250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17136-87CC-483A-A49B-F4CB5BB59A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5492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BB3C8-DD90-4AD8-AD5B-1D77A86A93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9198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48FCD-FDE7-4AEF-AACB-5C0C979A2C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84766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9F9B3-E5B0-49A5-A28F-1BB57748F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56164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C3E2F-0366-44BA-8488-9270B1FD8C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622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458D6-17BD-4601-BFC8-139D6EA8A0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73919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69B1B-854C-45DF-90F0-9C56F5ED3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3140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AFC9A-1F61-4538-ADD7-CBB17A408F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70517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BB3436-7F6E-4255-8D6A-4C84E4106E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pikurzy.cz/el/cs/kurz/vznik_pracovniho_pome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smtClean="0"/>
              <a:t>Téma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z="3400" b="1" i="1" smtClean="0"/>
              <a:t>ZÁKLADNÍ POJMY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400" b="1" i="1" smtClean="0"/>
              <a:t>z oblasti vzniku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400" b="1" i="1" smtClean="0"/>
              <a:t> </a:t>
            </a:r>
            <a:r>
              <a:rPr lang="cs-CZ" sz="3400" b="1" i="1" smtClean="0">
                <a:solidFill>
                  <a:schemeClr val="accent1"/>
                </a:solidFill>
              </a:rPr>
              <a:t>pracovněprávních</a:t>
            </a:r>
            <a:r>
              <a:rPr lang="cs-CZ" sz="3400" b="1" i="1" smtClean="0"/>
              <a:t> vztahů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000" dirty="0" smtClean="0"/>
              <a:t>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6000" dirty="0" smtClean="0"/>
              <a:t>Co všechno musí obsahovat pracovní smlouva?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9577421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dirty="0" smtClean="0"/>
              <a:t>1.4.1 Pracovní smlouva</a:t>
            </a:r>
            <a:r>
              <a:rPr lang="cs-CZ" dirty="0" smtClean="0"/>
              <a:t>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u="sng" dirty="0" smtClean="0"/>
              <a:t>Pracovní smlouva</a:t>
            </a:r>
            <a:r>
              <a:rPr lang="cs-CZ" dirty="0" smtClean="0"/>
              <a:t> – písemná forma, datum podpisu, </a:t>
            </a:r>
            <a:r>
              <a:rPr lang="cs-CZ" b="1" dirty="0" smtClean="0"/>
              <a:t>3 náležitosti</a:t>
            </a:r>
            <a:r>
              <a:rPr lang="cs-CZ" dirty="0" smtClean="0"/>
              <a:t>:</a:t>
            </a:r>
          </a:p>
          <a:p>
            <a:pPr eaLnBrk="1" hangingPunct="1"/>
            <a:r>
              <a:rPr lang="cs-CZ" b="1" dirty="0" smtClean="0"/>
              <a:t>druh</a:t>
            </a:r>
            <a:r>
              <a:rPr lang="cs-CZ" dirty="0" smtClean="0"/>
              <a:t> práce,</a:t>
            </a:r>
          </a:p>
          <a:p>
            <a:pPr eaLnBrk="1" hangingPunct="1"/>
            <a:r>
              <a:rPr lang="cs-CZ" b="1" dirty="0" smtClean="0"/>
              <a:t>místo</a:t>
            </a:r>
            <a:r>
              <a:rPr lang="cs-CZ" dirty="0" smtClean="0"/>
              <a:t> výkonu práce,</a:t>
            </a:r>
          </a:p>
          <a:p>
            <a:pPr eaLnBrk="1" hangingPunct="1"/>
            <a:r>
              <a:rPr lang="cs-CZ" b="1" dirty="0" smtClean="0"/>
              <a:t>den</a:t>
            </a:r>
            <a:r>
              <a:rPr lang="cs-CZ" dirty="0" smtClean="0"/>
              <a:t> nástupu do práce.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dirty="0" smtClean="0"/>
              <a:t>Další ujednání: doba neurčitá a určitá, zkušební doba, pracovní doba, konkurenční doložka.</a:t>
            </a:r>
          </a:p>
          <a:p>
            <a:pPr eaLnBrk="1" hangingPunct="1"/>
            <a:endParaRPr lang="cs-CZ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dirty="0" smtClean="0"/>
              <a:t>1.4.2 Příklad pracovní smlouvy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1125" cy="42672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b="1" i="1" dirty="0" smtClean="0"/>
              <a:t>Pracovní smlouva</a:t>
            </a:r>
            <a:endParaRPr lang="cs-CZ" sz="1500" dirty="0" smtClean="0"/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500" dirty="0" smtClean="0"/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1300" dirty="0" smtClean="0"/>
              <a:t>Zaměstnavatel XYZ, s. r. o., Mlýnská 199, 602 00  Brno, IČ 20202020,zastoupený jednatelem Ing. Petrem </a:t>
            </a:r>
            <a:r>
              <a:rPr lang="cs-CZ" sz="1300" dirty="0" err="1" smtClean="0"/>
              <a:t>Nováčkema</a:t>
            </a:r>
            <a:r>
              <a:rPr lang="cs-CZ" sz="1300" dirty="0" smtClean="0"/>
              <a:t> a zaměstnanec pan Jaroslav Novák,  narozen 22.12.1954 v Brně, rodné číslo 541222/1111, občanský průkaz číslo VS 9999999, bydliště Husova 1111, 665 01 Židlochovice uzavírají tuto pracovní smlouvu: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1300" b="1" dirty="0" smtClean="0"/>
              <a:t>Pracovní poměr je sjednán </a:t>
            </a:r>
            <a:r>
              <a:rPr lang="cs-CZ" sz="1300" dirty="0" smtClean="0"/>
              <a:t>od 1. dubna 2015.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1300" b="1" dirty="0" smtClean="0"/>
              <a:t>Pracovní zařazení </a:t>
            </a:r>
            <a:r>
              <a:rPr lang="cs-CZ" sz="1300" dirty="0" smtClean="0"/>
              <a:t>je technik.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1300" b="1" dirty="0" smtClean="0"/>
              <a:t>Místo výkonu práce</a:t>
            </a:r>
            <a:r>
              <a:rPr lang="cs-CZ" sz="1300" dirty="0" smtClean="0"/>
              <a:t>: stavby na území České republiky.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1300" dirty="0" smtClean="0"/>
              <a:t>Pracovní poměr se sjednává na dobu neurčitou se zkušební dobou na období 3 měsíce.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1300" dirty="0" smtClean="0"/>
              <a:t>Před uzavřením pracovní smlouvy firma seznámila zaměstnance s právy a povinnostmi vyplývajícími z uzavření pracovní smlouvy, s pracovními a mzdovými podmínkami, za nichž má práci konat. Výši mzdy, způsob stanovení prémií a odměn, údaje o termínu splatnosti a formě vyplácení mzdy určuje mzdový výměr, který je samostatnou přílohou pracovní smlouvy.</a:t>
            </a:r>
          </a:p>
          <a:p>
            <a:pPr marL="457200" indent="-457200" eaLnBrk="1" hangingPunct="1">
              <a:lnSpc>
                <a:spcPct val="80000"/>
              </a:lnSpc>
            </a:pPr>
            <a:endParaRPr lang="cs-CZ" sz="1300" dirty="0" smtClean="0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752600"/>
            <a:ext cx="39211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300" dirty="0"/>
              <a:t>P</a:t>
            </a:r>
            <a:r>
              <a:rPr lang="cs-CZ" sz="1300" dirty="0" smtClean="0"/>
              <a:t>ři nástupu do práce je zaměstnanec řádně seznámen s pracovními povinnostmi, s předpisy k zajištění bezpečnosti a ochrany zdraví při práci a s protipožárními předpisy, které musí při své práci dodržovat.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dirty="0" smtClean="0"/>
              <a:t>bude podle pokynů nadřízeného pracovníka konat osobně, svědomitě a řádně práce, které mu budou přiděleny podle pracovní smlouvy. 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dirty="0" smtClean="0"/>
              <a:t>Zaměstnanec bude zachovávat na veřejnosti mlčenlivost o zaměstnavatelových záležitostech a chránit jeho utajované skutečnosti.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dirty="0" smtClean="0"/>
              <a:t>Sjednaný obsah této smlouvy lze měnit, dohodnou-li se obě strany, změna musí být provedena písemně.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dirty="0" smtClean="0"/>
              <a:t>Zaměstnanec souhlasí s vysláním na pracovní cesty k plnění pracovních úkolů.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dirty="0" smtClean="0"/>
              <a:t>Ostatní práva a povinnosti vyplývající z této pracovní smlouvy se řídí ustanoveními zákoníku práce a dalšími předpisy upravujícími pracovní vztahy.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dirty="0" smtClean="0"/>
              <a:t>V Brně dne 3. dubna 2015--------------------------------------- 			--------------------------------------------podpis zaměstnance				razítko a podpis </a:t>
            </a:r>
            <a:r>
              <a:rPr lang="cs-CZ" sz="1300" dirty="0" err="1" smtClean="0"/>
              <a:t>zaměstnavatelePříloha</a:t>
            </a:r>
            <a:r>
              <a:rPr lang="cs-CZ" sz="1300" dirty="0" smtClean="0"/>
              <a:t>: mzdový výměr</a:t>
            </a:r>
          </a:p>
          <a:p>
            <a:pPr eaLnBrk="1" hangingPunct="1">
              <a:lnSpc>
                <a:spcPct val="80000"/>
              </a:lnSpc>
            </a:pPr>
            <a:endParaRPr lang="cs-CZ" sz="13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7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7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7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17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7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7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7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17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17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50" grpId="0" build="p"/>
      <p:bldP spid="317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dirty="0" smtClean="0"/>
              <a:t>1.4.3 Informace o právech zaměstnance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i="1" u="sng" dirty="0" smtClean="0"/>
              <a:t>Individuální informace</a:t>
            </a:r>
            <a:r>
              <a:rPr lang="cs-CZ" b="1" i="1" dirty="0" smtClean="0"/>
              <a:t> </a:t>
            </a:r>
            <a:r>
              <a:rPr lang="cs-CZ" dirty="0" smtClean="0"/>
              <a:t>o právech a povinnostech zaměstnance: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u="sng" dirty="0" smtClean="0"/>
              <a:t>konkretizace druhu a místa </a:t>
            </a:r>
            <a:r>
              <a:rPr lang="cs-CZ" dirty="0" smtClean="0"/>
              <a:t>výkonu práce, délka dovolené,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 výpovědní doba, týdenní pracovní doba a její rozvržení,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 </a:t>
            </a:r>
            <a:r>
              <a:rPr lang="cs-CZ" b="1" i="1" dirty="0" smtClean="0"/>
              <a:t>údaje o mzdě </a:t>
            </a:r>
            <a:r>
              <a:rPr lang="cs-CZ" dirty="0" smtClean="0"/>
              <a:t>a výplatním termínu.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000" b="1" dirty="0" smtClean="0"/>
              <a:t>?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000" b="1" dirty="0" smtClean="0"/>
              <a:t>Čím se liší podle ZP pracovní vztahy na základě dohod od pracovního poměru?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852623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dirty="0" smtClean="0"/>
              <a:t>1.4.4 Odlišnost dohod od pracovního poměru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600" u="sng" dirty="0" smtClean="0"/>
              <a:t>Pracovní poměry</a:t>
            </a:r>
            <a:r>
              <a:rPr lang="cs-CZ" sz="2600" dirty="0" smtClean="0"/>
              <a:t> – nyní tzv. obecný pracovní poměr  </a:t>
            </a:r>
            <a:r>
              <a:rPr lang="cs-CZ" sz="1700" dirty="0" smtClean="0"/>
              <a:t>(</a:t>
            </a:r>
            <a:r>
              <a:rPr lang="cs-CZ" sz="1700" dirty="0" smtClean="0">
                <a:solidFill>
                  <a:srgbClr val="00B050"/>
                </a:solidFill>
              </a:rPr>
              <a:t>dřívější  hlavní, vedlejší, souběžné se neřeší</a:t>
            </a:r>
            <a:r>
              <a:rPr lang="cs-CZ" sz="1700" dirty="0" smtClean="0">
                <a:solidFill>
                  <a:schemeClr val="accent1"/>
                </a:solidFill>
              </a:rPr>
              <a:t>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Dohody o pracích konaných mimo</a:t>
            </a:r>
            <a:r>
              <a:rPr lang="cs-CZ" sz="2600" dirty="0" smtClean="0"/>
              <a:t> pracovní poměr – zaměstnavatel </a:t>
            </a:r>
            <a:r>
              <a:rPr lang="cs-CZ" sz="2600" b="1" i="1" dirty="0" smtClean="0"/>
              <a:t>není povinen rozvrhnout pracovní dobu</a:t>
            </a:r>
            <a:r>
              <a:rPr lang="cs-CZ" sz="2600" dirty="0" smtClean="0"/>
              <a:t> (jinak také menší rozsah, odchylky v rozvržení pracovní činnosti, případně i řízení práce: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dirty="0" smtClean="0"/>
              <a:t>	- dohoda </a:t>
            </a:r>
            <a:r>
              <a:rPr lang="cs-CZ" sz="2600" b="1" i="1" dirty="0" smtClean="0"/>
              <a:t>o </a:t>
            </a:r>
            <a:r>
              <a:rPr lang="cs-CZ" sz="2600" dirty="0" smtClean="0"/>
              <a:t>pracovní </a:t>
            </a:r>
            <a:r>
              <a:rPr lang="cs-CZ" sz="2600" b="1" i="1" dirty="0" smtClean="0"/>
              <a:t>činnosti </a:t>
            </a:r>
            <a:r>
              <a:rPr lang="cs-CZ" sz="2600" dirty="0" smtClean="0"/>
              <a:t>(max. ½),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dirty="0" smtClean="0"/>
              <a:t>    - dohoda </a:t>
            </a:r>
            <a:r>
              <a:rPr lang="cs-CZ" sz="2600" b="1" i="1" dirty="0" smtClean="0"/>
              <a:t>o provedení</a:t>
            </a:r>
            <a:r>
              <a:rPr lang="cs-CZ" sz="2600" dirty="0" smtClean="0"/>
              <a:t> práce </a:t>
            </a:r>
            <a:r>
              <a:rPr lang="cs-CZ" sz="2000" dirty="0" smtClean="0"/>
              <a:t>(max. 300 hod.)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1.4.5 Příklad dohody o pracovní činnosti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300" b="1" dirty="0" smtClean="0"/>
              <a:t>Dohoda o pracovní činnosti</a:t>
            </a:r>
            <a:r>
              <a:rPr lang="cs-CZ" sz="1000" b="1" dirty="0" smtClean="0"/>
              <a:t> </a:t>
            </a:r>
            <a:r>
              <a:rPr lang="cs-CZ" sz="1000" dirty="0" smtClean="0"/>
              <a:t>  </a:t>
            </a:r>
            <a:br>
              <a:rPr lang="cs-CZ" sz="1000" dirty="0" smtClean="0"/>
            </a:br>
            <a:r>
              <a:rPr lang="cs-CZ" sz="1000" dirty="0" smtClean="0"/>
              <a:t/>
            </a:r>
            <a:br>
              <a:rPr lang="cs-CZ" sz="1000" dirty="0" smtClean="0"/>
            </a:br>
            <a:endParaRPr lang="cs-CZ" sz="1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Z</a:t>
            </a:r>
            <a:r>
              <a:rPr lang="cs-CZ" sz="1000" i="1" dirty="0" smtClean="0"/>
              <a:t>aměstnavatel ………………………………………… ……………………………………………( označení, sídlo, IČ), </a:t>
            </a:r>
            <a:endParaRPr lang="cs-CZ" sz="1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zastoupený  ……………………………………….. a  </a:t>
            </a:r>
            <a:endParaRPr lang="cs-CZ" sz="10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i="1" dirty="0" smtClean="0"/>
              <a:t>zaměstnanec</a:t>
            </a:r>
            <a:r>
              <a:rPr lang="cs-CZ" sz="1000" dirty="0" smtClean="0"/>
              <a:t> …………………………….. ……………………… (</a:t>
            </a:r>
            <a:r>
              <a:rPr lang="cs-CZ" sz="1000" i="1" dirty="0" smtClean="0"/>
              <a:t>jméno a příjmení),  </a:t>
            </a:r>
            <a:r>
              <a:rPr lang="cs-CZ" sz="1000" dirty="0" smtClean="0"/>
              <a:t>narozen dne  </a:t>
            </a:r>
            <a:r>
              <a:rPr lang="cs-CZ" sz="1000" i="1" dirty="0" smtClean="0"/>
              <a:t>………………… </a:t>
            </a:r>
            <a:endParaRPr lang="cs-CZ" sz="1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číslo OP ………………….. </a:t>
            </a:r>
            <a:r>
              <a:rPr lang="cs-CZ" sz="1000" i="1" dirty="0" smtClean="0"/>
              <a:t> , </a:t>
            </a:r>
            <a:r>
              <a:rPr lang="cs-CZ" sz="1000" dirty="0" smtClean="0"/>
              <a:t>trvale bytem v ……………………………………………………………………………….</a:t>
            </a:r>
            <a:endParaRPr lang="cs-CZ" sz="10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i="1" dirty="0" smtClean="0"/>
              <a:t> </a:t>
            </a:r>
            <a:r>
              <a:rPr lang="cs-CZ" sz="1000" dirty="0" smtClean="0"/>
              <a:t>  (dále jen zaměstnavatel a zaměstnanec)   </a:t>
            </a:r>
            <a:endParaRPr lang="cs-CZ" sz="1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b="1" dirty="0" smtClean="0"/>
              <a:t>uzavírají tuto dohodu o pracovní činnosti:</a:t>
            </a:r>
            <a:endParaRPr lang="cs-CZ" sz="1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1. Na základě této dohody  bude zaměstnanec vykonávat pro  zaměstnavatele  tyto práce: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………………………………… ……………………………………………………</a:t>
            </a:r>
            <a:r>
              <a:rPr lang="cs-CZ" sz="1000" i="1" dirty="0" smtClean="0"/>
              <a:t>(uveďte konkrétní druh práce).</a:t>
            </a:r>
            <a:r>
              <a:rPr lang="cs-CZ" sz="1000" dirty="0" smtClean="0"/>
              <a:t>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2. Za vykonanou práci poskytne zaměstnavatel zaměstnanci odměnu ve výši ………………………………………… </a:t>
            </a:r>
            <a:r>
              <a:rPr lang="cs-CZ" sz="1000" i="1" dirty="0" smtClean="0"/>
              <a:t>(určete konkrétní částku za hodinu, kus nebo způsob jejího stanovení). </a:t>
            </a:r>
            <a:r>
              <a:rPr lang="cs-CZ" sz="1000" dirty="0" smtClean="0"/>
              <a:t>Odměna bude spatná měsíčně v pravidelných výplatních termínech u zaměstnavatele.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3. Zaměstnavatel a zaměstnanec se dohodli, že zaměstnavatel </a:t>
            </a:r>
            <a:r>
              <a:rPr lang="cs-CZ" sz="1000" b="1" dirty="0" smtClean="0"/>
              <a:t>může vyslat zaměstnance na dobu nezbytné potřeby</a:t>
            </a:r>
            <a:r>
              <a:rPr lang="cs-CZ" sz="1000" dirty="0" smtClean="0"/>
              <a:t>  na pracovní cestu a poskytne mu v těchto případech náhrady výdajů podle zákoníku práce.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4. Tato dohoda o pracovní činnosti se uzavírána dobu od………………………………...……. do…………………..  </a:t>
            </a:r>
            <a:r>
              <a:rPr lang="cs-CZ" sz="1000" i="1" dirty="0" smtClean="0"/>
              <a:t>(</a:t>
            </a:r>
            <a:r>
              <a:rPr lang="cs-CZ" sz="1000" dirty="0" smtClean="0"/>
              <a:t>může být i na </a:t>
            </a:r>
            <a:r>
              <a:rPr lang="cs-CZ" sz="1000" i="1" dirty="0" smtClean="0"/>
              <a:t>dobu neurčitou)</a:t>
            </a:r>
            <a:endParaRPr lang="cs-CZ" sz="1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5. Zaměstnavatel seznámil zaměstnance s předpisy vztahujícími se k vykonávané práci a ostatními předpisy k zajištění bezpečnosti a ochrany zdraví při práci.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6. Zaměstnanec a zaměstnavatel se dohodli na těchto dalších  podmínkách: …………………………………………………………………………………………………………………………….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7. Tato dohoda je sepsána ve dvou vyhotoveních, z nichž jedno převzal zaměstnavatel a jedno zaměstnanec.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V ………………………………..            dne ………………. 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Zaměstnanec: ……..……………………                                Zaměstnavatel:   …………………………………..        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 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1.4.6 Příklad dohody o provedení práce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05038"/>
            <a:ext cx="7693025" cy="37242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b="1" dirty="0" smtClean="0"/>
              <a:t>Dohoda o provedení práce</a:t>
            </a:r>
            <a:endParaRPr lang="cs-CZ" sz="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 …………………………………………………………………….                                        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(dále jen zaměstnavatel)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a pan /paní/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titul, hodnost  …………………………………místo narození (pouze cizinci)………………..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trvale bytem 	PSČ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RČ 	státní občan 	číslo OP(Pas)	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zaměstnán/a/ u  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dále jen zaměstnanec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uzavírají podle § 74 a následujících ustanovení zákoníku práce tuto</a:t>
            </a:r>
            <a:endParaRPr lang="cs-CZ" sz="9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b="1" dirty="0" smtClean="0"/>
              <a:t>dohodu o provedení práce</a:t>
            </a:r>
            <a:endParaRPr lang="cs-CZ" sz="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Zaměstnanec se zavazuje, </a:t>
            </a:r>
            <a:r>
              <a:rPr lang="cs-CZ" sz="900" b="1" dirty="0" smtClean="0"/>
              <a:t>že ve dnech od  	do </a:t>
            </a:r>
            <a:r>
              <a:rPr lang="cs-CZ" sz="9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provede práci 		</a:t>
            </a:r>
            <a:br>
              <a:rPr lang="cs-CZ" sz="900" dirty="0" smtClean="0"/>
            </a:br>
            <a:r>
              <a:rPr lang="cs-CZ" sz="900" dirty="0" smtClean="0"/>
              <a:t> </a:t>
            </a:r>
            <a:r>
              <a:rPr lang="cs-CZ" sz="900" b="1" dirty="0" smtClean="0"/>
              <a:t>v rozsahu hodin</a:t>
            </a:r>
            <a:r>
              <a:rPr lang="cs-CZ" sz="900" dirty="0" smtClean="0"/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Místo výkonu práce  ………………………………………………………………………………………….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Práci provede osobně.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         Vykonanou práci za zaměstnavatele převezme …………………………………………….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Za řádně provedenou práci odpovídající sjednaným podmínkám vyplatí zaměstnavatel zaměstnanci odměnu ve výši  	Kč.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 Odměna je splatná po dokončení a odevzdání práce.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Na základě této dohody seznámil zaměstnavatel zaměstnance s právními předpisy vztahujícími se k vykonávané práci a ostatními předpisy k zajištění bezpečnosti a ochrany zdraví při práci. Zaměstnavatel je povinen vytvořit pracovní podmínky zajišťující řádný a bezpečný výkon práce a poskytnout sjednanou odměnu. Zaměstnanec je povinen vykonávat sjednanou práci svědomitě, podle svých sil a schopností a dodržovat podmínky sjednané touto dohodou v souladu s předpisy vztahujícími se na její výkon,  zejména s předpisy bezpečnosti a ochrany zdraví při práci a předpisy požární ochrany, zachovat mlčenlivost o skutečnostech důvěrné – služební povahy, o nichž se dozvěděl při výkonu práce, a to i po skončení práce. Zaměstnanec prohlašuje, že souhlasí  využíváním osobních údajů pro plnění povinností, které mají souvislost s pracovně právním vztahem k zaměstnavateli.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Další ujednání: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Práva a povinnosti účastníků této dohody, která nejsou zvlášť ujednána, se řídí ustanoveními zákoníku práce.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Tato dohoda byla sepsána ve třech vyhotoveních, z nichž jedno převzal zaměstnanec a dvě zaměstnavatel.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         V Brně dne: …………………..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900" dirty="0" smtClean="0"/>
              <a:t>                                                                                                                                   podpis zaměstnance</a:t>
            </a:r>
          </a:p>
          <a:p>
            <a:pPr eaLnBrk="1" hangingPunct="1">
              <a:lnSpc>
                <a:spcPct val="80000"/>
              </a:lnSpc>
            </a:pPr>
            <a:r>
              <a:rPr lang="cs-CZ" sz="900" dirty="0" smtClean="0"/>
              <a:t>          vedoucí pracoviště      …………………………………………</a:t>
            </a:r>
          </a:p>
          <a:p>
            <a:pPr eaLnBrk="1" hangingPunct="1">
              <a:lnSpc>
                <a:spcPct val="80000"/>
              </a:lnSpc>
            </a:pPr>
            <a:r>
              <a:rPr lang="cs-CZ" sz="900" dirty="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 smtClean="0"/>
              <a:t>1.5 Osobní evidence a ochrana 	osobních dat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u="sng" dirty="0" smtClean="0"/>
              <a:t>Osobní (personální) evidence</a:t>
            </a:r>
            <a:r>
              <a:rPr lang="cs-CZ" dirty="0" smtClean="0"/>
              <a:t> = soubor informací, kterými potřebuje disponovat zaměstnavatel k plnění svých funkcí: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příjmení, jméno, titul, datum a místo narození, rodinný stav, státní občanství, adresa trvalého pobytu, RČ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doklady o předchozím pracovním poměru,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údaje o kvalifikaci (a zdravotním stavu).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z="30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záznamy </a:t>
            </a:r>
            <a:r>
              <a:rPr lang="cs-CZ" dirty="0" smtClean="0">
                <a:solidFill>
                  <a:srgbClr val="00B050"/>
                </a:solidFill>
              </a:rPr>
              <a:t>o pobírání důchodu</a:t>
            </a:r>
            <a:r>
              <a:rPr lang="cs-CZ" dirty="0" smtClean="0"/>
              <a:t>,</a:t>
            </a:r>
          </a:p>
          <a:p>
            <a:pPr eaLnBrk="1" hangingPunct="1"/>
            <a:r>
              <a:rPr lang="cs-CZ" dirty="0" smtClean="0"/>
              <a:t>evidence pracovní doby, mzdový list, ELDZ, prohlášení k dani z příjmu,</a:t>
            </a:r>
          </a:p>
          <a:p>
            <a:pPr eaLnBrk="1" hangingPunct="1"/>
            <a:r>
              <a:rPr lang="cs-CZ" dirty="0" smtClean="0"/>
              <a:t>jiné doklady – </a:t>
            </a:r>
            <a:r>
              <a:rPr lang="cs-CZ" i="1" dirty="0" smtClean="0"/>
              <a:t>např. upozornění na porušení pracovní kázně, informace poskytnuté o zaměstnanci</a:t>
            </a:r>
            <a:r>
              <a:rPr lang="cs-CZ" dirty="0" smtClean="0"/>
              <a:t>…,</a:t>
            </a:r>
          </a:p>
          <a:p>
            <a:pPr eaLnBrk="1" hangingPunct="1"/>
            <a:r>
              <a:rPr lang="cs-CZ" dirty="0" smtClean="0"/>
              <a:t>doklady o změnách a skončení pracovního poměru.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	</a:t>
            </a:r>
            <a:r>
              <a:rPr lang="cs-CZ" sz="6000" b="1" dirty="0" smtClean="0"/>
              <a:t>?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Jak je starý aktuálně platný zákoník práce?</a:t>
            </a:r>
          </a:p>
          <a:p>
            <a:pPr marL="514350" indent="-514350">
              <a:buAutoNum type="alphaLcParenR"/>
            </a:pPr>
            <a:r>
              <a:rPr lang="cs-CZ" dirty="0" smtClean="0"/>
              <a:t>2 roky,</a:t>
            </a:r>
          </a:p>
          <a:p>
            <a:pPr marL="514350" indent="-514350">
              <a:buAutoNum type="alphaLcParenR"/>
            </a:pPr>
            <a:r>
              <a:rPr lang="cs-CZ" dirty="0"/>
              <a:t>2</a:t>
            </a:r>
            <a:r>
              <a:rPr lang="cs-CZ" dirty="0" smtClean="0"/>
              <a:t>5 let,</a:t>
            </a:r>
          </a:p>
          <a:p>
            <a:pPr marL="514350" indent="-514350">
              <a:buAutoNum type="alphaLcParenR"/>
            </a:pPr>
            <a:r>
              <a:rPr lang="cs-CZ" dirty="0" smtClean="0"/>
              <a:t>50 let.</a:t>
            </a:r>
          </a:p>
          <a:p>
            <a:pPr marL="514350" indent="-514350">
              <a:buAutoNum type="alphaLcParenR"/>
            </a:pPr>
            <a:r>
              <a:rPr lang="cs-CZ" dirty="0" smtClean="0"/>
              <a:t>Žádná z odpovědí není správná.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084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Zákon č. 101/2000 Sb., o ochraně osobních údajů a o změně některých zákonů, </a:t>
            </a:r>
            <a:r>
              <a:rPr lang="cs-CZ" dirty="0"/>
              <a:t>ve znění účinném od 1. ledna 2015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503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Zaměstnavatel smí vyžadovat v souvislosti s jednáním </a:t>
            </a:r>
            <a:r>
              <a:rPr lang="cs-CZ" b="1" dirty="0"/>
              <a:t>před vznikem pracovního poměru </a:t>
            </a:r>
            <a:r>
              <a:rPr lang="cs-CZ" dirty="0"/>
              <a:t>od fyzické osoby, která se u něj uchází o práci nebo od jiných osob </a:t>
            </a:r>
            <a:r>
              <a:rPr lang="cs-CZ" b="1" dirty="0"/>
              <a:t>jen údaje, které bezprostředně souvisejí s uzavřením pracovní smlouvy.</a:t>
            </a:r>
          </a:p>
        </p:txBody>
      </p:sp>
    </p:spTree>
    <p:extLst>
      <p:ext uri="{BB962C8B-B14F-4D97-AF65-F5344CB8AC3E}">
        <p14:creationId xmlns:p14="http://schemas.microsoft.com/office/powerpoint/2010/main" val="21296130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z="30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 ke zpracování většiny osobních údajů zaměstnavatelem není třeba zvláštní souhlas zaměstnance, s </a:t>
            </a:r>
            <a:r>
              <a:rPr lang="cs-CZ" b="1" dirty="0" smtClean="0"/>
              <a:t>výjimkou tzv. citlivých údajů </a:t>
            </a:r>
            <a:r>
              <a:rPr lang="cs-CZ" dirty="0" smtClean="0"/>
              <a:t>(</a:t>
            </a:r>
            <a:r>
              <a:rPr lang="cs-CZ" i="1" dirty="0" smtClean="0"/>
              <a:t>národnost, etnikum, politické a náboženské postoje, členství v odborové organizaci, zdravotní stav</a:t>
            </a:r>
            <a:r>
              <a:rPr lang="cs-CZ" dirty="0" smtClean="0"/>
              <a:t>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Vzdá-li </a:t>
            </a:r>
            <a:r>
              <a:rPr lang="cs-CZ" b="1" dirty="0"/>
              <a:t>se zaměstnanec práva, které mu tento zákon, kolektivní smlouva nebo vnitřní předpis poskytuje, nepřihlíží se k tomu.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0074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Zdroje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Zákon č. 262/2006 Sb., zákoník práce ve znění pozdějších předpisů (hlavně § 1 až  39)</a:t>
            </a:r>
          </a:p>
          <a:p>
            <a:pPr eaLnBrk="1" hangingPunct="1"/>
            <a:r>
              <a:rPr lang="cs-CZ" dirty="0" smtClean="0"/>
              <a:t>Kolektiv autorů: </a:t>
            </a:r>
            <a:r>
              <a:rPr lang="cs-CZ" i="1" dirty="0" smtClean="0"/>
              <a:t>Abeceda mzdové účetní </a:t>
            </a:r>
            <a:r>
              <a:rPr lang="cs-CZ" i="1" dirty="0" smtClean="0"/>
              <a:t>2017. 27</a:t>
            </a:r>
            <a:r>
              <a:rPr lang="cs-CZ" dirty="0" smtClean="0"/>
              <a:t>. </a:t>
            </a:r>
            <a:r>
              <a:rPr lang="cs-CZ" dirty="0" smtClean="0"/>
              <a:t>vyd., Olomouc, Nakladatelství ANAG</a:t>
            </a:r>
            <a:r>
              <a:rPr lang="cs-CZ" smtClean="0"/>
              <a:t>, </a:t>
            </a:r>
            <a:r>
              <a:rPr lang="cs-CZ" smtClean="0"/>
              <a:t>2017. </a:t>
            </a:r>
            <a:endParaRPr lang="cs-CZ" dirty="0" smtClean="0"/>
          </a:p>
          <a:p>
            <a:pPr eaLnBrk="1" hangingPunct="1"/>
            <a:r>
              <a:rPr lang="cs-CZ" dirty="0" smtClean="0">
                <a:hlinkClick r:id="rId2"/>
              </a:rPr>
              <a:t>http://www.aspikurzy.cz/el/cs/kurz/vznik_pracovniho_pomeru/</a:t>
            </a: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1.1 Legislativní úprava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Vztahy mezi zaměstnanci a zaměstnavateli upravuje zejména </a:t>
            </a:r>
            <a:r>
              <a:rPr lang="cs-CZ" b="1" smtClean="0"/>
              <a:t>zákon č. 262/2006 Sb.,</a:t>
            </a:r>
            <a:r>
              <a:rPr lang="cs-CZ" smtClean="0"/>
              <a:t> </a:t>
            </a:r>
            <a:r>
              <a:rPr lang="cs-CZ" b="1" smtClean="0"/>
              <a:t>zákoník práce</a:t>
            </a:r>
            <a:r>
              <a:rPr lang="cs-CZ" smtClean="0"/>
              <a:t> a jeho prováděcí předpisy. </a:t>
            </a:r>
          </a:p>
          <a:p>
            <a:pPr eaLnBrk="1" hangingPunct="1"/>
            <a:r>
              <a:rPr lang="cs-CZ" sz="2100" smtClean="0"/>
              <a:t>Je účinný od 1. ledna 2007 a byl jím zrušen do té doby platný zákon č. 65/1965 Sb. a dalších více než šedesát  zákonů a různých prováděcích předpisů.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 „Nový“ zákoník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Umožňuje aplikaci občanského zákoníku v pracovněprávních vztazích.</a:t>
            </a:r>
          </a:p>
          <a:p>
            <a:pPr eaLnBrk="1" hangingPunct="1"/>
            <a:r>
              <a:rPr lang="cs-CZ" smtClean="0"/>
              <a:t>Zásada „</a:t>
            </a:r>
            <a:r>
              <a:rPr lang="cs-CZ" smtClean="0">
                <a:solidFill>
                  <a:schemeClr val="accent2"/>
                </a:solidFill>
              </a:rPr>
              <a:t>Co není zakázáno, je dovoleno</a:t>
            </a:r>
            <a:r>
              <a:rPr lang="cs-CZ" smtClean="0"/>
              <a:t>“.</a:t>
            </a:r>
          </a:p>
          <a:p>
            <a:pPr eaLnBrk="1" hangingPunct="1"/>
            <a:r>
              <a:rPr lang="cs-CZ" smtClean="0"/>
              <a:t>Upravuje také přímo mzdy a další formy odměňování a cestovní náhrady.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1.2 Závislá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je vykonávána ve </a:t>
            </a:r>
            <a:r>
              <a:rPr lang="cs-CZ" u="sng" smtClean="0"/>
              <a:t>vztahu nadřízenosti</a:t>
            </a:r>
            <a:r>
              <a:rPr lang="cs-CZ" smtClean="0"/>
              <a:t> zaměstnavatele </a:t>
            </a:r>
            <a:r>
              <a:rPr lang="cs-CZ" u="sng" smtClean="0"/>
              <a:t>a podřízenosti</a:t>
            </a:r>
            <a:r>
              <a:rPr lang="cs-CZ" smtClean="0"/>
              <a:t> zaměstnance, jde výlučně o osobní výkon práce pro zaměstnavatele, podle jeho pokynů, za mzdu, plat nebo jinou odměnu za práci. </a:t>
            </a:r>
            <a:r>
              <a:rPr lang="cs-CZ" sz="2100" smtClean="0"/>
              <a:t>Je </a:t>
            </a:r>
            <a:r>
              <a:rPr lang="cs-CZ" sz="2100" b="1" i="1" smtClean="0"/>
              <a:t>vymezena nově v § 2</a:t>
            </a:r>
            <a:r>
              <a:rPr lang="cs-CZ" sz="2100" smtClean="0"/>
              <a:t> zákoníku práce.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Závislá </a:t>
            </a:r>
            <a:r>
              <a:rPr lang="cs-CZ" dirty="0"/>
              <a:t>práce </a:t>
            </a:r>
            <a:r>
              <a:rPr lang="cs-CZ" b="1" dirty="0"/>
              <a:t>musí</a:t>
            </a:r>
            <a:r>
              <a:rPr lang="cs-CZ" dirty="0"/>
              <a:t> být vykonávána za mzdu, plat nebo odměnu za práci, na </a:t>
            </a:r>
            <a:r>
              <a:rPr lang="cs-CZ" b="1" dirty="0"/>
              <a:t>náklady a odpovědnost zaměstnavatele</a:t>
            </a:r>
            <a:r>
              <a:rPr lang="cs-CZ" dirty="0"/>
              <a:t>, </a:t>
            </a:r>
            <a:r>
              <a:rPr lang="cs-CZ" b="1" dirty="0"/>
              <a:t>v pracovní době na pracovišti zaměstnavatele</a:t>
            </a:r>
            <a:r>
              <a:rPr lang="cs-CZ" dirty="0"/>
              <a:t>, popřípadě na jiném dohodnutém místě.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2026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1.3 </a:t>
            </a:r>
            <a:r>
              <a:rPr lang="cs-CZ" sz="3200" dirty="0" smtClean="0"/>
              <a:t>Zaměstnanec a zaměstnavatel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u="sng" dirty="0" smtClean="0"/>
              <a:t>Zaměstnanec </a:t>
            </a:r>
            <a:r>
              <a:rPr lang="cs-CZ" dirty="0" smtClean="0"/>
              <a:t>(„pracovník“) </a:t>
            </a:r>
          </a:p>
          <a:p>
            <a:pPr eaLnBrk="1" hangingPunct="1">
              <a:buFontTx/>
              <a:buChar char="-"/>
            </a:pPr>
            <a:r>
              <a:rPr lang="cs-CZ" sz="1400" strike="sngStrike" dirty="0" smtClean="0"/>
              <a:t>fyzická osoba způsobilá mít v pracovněprávních vztazích práva a povinnosti, </a:t>
            </a:r>
          </a:p>
          <a:p>
            <a:pPr eaLnBrk="1" hangingPunct="1">
              <a:buFontTx/>
              <a:buChar char="-"/>
            </a:pPr>
            <a:r>
              <a:rPr lang="cs-CZ" sz="1400" strike="sngStrike" dirty="0" smtClean="0"/>
              <a:t>od 15 let, po skončení základní školní docházky.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>
              <a:buNone/>
            </a:pPr>
            <a:r>
              <a:rPr lang="cs-CZ" dirty="0" smtClean="0"/>
              <a:t>   je </a:t>
            </a:r>
            <a:r>
              <a:rPr lang="cs-CZ" dirty="0"/>
              <a:t>fyzická osoba, která se zavázala k výkonu závislé práce v základním pracovněprávním vztahu.</a:t>
            </a: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1.3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Zaměstnavatel</a:t>
            </a:r>
            <a:r>
              <a:rPr lang="cs-CZ" dirty="0" smtClean="0"/>
              <a:t> („organizace“)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dirty="0" smtClean="0"/>
              <a:t>– </a:t>
            </a:r>
            <a:r>
              <a:rPr lang="cs-CZ" sz="1600" strike="sngStrike" dirty="0" smtClean="0"/>
              <a:t>právnická nebo fyzická osoba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strike="sngStrike" dirty="0" smtClean="0"/>
              <a:t>   (OSVČ i občan), která zaměstnává    fyzickou osobu. </a:t>
            </a:r>
          </a:p>
          <a:p>
            <a:pPr eaLnBrk="1" hangingPunct="1">
              <a:defRPr/>
            </a:pPr>
            <a:r>
              <a:rPr lang="cs-CZ" dirty="0" smtClean="0"/>
              <a:t>je </a:t>
            </a:r>
            <a:r>
              <a:rPr lang="cs-CZ" dirty="0"/>
              <a:t>osoba, pro kterou se fyzická osoba zavázala k výkonu závislé práce v základním pracovněprávním vztahu.</a:t>
            </a: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1.4 Pracovněprávní vztahy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Pracovněprávní </a:t>
            </a:r>
            <a:r>
              <a:rPr lang="cs-CZ" dirty="0" smtClean="0">
                <a:solidFill>
                  <a:srgbClr val="FF0000"/>
                </a:solidFill>
              </a:rPr>
              <a:t>vztah</a:t>
            </a:r>
            <a:r>
              <a:rPr lang="cs-CZ" dirty="0" smtClean="0"/>
              <a:t> vznikne jako: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- </a:t>
            </a:r>
            <a:r>
              <a:rPr lang="cs-CZ" b="1" dirty="0" smtClean="0"/>
              <a:t>pracovní poměr</a:t>
            </a:r>
            <a:r>
              <a:rPr lang="cs-CZ" dirty="0" smtClean="0"/>
              <a:t> (pracovní smlouvou, jmenováním (dříve i volba)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- </a:t>
            </a:r>
            <a:r>
              <a:rPr lang="cs-CZ" b="1" dirty="0" smtClean="0"/>
              <a:t>dohoda</a:t>
            </a:r>
            <a:r>
              <a:rPr lang="cs-CZ" dirty="0" smtClean="0"/>
              <a:t>: o provedení práce,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                 o pracovní činnosti.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817</TotalTime>
  <Words>815</Words>
  <Application>Microsoft Office PowerPoint</Application>
  <PresentationFormat>Předvádění na obrazovce (4:3)</PresentationFormat>
  <Paragraphs>139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Profil</vt:lpstr>
      <vt:lpstr>Téma 1</vt:lpstr>
      <vt:lpstr>    ?</vt:lpstr>
      <vt:lpstr>1.1 Legislativní úprava</vt:lpstr>
      <vt:lpstr> „Nový“ zákoník práce</vt:lpstr>
      <vt:lpstr>1.2 Závislá práce</vt:lpstr>
      <vt:lpstr>Prezentace aplikace PowerPoint</vt:lpstr>
      <vt:lpstr>1.3 Zaměstnanec a zaměstnavatel</vt:lpstr>
      <vt:lpstr>1.3</vt:lpstr>
      <vt:lpstr>1.4 Pracovněprávní vztahy</vt:lpstr>
      <vt:lpstr>?</vt:lpstr>
      <vt:lpstr>1.4.1 Pracovní smlouva </vt:lpstr>
      <vt:lpstr>1.4.2 Příklad pracovní smlouvy</vt:lpstr>
      <vt:lpstr>1.4.3 Informace o právech zaměstnance</vt:lpstr>
      <vt:lpstr>?</vt:lpstr>
      <vt:lpstr>1.4.4 Odlišnost dohod od pracovního poměru</vt:lpstr>
      <vt:lpstr>1.4.5 Příklad dohody o pracovní činnosti</vt:lpstr>
      <vt:lpstr>1.4.6 Příklad dohody o provedení práce</vt:lpstr>
      <vt:lpstr>1.5 Osobní evidence a ochrana  osobních dat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krizova</dc:creator>
  <cp:lastModifiedBy>Krizova Zuzana</cp:lastModifiedBy>
  <cp:revision>62</cp:revision>
  <dcterms:created xsi:type="dcterms:W3CDTF">1601-01-01T00:00:00Z</dcterms:created>
  <dcterms:modified xsi:type="dcterms:W3CDTF">2017-09-20T07:20:38Z</dcterms:modified>
</cp:coreProperties>
</file>