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77" r:id="rId9"/>
    <p:sldId id="278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rizovaz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3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7-09-26T17:12:05.410" idx="1">
    <p:pos x="5347" y="1133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5037ED7-E5CB-4AEB-BBA9-33A73A3C039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52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8EE7C8C8-252A-40B1-83AF-67F059A15B1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014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8BEA8A-AEC3-4E6E-AA21-6352904DE86A}" type="slidenum">
              <a:rPr lang="cs-CZ"/>
              <a:pPr/>
              <a:t>13</a:t>
            </a:fld>
            <a:endParaRPr lang="cs-CZ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367C3-120D-416C-8840-37096BEF0AF6}" type="slidenum">
              <a:rPr lang="cs-CZ"/>
              <a:pPr/>
              <a:t>14</a:t>
            </a:fld>
            <a:endParaRPr lang="cs-CZ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A5718-CDC2-459F-94A0-081F5CCF6569}" type="slidenum">
              <a:rPr lang="cs-CZ"/>
              <a:pPr/>
              <a:t>15</a:t>
            </a:fld>
            <a:endParaRPr lang="cs-CZ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1EB165-B588-4A16-9730-E1786BDFB9CF}" type="slidenum">
              <a:rPr lang="cs-CZ"/>
              <a:pPr/>
              <a:t>16</a:t>
            </a:fld>
            <a:endParaRPr lang="cs-CZ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419178-F709-4057-BEBB-863C31A302B3}" type="slidenum">
              <a:rPr lang="cs-CZ"/>
              <a:pPr/>
              <a:t>17</a:t>
            </a:fld>
            <a:endParaRPr lang="cs-CZ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54DE78-ED26-4A4C-9D2B-15C665164FE2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B9141-1A0B-460C-838B-6D894E8B606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57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EA379-8930-4AA2-8347-CC4585E4E72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38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0B5CB-303B-4EBD-92B7-C5CDBB9C6FF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84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43CDC-4A04-4639-8B5D-0B52EA1B4FC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7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6D79D-DD04-4D05-B515-54892EED445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93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55B18-AAD4-41E4-8AE4-2590FF841F9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746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6E8C8-D861-454A-94FA-4854284D7EE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70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3BFBF-1EC6-4750-B37E-38CF96C48D2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34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A8498-F78A-4F08-BB74-5CB7DF96A51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441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4CFE1-3276-4517-95B7-A010C6835E5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82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cs-CZ" sz="2400">
              <a:latin typeface="Times New Roman" pitchFamily="18" charset="0"/>
            </a:endParaRP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cs-CZ"/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B694CE-9DF9-492B-BDDB-B9BBF8BAEE20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ppropo.php?ID=IPB075#I.2" TargetMode="External"/><Relationship Id="rId2" Type="http://schemas.openxmlformats.org/officeDocument/2006/relationships/hyperlink" Target="http://www.mpsv.cz/cs/19457" TargetMode="Externa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psv.cz/files/ip/nv564_2006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Téma 2</a:t>
            </a:r>
            <a:br>
              <a:rPr lang="cs-CZ" dirty="0"/>
            </a:br>
            <a:r>
              <a:rPr lang="cs-CZ" dirty="0"/>
              <a:t> Odměňování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400" b="1" dirty="0"/>
              <a:t>Mzdy a platy v odměňování zaměstnanců</a:t>
            </a:r>
            <a:r>
              <a:rPr lang="cs-CZ" sz="2400" b="1" dirty="0" smtClean="0"/>
              <a:t>.</a:t>
            </a:r>
          </a:p>
          <a:p>
            <a:endParaRPr lang="cs-CZ" sz="2400" b="1" dirty="0"/>
          </a:p>
          <a:p>
            <a:r>
              <a:rPr lang="cs-CZ" sz="2400" b="1" dirty="0"/>
              <a:t>Dovolená, překážky v práci a srážky ze mzdy.</a:t>
            </a:r>
          </a:p>
        </p:txBody>
      </p:sp>
      <p:pic>
        <p:nvPicPr>
          <p:cNvPr id="4102" name="Picture 6" descr="MCj042478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49275"/>
            <a:ext cx="1774825" cy="163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2.3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/>
              <a:t>Příplatky a další složky </a:t>
            </a:r>
            <a:r>
              <a:rPr lang="cs-CZ" dirty="0"/>
              <a:t>platu: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cs-CZ" dirty="0" smtClean="0"/>
              <a:t>příplatek </a:t>
            </a:r>
            <a:r>
              <a:rPr lang="cs-CZ" dirty="0"/>
              <a:t>za vedení, za zastupování,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cs-CZ" dirty="0"/>
              <a:t>příplatky za práci v noci, v sobotu a 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cs-CZ" dirty="0"/>
              <a:t>	v neděli a ve svátek, hodnostní příplatek,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cs-CZ" dirty="0"/>
              <a:t>odměny a další platy.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cs-CZ" sz="2100" dirty="0"/>
              <a:t>Odměny za pracovní pohotovost (nejméně 10 % průměrného výdělku).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 dirty="0"/>
              <a:t>2.4 Splatnost a výplata mezd a platů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u="sng" dirty="0"/>
              <a:t>Splatnost</a:t>
            </a:r>
            <a:r>
              <a:rPr lang="cs-CZ" dirty="0"/>
              <a:t> – </a:t>
            </a:r>
            <a:r>
              <a:rPr lang="cs-CZ" sz="2400" dirty="0"/>
              <a:t>nejpozději </a:t>
            </a:r>
            <a:r>
              <a:rPr lang="cs-CZ" sz="2400" b="1" dirty="0"/>
              <a:t>do konce následujícího</a:t>
            </a:r>
            <a:r>
              <a:rPr lang="cs-CZ" sz="2400" dirty="0"/>
              <a:t> kalendářního měsíce (výjimky – před nástupem dovolené a v den skončení pracovního poměru).</a:t>
            </a:r>
          </a:p>
          <a:p>
            <a:r>
              <a:rPr lang="cs-CZ" dirty="0"/>
              <a:t>Mzda i plat se zaokrouhluje na celé Kč nahoru a vyplácí se </a:t>
            </a:r>
            <a:r>
              <a:rPr lang="cs-CZ" b="1" dirty="0"/>
              <a:t>na </a:t>
            </a:r>
            <a:r>
              <a:rPr lang="cs-CZ" b="1" dirty="0">
                <a:solidFill>
                  <a:srgbClr val="FFC000"/>
                </a:solidFill>
              </a:rPr>
              <a:t>pracovišti a v pracovní době</a:t>
            </a:r>
            <a:r>
              <a:rPr lang="cs-CZ" dirty="0"/>
              <a:t>, </a:t>
            </a:r>
            <a:r>
              <a:rPr lang="cs-CZ" sz="2000" dirty="0"/>
              <a:t>žádost o výplatu bezhotovostním způsobem – odeslání nejpozději v den výplatního termínu (mzda).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2.4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Prodlení s výplatou</a:t>
            </a:r>
            <a:r>
              <a:rPr lang="cs-CZ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cs-CZ" dirty="0"/>
              <a:t>   mzdy více než 15 dnů po stanoveném výplatním termínu – </a:t>
            </a:r>
            <a:r>
              <a:rPr lang="cs-CZ" sz="2400" dirty="0"/>
              <a:t>možnost pro zaměstnance okamžitě zrušit pracovní poměr, úroky z prodlení - dvojnásobek diskontní sazby.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2.5 Dovolená na zotavenou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lphaLcParenR"/>
            </a:pPr>
            <a:r>
              <a:rPr lang="cs-CZ" dirty="0"/>
              <a:t>dovolená </a:t>
            </a:r>
            <a:r>
              <a:rPr lang="cs-CZ" b="1" dirty="0"/>
              <a:t>za kalendářní rok </a:t>
            </a:r>
            <a:r>
              <a:rPr lang="cs-CZ" dirty="0"/>
              <a:t>(příp. její poměrná část),</a:t>
            </a:r>
          </a:p>
          <a:p>
            <a:pPr marL="609600" indent="-609600">
              <a:buFontTx/>
              <a:buAutoNum type="alphaLcParenR"/>
            </a:pPr>
            <a:r>
              <a:rPr lang="cs-CZ" dirty="0"/>
              <a:t>dovolená </a:t>
            </a:r>
            <a:r>
              <a:rPr lang="cs-CZ" b="1" dirty="0"/>
              <a:t>za odpracované dny</a:t>
            </a:r>
            <a:r>
              <a:rPr lang="cs-CZ" dirty="0"/>
              <a:t>,</a:t>
            </a:r>
          </a:p>
          <a:p>
            <a:pPr marL="609600" indent="-609600">
              <a:buFontTx/>
              <a:buAutoNum type="alphaLcParenR"/>
            </a:pPr>
            <a:r>
              <a:rPr lang="cs-CZ" b="1" dirty="0"/>
              <a:t>dodatková</a:t>
            </a:r>
            <a:r>
              <a:rPr lang="cs-CZ" dirty="0"/>
              <a:t> dovolená,</a:t>
            </a:r>
          </a:p>
          <a:p>
            <a:pPr marL="609600" indent="-609600">
              <a:buFontTx/>
              <a:buNone/>
            </a:pPr>
            <a:r>
              <a:rPr lang="cs-CZ" dirty="0"/>
              <a:t> </a:t>
            </a:r>
          </a:p>
          <a:p>
            <a:pPr marL="609600" indent="-609600">
              <a:buFontTx/>
              <a:buNone/>
            </a:pPr>
            <a:r>
              <a:rPr lang="cs-CZ" dirty="0"/>
              <a:t>Zákoník práce – § 211 až 223.</a:t>
            </a:r>
          </a:p>
          <a:p>
            <a:pPr marL="609600" indent="-609600">
              <a:buFontTx/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2.5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/>
              <a:t>ad a) </a:t>
            </a:r>
            <a:r>
              <a:rPr lang="cs-CZ" b="1" u="sng" dirty="0"/>
              <a:t>Dovolená za kalendářní rok</a:t>
            </a:r>
            <a:r>
              <a:rPr lang="cs-CZ" dirty="0"/>
              <a:t> </a:t>
            </a:r>
          </a:p>
          <a:p>
            <a:r>
              <a:rPr lang="cs-CZ" sz="2100" dirty="0"/>
              <a:t>nepřetržité trvání pracovního poměru,</a:t>
            </a:r>
          </a:p>
          <a:p>
            <a:r>
              <a:rPr lang="cs-CZ" sz="2100" dirty="0"/>
              <a:t>odpracováno alespoň 60 dnů,</a:t>
            </a:r>
          </a:p>
          <a:p>
            <a:r>
              <a:rPr lang="cs-CZ" sz="2100" dirty="0"/>
              <a:t>základní výměra </a:t>
            </a:r>
            <a:r>
              <a:rPr lang="cs-CZ" sz="2100" b="1" dirty="0"/>
              <a:t>nejméně 4 týdny </a:t>
            </a:r>
            <a:endParaRPr lang="cs-CZ" sz="2100" b="1" dirty="0" smtClean="0"/>
          </a:p>
          <a:p>
            <a:pPr marL="0" indent="0">
              <a:buNone/>
            </a:pPr>
            <a:r>
              <a:rPr lang="cs-CZ" sz="2100" b="1" dirty="0"/>
              <a:t> </a:t>
            </a:r>
            <a:r>
              <a:rPr lang="cs-CZ" sz="2100" b="1" dirty="0" smtClean="0"/>
              <a:t>    </a:t>
            </a:r>
            <a:r>
              <a:rPr lang="cs-CZ" sz="2100" dirty="0" smtClean="0"/>
              <a:t>(</a:t>
            </a:r>
            <a:r>
              <a:rPr lang="cs-CZ" sz="2100" dirty="0"/>
              <a:t>u zaměstnavatelů -  nepodnikatelů 5 týdnů),</a:t>
            </a:r>
          </a:p>
          <a:p>
            <a:pPr>
              <a:buFont typeface="Wingdings" pitchFamily="2" charset="2"/>
              <a:buNone/>
            </a:pPr>
            <a:endParaRPr lang="cs-CZ" sz="2100" dirty="0"/>
          </a:p>
          <a:p>
            <a:pPr>
              <a:buFont typeface="Wingdings" pitchFamily="2" charset="2"/>
              <a:buNone/>
            </a:pPr>
            <a:r>
              <a:rPr lang="cs-CZ" dirty="0"/>
              <a:t>ad b) </a:t>
            </a:r>
            <a:r>
              <a:rPr lang="cs-CZ" b="1" u="sng" dirty="0"/>
              <a:t>Dovolená za odpracované dny</a:t>
            </a:r>
          </a:p>
          <a:p>
            <a:r>
              <a:rPr lang="cs-CZ" sz="2000" dirty="0"/>
              <a:t>za každých 21 odpracovaných dnů 1/12 nároku na odvolenou.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/>
              <a:t>ad c) </a:t>
            </a:r>
            <a:r>
              <a:rPr lang="cs-CZ" b="1" u="sng" dirty="0"/>
              <a:t>Dodatková dovolená </a:t>
            </a:r>
          </a:p>
          <a:p>
            <a:pPr>
              <a:buFont typeface="Wingdings" pitchFamily="2" charset="2"/>
              <a:buNone/>
            </a:pPr>
            <a:r>
              <a:rPr lang="cs-CZ" dirty="0"/>
              <a:t>1 týden navíc při těžbě nerostů, </a:t>
            </a: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ražení </a:t>
            </a:r>
            <a:r>
              <a:rPr lang="cs-CZ" dirty="0"/>
              <a:t>tunelů a štol a </a:t>
            </a: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při </a:t>
            </a:r>
            <a:r>
              <a:rPr lang="cs-CZ" dirty="0"/>
              <a:t>zvlášť obtížných a zdraví škodlivých pracích</a:t>
            </a:r>
            <a:r>
              <a:rPr lang="cs-CZ" dirty="0" smtClean="0"/>
              <a:t>… (nařízení vlády).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2.5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/>
              <a:t>Čerpání</a:t>
            </a:r>
            <a:r>
              <a:rPr lang="cs-CZ" dirty="0"/>
              <a:t> dovolené </a:t>
            </a:r>
            <a:r>
              <a:rPr lang="cs-CZ" b="1" dirty="0">
                <a:solidFill>
                  <a:srgbClr val="FFC000"/>
                </a:solidFill>
              </a:rPr>
              <a:t>určuje zaměstnavatel</a:t>
            </a:r>
            <a:r>
              <a:rPr lang="cs-CZ" dirty="0"/>
              <a:t>,</a:t>
            </a:r>
          </a:p>
          <a:p>
            <a:pPr>
              <a:buFont typeface="Wingdings" pitchFamily="2" charset="2"/>
              <a:buNone/>
            </a:pPr>
            <a:r>
              <a:rPr lang="cs-CZ" dirty="0"/>
              <a:t>zpravidla vcelku a do konce kal. roku.</a:t>
            </a:r>
          </a:p>
          <a:p>
            <a:pPr>
              <a:buFont typeface="Wingdings" pitchFamily="2" charset="2"/>
              <a:buNone/>
            </a:pPr>
            <a:r>
              <a:rPr lang="cs-CZ" dirty="0"/>
              <a:t>Za dobu čerpání dovolené – náhrada ve výši průměrného výdělku.</a:t>
            </a:r>
          </a:p>
          <a:p>
            <a:pPr>
              <a:buFont typeface="Wingdings" pitchFamily="2" charset="2"/>
              <a:buNone/>
            </a:pPr>
            <a:r>
              <a:rPr lang="cs-CZ" sz="2100" dirty="0"/>
              <a:t>    Za nevyčerpanou dovolenou náhrada pouze pokud zaměstnanec nemohl vyčerpat do konce následujícího roku.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/>
              <a:t>2.6 Překážky v práci a jejich placení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dirty="0"/>
              <a:t>Překážky </a:t>
            </a:r>
            <a:r>
              <a:rPr lang="cs-CZ" b="1" dirty="0"/>
              <a:t>na straně zaměstnance</a:t>
            </a:r>
            <a:r>
              <a:rPr lang="cs-CZ" dirty="0"/>
              <a:t>:</a:t>
            </a:r>
          </a:p>
          <a:p>
            <a:pPr>
              <a:lnSpc>
                <a:spcPct val="90000"/>
              </a:lnSpc>
            </a:pPr>
            <a:r>
              <a:rPr lang="cs-CZ" dirty="0"/>
              <a:t>důležité </a:t>
            </a:r>
            <a:r>
              <a:rPr lang="cs-CZ" dirty="0">
                <a:solidFill>
                  <a:schemeClr val="hlink"/>
                </a:solidFill>
              </a:rPr>
              <a:t>osobní</a:t>
            </a:r>
            <a:r>
              <a:rPr lang="cs-CZ" dirty="0"/>
              <a:t> překážky v práci (</a:t>
            </a:r>
            <a:r>
              <a:rPr lang="cs-CZ" sz="2100" dirty="0"/>
              <a:t>pracovní neschopnost</a:t>
            </a:r>
            <a:r>
              <a:rPr lang="cs-CZ" sz="2100" dirty="0" smtClean="0"/>
              <a:t>, karanténa</a:t>
            </a:r>
            <a:r>
              <a:rPr lang="cs-CZ" sz="2100" dirty="0"/>
              <a:t>, mateřská a rodičovská </a:t>
            </a:r>
            <a:r>
              <a:rPr lang="cs-CZ" sz="2100" dirty="0" smtClean="0"/>
              <a:t>dovolená…),</a:t>
            </a:r>
            <a:endParaRPr lang="cs-CZ" sz="21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cs-CZ" dirty="0"/>
              <a:t>překážky z důvodu obecného zájmu </a:t>
            </a:r>
            <a:r>
              <a:rPr lang="cs-CZ" sz="2100" dirty="0"/>
              <a:t>(veřejná funkce, občanská povinnost, jiné…),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cs-CZ" dirty="0"/>
              <a:t>jiné úkony v obecném zájmu</a:t>
            </a:r>
            <a:r>
              <a:rPr lang="cs-CZ" sz="2100" dirty="0"/>
              <a:t>,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cs-CZ" dirty="0"/>
              <a:t>výkon branné povinnosti,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cs-CZ" dirty="0"/>
              <a:t>školení, jiná forma přípravy nebo </a:t>
            </a:r>
            <a:r>
              <a:rPr lang="cs-CZ" dirty="0" smtClean="0"/>
              <a:t>studia.</a:t>
            </a:r>
            <a:endParaRPr lang="cs-CZ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cs-CZ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772400" cy="1143000"/>
          </a:xfrm>
        </p:spPr>
        <p:txBody>
          <a:bodyPr/>
          <a:lstStyle/>
          <a:p>
            <a:r>
              <a:rPr lang="cs-CZ" sz="3400"/>
              <a:t>2.6</a:t>
            </a:r>
            <a:br>
              <a:rPr lang="cs-CZ" sz="3400"/>
            </a:br>
            <a:endParaRPr lang="cs-CZ" sz="34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cs-CZ"/>
          </a:p>
          <a:p>
            <a:pPr>
              <a:buFont typeface="Wingdings" pitchFamily="2" charset="2"/>
              <a:buNone/>
            </a:pPr>
            <a:r>
              <a:rPr lang="cs-CZ"/>
              <a:t>Překážky </a:t>
            </a:r>
            <a:r>
              <a:rPr lang="cs-CZ" b="1"/>
              <a:t>na straně zaměstnavatele</a:t>
            </a:r>
            <a:r>
              <a:rPr lang="cs-CZ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cs-CZ" sz="2000"/>
              <a:t>prostoje (náhrady 80 %),</a:t>
            </a:r>
          </a:p>
          <a:p>
            <a:pPr>
              <a:buFont typeface="Wingdings" pitchFamily="2" charset="2"/>
              <a:buChar char="§"/>
            </a:pPr>
            <a:r>
              <a:rPr lang="cs-CZ" sz="2000"/>
              <a:t>povětrnostní vlivy (náhrady 60 %),</a:t>
            </a:r>
          </a:p>
          <a:p>
            <a:pPr>
              <a:buFont typeface="Wingdings" pitchFamily="2" charset="2"/>
              <a:buChar char="§"/>
            </a:pPr>
            <a:r>
              <a:rPr lang="cs-CZ" sz="2000"/>
              <a:t>jiné překážky, provozní důvody</a:t>
            </a:r>
            <a:r>
              <a:rPr lang="cs-CZ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2.7 Průměrný výdělek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3100" dirty="0"/>
              <a:t>Stanovuje se </a:t>
            </a:r>
            <a:r>
              <a:rPr lang="cs-CZ" sz="3100" u="sng" dirty="0"/>
              <a:t>pro pracovněprávní </a:t>
            </a:r>
            <a:r>
              <a:rPr lang="cs-CZ" sz="3100" u="sng" dirty="0" smtClean="0"/>
              <a:t>účely,</a:t>
            </a:r>
            <a:r>
              <a:rPr lang="cs-CZ" sz="3100" dirty="0" smtClean="0"/>
              <a:t> </a:t>
            </a:r>
            <a:r>
              <a:rPr lang="cs-CZ" sz="3100" dirty="0"/>
              <a:t>zjišťuje </a:t>
            </a:r>
            <a:r>
              <a:rPr lang="cs-CZ" sz="3100" dirty="0">
                <a:solidFill>
                  <a:srgbClr val="00B050"/>
                </a:solidFill>
              </a:rPr>
              <a:t>se z hrubé mzdy za předchozí kalendářní čtvrtletí</a:t>
            </a:r>
            <a:r>
              <a:rPr lang="cs-CZ" sz="3100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3100" b="1" dirty="0"/>
              <a:t>Formy</a:t>
            </a:r>
            <a:r>
              <a:rPr lang="cs-CZ" sz="3100" dirty="0"/>
              <a:t> průměrného výdělku – hodinový a měsíční.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cs-CZ" sz="3100" b="1" dirty="0"/>
              <a:t>PMV = PHV x (TPD x 4,348)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cs-CZ" sz="1200" b="1" dirty="0"/>
              <a:t>TPD = týdenní pracovní doba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3100" dirty="0"/>
              <a:t>Různé </a:t>
            </a:r>
            <a:r>
              <a:rPr lang="cs-CZ" sz="3100" b="1" dirty="0"/>
              <a:t>způsoby použití průměrného výdělku</a:t>
            </a:r>
            <a:r>
              <a:rPr lang="cs-CZ" sz="3100" dirty="0"/>
              <a:t> – </a:t>
            </a:r>
            <a:r>
              <a:rPr lang="cs-CZ" sz="2100" dirty="0"/>
              <a:t>náhrady mzdy, příplatky, odměny za pracovní pohotovost, odstupné, náhrady škody, hmotné zabezpečení uchazečů o zaměstnání</a:t>
            </a:r>
            <a:r>
              <a:rPr lang="cs-CZ" sz="3100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/>
              <a:t>2.1 Legislativní úprava odměňování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400"/>
              <a:t>ZÁKONÍK PRÁCE (od 1. 1. 2007 zákon č. 262/2006Sb., dříve č. 65/1965 Sb.), </a:t>
            </a:r>
            <a:r>
              <a:rPr lang="cs-CZ" sz="2400"/>
              <a:t>nyní obsahuje i ustanovení týkající se mzdy a částečně i platu (dříve speciální zákony),</a:t>
            </a:r>
            <a:r>
              <a:rPr lang="cs-CZ" sz="3400"/>
              <a:t> </a:t>
            </a:r>
          </a:p>
          <a:p>
            <a:r>
              <a:rPr lang="cs-CZ" sz="3400"/>
              <a:t>zrušil přes 60 zákonů, nařízení vlády a vyhlášek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2.8 Srážky ze mzdy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3400" dirty="0"/>
              <a:t>Srážky mohou být provedeny pouze na základě: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ustanovení zákoníku práce nebo zvláštního </a:t>
            </a:r>
            <a:r>
              <a:rPr lang="cs-CZ" sz="2800" dirty="0" smtClean="0"/>
              <a:t>zákona,</a:t>
            </a:r>
            <a:endParaRPr lang="cs-CZ" sz="2800" dirty="0"/>
          </a:p>
          <a:p>
            <a:pPr>
              <a:lnSpc>
                <a:spcPct val="90000"/>
              </a:lnSpc>
            </a:pPr>
            <a:r>
              <a:rPr lang="cs-CZ" sz="2800" dirty="0"/>
              <a:t>na základě dohody o srážkách ze mzdy nebo k uspokojení závazků zaměstnance,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k úhradě členských příspěvků odborové organizace.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2.8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/>
              <a:t>Nejprve </a:t>
            </a:r>
            <a:r>
              <a:rPr lang="cs-CZ" sz="2400" b="1"/>
              <a:t>daň, pojistné</a:t>
            </a:r>
            <a:r>
              <a:rPr lang="cs-CZ" sz="2400"/>
              <a:t>, nevrácené nebo nevyúčtované </a:t>
            </a:r>
            <a:r>
              <a:rPr lang="cs-CZ" sz="2400" b="1"/>
              <a:t>zálohy, náhrady</a:t>
            </a:r>
            <a:r>
              <a:rPr lang="cs-CZ" sz="2400"/>
              <a:t> mzdy, na které nevzniklo právo,následují:</a:t>
            </a:r>
          </a:p>
          <a:p>
            <a:pPr>
              <a:buFont typeface="Wingdings" pitchFamily="2" charset="2"/>
              <a:buChar char="§"/>
            </a:pPr>
            <a:r>
              <a:rPr lang="cs-CZ" sz="2400"/>
              <a:t>pohledávky, kde je </a:t>
            </a:r>
            <a:r>
              <a:rPr lang="cs-CZ" sz="2400" b="1"/>
              <a:t>exekuce</a:t>
            </a:r>
            <a:r>
              <a:rPr lang="cs-CZ" sz="2400"/>
              <a:t> nařízená soudem,</a:t>
            </a:r>
          </a:p>
          <a:p>
            <a:pPr>
              <a:buFont typeface="Wingdings" pitchFamily="2" charset="2"/>
              <a:buChar char="§"/>
            </a:pPr>
            <a:r>
              <a:rPr lang="cs-CZ" sz="2400" b="1"/>
              <a:t>pokuty</a:t>
            </a:r>
            <a:r>
              <a:rPr lang="cs-CZ" sz="2400"/>
              <a:t> a vykonatelná rozhodnutí soudu,</a:t>
            </a:r>
          </a:p>
          <a:p>
            <a:pPr>
              <a:buFont typeface="Wingdings" pitchFamily="2" charset="2"/>
              <a:buChar char="§"/>
            </a:pPr>
            <a:r>
              <a:rPr lang="cs-CZ" sz="2400" b="1"/>
              <a:t>dohody</a:t>
            </a:r>
            <a:r>
              <a:rPr lang="cs-CZ" sz="2400"/>
              <a:t> o srážkách (nejdříve se současným zaměstnavatelem),</a:t>
            </a:r>
          </a:p>
          <a:p>
            <a:pPr>
              <a:buFont typeface="Wingdings" pitchFamily="2" charset="2"/>
              <a:buChar char="§"/>
            </a:pPr>
            <a:r>
              <a:rPr lang="cs-CZ" sz="2400" b="1"/>
              <a:t>pohledávky</a:t>
            </a:r>
            <a:r>
              <a:rPr lang="cs-CZ" sz="2400"/>
              <a:t> zaměstnavatele.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286000" y="2413338"/>
            <a:ext cx="4572000" cy="40626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400" dirty="0"/>
              <a:t>Zákon č. 262/2006 Sb., zákoník práce ve znění pozdějších předpisů (především § 78 až 123</a:t>
            </a:r>
            <a:r>
              <a:rPr lang="cs-CZ" sz="2400" dirty="0" smtClean="0"/>
              <a:t>)</a:t>
            </a:r>
          </a:p>
          <a:p>
            <a:endParaRPr lang="cs-CZ" sz="2400" dirty="0"/>
          </a:p>
          <a:p>
            <a:r>
              <a:rPr lang="cs-CZ" sz="2400" dirty="0"/>
              <a:t>Kolektiv autorů: </a:t>
            </a:r>
            <a:r>
              <a:rPr lang="cs-CZ" sz="2400" i="1" dirty="0"/>
              <a:t>Abeceda mzdové účetní </a:t>
            </a:r>
            <a:r>
              <a:rPr lang="cs-CZ" sz="2400" i="1" dirty="0" smtClean="0"/>
              <a:t>2017. </a:t>
            </a:r>
            <a:r>
              <a:rPr lang="cs-CZ" sz="2400" dirty="0" smtClean="0"/>
              <a:t>27. </a:t>
            </a:r>
            <a:r>
              <a:rPr lang="cs-CZ" sz="2400" dirty="0"/>
              <a:t>vyd., Olomouc, Nakladatelství ANAG</a:t>
            </a:r>
            <a:r>
              <a:rPr lang="cs-CZ" sz="2400"/>
              <a:t>, </a:t>
            </a:r>
            <a:r>
              <a:rPr lang="cs-CZ" sz="2400" smtClean="0"/>
              <a:t>2017 </a:t>
            </a:r>
            <a:r>
              <a:rPr lang="cs-CZ" sz="2400" dirty="0"/>
              <a:t>(hlavně kapitola </a:t>
            </a:r>
            <a:r>
              <a:rPr lang="cs-CZ" sz="2400" b="1" dirty="0"/>
              <a:t>2.5 a 2.9</a:t>
            </a:r>
            <a:r>
              <a:rPr lang="cs-CZ" sz="2400" dirty="0" smtClean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314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2.1 Formy odměn za práci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sz="4000" b="1"/>
          </a:p>
          <a:p>
            <a:r>
              <a:rPr lang="cs-CZ" sz="4000" b="1"/>
              <a:t>Mzda</a:t>
            </a:r>
          </a:p>
          <a:p>
            <a:r>
              <a:rPr lang="cs-CZ" sz="3200" b="1"/>
              <a:t>Plat</a:t>
            </a:r>
          </a:p>
          <a:p>
            <a:r>
              <a:rPr lang="cs-CZ" sz="2800" b="1"/>
              <a:t>Odměna z dohod, odměna za pracovní pohotovost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2.2 Mzda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u="sng" dirty="0"/>
              <a:t>Mzda </a:t>
            </a:r>
            <a:r>
              <a:rPr lang="cs-CZ" dirty="0"/>
              <a:t>= peněžitá plnění (i naturální mzda) poskytovaná zaměstnavatelem zaměstnanci </a:t>
            </a:r>
            <a:r>
              <a:rPr lang="cs-CZ" b="1" dirty="0"/>
              <a:t>za práci</a:t>
            </a:r>
            <a:r>
              <a:rPr lang="cs-CZ" dirty="0"/>
              <a:t>, </a:t>
            </a:r>
          </a:p>
          <a:p>
            <a:pPr>
              <a:buFont typeface="Wingdings" pitchFamily="2" charset="2"/>
              <a:buNone/>
            </a:pPr>
            <a:r>
              <a:rPr lang="cs-CZ" sz="2400" dirty="0"/>
              <a:t>    a to podle její </a:t>
            </a:r>
            <a:r>
              <a:rPr lang="cs-CZ" sz="2400" b="1" dirty="0">
                <a:solidFill>
                  <a:srgbClr val="00B050"/>
                </a:solidFill>
              </a:rPr>
              <a:t>složitosti, odpovědnosti a namáhavosti,</a:t>
            </a:r>
            <a:r>
              <a:rPr lang="cs-CZ" sz="2400" dirty="0"/>
              <a:t> </a:t>
            </a:r>
            <a:endParaRPr lang="cs-CZ" sz="2400" dirty="0" smtClean="0"/>
          </a:p>
          <a:p>
            <a:pPr>
              <a:buFont typeface="Wingdings" pitchFamily="2" charset="2"/>
              <a:buNone/>
            </a:pPr>
            <a:r>
              <a:rPr lang="cs-CZ" sz="2400" dirty="0"/>
              <a:t>	</a:t>
            </a:r>
            <a:r>
              <a:rPr lang="cs-CZ" sz="2400" dirty="0" smtClean="0"/>
              <a:t>podle </a:t>
            </a:r>
            <a:r>
              <a:rPr lang="cs-CZ" sz="2400" b="1" dirty="0">
                <a:solidFill>
                  <a:srgbClr val="002060"/>
                </a:solidFill>
              </a:rPr>
              <a:t>obtížnosti pracovních podmínek</a:t>
            </a:r>
            <a:r>
              <a:rPr lang="cs-CZ" sz="2400" dirty="0"/>
              <a:t>, </a:t>
            </a:r>
            <a:endParaRPr lang="cs-CZ" sz="2400" dirty="0" smtClean="0"/>
          </a:p>
          <a:p>
            <a:pPr>
              <a:buFont typeface="Wingdings" pitchFamily="2" charset="2"/>
              <a:buNone/>
            </a:pPr>
            <a:r>
              <a:rPr lang="cs-CZ" sz="2400" dirty="0"/>
              <a:t>	</a:t>
            </a:r>
            <a:r>
              <a:rPr lang="cs-CZ" sz="2400" dirty="0" smtClean="0"/>
              <a:t>pracovní </a:t>
            </a:r>
            <a:r>
              <a:rPr lang="cs-CZ" sz="2400" b="1" dirty="0">
                <a:solidFill>
                  <a:srgbClr val="7030A0"/>
                </a:solidFill>
              </a:rPr>
              <a:t>výkonnosti </a:t>
            </a:r>
            <a:r>
              <a:rPr lang="cs-CZ" sz="2400" dirty="0"/>
              <a:t>a dosahovaných pracovních </a:t>
            </a:r>
            <a:r>
              <a:rPr lang="cs-CZ" sz="2400" b="1" dirty="0">
                <a:solidFill>
                  <a:srgbClr val="7030A0"/>
                </a:solidFill>
              </a:rPr>
              <a:t>výsledků</a:t>
            </a:r>
            <a:r>
              <a:rPr lang="cs-CZ" sz="2400" dirty="0"/>
              <a:t>.</a:t>
            </a:r>
          </a:p>
        </p:txBody>
      </p:sp>
      <p:pic>
        <p:nvPicPr>
          <p:cNvPr id="6148" name="Picture 4" descr="MCj0231686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15888"/>
            <a:ext cx="2422525" cy="172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2.2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 b="1" dirty="0"/>
              <a:t>Minimální </a:t>
            </a:r>
            <a:r>
              <a:rPr lang="cs-CZ" sz="2800" dirty="0"/>
              <a:t>mzda </a:t>
            </a:r>
            <a:r>
              <a:rPr lang="cs-CZ" sz="2400" dirty="0"/>
              <a:t>od </a:t>
            </a:r>
            <a:r>
              <a:rPr lang="cs-CZ" sz="2400" dirty="0" smtClean="0">
                <a:solidFill>
                  <a:srgbClr val="FFC000"/>
                </a:solidFill>
              </a:rPr>
              <a:t>1.1.2017  11000/měsíc</a:t>
            </a:r>
            <a:r>
              <a:rPr lang="cs-CZ" sz="2400" dirty="0" smtClean="0">
                <a:solidFill>
                  <a:srgbClr val="FFC000"/>
                </a:solidFill>
              </a:rPr>
              <a:t>.</a:t>
            </a:r>
          </a:p>
          <a:p>
            <a:r>
              <a:rPr lang="cs-CZ" sz="2400" dirty="0" err="1" smtClean="0">
                <a:hlinkClick r:id="rId2"/>
              </a:rPr>
              <a:t>info</a:t>
            </a:r>
            <a:r>
              <a:rPr lang="cs-CZ" sz="2400" dirty="0" smtClean="0">
                <a:hlinkClick r:id="rId2"/>
              </a:rPr>
              <a:t> </a:t>
            </a:r>
            <a:r>
              <a:rPr lang="cs-CZ" sz="2400" dirty="0" smtClean="0">
                <a:hlinkClick r:id="rId2"/>
              </a:rPr>
              <a:t>k min. mzdě</a:t>
            </a:r>
            <a:endParaRPr lang="cs-CZ" sz="2400" dirty="0"/>
          </a:p>
          <a:p>
            <a:r>
              <a:rPr lang="cs-CZ" sz="2800" b="1" i="1" dirty="0">
                <a:solidFill>
                  <a:srgbClr val="00B050"/>
                </a:solidFill>
              </a:rPr>
              <a:t>Zaručená mzda</a:t>
            </a:r>
            <a:r>
              <a:rPr lang="cs-CZ" sz="2800" dirty="0">
                <a:solidFill>
                  <a:srgbClr val="00B050"/>
                </a:solidFill>
              </a:rPr>
              <a:t> </a:t>
            </a:r>
            <a:r>
              <a:rPr lang="cs-CZ" sz="2800" dirty="0"/>
              <a:t>- 8 skupin prací.</a:t>
            </a:r>
          </a:p>
          <a:p>
            <a:r>
              <a:rPr lang="cs-CZ" sz="2800" dirty="0">
                <a:hlinkClick r:id="rId3"/>
              </a:rPr>
              <a:t>http://www.mpsv.cz/ppropo.php?ID=IPB075#I.2</a:t>
            </a:r>
            <a:endParaRPr lang="cs-CZ" sz="2800" dirty="0"/>
          </a:p>
          <a:p>
            <a:r>
              <a:rPr lang="cs-CZ" sz="2000" dirty="0"/>
              <a:t>Mzda musí být </a:t>
            </a:r>
            <a:r>
              <a:rPr lang="cs-CZ" sz="2000" b="1" dirty="0"/>
              <a:t>sjednána či stanovena</a:t>
            </a:r>
            <a:r>
              <a:rPr lang="cs-CZ" sz="2000" dirty="0"/>
              <a:t> písemně před výkonem práce, za stejnou práci přísluší stejná mzda.</a:t>
            </a:r>
          </a:p>
          <a:p>
            <a:r>
              <a:rPr lang="cs-CZ" sz="2800" b="1" dirty="0"/>
              <a:t>Práce přesčas</a:t>
            </a:r>
            <a:r>
              <a:rPr lang="cs-CZ" sz="2800" dirty="0"/>
              <a:t> – </a:t>
            </a:r>
            <a:r>
              <a:rPr lang="cs-CZ" sz="2000" dirty="0"/>
              <a:t>stanovení max. rozsahu týdně i ročně (</a:t>
            </a:r>
            <a:r>
              <a:rPr lang="cs-CZ" sz="2000" b="1" dirty="0"/>
              <a:t>8/150</a:t>
            </a:r>
            <a:r>
              <a:rPr lang="cs-CZ" sz="2000" dirty="0"/>
              <a:t> hod</a:t>
            </a:r>
            <a:r>
              <a:rPr lang="cs-CZ" sz="2000" dirty="0" smtClean="0"/>
              <a:t>), nad </a:t>
            </a:r>
            <a:r>
              <a:rPr lang="cs-CZ" sz="2000" dirty="0"/>
              <a:t>tyto limity jen na základě dohody se zaměstnancem).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500" dirty="0"/>
              <a:t>Práce </a:t>
            </a:r>
            <a:r>
              <a:rPr lang="cs-CZ" sz="2500" b="1" dirty="0"/>
              <a:t>ve svátek</a:t>
            </a:r>
            <a:r>
              <a:rPr lang="cs-CZ" sz="2500" dirty="0"/>
              <a:t>: mzda + náhradní volno nebo příplatek ve výši </a:t>
            </a:r>
            <a:r>
              <a:rPr lang="cs-CZ" sz="2500" dirty="0" err="1"/>
              <a:t>prům</a:t>
            </a:r>
            <a:r>
              <a:rPr lang="cs-CZ" sz="2500" dirty="0"/>
              <a:t>. výdělku.</a:t>
            </a:r>
          </a:p>
          <a:p>
            <a:pPr>
              <a:lnSpc>
                <a:spcPct val="90000"/>
              </a:lnSpc>
            </a:pPr>
            <a:r>
              <a:rPr lang="cs-CZ" sz="2500" b="1" dirty="0"/>
              <a:t>Příplatky</a:t>
            </a:r>
            <a:r>
              <a:rPr lang="cs-CZ" sz="2500" dirty="0"/>
              <a:t> za práci ve ztíženém a zdraví škodlivém prostředí, za práci v noci, za práci v sobotu a v neděli (vždy nejméně 10 % průměrného výdělku).</a:t>
            </a:r>
          </a:p>
          <a:p>
            <a:pPr>
              <a:lnSpc>
                <a:spcPct val="90000"/>
              </a:lnSpc>
            </a:pPr>
            <a:r>
              <a:rPr lang="cs-CZ" sz="2500" u="sng" dirty="0"/>
              <a:t>Specifika </a:t>
            </a:r>
            <a:r>
              <a:rPr lang="cs-CZ" sz="2500" b="1" u="sng" dirty="0"/>
              <a:t>naturální mzdy </a:t>
            </a:r>
            <a:r>
              <a:rPr lang="cs-CZ" sz="2500" dirty="0"/>
              <a:t>(souhlas zaměstnance, min. mzda v penězích).</a:t>
            </a:r>
          </a:p>
          <a:p>
            <a:pPr>
              <a:lnSpc>
                <a:spcPct val="90000"/>
              </a:lnSpc>
            </a:pPr>
            <a:endParaRPr lang="cs-CZ" sz="25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500" b="1" i="1" dirty="0"/>
              <a:t>Odměna za pracovní pohotovost</a:t>
            </a:r>
            <a:r>
              <a:rPr lang="cs-CZ" sz="2500" dirty="0"/>
              <a:t> – </a:t>
            </a:r>
            <a:r>
              <a:rPr lang="cs-CZ" sz="2000" dirty="0"/>
              <a:t>není mzda</a:t>
            </a:r>
            <a:r>
              <a:rPr lang="cs-CZ" sz="2000" dirty="0" smtClean="0"/>
              <a:t>: nyní </a:t>
            </a:r>
            <a:r>
              <a:rPr lang="cs-CZ" sz="2000" dirty="0"/>
              <a:t>pouze </a:t>
            </a:r>
            <a:r>
              <a:rPr lang="cs-CZ" sz="2000" dirty="0" smtClean="0"/>
              <a:t>vykonávaná mimo </a:t>
            </a:r>
            <a:r>
              <a:rPr lang="cs-CZ" sz="2000" dirty="0"/>
              <a:t>pracoviště </a:t>
            </a:r>
            <a:r>
              <a:rPr lang="cs-CZ" sz="2000" dirty="0" smtClean="0"/>
              <a:t>(min. 10 %).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2.3 Plat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Zaměstnavatel = „stát“.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Povinnost vydat písemný platový výměr.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Platový tarif = </a:t>
            </a:r>
            <a:r>
              <a:rPr lang="cs-CZ" b="1"/>
              <a:t>platová třída</a:t>
            </a:r>
            <a:r>
              <a:rPr lang="cs-CZ"/>
              <a:t> nejsložitější práce, kterou pracovník vykonává a </a:t>
            </a:r>
            <a:r>
              <a:rPr lang="cs-CZ" b="1"/>
              <a:t>platový stupeň podle</a:t>
            </a:r>
            <a:r>
              <a:rPr lang="cs-CZ"/>
              <a:t> započitatelné </a:t>
            </a:r>
            <a:r>
              <a:rPr lang="cs-CZ" b="1"/>
              <a:t>praxe</a:t>
            </a:r>
            <a:r>
              <a:rPr lang="cs-CZ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Od r. 2004 16 tříd a 12 stupňů.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>
                <a:hlinkClick r:id="rId2"/>
              </a:rPr>
              <a:t>http://www.mpsv.cz/files/ip/nv564_2006.pdf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>Charakteristiky platových tříd 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1</a:t>
            </a:r>
            <a:r>
              <a:rPr lang="cs-CZ" sz="3200" b="1" dirty="0"/>
              <a:t>. platová třída</a:t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Práce </a:t>
            </a:r>
            <a:r>
              <a:rPr lang="cs-CZ" sz="2400" dirty="0"/>
              <a:t>sestávající z </a:t>
            </a:r>
            <a:r>
              <a:rPr lang="cs-CZ" sz="2400" b="1" i="1" dirty="0"/>
              <a:t>jednoznačných opakujících</a:t>
            </a:r>
            <a:r>
              <a:rPr lang="cs-CZ" sz="2400" dirty="0"/>
              <a:t> se pracovních operací. Práce s jednotlivými předměty, jednoduchými pomůckami a ručními nástroji bez vazeb na další procesy a činnosti. Provádění jednotlivých manipulačních operací s jednotlivými kusy a předměty malé hmotnosti (do 5 kg). </a:t>
            </a:r>
            <a:endParaRPr lang="cs-CZ" sz="2400" dirty="0" smtClean="0"/>
          </a:p>
          <a:p>
            <a:r>
              <a:rPr lang="cs-CZ" sz="2400" b="1" dirty="0" smtClean="0"/>
              <a:t>Běžné </a:t>
            </a:r>
            <a:r>
              <a:rPr lang="cs-CZ" sz="2400" b="1" dirty="0"/>
              <a:t>nároky </a:t>
            </a:r>
            <a:r>
              <a:rPr lang="cs-CZ" sz="2400" dirty="0"/>
              <a:t>na smyslové funkce. Práce v </a:t>
            </a:r>
            <a:r>
              <a:rPr lang="cs-CZ" sz="2400" b="1" dirty="0"/>
              <a:t>příznivých vnějších </a:t>
            </a:r>
            <a:r>
              <a:rPr lang="cs-CZ" sz="2400" dirty="0"/>
              <a:t>podmínkách.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190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 smtClean="0"/>
              <a:t>16. </a:t>
            </a:r>
            <a:r>
              <a:rPr lang="cs-CZ" sz="3200" b="1" dirty="0"/>
              <a:t>platová třída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Činnosti s </a:t>
            </a:r>
            <a:r>
              <a:rPr lang="cs-CZ" b="1" dirty="0"/>
              <a:t>nespecifikovanými vstupy</a:t>
            </a:r>
            <a:r>
              <a:rPr lang="cs-CZ" dirty="0"/>
              <a:t>, způsobem řešení i výstupy s možnými vazbami na celé spektrum dalších činností, kde jsou předmětem jednotlivé vědní obory a disciplíny a jiné nejširší a nejnáročnější systémy.</a:t>
            </a:r>
          </a:p>
        </p:txBody>
      </p:sp>
    </p:spTree>
    <p:extLst>
      <p:ext uri="{BB962C8B-B14F-4D97-AF65-F5344CB8AC3E}">
        <p14:creationId xmlns:p14="http://schemas.microsoft.com/office/powerpoint/2010/main" val="141449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673</TotalTime>
  <Words>946</Words>
  <Application>Microsoft Office PowerPoint</Application>
  <PresentationFormat>Předvádění na obrazovce (4:3)</PresentationFormat>
  <Paragraphs>118</Paragraphs>
  <Slides>22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Profil</vt:lpstr>
      <vt:lpstr>Téma 2  Odměňování</vt:lpstr>
      <vt:lpstr>2.1 Legislativní úprava odměňování</vt:lpstr>
      <vt:lpstr>2.1 Formy odměn za práci</vt:lpstr>
      <vt:lpstr>2.2 Mzda</vt:lpstr>
      <vt:lpstr>2.2</vt:lpstr>
      <vt:lpstr>2.2</vt:lpstr>
      <vt:lpstr>2.3 Plat</vt:lpstr>
      <vt:lpstr>Charakteristiky platových tříd  1. platová třída </vt:lpstr>
      <vt:lpstr>16. platová třída </vt:lpstr>
      <vt:lpstr>2.3</vt:lpstr>
      <vt:lpstr>2.4 Splatnost a výplata mezd a platů</vt:lpstr>
      <vt:lpstr>2.4</vt:lpstr>
      <vt:lpstr>2.5 Dovolená na zotavenou </vt:lpstr>
      <vt:lpstr>2.5</vt:lpstr>
      <vt:lpstr>2.5</vt:lpstr>
      <vt:lpstr>2.5</vt:lpstr>
      <vt:lpstr>2.6 Překážky v práci a jejich placení</vt:lpstr>
      <vt:lpstr>2.6 </vt:lpstr>
      <vt:lpstr>2.7 Průměrný výdělek</vt:lpstr>
      <vt:lpstr>2.8 Srážky ze mzdy</vt:lpstr>
      <vt:lpstr>2.8</vt:lpstr>
      <vt:lpstr>Zdroje: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Krizova Zuzana</cp:lastModifiedBy>
  <cp:revision>54</cp:revision>
  <dcterms:created xsi:type="dcterms:W3CDTF">1601-01-01T00:00:00Z</dcterms:created>
  <dcterms:modified xsi:type="dcterms:W3CDTF">2017-10-03T13:38:14Z</dcterms:modified>
</cp:coreProperties>
</file>