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9" r:id="rId3"/>
    <p:sldId id="290" r:id="rId4"/>
    <p:sldId id="292" r:id="rId5"/>
    <p:sldId id="304" r:id="rId6"/>
    <p:sldId id="291" r:id="rId7"/>
    <p:sldId id="288" r:id="rId8"/>
    <p:sldId id="300" r:id="rId9"/>
    <p:sldId id="273" r:id="rId10"/>
    <p:sldId id="276" r:id="rId11"/>
    <p:sldId id="265" r:id="rId12"/>
    <p:sldId id="293" r:id="rId13"/>
    <p:sldId id="294" r:id="rId14"/>
    <p:sldId id="266" r:id="rId15"/>
    <p:sldId id="257" r:id="rId16"/>
    <p:sldId id="299" r:id="rId17"/>
    <p:sldId id="302" r:id="rId18"/>
    <p:sldId id="303" r:id="rId19"/>
    <p:sldId id="277" r:id="rId20"/>
    <p:sldId id="278" r:id="rId21"/>
    <p:sldId id="301" r:id="rId22"/>
    <p:sldId id="295" r:id="rId23"/>
    <p:sldId id="296" r:id="rId24"/>
    <p:sldId id="297" r:id="rId25"/>
    <p:sldId id="298" r:id="rId26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0" autoAdjust="0"/>
  </p:normalViewPr>
  <p:slideViewPr>
    <p:cSldViewPr>
      <p:cViewPr>
        <p:scale>
          <a:sx n="60" d="100"/>
          <a:sy n="60" d="100"/>
        </p:scale>
        <p:origin x="-3072" y="-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290" cy="497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0" tIns="46310" rIns="92620" bIns="463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76" y="0"/>
            <a:ext cx="2972289" cy="497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0" tIns="46310" rIns="92620" bIns="463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6257"/>
            <a:ext cx="2972290" cy="49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0" tIns="46310" rIns="92620" bIns="463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76" y="9446257"/>
            <a:ext cx="2972289" cy="497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20" tIns="46310" rIns="92620" bIns="463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3CDDD10-19A9-4BF1-B6F1-0890B2D0A7A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19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90" cy="497842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076" y="0"/>
            <a:ext cx="2972289" cy="497842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A1F60F77-AFDA-453B-9BBC-33C122F15DAF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3638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290" y="4723924"/>
            <a:ext cx="5485420" cy="4475798"/>
          </a:xfrm>
          <a:prstGeom prst="rect">
            <a:avLst/>
          </a:prstGeom>
        </p:spPr>
        <p:txBody>
          <a:bodyPr vert="horz" lIns="92620" tIns="46310" rIns="92620" bIns="4631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6257"/>
            <a:ext cx="2972290" cy="497841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076" y="9446257"/>
            <a:ext cx="2972289" cy="497841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C3C0E64F-BB35-49D2-9B92-63A4CA2459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637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0E64F-BB35-49D2-9B92-63A4CA24593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56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6D026E-F8F9-4A72-BEBF-AA51B2BA2F1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E596D-E477-48A2-97C5-917ECD353E7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36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6EB8C-3DB8-4381-B2E0-364D7E25A0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013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8A292EDE-141A-4136-B116-00F41706E0C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60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DDC5B-AC59-4FF9-A616-D4FC8161EF2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81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E0BE7-96D0-4C8A-B63B-A51C0A06131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19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46AD4-6B3B-446A-BC0F-7657FD58FB7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26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394DD-A4F6-44F9-92E3-01DE1E08920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8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EDC94-DAAE-414E-B704-85B062EC832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44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DA299-D093-4E01-9F19-B5CE16DB10D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70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09837-4003-46B0-A842-73DBCFDAC3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98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4ECD5-00E5-463E-AB78-082D970F869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83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E21659-867C-4047-83EE-CC45C8F7F8FB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e.cz/pojisteni/seznamy/zdravotni-pojistovny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vzp.cz/o-nas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zp.cz/platci/aktuality/zmeny-v-platbe-zdravotniho-pojisteni-od-1-ledna-201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et.muni.cz/app/cestaky/detail?id=72436&amp;load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001000" cy="1216025"/>
          </a:xfrm>
        </p:spPr>
        <p:txBody>
          <a:bodyPr/>
          <a:lstStyle/>
          <a:p>
            <a:r>
              <a:rPr lang="cs-CZ" sz="3400"/>
              <a:t/>
            </a:r>
            <a:br>
              <a:rPr lang="cs-CZ" sz="3400"/>
            </a:br>
            <a:r>
              <a:rPr lang="cs-CZ" sz="3400"/>
              <a:t/>
            </a:r>
            <a:br>
              <a:rPr lang="cs-CZ" sz="3400"/>
            </a:br>
            <a:r>
              <a:rPr lang="cs-CZ" sz="3400"/>
              <a:t/>
            </a:r>
            <a:br>
              <a:rPr lang="cs-CZ" sz="3400"/>
            </a:br>
            <a:r>
              <a:rPr lang="cs-CZ" sz="3200" b="1"/>
              <a:t>Téma 3: Náhrady výdajů a zdravotní pojištění</a:t>
            </a:r>
            <a:r>
              <a:rPr lang="cs-CZ" sz="3200"/>
              <a:t> </a:t>
            </a:r>
            <a:br>
              <a:rPr lang="cs-CZ" sz="3200"/>
            </a:br>
            <a:endParaRPr lang="cs-CZ" sz="320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600"/>
              <a:t>   </a:t>
            </a:r>
          </a:p>
        </p:txBody>
      </p:sp>
      <p:pic>
        <p:nvPicPr>
          <p:cNvPr id="2065" name="Picture 17" descr="MCj024203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941888"/>
            <a:ext cx="904875" cy="90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j02977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060575"/>
            <a:ext cx="18510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MC900334028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2522538"/>
            <a:ext cx="1541463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2400" cy="1470025"/>
          </a:xfrm>
        </p:spPr>
        <p:txBody>
          <a:bodyPr/>
          <a:lstStyle/>
          <a:p>
            <a:r>
              <a:rPr lang="cs-CZ" sz="3200" b="1"/>
              <a:t>3.2.2 Volba zdravotní pojišťovny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49237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Pojištěnec  může </a:t>
            </a:r>
            <a:r>
              <a:rPr lang="cs-CZ" sz="2400" b="1" dirty="0"/>
              <a:t>změnit</a:t>
            </a:r>
            <a:r>
              <a:rPr lang="cs-CZ" sz="2400" dirty="0"/>
              <a:t> zdravotní pojišťovnu </a:t>
            </a:r>
            <a:r>
              <a:rPr lang="cs-CZ" sz="2400" strike="sngStrike" dirty="0"/>
              <a:t>jednou za 12 měsíců</a:t>
            </a:r>
            <a:r>
              <a:rPr lang="cs-CZ" sz="2400" dirty="0"/>
              <a:t>, </a:t>
            </a:r>
            <a:r>
              <a:rPr lang="cs-CZ" sz="2400" b="1" dirty="0" smtClean="0"/>
              <a:t>JEDNOU ZA ROK, VŽDY K 1. 1. </a:t>
            </a:r>
            <a:r>
              <a:rPr lang="cs-CZ" sz="2400" b="1" dirty="0" smtClean="0">
                <a:solidFill>
                  <a:srgbClr val="00B0F0"/>
                </a:solidFill>
              </a:rPr>
              <a:t>nebo 1.7.</a:t>
            </a:r>
            <a:endParaRPr lang="cs-CZ" sz="2400" b="1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dirty="0"/>
              <a:t>Při nástupu do zaměstnání zaměstnanec sdělí zaměstnavateli zdravotní pojišťovnu, u které je pojištěn, změny hlásí do 8 dnů.</a:t>
            </a:r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Zdravotní pojišťovny - aktuální </a:t>
            </a:r>
            <a:r>
              <a:rPr lang="cs-CZ" sz="2400" dirty="0" smtClean="0"/>
              <a:t>situace </a:t>
            </a:r>
            <a:r>
              <a:rPr lang="cs-CZ" sz="2400" strike="sngStrike" dirty="0" smtClean="0"/>
              <a:t>(24</a:t>
            </a:r>
            <a:r>
              <a:rPr lang="cs-CZ" sz="2400" dirty="0" smtClean="0"/>
              <a:t>, </a:t>
            </a:r>
            <a:r>
              <a:rPr lang="cs-CZ" sz="2400" strike="sngStrike" dirty="0" smtClean="0"/>
              <a:t>8</a:t>
            </a:r>
            <a:r>
              <a:rPr lang="cs-CZ" sz="2400" dirty="0" smtClean="0"/>
              <a:t>, 7) 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>
                <a:hlinkClick r:id="rId2"/>
              </a:rPr>
              <a:t>http://www.finance.cz/pojisteni/seznamy/zdravotni-pojistovny/</a:t>
            </a:r>
            <a:endParaRPr lang="cs-CZ" sz="2400" dirty="0"/>
          </a:p>
          <a:p>
            <a:pPr>
              <a:lnSpc>
                <a:spcPct val="80000"/>
              </a:lnSpc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3.2.3  Povinnosti zaměstnavatele ve vztahu k zdravotním pojišťovnám</a:t>
            </a:r>
            <a:r>
              <a:rPr lang="cs-CZ" sz="3400"/>
              <a:t> 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2200" dirty="0"/>
          </a:p>
          <a:p>
            <a:r>
              <a:rPr lang="cs-CZ" sz="2600" b="1" dirty="0"/>
              <a:t>Přihlásit se jako plátce</a:t>
            </a:r>
            <a:r>
              <a:rPr lang="cs-CZ" sz="2600" dirty="0"/>
              <a:t> pojistného ke všem zdrav. pojišťovnám, </a:t>
            </a:r>
          </a:p>
          <a:p>
            <a:pPr>
              <a:buFont typeface="Wingdings" pitchFamily="2" charset="2"/>
              <a:buNone/>
            </a:pPr>
            <a:r>
              <a:rPr lang="cs-CZ" sz="2600" dirty="0"/>
              <a:t>	u kterých jsou pojištěni jeho zaměstnanci</a:t>
            </a:r>
            <a:r>
              <a:rPr lang="cs-CZ" sz="2600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600" dirty="0" smtClean="0">
                <a:hlinkClick r:id="rId2"/>
              </a:rPr>
              <a:t>http://www.vzp.cz/o-nas</a:t>
            </a:r>
            <a:endParaRPr lang="cs-CZ" sz="2600" dirty="0"/>
          </a:p>
        </p:txBody>
      </p:sp>
      <p:pic>
        <p:nvPicPr>
          <p:cNvPr id="18437" name="Picture 5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8300" y="1752600"/>
            <a:ext cx="2314575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3.2.3 Povinnosti zaměstnavatele  …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/>
              <a:t>Plnit </a:t>
            </a:r>
            <a:r>
              <a:rPr lang="cs-CZ" b="1" dirty="0"/>
              <a:t>oznamovací povinnost</a:t>
            </a:r>
            <a:r>
              <a:rPr lang="cs-CZ" dirty="0"/>
              <a:t> - nástup a ukončení pracovního </a:t>
            </a:r>
            <a:r>
              <a:rPr lang="cs-CZ" dirty="0" smtClean="0"/>
              <a:t>poměru a dohod, odchod </a:t>
            </a:r>
            <a:r>
              <a:rPr lang="cs-CZ" dirty="0"/>
              <a:t>na mateřskou dovolenou…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500"/>
              <a:t>       </a:t>
            </a:r>
            <a:r>
              <a:rPr lang="cs-CZ" sz="1500" b="1"/>
              <a:t>HROMADNÉ OZNÁMENÍ ZAMĚSTNAVATELE</a:t>
            </a:r>
            <a:r>
              <a:rPr lang="cs-CZ" sz="1500"/>
              <a:t>                   Název a sídlo zaměstnavatele     Číslo plátce pojistného  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500"/>
              <a:t>                 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500"/>
              <a:t>         </a:t>
            </a:r>
            <a:r>
              <a:rPr lang="cs-CZ" sz="1500" b="1"/>
              <a:t>Kód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500"/>
              <a:t>	Číslo pojištěnce VZP Příjmení a jméno </a:t>
            </a:r>
            <a:r>
              <a:rPr lang="cs-CZ" sz="1500" b="1"/>
              <a:t> </a:t>
            </a:r>
            <a:r>
              <a:rPr lang="cs-CZ" sz="1500"/>
              <a:t> Datum změny (den, měsíc, rok)               Ulice, č.p.   Obec   PSČ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500"/>
              <a:t>        </a:t>
            </a:r>
            <a:r>
              <a:rPr lang="cs-CZ" sz="1500" b="1"/>
              <a:t>Kód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500"/>
              <a:t>	Číslo pojištěnce VZP Příjmení a jméno </a:t>
            </a:r>
            <a:r>
              <a:rPr lang="cs-CZ" sz="1500" b="1"/>
              <a:t> </a:t>
            </a:r>
            <a:r>
              <a:rPr lang="cs-CZ" sz="1500"/>
              <a:t> Datum změny (den, měsíc, rok)               Ulice, č.p.   Obec   PSČ                                            </a:t>
            </a:r>
            <a:r>
              <a:rPr lang="cs-CZ" sz="1500" b="1"/>
              <a:t> </a:t>
            </a:r>
            <a:r>
              <a:rPr lang="cs-CZ" sz="1500"/>
              <a:t> </a:t>
            </a:r>
            <a:r>
              <a:rPr lang="cs-CZ" sz="1500" b="1"/>
              <a:t> </a:t>
            </a:r>
            <a:r>
              <a:rPr lang="cs-CZ" sz="1500"/>
              <a:t>  </a:t>
            </a:r>
            <a:r>
              <a:rPr lang="cs-CZ" sz="1500" b="1"/>
              <a:t> </a:t>
            </a:r>
            <a:r>
              <a:rPr lang="cs-CZ" sz="1500"/>
              <a:t>  </a:t>
            </a:r>
            <a:r>
              <a:rPr lang="cs-CZ" sz="1500" b="1"/>
              <a:t> </a:t>
            </a:r>
            <a:r>
              <a:rPr lang="cs-CZ" sz="1500"/>
              <a:t>  </a:t>
            </a:r>
            <a:r>
              <a:rPr lang="cs-CZ" sz="1500" b="1"/>
              <a:t> </a:t>
            </a:r>
            <a:r>
              <a:rPr lang="cs-CZ" sz="1500"/>
              <a:t>                     Dne: </a:t>
            </a:r>
            <a:r>
              <a:rPr lang="cs-CZ" sz="1500" b="1"/>
              <a:t>    </a:t>
            </a:r>
            <a:r>
              <a:rPr lang="cs-CZ" sz="1500"/>
              <a:t>    </a:t>
            </a:r>
            <a:r>
              <a:rPr lang="cs-CZ" sz="1500" b="1"/>
              <a:t>  </a:t>
            </a:r>
            <a:r>
              <a:rPr lang="cs-CZ" sz="1500"/>
              <a:t>                          rRazítko zaměstnavatele a podpis odpovědného pracovníka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3.2.3  Povinnosti zaměstnavatele …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sz="2600" dirty="0">
                <a:solidFill>
                  <a:srgbClr val="FF0000"/>
                </a:solidFill>
              </a:rPr>
              <a:t>Platit</a:t>
            </a:r>
            <a:r>
              <a:rPr lang="cs-CZ" sz="2600" dirty="0"/>
              <a:t> </a:t>
            </a:r>
            <a:r>
              <a:rPr lang="cs-CZ" sz="2600" dirty="0" smtClean="0"/>
              <a:t>správně vypočtené pojistné </a:t>
            </a:r>
            <a:r>
              <a:rPr lang="cs-CZ" sz="2600" dirty="0"/>
              <a:t>a </a:t>
            </a:r>
            <a:r>
              <a:rPr lang="cs-CZ" sz="2600" dirty="0">
                <a:solidFill>
                  <a:srgbClr val="FF0000"/>
                </a:solidFill>
              </a:rPr>
              <a:t>odesílat přehledy </a:t>
            </a:r>
            <a:r>
              <a:rPr lang="cs-CZ" sz="2600" dirty="0"/>
              <a:t>o výpočtu pojistného.</a:t>
            </a:r>
          </a:p>
          <a:p>
            <a:pPr>
              <a:buFont typeface="Wingdings" pitchFamily="2" charset="2"/>
              <a:buNone/>
            </a:pPr>
            <a:endParaRPr lang="cs-CZ" sz="2600" dirty="0"/>
          </a:p>
          <a:p>
            <a:endParaRPr lang="cs-CZ" sz="2600" dirty="0"/>
          </a:p>
        </p:txBody>
      </p:sp>
      <p:pic>
        <p:nvPicPr>
          <p:cNvPr id="62470" name="Picture 6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2159000"/>
            <a:ext cx="3924300" cy="345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3.2.4a Výpočet pojistného</a:t>
            </a:r>
            <a:r>
              <a:rPr lang="cs-CZ" dirty="0"/>
              <a:t> 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b="1" u="sng" dirty="0"/>
              <a:t>vyměřovací základ</a:t>
            </a:r>
            <a:r>
              <a:rPr lang="cs-CZ" sz="2600" dirty="0"/>
              <a:t> = úhrn zúčtovaných příjmů, které </a:t>
            </a:r>
            <a:r>
              <a:rPr lang="cs-CZ" sz="2600" b="1" dirty="0"/>
              <a:t>jsou předmětem daně z příjmu FO</a:t>
            </a:r>
            <a:r>
              <a:rPr lang="cs-CZ" sz="2600" dirty="0"/>
              <a:t> </a:t>
            </a:r>
            <a:r>
              <a:rPr lang="cs-CZ" sz="2000" dirty="0"/>
              <a:t>(nezahrnují se náhrady výdajů</a:t>
            </a:r>
            <a:r>
              <a:rPr lang="cs-CZ" sz="2000" b="1" dirty="0"/>
              <a:t>, </a:t>
            </a:r>
            <a:r>
              <a:rPr lang="cs-CZ" sz="2000" dirty="0"/>
              <a:t> škody, odstupné a např. příspěvek na penzijní připojištění),</a:t>
            </a:r>
          </a:p>
          <a:p>
            <a:r>
              <a:rPr lang="cs-CZ" sz="2600" b="1" u="sng" dirty="0"/>
              <a:t>výše pojistného</a:t>
            </a:r>
            <a:r>
              <a:rPr lang="cs-CZ" sz="2600" u="sng" dirty="0"/>
              <a:t> </a:t>
            </a:r>
            <a:r>
              <a:rPr lang="cs-CZ" sz="2600" b="1" u="sng" dirty="0"/>
              <a:t>= 13,5 %</a:t>
            </a:r>
            <a:r>
              <a:rPr lang="cs-CZ" sz="26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600" dirty="0"/>
              <a:t>	z vyměřovacího základu za kalendářní měsíc, odvádí zaměstnavatel – </a:t>
            </a:r>
            <a:r>
              <a:rPr lang="cs-CZ" sz="2600" dirty="0">
                <a:solidFill>
                  <a:srgbClr val="00B0F0"/>
                </a:solidFill>
              </a:rPr>
              <a:t>1/3 srazí zaměstnanci </a:t>
            </a:r>
            <a:r>
              <a:rPr lang="cs-CZ" sz="2600" dirty="0"/>
              <a:t>a 2/3 hradí za zaměstnance.</a:t>
            </a:r>
            <a:endParaRPr lang="cs-CZ" sz="2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/>
              <a:t>3.2.4b </a:t>
            </a:r>
            <a:r>
              <a:rPr lang="cs-CZ" sz="3400" b="1" dirty="0" smtClean="0"/>
              <a:t>Výpočet </a:t>
            </a:r>
            <a:r>
              <a:rPr lang="cs-CZ" sz="3400" b="1" dirty="0"/>
              <a:t>pojistného  -minimální vyměřovací základ</a:t>
            </a:r>
            <a:r>
              <a:rPr lang="cs-CZ" sz="3400" dirty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600" dirty="0"/>
              <a:t>= </a:t>
            </a:r>
            <a:r>
              <a:rPr lang="cs-CZ" sz="2000" dirty="0"/>
              <a:t>minimální mzda (v současnosti </a:t>
            </a:r>
            <a:r>
              <a:rPr lang="cs-CZ" sz="2000" strike="sngStrike" dirty="0"/>
              <a:t>8 </a:t>
            </a:r>
            <a:r>
              <a:rPr lang="cs-CZ" sz="2000" strike="sngStrike" dirty="0" smtClean="0"/>
              <a:t>000 </a:t>
            </a:r>
            <a:r>
              <a:rPr lang="cs-CZ" sz="2000" dirty="0"/>
              <a:t> </a:t>
            </a:r>
            <a:r>
              <a:rPr lang="cs-CZ" sz="2000" strike="sngStrike" dirty="0" smtClean="0">
                <a:solidFill>
                  <a:srgbClr val="00B050"/>
                </a:solidFill>
              </a:rPr>
              <a:t>8 500Kč</a:t>
            </a:r>
            <a:r>
              <a:rPr lang="cs-CZ" sz="2000" dirty="0" smtClean="0">
                <a:solidFill>
                  <a:srgbClr val="00B050"/>
                </a:solidFill>
              </a:rPr>
              <a:t>, </a:t>
            </a:r>
            <a:r>
              <a:rPr lang="cs-CZ" sz="2000" strike="sngStrike" dirty="0" smtClean="0">
                <a:solidFill>
                  <a:srgbClr val="00B050"/>
                </a:solidFill>
              </a:rPr>
              <a:t>9 200</a:t>
            </a:r>
            <a:r>
              <a:rPr lang="cs-CZ" sz="2000" strike="sngStrike" smtClean="0">
                <a:solidFill>
                  <a:srgbClr val="00B050"/>
                </a:solidFill>
              </a:rPr>
              <a:t>, </a:t>
            </a:r>
            <a:r>
              <a:rPr lang="cs-CZ" sz="2000" b="1" strike="sngStrike" smtClean="0">
                <a:solidFill>
                  <a:srgbClr val="002060"/>
                </a:solidFill>
              </a:rPr>
              <a:t>9900</a:t>
            </a:r>
            <a:r>
              <a:rPr lang="cs-CZ" sz="2000" b="1" smtClean="0">
                <a:solidFill>
                  <a:srgbClr val="002060"/>
                </a:solidFill>
              </a:rPr>
              <a:t>, 11000 Kč</a:t>
            </a:r>
            <a:r>
              <a:rPr lang="cs-CZ" sz="2000" smtClean="0">
                <a:solidFill>
                  <a:srgbClr val="00B050"/>
                </a:solidFill>
              </a:rPr>
              <a:t>), </a:t>
            </a:r>
            <a:endParaRPr lang="cs-CZ" sz="2000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000" dirty="0"/>
              <a:t>    minimální pojistné za zaměstnance je: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</a:t>
            </a:r>
            <a:r>
              <a:rPr lang="cs-CZ" sz="2000" b="1" dirty="0"/>
              <a:t>13,5 </a:t>
            </a:r>
            <a:r>
              <a:rPr lang="cs-CZ" sz="2000" b="1" dirty="0" smtClean="0"/>
              <a:t>% z 9 900 = 1 337 Kč</a:t>
            </a:r>
            <a:r>
              <a:rPr lang="cs-CZ" sz="2600" dirty="0" smtClean="0"/>
              <a:t>,</a:t>
            </a:r>
            <a:endParaRPr lang="cs-CZ" sz="2600" dirty="0"/>
          </a:p>
          <a:p>
            <a:r>
              <a:rPr lang="cs-CZ" sz="2000" dirty="0"/>
              <a:t>pojistné se odvádí i ze dnů, kdy bylo pracovní volno bez náhrady příjmu nebo neomluvená absence, stávka apod.,</a:t>
            </a:r>
          </a:p>
          <a:p>
            <a:r>
              <a:rPr lang="cs-CZ" sz="2000" dirty="0"/>
              <a:t>odlišně se řeší </a:t>
            </a:r>
            <a:r>
              <a:rPr lang="cs-CZ" sz="2000" dirty="0">
                <a:solidFill>
                  <a:srgbClr val="FF0000"/>
                </a:solidFill>
              </a:rPr>
              <a:t>souběh několika zaměstnání</a:t>
            </a:r>
            <a:r>
              <a:rPr lang="cs-CZ" sz="2000" dirty="0"/>
              <a:t>, zaměstnání a podnikání,</a:t>
            </a:r>
          </a:p>
          <a:p>
            <a:r>
              <a:rPr lang="cs-CZ" sz="2000" dirty="0"/>
              <a:t>minimální zálohy placené OSVČ = </a:t>
            </a:r>
            <a:r>
              <a:rPr lang="cs-CZ" sz="2000" strike="sngStrike" dirty="0" smtClean="0"/>
              <a:t>1748,</a:t>
            </a:r>
            <a:r>
              <a:rPr lang="cs-CZ" sz="2000" dirty="0" smtClean="0"/>
              <a:t> </a:t>
            </a:r>
            <a:r>
              <a:rPr lang="cs-CZ" sz="2000" b="1" strike="sngStrike" dirty="0" smtClean="0"/>
              <a:t>1752</a:t>
            </a:r>
            <a:r>
              <a:rPr lang="cs-CZ" sz="2000" dirty="0" smtClean="0"/>
              <a:t>, </a:t>
            </a:r>
            <a:r>
              <a:rPr lang="cs-CZ" sz="2000" strike="sngStrike" dirty="0" smtClean="0">
                <a:solidFill>
                  <a:srgbClr val="00B050"/>
                </a:solidFill>
              </a:rPr>
              <a:t>1797</a:t>
            </a:r>
            <a:r>
              <a:rPr lang="cs-CZ" sz="2000" dirty="0" smtClean="0">
                <a:solidFill>
                  <a:srgbClr val="00B050"/>
                </a:solidFill>
              </a:rPr>
              <a:t> Kč</a:t>
            </a:r>
            <a:r>
              <a:rPr lang="cs-CZ" sz="2000" dirty="0"/>
              <a:t>, </a:t>
            </a:r>
            <a:endParaRPr lang="cs-CZ" sz="2000" dirty="0" smtClean="0"/>
          </a:p>
          <a:p>
            <a:r>
              <a:rPr lang="cs-CZ" sz="2000" dirty="0" smtClean="0"/>
              <a:t>stát </a:t>
            </a:r>
            <a:r>
              <a:rPr lang="cs-CZ" sz="2000" dirty="0"/>
              <a:t>platí pojišťovnám za „své“ pojištěnce </a:t>
            </a:r>
            <a:r>
              <a:rPr lang="cs-CZ" sz="2000" strike="sngStrike" dirty="0"/>
              <a:t>723</a:t>
            </a:r>
            <a:r>
              <a:rPr lang="cs-CZ" sz="2000" dirty="0"/>
              <a:t> </a:t>
            </a:r>
            <a:r>
              <a:rPr lang="cs-CZ" sz="2000" b="1" strike="sngStrike" dirty="0" smtClean="0"/>
              <a:t>845</a:t>
            </a:r>
            <a:r>
              <a:rPr lang="cs-CZ" sz="2000" dirty="0" smtClean="0"/>
              <a:t> Kč</a:t>
            </a:r>
            <a:r>
              <a:rPr lang="cs-CZ" sz="20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600" dirty="0" smtClean="0"/>
              <a:t>    </a:t>
            </a:r>
            <a:r>
              <a:rPr lang="pl-PL" sz="2600" dirty="0" smtClean="0"/>
              <a:t>změny ZP od 1. 1. 20156 870 Kč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/>
              <a:t>3.2.4c Výpočet pojistného  -maximální vyměřovací základ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zaměstnanec dosáhne v kalendářním roce max. vyměřovací základ, z dalších příjmů se pojistné již </a:t>
            </a:r>
            <a:r>
              <a:rPr lang="cs-CZ" dirty="0" smtClean="0"/>
              <a:t>neodvádělo,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smtClean="0"/>
              <a:t>48)72 </a:t>
            </a:r>
            <a:r>
              <a:rPr lang="cs-CZ" dirty="0"/>
              <a:t>x průměrný měsíční výdělek</a:t>
            </a:r>
          </a:p>
          <a:p>
            <a:r>
              <a:rPr lang="cs-CZ" dirty="0"/>
              <a:t>v</a:t>
            </a:r>
            <a:r>
              <a:rPr lang="cs-CZ" dirty="0" smtClean="0"/>
              <a:t> letech 2013 až 2015 </a:t>
            </a:r>
            <a:r>
              <a:rPr lang="cs-CZ" dirty="0" smtClean="0">
                <a:solidFill>
                  <a:srgbClr val="FF0000"/>
                </a:solidFill>
              </a:rPr>
              <a:t>se nepoužíval,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Od 2016 zrušen.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3.2.4d Výběr pojistného od různých skupin plátců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VZP - pojistné od různých skupin plátců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1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3.2.4e Srážky </a:t>
            </a:r>
            <a:r>
              <a:rPr lang="cs-CZ" sz="3200" b="1" dirty="0"/>
              <a:t>pojistného </a:t>
            </a:r>
            <a:r>
              <a:rPr lang="cs-CZ" sz="3200" b="1" dirty="0" smtClean="0"/>
              <a:t>z dohod o pracovní činnosti a dohod o provedení práce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DPČ </a:t>
            </a:r>
          </a:p>
          <a:p>
            <a:pPr marL="0" indent="0">
              <a:buNone/>
            </a:pPr>
            <a:r>
              <a:rPr lang="cs-CZ" sz="2400" dirty="0" smtClean="0"/>
              <a:t>–  z příjmu nad 2 500 Kč,</a:t>
            </a:r>
          </a:p>
          <a:p>
            <a:pPr>
              <a:buFontTx/>
              <a:buChar char="-"/>
            </a:pPr>
            <a:r>
              <a:rPr lang="cs-CZ" sz="2400" dirty="0" smtClean="0"/>
              <a:t>od 2 500 do 8 499 Kč – dopočet ?! u některých skupin pojištěnců ,</a:t>
            </a:r>
          </a:p>
          <a:p>
            <a:pPr>
              <a:buFontTx/>
              <a:buChar char="-"/>
            </a:pPr>
            <a:r>
              <a:rPr lang="cs-CZ" sz="2400" dirty="0" smtClean="0"/>
              <a:t>8 500 a více – ze skutečně dosaženého příjmu.</a:t>
            </a:r>
          </a:p>
          <a:p>
            <a:pPr>
              <a:buFontTx/>
              <a:buChar char="-"/>
            </a:pPr>
            <a:endParaRPr lang="cs-CZ" sz="2400" dirty="0"/>
          </a:p>
          <a:p>
            <a:r>
              <a:rPr lang="cs-CZ" sz="2400" dirty="0" smtClean="0"/>
              <a:t>DPP</a:t>
            </a:r>
          </a:p>
          <a:p>
            <a:pPr>
              <a:buFontTx/>
              <a:buChar char="-"/>
            </a:pPr>
            <a:r>
              <a:rPr lang="cs-CZ" sz="2400" dirty="0" smtClean="0"/>
              <a:t>Od </a:t>
            </a:r>
            <a:r>
              <a:rPr lang="cs-CZ" sz="2400" dirty="0" smtClean="0"/>
              <a:t>1. 1. 2012 </a:t>
            </a:r>
            <a:r>
              <a:rPr lang="cs-CZ" sz="2400" dirty="0" smtClean="0"/>
              <a:t>se z </a:t>
            </a:r>
            <a:r>
              <a:rPr lang="cs-CZ" sz="2400" dirty="0" smtClean="0"/>
              <a:t>odměny </a:t>
            </a:r>
            <a:r>
              <a:rPr lang="cs-CZ" sz="2400" dirty="0" smtClean="0"/>
              <a:t>z </a:t>
            </a:r>
            <a:r>
              <a:rPr lang="cs-CZ" sz="2400" dirty="0" err="1" smtClean="0"/>
              <a:t>dpp</a:t>
            </a:r>
            <a:r>
              <a:rPr lang="cs-CZ" sz="2400" dirty="0" smtClean="0"/>
              <a:t>, které </a:t>
            </a:r>
            <a:r>
              <a:rPr lang="cs-CZ" sz="2400" dirty="0" smtClean="0"/>
              <a:t>překročí </a:t>
            </a:r>
            <a:r>
              <a:rPr lang="cs-CZ" sz="2400" dirty="0" smtClean="0"/>
              <a:t>10 </a:t>
            </a:r>
            <a:r>
              <a:rPr lang="cs-CZ" sz="2400" dirty="0" smtClean="0"/>
              <a:t>000 Kč, odvádí se 13,5 % pojistné na </a:t>
            </a:r>
            <a:r>
              <a:rPr lang="cs-CZ" sz="2400" dirty="0" err="1" smtClean="0"/>
              <a:t>zp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24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/>
              <a:t>3.2.5 Odvod pojistného za zaměstnance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den splatnosti – určený den výplaty</a:t>
            </a:r>
          </a:p>
          <a:p>
            <a:r>
              <a:rPr lang="cs-CZ" dirty="0"/>
              <a:t>bezhotovostním převodem (</a:t>
            </a:r>
            <a:r>
              <a:rPr lang="cs-CZ" i="1" dirty="0"/>
              <a:t>dříve den odepsání z účtu plátce</a:t>
            </a:r>
            <a:r>
              <a:rPr lang="cs-CZ" dirty="0"/>
              <a:t>) nebo poštovní poukázkou,</a:t>
            </a:r>
          </a:p>
          <a:p>
            <a:r>
              <a:rPr lang="cs-CZ" i="1" dirty="0"/>
              <a:t>předkládání „ Přehledu o platbě pojistného“,</a:t>
            </a:r>
          </a:p>
          <a:p>
            <a:r>
              <a:rPr lang="cs-CZ" dirty="0"/>
              <a:t>sankce – nyní penále 0,05 % z dlužné částky za každý den prodlení.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3.1 Náhrady výdajů poskytovaných zaměstnancům</a:t>
            </a:r>
            <a:r>
              <a:rPr lang="cs-CZ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Zákoník práce § 151 až 190 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r>
              <a:rPr lang="cs-CZ"/>
              <a:t>2 typy náhrad:</a:t>
            </a:r>
          </a:p>
          <a:p>
            <a:pPr>
              <a:buFont typeface="Wingdings" pitchFamily="2" charset="2"/>
              <a:buNone/>
            </a:pPr>
            <a:r>
              <a:rPr lang="cs-CZ"/>
              <a:t>   - cestovní náhrady,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r>
              <a:rPr lang="cs-CZ"/>
              <a:t>   - náhrady za opotřebení … 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  <p:pic>
        <p:nvPicPr>
          <p:cNvPr id="51204" name="Picture 4" descr="MC90028120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213100"/>
            <a:ext cx="1352550" cy="138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05" name="Picture 5" descr="MC900434815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797425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/>
              <a:t>3.2.6 Kontroly zdravotních pojišťoven u zaměstnavatelů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Nejčastěji zjišťované chyby : </a:t>
            </a:r>
          </a:p>
          <a:p>
            <a:r>
              <a:rPr lang="cs-CZ" b="1" dirty="0"/>
              <a:t>nepřihlašování</a:t>
            </a:r>
            <a:r>
              <a:rPr lang="cs-CZ" dirty="0"/>
              <a:t> zaměstnanců, </a:t>
            </a:r>
            <a:r>
              <a:rPr lang="cs-CZ" b="1" dirty="0"/>
              <a:t>neplacení</a:t>
            </a:r>
            <a:r>
              <a:rPr lang="cs-CZ" dirty="0"/>
              <a:t> pojistného, pozdní úhrady,</a:t>
            </a:r>
          </a:p>
          <a:p>
            <a:r>
              <a:rPr lang="cs-CZ" i="1" dirty="0"/>
              <a:t>nezahrnování některých příjmů, neodvádění pojistného </a:t>
            </a:r>
          </a:p>
          <a:p>
            <a:pPr>
              <a:buFont typeface="Wingdings" pitchFamily="2" charset="2"/>
              <a:buNone/>
            </a:pPr>
            <a:r>
              <a:rPr lang="cs-CZ" i="1" dirty="0"/>
              <a:t>	z poskytnutého pracovního volna, neomluvené absence apod.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3.2.7 Plátci pojistného na </a:t>
            </a:r>
            <a:r>
              <a:rPr lang="cs-CZ" dirty="0" err="1" smtClean="0"/>
              <a:t>zp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dirty="0" smtClean="0"/>
              <a:t>Stát,</a:t>
            </a:r>
          </a:p>
          <a:p>
            <a:r>
              <a:rPr lang="cs-CZ" dirty="0" smtClean="0"/>
              <a:t>zaměstnavatelé,</a:t>
            </a:r>
          </a:p>
          <a:p>
            <a:r>
              <a:rPr lang="cs-CZ" dirty="0" smtClean="0"/>
              <a:t>OSVČ,</a:t>
            </a:r>
          </a:p>
          <a:p>
            <a:r>
              <a:rPr lang="cs-CZ" sz="2400" dirty="0" smtClean="0"/>
              <a:t>Zvláštní pojištěnci – likvidátoři, členové komisí, výborů, zájmových a občanských sdružení</a:t>
            </a:r>
            <a:endParaRPr lang="cs-CZ" sz="2400" dirty="0"/>
          </a:p>
        </p:txBody>
      </p:sp>
      <p:pic>
        <p:nvPicPr>
          <p:cNvPr id="1026" name="Picture 2" descr="C:\Documents and Settings\krizovaz\Local Settings\Temporary Internet Files\Content.IE5\L3PI9CBW\MP900321114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2581656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2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3.2.8a </a:t>
            </a:r>
            <a:r>
              <a:rPr lang="cs-CZ" sz="3400" dirty="0"/>
              <a:t>Srovnání se systémy zdravotního pojištění v zahraničí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b="1" dirty="0"/>
              <a:t>Německo:</a:t>
            </a:r>
            <a:r>
              <a:rPr lang="cs-CZ" sz="2000" dirty="0"/>
              <a:t> výše pojistného není určena zákonem, ale záleží na konkrétní pojišťovně (obvykle 11 až 16 % vyměřovacího základu), zaměstnavatel platí ½ </a:t>
            </a:r>
            <a:r>
              <a:rPr lang="cs-CZ" sz="2000" dirty="0" smtClean="0"/>
              <a:t>pojistného.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000" dirty="0" smtClean="0"/>
              <a:t>	Zdravotní </a:t>
            </a:r>
            <a:r>
              <a:rPr lang="cs-CZ" sz="2000" dirty="0"/>
              <a:t>pojišťovny jsou státní i soukromé, v r. </a:t>
            </a:r>
            <a:r>
              <a:rPr lang="cs-CZ" sz="2000" dirty="0" smtClean="0"/>
              <a:t>	1990 </a:t>
            </a:r>
            <a:r>
              <a:rPr lang="cs-CZ" sz="2000" b="1" i="1" dirty="0" err="1"/>
              <a:t>Allgemeine</a:t>
            </a:r>
            <a:r>
              <a:rPr lang="cs-CZ" sz="2000" b="1" i="1" dirty="0"/>
              <a:t> </a:t>
            </a:r>
            <a:r>
              <a:rPr lang="cs-CZ" sz="2000" b="1" i="1" dirty="0" err="1"/>
              <a:t>Ortskrankenkasse</a:t>
            </a:r>
            <a:r>
              <a:rPr lang="cs-CZ" sz="2000" b="1" i="1" dirty="0"/>
              <a:t> </a:t>
            </a:r>
            <a:r>
              <a:rPr lang="cs-CZ" sz="2000" dirty="0"/>
              <a:t>převzala </a:t>
            </a:r>
            <a:endParaRPr lang="cs-CZ" sz="20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cs-CZ" sz="2000" dirty="0"/>
              <a:t>	</a:t>
            </a:r>
            <a:r>
              <a:rPr lang="cs-CZ" sz="2000" dirty="0" smtClean="0"/>
              <a:t>pojištěnce </a:t>
            </a:r>
            <a:r>
              <a:rPr lang="cs-CZ" sz="2000" dirty="0"/>
              <a:t>z bývalé NDR – ztráty, vznik povinného </a:t>
            </a:r>
            <a:r>
              <a:rPr lang="cs-CZ" sz="2000" dirty="0" smtClean="0"/>
              <a:t>	fondu</a:t>
            </a:r>
            <a:r>
              <a:rPr lang="cs-CZ" sz="2000" dirty="0"/>
              <a:t>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stát neplatí pojištění za děti, nezaopatřené osoby a důchodce – tuto povinnost mají částečně samy pojišťovny, částečně je péče hrazena z účtů osob, na kterých jsou tito pojištěnci závislí.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3.2.8b </a:t>
            </a:r>
            <a:r>
              <a:rPr lang="cs-CZ" sz="3400" dirty="0"/>
              <a:t>Srovnání se systémy zdravotního pojištění v zahraničí                                                                    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100" b="1" dirty="0"/>
              <a:t>Rakousko:</a:t>
            </a:r>
            <a:r>
              <a:rPr lang="cs-CZ" sz="2100" dirty="0"/>
              <a:t> povinné, pokud příjem zaměstnance  přesahuje určitou hranici ( v r.2007 byla 341,16 EUR měsíčně). Zdravotní pojišťovnu si </a:t>
            </a:r>
            <a:r>
              <a:rPr lang="cs-CZ" sz="2100" b="1" dirty="0"/>
              <a:t>nemůže rakouský pojištěnec sám vybrat</a:t>
            </a:r>
            <a:r>
              <a:rPr lang="cs-CZ" sz="2100" dirty="0"/>
              <a:t>, protože je závislá na lokalitě a zaměstnavateli.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100" dirty="0"/>
              <a:t>	V každé spolkové zemi existuje územní zdravotní pojišťovna, která je příslušná pro osoby výdělečně činné v soukromé sféře.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100" dirty="0"/>
              <a:t>	Největší zdravotní pojišťovnou je </a:t>
            </a:r>
            <a:r>
              <a:rPr lang="cs-CZ" sz="2100" b="1" dirty="0"/>
              <a:t>Vídeňská oblastní zdravotní pojišťovna</a:t>
            </a:r>
            <a:r>
              <a:rPr lang="cs-CZ" sz="2100" dirty="0"/>
              <a:t>, přičemž paralelně existují  oborové zdravotní pojišťovny, např. pro federální zaměstnance, železničáře nebo zemědělce.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3.2.8c </a:t>
            </a:r>
            <a:r>
              <a:rPr lang="cs-CZ" sz="3400" dirty="0"/>
              <a:t>Srovnání se systémy zdravotního pojištění v zahraničí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Francie:</a:t>
            </a:r>
            <a:r>
              <a:rPr lang="cs-CZ" dirty="0"/>
              <a:t> Národní zdravotní pojišťovna, </a:t>
            </a:r>
            <a:r>
              <a:rPr lang="cs-CZ" dirty="0">
                <a:solidFill>
                  <a:srgbClr val="FF0000"/>
                </a:solidFill>
              </a:rPr>
              <a:t>6,8 </a:t>
            </a:r>
            <a:r>
              <a:rPr lang="cs-CZ" dirty="0"/>
              <a:t>% zaměstnanec a </a:t>
            </a:r>
            <a:r>
              <a:rPr lang="cs-CZ" dirty="0" smtClean="0">
                <a:solidFill>
                  <a:srgbClr val="FF0000"/>
                </a:solidFill>
              </a:rPr>
              <a:t>13,6 </a:t>
            </a:r>
            <a:r>
              <a:rPr lang="cs-CZ" dirty="0" smtClean="0"/>
              <a:t>% </a:t>
            </a:r>
            <a:r>
              <a:rPr lang="cs-CZ" dirty="0"/>
              <a:t>zaměstnavatel. Osoby s ročním příjmem do 6 600 eur jsou od plateb osvobozeny. </a:t>
            </a:r>
            <a:r>
              <a:rPr lang="cs-CZ" sz="2800" i="1" dirty="0"/>
              <a:t>Vysoká spoluúčast pacientů, asi 85 % Francouzů si platí dobrovolné  pojištění až 2,5 % mzdy, aby dosáhli vracení uhrazených poplatků za zdravotní péči.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smtClean="0"/>
              <a:t>3.2.8d </a:t>
            </a:r>
            <a:r>
              <a:rPr lang="cs-CZ" sz="3400" dirty="0"/>
              <a:t>Srovnání se systémy zdravotního pojištění v zahraničí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Velká Británie:</a:t>
            </a:r>
            <a:r>
              <a:rPr lang="cs-CZ" dirty="0"/>
              <a:t> od r. 1948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, pro všechny osoby s trvalým pobytem v Británii,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odvádí se </a:t>
            </a:r>
            <a:r>
              <a:rPr lang="cs-CZ" dirty="0">
                <a:solidFill>
                  <a:srgbClr val="FF0000"/>
                </a:solidFill>
              </a:rPr>
              <a:t>pojistné dohromady na sociální a zdravotní pojištění</a:t>
            </a:r>
            <a:r>
              <a:rPr lang="cs-CZ" dirty="0"/>
              <a:t>,  zaměstnanec 11 % z výdělku, zaměstnavatel 12,8 %, povinné pro každého, kdo vydělá více než 87 liber za týden.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3.1.1 Cestovní náhrady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/>
              <a:t>V praxi nejčastěji náhrady </a:t>
            </a:r>
            <a:r>
              <a:rPr lang="cs-CZ" sz="2400" b="1"/>
              <a:t>při pracovních cestách</a:t>
            </a:r>
            <a:r>
              <a:rPr lang="cs-CZ" sz="2400"/>
              <a:t>, přísluší zaměstnanci tyto druhy  náhrad (§ 156 ZP):</a:t>
            </a:r>
          </a:p>
          <a:p>
            <a:r>
              <a:rPr lang="cs-CZ" sz="2400"/>
              <a:t>náhrada </a:t>
            </a:r>
            <a:r>
              <a:rPr lang="cs-CZ" sz="2400" b="1"/>
              <a:t> jízdních</a:t>
            </a:r>
            <a:r>
              <a:rPr lang="cs-CZ" sz="2400"/>
              <a:t> výdajů, </a:t>
            </a:r>
          </a:p>
          <a:p>
            <a:r>
              <a:rPr lang="cs-CZ" sz="2400"/>
              <a:t>náhrada jízdních výdajů  </a:t>
            </a:r>
            <a:r>
              <a:rPr lang="cs-CZ" sz="2400" b="1"/>
              <a:t>k návštěvě</a:t>
            </a:r>
            <a:r>
              <a:rPr lang="cs-CZ" sz="2400"/>
              <a:t> člena rodiny, </a:t>
            </a:r>
          </a:p>
          <a:p>
            <a:r>
              <a:rPr lang="cs-CZ" sz="2400"/>
              <a:t>náhrada  výdajů za </a:t>
            </a:r>
            <a:r>
              <a:rPr lang="cs-CZ" sz="2400" b="1"/>
              <a:t>ubytování</a:t>
            </a:r>
            <a:r>
              <a:rPr lang="cs-CZ" sz="2400"/>
              <a:t>, </a:t>
            </a:r>
          </a:p>
          <a:p>
            <a:r>
              <a:rPr lang="cs-CZ" sz="2400"/>
              <a:t>zvýšených stravovacích výdajů (</a:t>
            </a:r>
            <a:r>
              <a:rPr lang="cs-CZ" sz="2400" b="1"/>
              <a:t>stravné</a:t>
            </a:r>
            <a:r>
              <a:rPr lang="cs-CZ" sz="2400"/>
              <a:t>), </a:t>
            </a:r>
          </a:p>
          <a:p>
            <a:r>
              <a:rPr lang="cs-CZ" sz="2400"/>
              <a:t>náhrada  </a:t>
            </a:r>
            <a:r>
              <a:rPr lang="cs-CZ" sz="2400" b="1"/>
              <a:t>nutných vedlejších</a:t>
            </a:r>
            <a:r>
              <a:rPr lang="cs-CZ" sz="2400"/>
              <a:t> výdajů.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3.1.1 Cestovní náhrady</a:t>
            </a:r>
          </a:p>
        </p:txBody>
      </p:sp>
      <p:pic>
        <p:nvPicPr>
          <p:cNvPr id="58372" name="Picture 4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9175" y="1752600"/>
            <a:ext cx="3019425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8374" name="Picture 6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5875" y="1752600"/>
            <a:ext cx="3019425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administrace cestovních příkazů a vyúčtování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cestovní příkazy na ESF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29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3.1.2 Náhrada za opotřebení…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§ 190 ZP</a:t>
            </a:r>
          </a:p>
          <a:p>
            <a:pPr>
              <a:lnSpc>
                <a:spcPct val="90000"/>
              </a:lnSpc>
            </a:pPr>
            <a:r>
              <a:rPr lang="cs-CZ" sz="2100"/>
              <a:t>	(1) Sjedná-li zaměstnavatel, popřípadě vnitřním předpisem stanoví nebo individuálně písemně určí podmínky, výši a způsob poskytnutí náhrad za </a:t>
            </a:r>
            <a:r>
              <a:rPr lang="cs-CZ" sz="2100" b="1"/>
              <a:t>opotřebení vlastního nářadí, zařízení nebo jiných předmětů potřebných k výkonu práce</a:t>
            </a:r>
            <a:r>
              <a:rPr lang="cs-CZ" sz="2100"/>
              <a:t> zaměstnance, poskytuje mu tuto náhradu za dohodnutých, stanovených nebo určených podmínek.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 </a:t>
            </a:r>
          </a:p>
          <a:p>
            <a:pPr>
              <a:lnSpc>
                <a:spcPct val="90000"/>
              </a:lnSpc>
            </a:pPr>
            <a:r>
              <a:rPr lang="cs-CZ" sz="2100"/>
              <a:t>	(2) Ustanovení odstavce 1 se nevztahuje na používání motorového vozidla, u kterého se poskytování náhrad řídí § 157 až 160.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001000" cy="1216025"/>
          </a:xfrm>
        </p:spPr>
        <p:txBody>
          <a:bodyPr/>
          <a:lstStyle/>
          <a:p>
            <a:r>
              <a:rPr lang="cs-CZ" sz="3600" b="1"/>
              <a:t>3.2 Zdravotní pojištění zaměstnanců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600"/>
          </a:p>
          <a:p>
            <a:pPr>
              <a:lnSpc>
                <a:spcPct val="90000"/>
              </a:lnSpc>
            </a:pPr>
            <a:r>
              <a:rPr lang="cs-CZ" sz="2600"/>
              <a:t>Zákon č. 48/1997 Sb., o veřejném zdravotním pojištění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600"/>
          </a:p>
          <a:p>
            <a:pPr>
              <a:lnSpc>
                <a:spcPct val="90000"/>
              </a:lnSpc>
            </a:pPr>
            <a:r>
              <a:rPr lang="cs-CZ" sz="2600"/>
              <a:t>Zákon č. 592/1992 Sb., o pojistném na všeobecné zdravotní pojištění</a:t>
            </a:r>
          </a:p>
        </p:txBody>
      </p:sp>
      <p:pic>
        <p:nvPicPr>
          <p:cNvPr id="50181" name="Picture 5" descr="MPj0401001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1063" y="1752600"/>
            <a:ext cx="3827462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Členění pojištěnců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Zaměstnanci,</a:t>
            </a:r>
          </a:p>
          <a:p>
            <a:r>
              <a:rPr lang="cs-CZ"/>
              <a:t>OSVČ,</a:t>
            </a:r>
          </a:p>
          <a:p>
            <a:r>
              <a:rPr lang="cs-CZ"/>
              <a:t>Osoby, za které je plátcem stát,</a:t>
            </a:r>
          </a:p>
          <a:p>
            <a:r>
              <a:rPr lang="cs-CZ"/>
              <a:t>Osoby bez zdanitelných příjmů.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500" b="1" dirty="0"/>
              <a:t>3.2.1 Osobní rozsah zdravotního pojištění</a:t>
            </a:r>
            <a:r>
              <a:rPr lang="cs-CZ" dirty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cs-CZ" dirty="0"/>
          </a:p>
          <a:p>
            <a:pPr marL="609600" indent="-609600">
              <a:buFont typeface="Wingdings" pitchFamily="2" charset="2"/>
              <a:buNone/>
            </a:pPr>
            <a:r>
              <a:rPr lang="cs-CZ" sz="1800" dirty="0"/>
              <a:t>Povinně podléhají českému systému veřejného </a:t>
            </a:r>
            <a:r>
              <a:rPr lang="cs-CZ" sz="1800" dirty="0" err="1"/>
              <a:t>zp</a:t>
            </a:r>
            <a:r>
              <a:rPr lang="cs-CZ" sz="1800" dirty="0"/>
              <a:t> osoby, které :</a:t>
            </a:r>
            <a:r>
              <a:rPr lang="cs-CZ" dirty="0"/>
              <a:t> </a:t>
            </a:r>
          </a:p>
          <a:p>
            <a:pPr marL="609600" indent="-609600"/>
            <a:r>
              <a:rPr lang="cs-CZ" dirty="0"/>
              <a:t>mají </a:t>
            </a:r>
            <a:r>
              <a:rPr lang="cs-CZ" b="1" dirty="0"/>
              <a:t>trvalý pobyt </a:t>
            </a:r>
            <a:r>
              <a:rPr lang="cs-CZ" dirty="0"/>
              <a:t>na území ČR,</a:t>
            </a:r>
          </a:p>
          <a:p>
            <a:pPr marL="609600" indent="-609600"/>
            <a:r>
              <a:rPr lang="cs-CZ" sz="2400" dirty="0"/>
              <a:t>nebo trvalý pobyt nemají, ale jejich zaměstnavatel zde má sídlo, jsou </a:t>
            </a:r>
            <a:r>
              <a:rPr lang="cs-CZ" sz="2400" dirty="0" err="1"/>
              <a:t>nemocensky</a:t>
            </a:r>
            <a:r>
              <a:rPr lang="cs-CZ" sz="2400" dirty="0"/>
              <a:t> pojištěny a pracovněprávní vztah je uzavřen podle předpisů ČR.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991</TotalTime>
  <Words>808</Words>
  <Application>Microsoft Office PowerPoint</Application>
  <PresentationFormat>Předvádění na obrazovce (4:3)</PresentationFormat>
  <Paragraphs>119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Profil</vt:lpstr>
      <vt:lpstr>   Téma 3: Náhrady výdajů a zdravotní pojištění  </vt:lpstr>
      <vt:lpstr>3.1 Náhrady výdajů poskytovaných zaměstnancům </vt:lpstr>
      <vt:lpstr>3.1.1 Cestovní náhrady</vt:lpstr>
      <vt:lpstr>3.1.1 Cestovní náhrady</vt:lpstr>
      <vt:lpstr>Ukázka administrace cestovních příkazů a vyúčtování</vt:lpstr>
      <vt:lpstr>3.1.2 Náhrada za opotřebení…</vt:lpstr>
      <vt:lpstr>3.2 Zdravotní pojištění zaměstnanců</vt:lpstr>
      <vt:lpstr>Členění pojištěnců</vt:lpstr>
      <vt:lpstr>3.2.1 Osobní rozsah zdravotního pojištění </vt:lpstr>
      <vt:lpstr>3.2.2 Volba zdravotní pojišťovny</vt:lpstr>
      <vt:lpstr>3.2.3  Povinnosti zaměstnavatele ve vztahu k zdravotním pojišťovnám  </vt:lpstr>
      <vt:lpstr>3.2.3 Povinnosti zaměstnavatele  …</vt:lpstr>
      <vt:lpstr>3.2.3  Povinnosti zaměstnavatele …</vt:lpstr>
      <vt:lpstr>3.2.4a Výpočet pojistného  </vt:lpstr>
      <vt:lpstr>3.2.4b Výpočet pojistného  -minimální vyměřovací základ </vt:lpstr>
      <vt:lpstr>3.2.4c Výpočet pojistného  -maximální vyměřovací základ</vt:lpstr>
      <vt:lpstr>3.2.4d Výběr pojistného od různých skupin plátců</vt:lpstr>
      <vt:lpstr>3.2.4e Srážky pojistného z dohod o pracovní činnosti a dohod o provedení práce</vt:lpstr>
      <vt:lpstr>3.2.5 Odvod pojistného za zaměstnance</vt:lpstr>
      <vt:lpstr>3.2.6 Kontroly zdravotních pojišťoven u zaměstnavatelů</vt:lpstr>
      <vt:lpstr>3.2.7 Plátci pojistného na zp</vt:lpstr>
      <vt:lpstr>3.2.8a Srovnání se systémy zdravotního pojištění v zahraničí</vt:lpstr>
      <vt:lpstr>3.2.8b Srovnání se systémy zdravotního pojištění v zahraničí                                                                     </vt:lpstr>
      <vt:lpstr>3.2.8c Srovnání se systémy zdravotního pojištění v zahraničí</vt:lpstr>
      <vt:lpstr>3.2.8d Srovnání se systémy zdravotního pojištění v zahraničí</vt:lpstr>
    </vt:vector>
  </TitlesOfParts>
  <Company>Desmond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Téma 6: Zdanění příjmů ze závislé  činnosti</dc:title>
  <dc:creator>Pavel Kříž</dc:creator>
  <cp:lastModifiedBy>Krizova Zuzana</cp:lastModifiedBy>
  <cp:revision>93</cp:revision>
  <cp:lastPrinted>2015-10-06T12:09:42Z</cp:lastPrinted>
  <dcterms:created xsi:type="dcterms:W3CDTF">2005-10-10T06:55:07Z</dcterms:created>
  <dcterms:modified xsi:type="dcterms:W3CDTF">2017-10-04T07:12:35Z</dcterms:modified>
</cp:coreProperties>
</file>