
<file path=[Content_Types].xml><?xml version="1.0" encoding="utf-8"?>
<Types xmlns="http://schemas.openxmlformats.org/package/2006/content-types">
  <Default Extension="tmp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9" r:id="rId3"/>
    <p:sldId id="280" r:id="rId4"/>
    <p:sldId id="281" r:id="rId5"/>
    <p:sldId id="298" r:id="rId6"/>
    <p:sldId id="282" r:id="rId7"/>
    <p:sldId id="299" r:id="rId8"/>
    <p:sldId id="300" r:id="rId9"/>
    <p:sldId id="301" r:id="rId10"/>
    <p:sldId id="302" r:id="rId11"/>
    <p:sldId id="305" r:id="rId12"/>
    <p:sldId id="303" r:id="rId13"/>
    <p:sldId id="304" r:id="rId14"/>
    <p:sldId id="283" r:id="rId15"/>
    <p:sldId id="284" r:id="rId16"/>
    <p:sldId id="306" r:id="rId17"/>
    <p:sldId id="308" r:id="rId18"/>
    <p:sldId id="322" r:id="rId19"/>
    <p:sldId id="307" r:id="rId20"/>
    <p:sldId id="286" r:id="rId21"/>
    <p:sldId id="296" r:id="rId22"/>
    <p:sldId id="297" r:id="rId23"/>
    <p:sldId id="310" r:id="rId24"/>
    <p:sldId id="311" r:id="rId25"/>
    <p:sldId id="312" r:id="rId26"/>
    <p:sldId id="315" r:id="rId27"/>
    <p:sldId id="313" r:id="rId28"/>
    <p:sldId id="316" r:id="rId29"/>
    <p:sldId id="324" r:id="rId30"/>
    <p:sldId id="317" r:id="rId31"/>
    <p:sldId id="318" r:id="rId3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0" autoAdjust="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4B6BFB3-FBE5-4CD2-8BAD-287C12402D3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191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75D8A-E686-42C2-993F-4042D07DAA47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581C1-675A-44B9-BB37-3C8A386E79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026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581C1-675A-44B9-BB37-3C8A386E791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828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C67B02-261B-4F8E-8986-B5A93AF9C13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E8E24-CEC7-4AAF-ADA8-E207305B46A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78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A9687-AF14-43CA-B315-4B3C31C368A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19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933C4141-F6BB-4556-95AE-E5F3B560EF3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09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968B5-D397-4036-A0F8-6AD25A217EB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583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D69D6-43E6-495D-AFC5-BE4EA1594D9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80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07D7A-51C9-4967-8465-3800ED2028C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448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8F17B-11C8-4961-B73E-0AB43C6AC4A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97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6CD76-EB71-4184-9C3C-20CD8DBB18C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04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B4780-0E9A-4EE6-B893-65961ECFAB3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02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769E0-8A07-47D4-BD80-02FFA4B3D27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02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2CCAE-6D81-41FB-ADB2-01D85F45800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9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861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 sz="2400">
              <a:latin typeface="Times New Roman" pitchFamily="18" charset="0"/>
            </a:endParaRP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B16A9C-0FAE-4D9F-A294-6247D810005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sz.cz/cz/o-cssz/profil-organizace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sv.cz/cs/11580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ce.cz/duchody-a-davky/vse-o-duchodech/starobni-duchody/duchodovy-vek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sz.cz/cz/duchodove-pojisteni/povinnosti/povinnosti-zamestnavatelu-v-duchodovem-pojisteni/evidencni-listy-duchodoveho-pojisteni.ht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001000" cy="1216025"/>
          </a:xfrm>
        </p:spPr>
        <p:txBody>
          <a:bodyPr/>
          <a:lstStyle/>
          <a:p>
            <a:r>
              <a:rPr lang="cs-CZ" sz="3400"/>
              <a:t/>
            </a:r>
            <a:br>
              <a:rPr lang="cs-CZ" sz="3400"/>
            </a:br>
            <a:r>
              <a:rPr lang="cs-CZ" sz="3400"/>
              <a:t/>
            </a:r>
            <a:br>
              <a:rPr lang="cs-CZ" sz="3400"/>
            </a:br>
            <a:r>
              <a:rPr lang="cs-CZ" sz="3400"/>
              <a:t/>
            </a:r>
            <a:br>
              <a:rPr lang="cs-CZ" sz="3400"/>
            </a:br>
            <a:r>
              <a:rPr lang="cs-CZ" sz="3600" b="1"/>
              <a:t>Téma 4:</a:t>
            </a:r>
            <a:br>
              <a:rPr lang="cs-CZ" sz="3600" b="1"/>
            </a:br>
            <a:r>
              <a:rPr lang="cs-CZ" sz="3600" b="1"/>
              <a:t>Sociální zabezpečení</a:t>
            </a:r>
            <a:r>
              <a:rPr lang="cs-CZ" sz="3600"/>
              <a:t> </a:t>
            </a:r>
            <a:br>
              <a:rPr lang="cs-CZ" sz="3600"/>
            </a:br>
            <a:endParaRPr lang="cs-CZ" sz="360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600"/>
              <a:t>   4.1 Pojistné na sociální zabezpečení</a:t>
            </a:r>
          </a:p>
          <a:p>
            <a:pPr>
              <a:buFont typeface="Wingdings" pitchFamily="2" charset="2"/>
              <a:buNone/>
            </a:pPr>
            <a:r>
              <a:rPr lang="cs-CZ" sz="2600"/>
              <a:t>   4.2 Nemocenské pojištění</a:t>
            </a:r>
          </a:p>
          <a:p>
            <a:pPr>
              <a:buFont typeface="Wingdings" pitchFamily="2" charset="2"/>
              <a:buNone/>
            </a:pPr>
            <a:r>
              <a:rPr lang="cs-CZ" sz="2600"/>
              <a:t>      </a:t>
            </a:r>
          </a:p>
          <a:p>
            <a:pPr>
              <a:buFont typeface="Wingdings" pitchFamily="2" charset="2"/>
              <a:buNone/>
            </a:pPr>
            <a:r>
              <a:rPr lang="cs-CZ" sz="2600"/>
              <a:t>   4.3 Důchodové pojištění</a:t>
            </a:r>
          </a:p>
          <a:p>
            <a:pPr>
              <a:buFont typeface="Wingdings" pitchFamily="2" charset="2"/>
              <a:buNone/>
            </a:pPr>
            <a:r>
              <a:rPr lang="cs-CZ" sz="2600"/>
              <a:t>   </a:t>
            </a:r>
          </a:p>
        </p:txBody>
      </p:sp>
      <p:pic>
        <p:nvPicPr>
          <p:cNvPr id="2066" name="Picture 18" descr="MCj0410913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257550"/>
            <a:ext cx="2833688" cy="342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 dirty="0"/>
              <a:t>4.1.6 Odvod a splatnost pojistného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Pojistné je splatné od </a:t>
            </a:r>
            <a:r>
              <a:rPr lang="cs-CZ" b="1" dirty="0"/>
              <a:t>1. do 20. následujícího </a:t>
            </a:r>
            <a:r>
              <a:rPr lang="cs-CZ" dirty="0"/>
              <a:t>kalendářního měsíce,</a:t>
            </a:r>
          </a:p>
          <a:p>
            <a:r>
              <a:rPr lang="cs-CZ" dirty="0"/>
              <a:t>zaměstnavatel odvádí pojistné i za zaměstnance a </a:t>
            </a:r>
          </a:p>
          <a:p>
            <a:r>
              <a:rPr lang="cs-CZ" dirty="0"/>
              <a:t>podává </a:t>
            </a:r>
            <a:r>
              <a:rPr lang="cs-CZ" b="1" dirty="0"/>
              <a:t>Přehled </a:t>
            </a:r>
            <a:r>
              <a:rPr lang="cs-CZ" dirty="0"/>
              <a:t>o výši pojistného a vyplacených dávkách</a:t>
            </a:r>
            <a:r>
              <a:rPr lang="cs-CZ" dirty="0" smtClean="0"/>
              <a:t>,</a:t>
            </a:r>
          </a:p>
          <a:p>
            <a:r>
              <a:rPr lang="cs-CZ" dirty="0" smtClean="0"/>
              <a:t>Penále 0,05 %.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itchFamily="2" charset="2"/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 dirty="0"/>
              <a:t>4.2 Nemocenské pojištění - legislativa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Zákon č. 187/2006 Sb., </a:t>
            </a:r>
          </a:p>
          <a:p>
            <a:pPr>
              <a:buFont typeface="Wingdings" pitchFamily="2" charset="2"/>
              <a:buNone/>
            </a:pPr>
            <a:r>
              <a:rPr lang="cs-CZ" b="1" dirty="0"/>
              <a:t>	o nemocenském pojištění</a:t>
            </a:r>
            <a:r>
              <a:rPr lang="cs-CZ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	</a:t>
            </a:r>
            <a:r>
              <a:rPr lang="cs-CZ" sz="2400" dirty="0"/>
              <a:t>upravuje </a:t>
            </a:r>
            <a:r>
              <a:rPr lang="cs-CZ" sz="2400" b="1" dirty="0"/>
              <a:t>okruh osob </a:t>
            </a:r>
            <a:r>
              <a:rPr lang="cs-CZ" sz="2400" dirty="0"/>
              <a:t>účastných nemocenského pojištění, </a:t>
            </a:r>
            <a:endParaRPr lang="cs-CZ" sz="2400" dirty="0" smtClean="0"/>
          </a:p>
          <a:p>
            <a:pPr>
              <a:buFont typeface="Wingdings" pitchFamily="2" charset="2"/>
              <a:buNone/>
            </a:pPr>
            <a:r>
              <a:rPr lang="cs-CZ" sz="2400" dirty="0"/>
              <a:t>	</a:t>
            </a:r>
            <a:r>
              <a:rPr lang="cs-CZ" sz="2400" dirty="0" smtClean="0"/>
              <a:t>jejich </a:t>
            </a:r>
            <a:r>
              <a:rPr lang="cs-CZ" sz="2400" b="1" dirty="0"/>
              <a:t>nároky, podmínky </a:t>
            </a:r>
            <a:r>
              <a:rPr lang="cs-CZ" sz="2400" dirty="0"/>
              <a:t>pro stanovení dávek, posuzování zdravotního stavu i </a:t>
            </a:r>
            <a:endParaRPr lang="cs-CZ" sz="2400" dirty="0" smtClean="0"/>
          </a:p>
          <a:p>
            <a:pPr>
              <a:buFont typeface="Wingdings" pitchFamily="2" charset="2"/>
              <a:buNone/>
            </a:pPr>
            <a:r>
              <a:rPr lang="cs-CZ" sz="2400" dirty="0"/>
              <a:t>	</a:t>
            </a:r>
            <a:r>
              <a:rPr lang="cs-CZ" sz="2400" b="1" dirty="0" smtClean="0"/>
              <a:t>organizační </a:t>
            </a:r>
            <a:r>
              <a:rPr lang="cs-CZ" sz="2400" b="1" dirty="0"/>
              <a:t>uspořádání </a:t>
            </a:r>
            <a:r>
              <a:rPr lang="cs-CZ" sz="2400" dirty="0"/>
              <a:t>nemocenského pojištění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4.2.1 Pojištěnci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Okruh pojištěných osob: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     a) zaměstnanci 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	</a:t>
            </a:r>
            <a:r>
              <a:rPr lang="cs-CZ" sz="2000" dirty="0"/>
              <a:t>(v pracovním a služebním poměru, pracující na základě dohody o pracovní činnosti, soudci, poslanci, ale i pěstouni , dobrovolníci pečovatelské služby, odsouzení ve výkonu trestu zařazení do práce…)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	  b) OSVČ.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/>
              <a:t>4.2.2 Osoby, které nejsou účastny nemocenského pojištění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/>
              <a:t>Zaměstnanci činní na základě dohody o provedení </a:t>
            </a:r>
            <a:r>
              <a:rPr lang="cs-CZ" sz="2400" dirty="0" smtClean="0"/>
              <a:t>práce</a:t>
            </a:r>
            <a:r>
              <a:rPr lang="cs-CZ" sz="2400" b="1" dirty="0" smtClean="0"/>
              <a:t> (od roku 2012 změna, od dosaženého výdělku </a:t>
            </a:r>
            <a:r>
              <a:rPr lang="cs-CZ" sz="2400" b="1" dirty="0" smtClean="0">
                <a:solidFill>
                  <a:srgbClr val="FF0000"/>
                </a:solidFill>
              </a:rPr>
              <a:t>10 001 </a:t>
            </a:r>
            <a:r>
              <a:rPr lang="cs-CZ" sz="2400" b="1" dirty="0" smtClean="0"/>
              <a:t>Kč ANO)</a:t>
            </a:r>
            <a:r>
              <a:rPr lang="cs-CZ" sz="2400" dirty="0" smtClean="0"/>
              <a:t>, </a:t>
            </a:r>
            <a:r>
              <a:rPr lang="cs-CZ" sz="2400" dirty="0"/>
              <a:t>členové představenstva a dozorčí rady a. s., funkcionáři občanských sdružení, neuvolnění členové zastupitelstev…</a:t>
            </a:r>
          </a:p>
          <a:p>
            <a:pPr>
              <a:buFont typeface="Wingdings" pitchFamily="2" charset="2"/>
              <a:buNone/>
            </a:pP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Od 1. 1. 2009 nejsou </a:t>
            </a:r>
            <a:r>
              <a:rPr lang="cs-CZ" sz="2400" dirty="0" err="1" smtClean="0"/>
              <a:t>nemocensky</a:t>
            </a:r>
            <a:r>
              <a:rPr lang="cs-CZ" sz="2400" dirty="0" smtClean="0"/>
              <a:t> pojištěni </a:t>
            </a:r>
            <a:r>
              <a:rPr lang="cs-CZ" sz="2400" dirty="0"/>
              <a:t>ani společníci a jednatelé s.r.o., komanditisté k. s., členové družstva, </a:t>
            </a:r>
            <a:r>
              <a:rPr lang="cs-CZ" sz="2400" b="1" dirty="0">
                <a:solidFill>
                  <a:schemeClr val="accent2"/>
                </a:solidFill>
              </a:rPr>
              <a:t>studenti a žáci.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/>
              <a:t>4.2.3 Dávky nemocenského pojištění</a:t>
            </a:r>
            <a:r>
              <a:rPr lang="cs-CZ" sz="3400"/>
              <a:t>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z="2600" dirty="0"/>
          </a:p>
          <a:p>
            <a:r>
              <a:rPr lang="cs-CZ" b="1" dirty="0"/>
              <a:t>nemocenské,</a:t>
            </a:r>
          </a:p>
          <a:p>
            <a:r>
              <a:rPr lang="cs-CZ" sz="2600" b="1" dirty="0"/>
              <a:t>ošetřovné ( = podpora při ošetřování člena rodiny),</a:t>
            </a:r>
          </a:p>
          <a:p>
            <a:r>
              <a:rPr lang="cs-CZ" sz="2400" b="1" dirty="0"/>
              <a:t>peněžitá pomoc v mateřství (mateřská),</a:t>
            </a:r>
          </a:p>
          <a:p>
            <a:r>
              <a:rPr lang="cs-CZ" sz="1900" b="1" dirty="0"/>
              <a:t>vyrovnávací příspěvek v těhotenství a</a:t>
            </a:r>
            <a:r>
              <a:rPr lang="cs-CZ" sz="1900" dirty="0"/>
              <a:t> </a:t>
            </a:r>
            <a:r>
              <a:rPr lang="cs-CZ" sz="1900" b="1" dirty="0"/>
              <a:t>mateřství.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4.2.4 Nemocenské</a:t>
            </a:r>
            <a:r>
              <a:rPr lang="cs-CZ" dirty="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pro vznik pojistného poměru je rozhodující </a:t>
            </a:r>
            <a:r>
              <a:rPr lang="cs-CZ" b="1" dirty="0"/>
              <a:t>den skutečného nástupu do </a:t>
            </a:r>
            <a:r>
              <a:rPr lang="cs-CZ" b="1" dirty="0" smtClean="0"/>
              <a:t>práce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nemocenské </a:t>
            </a:r>
            <a:r>
              <a:rPr lang="cs-CZ" sz="2400" dirty="0"/>
              <a:t>dávky se poskytují zaměstnanci, který je lékařem uznán </a:t>
            </a:r>
            <a:r>
              <a:rPr lang="cs-CZ" sz="2400" b="1" dirty="0"/>
              <a:t>dočasně neschopným</a:t>
            </a:r>
            <a:r>
              <a:rPr lang="cs-CZ" sz="2400" dirty="0"/>
              <a:t> k výkonu dosavadního zaměstnání pro </a:t>
            </a:r>
            <a:r>
              <a:rPr lang="cs-CZ" sz="2400" b="1" i="1" dirty="0"/>
              <a:t>nemoc,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i="1" dirty="0"/>
              <a:t>  	</a:t>
            </a:r>
            <a:r>
              <a:rPr lang="cs-CZ" sz="2400" dirty="0"/>
              <a:t>nebo z důvodu </a:t>
            </a:r>
            <a:r>
              <a:rPr lang="cs-CZ" sz="2400" b="1" i="1" dirty="0"/>
              <a:t>karantény, lékař může uznat zaměstnance PN </a:t>
            </a:r>
            <a:r>
              <a:rPr lang="cs-CZ" sz="2400" b="1" i="1" dirty="0">
                <a:solidFill>
                  <a:srgbClr val="008000"/>
                </a:solidFill>
              </a:rPr>
              <a:t>zpětně</a:t>
            </a:r>
            <a:r>
              <a:rPr lang="cs-CZ" sz="2400" b="1" i="1" dirty="0"/>
              <a:t> až </a:t>
            </a:r>
            <a:r>
              <a:rPr lang="cs-CZ" sz="2400" b="1" i="1" dirty="0">
                <a:solidFill>
                  <a:srgbClr val="008000"/>
                </a:solidFill>
              </a:rPr>
              <a:t>3</a:t>
            </a:r>
            <a:r>
              <a:rPr lang="cs-CZ" sz="2400" b="1" i="1" dirty="0"/>
              <a:t> kalendářní dny.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4.2.5 </a:t>
            </a:r>
            <a:r>
              <a:rPr lang="cs-CZ" sz="3200" b="1" dirty="0"/>
              <a:t>Prvních </a:t>
            </a:r>
            <a:r>
              <a:rPr lang="cs-CZ" sz="3200" b="1" dirty="0" smtClean="0"/>
              <a:t> </a:t>
            </a:r>
            <a:r>
              <a:rPr lang="cs-CZ" sz="3200" dirty="0" smtClean="0">
                <a:solidFill>
                  <a:srgbClr val="7030A0"/>
                </a:solidFill>
              </a:rPr>
              <a:t>14</a:t>
            </a:r>
            <a:r>
              <a:rPr lang="cs-CZ" sz="3200" b="1" dirty="0" smtClean="0">
                <a:solidFill>
                  <a:srgbClr val="7030A0"/>
                </a:solidFill>
              </a:rPr>
              <a:t> </a:t>
            </a:r>
            <a:r>
              <a:rPr lang="cs-CZ" sz="3200" b="1" dirty="0" smtClean="0"/>
              <a:t>dnů </a:t>
            </a:r>
            <a:r>
              <a:rPr lang="cs-CZ" sz="3200" b="1" dirty="0"/>
              <a:t>pracovní neschopnosti…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2900" dirty="0"/>
              <a:t>za tyto dny náleží </a:t>
            </a:r>
            <a:r>
              <a:rPr lang="cs-CZ" sz="2900" b="1" dirty="0">
                <a:solidFill>
                  <a:srgbClr val="7030A0"/>
                </a:solidFill>
              </a:rPr>
              <a:t>náhrada mzdy </a:t>
            </a:r>
            <a:r>
              <a:rPr lang="cs-CZ" sz="2900" b="1" dirty="0"/>
              <a:t>od zaměstnavatele</a:t>
            </a:r>
            <a:r>
              <a:rPr lang="cs-CZ" sz="2900" dirty="0"/>
              <a:t> ve výši </a:t>
            </a:r>
            <a:r>
              <a:rPr lang="cs-CZ" sz="2900" dirty="0">
                <a:solidFill>
                  <a:srgbClr val="7030A0"/>
                </a:solidFill>
              </a:rPr>
              <a:t>60 % průměrného </a:t>
            </a:r>
            <a:r>
              <a:rPr lang="cs-CZ" sz="2900" b="1" dirty="0">
                <a:solidFill>
                  <a:srgbClr val="7030A0"/>
                </a:solidFill>
              </a:rPr>
              <a:t>redukovaného</a:t>
            </a:r>
            <a:r>
              <a:rPr lang="cs-CZ" sz="2900" dirty="0">
                <a:solidFill>
                  <a:srgbClr val="7030A0"/>
                </a:solidFill>
              </a:rPr>
              <a:t> výdělku</a:t>
            </a:r>
            <a:r>
              <a:rPr lang="cs-CZ" sz="2900" dirty="0"/>
              <a:t>,</a:t>
            </a:r>
          </a:p>
          <a:p>
            <a:pPr>
              <a:buFontTx/>
              <a:buNone/>
            </a:pPr>
            <a:r>
              <a:rPr lang="cs-CZ" sz="2900" dirty="0"/>
              <a:t>	- </a:t>
            </a:r>
            <a:r>
              <a:rPr lang="cs-CZ" sz="2400" dirty="0"/>
              <a:t>jen za </a:t>
            </a:r>
            <a:r>
              <a:rPr lang="cs-CZ" sz="2400" b="1" dirty="0"/>
              <a:t>pracovní dny a svátky</a:t>
            </a:r>
            <a:r>
              <a:rPr lang="cs-CZ" sz="2400" dirty="0"/>
              <a:t>, </a:t>
            </a:r>
          </a:p>
          <a:p>
            <a:pPr>
              <a:buFontTx/>
              <a:buNone/>
            </a:pPr>
            <a:r>
              <a:rPr lang="cs-CZ" sz="2400" dirty="0"/>
              <a:t>	- při PN až od 4. pracovního dne trvání, první </a:t>
            </a:r>
            <a:r>
              <a:rPr lang="cs-CZ" sz="2400" dirty="0" smtClean="0">
                <a:solidFill>
                  <a:srgbClr val="7030A0"/>
                </a:solidFill>
              </a:rPr>
              <a:t>3</a:t>
            </a:r>
            <a:r>
              <a:rPr lang="cs-CZ" sz="2400" dirty="0" smtClean="0">
                <a:solidFill>
                  <a:srgbClr val="008000"/>
                </a:solidFill>
              </a:rPr>
              <a:t>   </a:t>
            </a:r>
            <a:r>
              <a:rPr lang="cs-CZ" sz="2400" dirty="0" smtClean="0">
                <a:solidFill>
                  <a:srgbClr val="7030A0"/>
                </a:solidFill>
              </a:rPr>
              <a:t>pracovní </a:t>
            </a:r>
            <a:r>
              <a:rPr lang="cs-CZ" sz="2400" dirty="0"/>
              <a:t>dny tzv. karenční doba</a:t>
            </a:r>
            <a:r>
              <a:rPr lang="cs-CZ" sz="2400" dirty="0" smtClean="0"/>
              <a:t>),</a:t>
            </a:r>
          </a:p>
          <a:p>
            <a:pPr>
              <a:buFontTx/>
              <a:buNone/>
            </a:pPr>
            <a:r>
              <a:rPr lang="cs-CZ" sz="2000" dirty="0" smtClean="0"/>
              <a:t>- </a:t>
            </a:r>
            <a:r>
              <a:rPr lang="cs-CZ" sz="2400" dirty="0" smtClean="0">
                <a:solidFill>
                  <a:srgbClr val="008000"/>
                </a:solidFill>
              </a:rPr>
              <a:t>Náhradu lze dohodnout nebo stanovit i za první 3 dny nebo vyšší částky, ale podléhá pak zdanění</a:t>
            </a:r>
            <a:r>
              <a:rPr lang="cs-CZ" sz="2400" dirty="0" smtClean="0"/>
              <a:t>…</a:t>
            </a:r>
            <a:endParaRPr lang="cs-CZ" sz="2400" dirty="0"/>
          </a:p>
          <a:p>
            <a:pPr>
              <a:buFontTx/>
              <a:buNone/>
            </a:pPr>
            <a:r>
              <a:rPr lang="cs-CZ" sz="2400" dirty="0">
                <a:solidFill>
                  <a:schemeClr val="accent2"/>
                </a:solidFill>
              </a:rPr>
              <a:t>	</a:t>
            </a:r>
            <a:endParaRPr lang="cs-CZ" sz="2400" dirty="0"/>
          </a:p>
          <a:p>
            <a:pPr>
              <a:buFontTx/>
              <a:buNone/>
            </a:pPr>
            <a:endParaRPr lang="cs-CZ" sz="20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4.2.6 </a:t>
            </a:r>
            <a:r>
              <a:rPr lang="cs-CZ" sz="3200" b="1" dirty="0"/>
              <a:t>Redukční hranice pro náhradu mzdy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1800" dirty="0"/>
              <a:t>Jsou určovány pro každý kalendářní rok oznámením ministerstva práce a sociálních věcí</a:t>
            </a:r>
            <a:r>
              <a:rPr lang="cs-CZ" sz="2600" dirty="0"/>
              <a:t>,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Pro </a:t>
            </a:r>
            <a:r>
              <a:rPr lang="cs-CZ" sz="2000" dirty="0" smtClean="0"/>
              <a:t>rok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600" dirty="0" smtClean="0"/>
              <a:t>    </a:t>
            </a:r>
            <a:r>
              <a:rPr lang="cs-CZ" sz="2600" u="sng" strike="sngStrike" dirty="0" smtClean="0"/>
              <a:t>2015   </a:t>
            </a:r>
            <a:r>
              <a:rPr lang="cs-CZ" sz="2600" u="sng" dirty="0" smtClean="0"/>
              <a:t>    </a:t>
            </a:r>
            <a:r>
              <a:rPr lang="cs-CZ" sz="2600" u="sng" strike="sngStrike" dirty="0" smtClean="0"/>
              <a:t>2016</a:t>
            </a:r>
            <a:r>
              <a:rPr lang="cs-CZ" sz="2600" u="sng" dirty="0" smtClean="0"/>
              <a:t>  </a:t>
            </a:r>
            <a:r>
              <a:rPr lang="cs-CZ" sz="2600" b="1" u="sng" dirty="0" smtClean="0"/>
              <a:t>2017</a:t>
            </a:r>
            <a:r>
              <a:rPr lang="cs-CZ" sz="2600" u="sng" dirty="0" smtClean="0"/>
              <a:t> - denní </a:t>
            </a:r>
            <a:r>
              <a:rPr lang="cs-CZ" sz="2600" u="sng" dirty="0"/>
              <a:t>částky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      do   </a:t>
            </a:r>
            <a:r>
              <a:rPr lang="cs-CZ" sz="2400" strike="sngStrike" dirty="0" smtClean="0"/>
              <a:t>888 </a:t>
            </a:r>
            <a:r>
              <a:rPr lang="cs-CZ" sz="2400" dirty="0" smtClean="0"/>
              <a:t>   </a:t>
            </a:r>
            <a:r>
              <a:rPr lang="cs-CZ" sz="2400" strike="sngStrike" dirty="0" smtClean="0"/>
              <a:t>901</a:t>
            </a:r>
            <a:r>
              <a:rPr lang="cs-CZ" sz="2400" dirty="0" smtClean="0"/>
              <a:t> Kč  –  90 </a:t>
            </a:r>
            <a:r>
              <a:rPr lang="cs-CZ" sz="2400" dirty="0"/>
              <a:t>%,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/>
              <a:t>	</a:t>
            </a:r>
            <a:r>
              <a:rPr lang="cs-CZ" sz="2400" dirty="0" smtClean="0"/>
              <a:t>  do </a:t>
            </a:r>
            <a:r>
              <a:rPr lang="cs-CZ" sz="2400" strike="sngStrike" dirty="0" smtClean="0"/>
              <a:t>1331</a:t>
            </a:r>
            <a:r>
              <a:rPr lang="cs-CZ" sz="2400" dirty="0" smtClean="0"/>
              <a:t>  </a:t>
            </a:r>
            <a:r>
              <a:rPr lang="cs-CZ" sz="2400" strike="sngStrike" dirty="0" smtClean="0"/>
              <a:t>1 351</a:t>
            </a:r>
            <a:r>
              <a:rPr lang="cs-CZ" sz="2400" dirty="0" smtClean="0"/>
              <a:t>Kč  </a:t>
            </a:r>
            <a:r>
              <a:rPr lang="cs-CZ" sz="2400" dirty="0"/>
              <a:t>– </a:t>
            </a:r>
            <a:r>
              <a:rPr lang="cs-CZ" sz="2400" dirty="0" smtClean="0"/>
              <a:t> 60 </a:t>
            </a:r>
            <a:r>
              <a:rPr lang="cs-CZ" sz="2400" dirty="0"/>
              <a:t>%,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/>
              <a:t>	</a:t>
            </a:r>
            <a:r>
              <a:rPr lang="cs-CZ" sz="2400" dirty="0" smtClean="0"/>
              <a:t>  do </a:t>
            </a:r>
            <a:r>
              <a:rPr lang="cs-CZ" sz="2400" strike="sngStrike" dirty="0" smtClean="0"/>
              <a:t>2662</a:t>
            </a:r>
            <a:r>
              <a:rPr lang="cs-CZ" sz="2400" dirty="0" smtClean="0"/>
              <a:t>  </a:t>
            </a:r>
            <a:r>
              <a:rPr lang="cs-CZ" sz="2400" strike="sngStrike" dirty="0" smtClean="0"/>
              <a:t>2 701 </a:t>
            </a:r>
            <a:r>
              <a:rPr lang="cs-CZ" sz="2400" dirty="0" smtClean="0"/>
              <a:t>Kč  –  30</a:t>
            </a:r>
            <a:r>
              <a:rPr lang="cs-CZ" sz="2400" dirty="0" smtClean="0">
                <a:solidFill>
                  <a:srgbClr val="008000"/>
                </a:solidFill>
              </a:rPr>
              <a:t> </a:t>
            </a:r>
            <a:r>
              <a:rPr lang="cs-CZ" sz="2400" dirty="0"/>
              <a:t>%,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/>
              <a:t>      </a:t>
            </a:r>
            <a:r>
              <a:rPr lang="cs-CZ" sz="1400" dirty="0"/>
              <a:t>k vyššímu výdělku se nepřihlíží</a:t>
            </a:r>
            <a:r>
              <a:rPr lang="cs-CZ" sz="14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/>
              <a:t>4.2.7 </a:t>
            </a:r>
            <a:r>
              <a:rPr lang="cs-CZ" sz="4000" b="1" dirty="0"/>
              <a:t>Nemocenské</a:t>
            </a:r>
            <a:r>
              <a:rPr lang="cs-CZ" dirty="0"/>
              <a:t> </a:t>
            </a:r>
            <a:r>
              <a:rPr lang="cs-CZ" dirty="0" smtClean="0"/>
              <a:t>dávky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nemocenské dávky se poskytují</a:t>
            </a:r>
            <a:r>
              <a:rPr lang="cs-CZ" sz="2800" b="1" dirty="0"/>
              <a:t> za kalendářní dny od </a:t>
            </a:r>
            <a:r>
              <a:rPr lang="cs-CZ" sz="2800" b="1" dirty="0" smtClean="0"/>
              <a:t> 15. dne </a:t>
            </a:r>
            <a:r>
              <a:rPr lang="cs-CZ" sz="2800" dirty="0"/>
              <a:t>trvání </a:t>
            </a:r>
            <a:r>
              <a:rPr lang="cs-CZ" sz="2800" dirty="0" smtClean="0"/>
              <a:t> </a:t>
            </a:r>
            <a:r>
              <a:rPr lang="cs-CZ" sz="2800" dirty="0"/>
              <a:t>pracovní neschopnosti, </a:t>
            </a:r>
            <a:r>
              <a:rPr lang="cs-CZ" sz="2800" b="1" dirty="0"/>
              <a:t>redukční hranice jsou shodné </a:t>
            </a:r>
            <a:r>
              <a:rPr lang="cs-CZ" sz="2800" dirty="0"/>
              <a:t>jako u výpočtu průměrného redukovaného výdělku,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853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4.2.8 </a:t>
            </a:r>
            <a:r>
              <a:rPr lang="cs-CZ" sz="3200" b="1" dirty="0"/>
              <a:t>Vyloučení a snížení dávek</a:t>
            </a:r>
            <a:r>
              <a:rPr lang="cs-CZ" dirty="0"/>
              <a:t>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u="sng" dirty="0"/>
              <a:t>Vyloučení nároku na nemocenské</a:t>
            </a:r>
            <a:r>
              <a:rPr lang="cs-CZ" dirty="0"/>
              <a:t> – 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	</a:t>
            </a:r>
            <a:r>
              <a:rPr lang="cs-CZ" sz="2000" dirty="0"/>
              <a:t>Pojištěnec, který si </a:t>
            </a:r>
            <a:r>
              <a:rPr lang="cs-CZ" sz="2000" dirty="0">
                <a:solidFill>
                  <a:srgbClr val="008000"/>
                </a:solidFill>
              </a:rPr>
              <a:t>úmyslně přivodil </a:t>
            </a:r>
            <a:r>
              <a:rPr lang="cs-CZ" sz="2000" dirty="0"/>
              <a:t>PN, kterému vznikl v době pobírání dávek </a:t>
            </a:r>
            <a:r>
              <a:rPr lang="cs-CZ" sz="2000" dirty="0">
                <a:solidFill>
                  <a:srgbClr val="008000"/>
                </a:solidFill>
              </a:rPr>
              <a:t>nárok na starobní důchod</a:t>
            </a:r>
            <a:r>
              <a:rPr lang="cs-CZ" sz="2000" dirty="0"/>
              <a:t>, v době útěku z místa výkonu odnětí </a:t>
            </a:r>
            <a:r>
              <a:rPr lang="cs-CZ" sz="2000" dirty="0" smtClean="0"/>
              <a:t>trestu…</a:t>
            </a:r>
            <a:endParaRPr lang="cs-CZ" sz="2000" dirty="0"/>
          </a:p>
          <a:p>
            <a:r>
              <a:rPr lang="cs-CZ" i="1" u="sng" dirty="0"/>
              <a:t>Snížení nároku na 50 % -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	</a:t>
            </a:r>
            <a:r>
              <a:rPr lang="cs-CZ" sz="2000" dirty="0"/>
              <a:t>účast ve rvačce, následek opilosti, psychotropních látek, úmyslný trestný čin nebo úmyslně zaviněný přestupek.</a:t>
            </a:r>
            <a:r>
              <a:rPr lang="cs-CZ" dirty="0"/>
              <a:t> </a:t>
            </a:r>
          </a:p>
          <a:p>
            <a:pPr>
              <a:buFont typeface="Wingdings" pitchFamily="2" charset="2"/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25538"/>
            <a:ext cx="8001000" cy="1216025"/>
          </a:xfrm>
        </p:spPr>
        <p:txBody>
          <a:bodyPr/>
          <a:lstStyle/>
          <a:p>
            <a:r>
              <a:rPr lang="cs-CZ" sz="3400"/>
              <a:t/>
            </a:r>
            <a:br>
              <a:rPr lang="cs-CZ" sz="3400"/>
            </a:br>
            <a:r>
              <a:rPr lang="cs-CZ" sz="3400"/>
              <a:t/>
            </a:r>
            <a:br>
              <a:rPr lang="cs-CZ" sz="3400"/>
            </a:br>
            <a:r>
              <a:rPr lang="cs-CZ" sz="3400"/>
              <a:t> </a:t>
            </a:r>
            <a:r>
              <a:rPr lang="cs-CZ" sz="3200" b="1"/>
              <a:t>4.1.1 Pojistné na sociální zabezpečení</a:t>
            </a:r>
            <a:r>
              <a:rPr lang="cs-CZ" sz="3400" b="1"/>
              <a:t> - legislativa</a:t>
            </a:r>
            <a:br>
              <a:rPr lang="cs-CZ" sz="3400" b="1"/>
            </a:br>
            <a:r>
              <a:rPr lang="cs-CZ" sz="3600" b="1"/>
              <a:t> </a:t>
            </a:r>
            <a:br>
              <a:rPr lang="cs-CZ" sz="3600" b="1"/>
            </a:br>
            <a:endParaRPr lang="cs-CZ" sz="3600" b="1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141663"/>
            <a:ext cx="8229600" cy="2519362"/>
          </a:xfrm>
        </p:spPr>
        <p:txBody>
          <a:bodyPr/>
          <a:lstStyle/>
          <a:p>
            <a:r>
              <a:rPr lang="cs-CZ" sz="2600" i="1" dirty="0"/>
              <a:t>Zákon č. 589/1992 Sb., o pojistném na sociální zabezpečení a příspěvku na státní politiku </a:t>
            </a:r>
            <a:r>
              <a:rPr lang="cs-CZ" sz="2600" i="1" dirty="0" smtClean="0"/>
              <a:t>zaměstnanosti</a:t>
            </a:r>
          </a:p>
          <a:p>
            <a:r>
              <a:rPr lang="cs-CZ" sz="2600" i="1" smtClean="0">
                <a:hlinkClick r:id="rId2"/>
              </a:rPr>
              <a:t>ČSSZ</a:t>
            </a:r>
            <a:endParaRPr lang="cs-CZ" sz="2600" i="1"/>
          </a:p>
          <a:p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4.2.9 </a:t>
            </a:r>
            <a:r>
              <a:rPr lang="cs-CZ" sz="3200" b="1" dirty="0"/>
              <a:t>Speciální termíny v oblasti nemocenských dávek</a:t>
            </a:r>
            <a:endParaRPr lang="cs-CZ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5887" cy="4267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 b="1" i="1" dirty="0">
                <a:solidFill>
                  <a:srgbClr val="FF0000"/>
                </a:solidFill>
              </a:rPr>
              <a:t>Ochranná lhůta</a:t>
            </a:r>
            <a:r>
              <a:rPr lang="cs-CZ" sz="2600" dirty="0">
                <a:solidFill>
                  <a:srgbClr val="FF0000"/>
                </a:solidFill>
              </a:rPr>
              <a:t> </a:t>
            </a:r>
            <a:r>
              <a:rPr lang="cs-CZ" sz="2600" dirty="0"/>
              <a:t>= </a:t>
            </a:r>
            <a:r>
              <a:rPr lang="cs-CZ" sz="1800" dirty="0"/>
              <a:t>doba, ve které má zaměstnanec nárok na výplatu nemocenského, pokud </a:t>
            </a:r>
            <a:r>
              <a:rPr lang="cs-CZ" sz="1800" u="sng" dirty="0"/>
              <a:t>onemocní po skončení</a:t>
            </a:r>
            <a:r>
              <a:rPr lang="cs-CZ" sz="1800" dirty="0"/>
              <a:t> pracovněprávního vztahu</a:t>
            </a:r>
            <a:r>
              <a:rPr lang="cs-CZ" sz="2600" dirty="0"/>
              <a:t> </a:t>
            </a:r>
            <a:r>
              <a:rPr lang="cs-CZ" sz="1700" dirty="0">
                <a:solidFill>
                  <a:schemeClr val="accent2"/>
                </a:solidFill>
              </a:rPr>
              <a:t>(nyní 7 kalendářních dnů </a:t>
            </a:r>
            <a:r>
              <a:rPr lang="cs-CZ" sz="1700" dirty="0"/>
              <a:t>pro nemocenské a karanténu, </a:t>
            </a:r>
            <a:r>
              <a:rPr lang="cs-CZ" sz="1700" dirty="0">
                <a:solidFill>
                  <a:srgbClr val="FF0000"/>
                </a:solidFill>
              </a:rPr>
              <a:t>180</a:t>
            </a:r>
            <a:r>
              <a:rPr lang="cs-CZ" sz="1700" dirty="0"/>
              <a:t> dnů pro peněžitou pomoc v mateřství). </a:t>
            </a:r>
            <a:r>
              <a:rPr lang="cs-CZ" sz="1200" dirty="0">
                <a:solidFill>
                  <a:srgbClr val="00B050"/>
                </a:solidFill>
              </a:rPr>
              <a:t>Není nárok na náhradu od </a:t>
            </a:r>
            <a:r>
              <a:rPr lang="cs-CZ" sz="1200" dirty="0" smtClean="0">
                <a:solidFill>
                  <a:srgbClr val="00B050"/>
                </a:solidFill>
              </a:rPr>
              <a:t>zaměstnavatele za prvních 21 dnů</a:t>
            </a:r>
            <a:r>
              <a:rPr lang="cs-CZ" sz="1200" dirty="0" smtClean="0"/>
              <a:t>.</a:t>
            </a:r>
            <a:endParaRPr lang="cs-CZ" sz="1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 b="1" i="1" dirty="0"/>
              <a:t>Rozhodné období</a:t>
            </a:r>
            <a:r>
              <a:rPr lang="cs-CZ" sz="1700" dirty="0"/>
              <a:t> – 12 kalendářních měsíců před měsícem, ve kterém vznikla sociální událost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752600"/>
            <a:ext cx="3925888" cy="4267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i="1" dirty="0">
                <a:solidFill>
                  <a:srgbClr val="00B0F0"/>
                </a:solidFill>
              </a:rPr>
              <a:t>Podpůrčí doba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/>
              <a:t>=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	</a:t>
            </a:r>
            <a:r>
              <a:rPr lang="cs-CZ" sz="1800" dirty="0"/>
              <a:t>po tuto dobu může pojištěnec </a:t>
            </a:r>
            <a:r>
              <a:rPr lang="cs-CZ" sz="1800" b="1" i="1" dirty="0"/>
              <a:t>pobírat nemocenské</a:t>
            </a:r>
            <a:r>
              <a:rPr lang="cs-CZ" sz="1800" b="1" dirty="0"/>
              <a:t> dávky</a:t>
            </a:r>
            <a:r>
              <a:rPr lang="cs-CZ" sz="1800" dirty="0"/>
              <a:t>-</a:t>
            </a:r>
            <a:r>
              <a:rPr lang="cs-CZ" sz="1800" dirty="0">
                <a:solidFill>
                  <a:srgbClr val="00B0F0"/>
                </a:solidFill>
              </a:rPr>
              <a:t>380 </a:t>
            </a:r>
            <a:r>
              <a:rPr lang="cs-CZ" sz="1800" dirty="0"/>
              <a:t>kalendářních dnů,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	důchodci 70 kal. d</a:t>
            </a:r>
            <a:r>
              <a:rPr lang="cs-CZ" sz="1800" dirty="0" smtClean="0"/>
              <a:t>nů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i="1" dirty="0"/>
              <a:t>Souběh pojištění</a:t>
            </a:r>
            <a:r>
              <a:rPr lang="cs-CZ" sz="2400" dirty="0"/>
              <a:t> z </a:t>
            </a:r>
            <a:r>
              <a:rPr lang="cs-CZ" sz="1800" dirty="0"/>
              <a:t>více zaměstnání – náhrada od všech zaměstnavatelů,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	1 nemocenská dávka vypočítaná ze všech pojištění.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4.2.10 </a:t>
            </a:r>
            <a:r>
              <a:rPr lang="cs-CZ" sz="3200" b="1" dirty="0"/>
              <a:t>	Ošetřovné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  <a:buFont typeface="Wingdings" pitchFamily="2" charset="2"/>
              <a:buNone/>
            </a:pPr>
            <a:r>
              <a:rPr lang="cs-CZ" sz="1600" dirty="0"/>
              <a:t>Ošetřovné náleží zaměstnanci při: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sz="1600" dirty="0"/>
              <a:t>Ošetřování dítěte mladšího </a:t>
            </a:r>
            <a:r>
              <a:rPr lang="cs-CZ" sz="1600" dirty="0">
                <a:solidFill>
                  <a:srgbClr val="00B050"/>
                </a:solidFill>
              </a:rPr>
              <a:t>10 </a:t>
            </a:r>
            <a:r>
              <a:rPr lang="cs-CZ" sz="1600" dirty="0"/>
              <a:t>let, které onemocnělo nebo se zranilo,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sz="1600" dirty="0"/>
              <a:t>Péči o zdravé dítě mladší 10 let z důvodu uzavření výchovného zařízení, karantény nebo nemoci jiné pečující osoby,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sz="1600" dirty="0"/>
              <a:t>Ošetřování jiného nemocného člena rodiny,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sz="1600" dirty="0"/>
              <a:t>Ošetřování dítěte, které je po rozvodu svěřeno do střídavé péče obou rodičů.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 Vyplácí Okresní správa sociálního zabezpečení od 1. dne trvání nároku za kalendářní dny.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Vyplácí se max. </a:t>
            </a:r>
            <a:r>
              <a:rPr lang="cs-CZ" sz="2000" b="1" dirty="0">
                <a:solidFill>
                  <a:srgbClr val="FF0000"/>
                </a:solidFill>
              </a:rPr>
              <a:t>9 </a:t>
            </a:r>
            <a:r>
              <a:rPr lang="cs-CZ" sz="2000" dirty="0">
                <a:solidFill>
                  <a:schemeClr val="accent2"/>
                </a:solidFill>
              </a:rPr>
              <a:t>(16) kalendářních dnů </a:t>
            </a:r>
            <a:r>
              <a:rPr lang="cs-CZ" sz="2000" dirty="0" smtClean="0">
                <a:solidFill>
                  <a:schemeClr val="accent2"/>
                </a:solidFill>
                <a:hlinkClick r:id="rId2"/>
              </a:rPr>
              <a:t>výpočet - kalkulačka</a:t>
            </a:r>
            <a:endParaRPr lang="cs-CZ" sz="2000" dirty="0"/>
          </a:p>
          <a:p>
            <a:pPr marL="571500" indent="-571500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Výpočet nároku vychází také z redukovaného denního vyměřovacího základu a je ve výši 60 %.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Formulář Rozhodnutí o vzniku potřeby ošetřování, je možná změny oprávněné osoby v době trvání nároku.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4.2.11 </a:t>
            </a:r>
            <a:r>
              <a:rPr lang="cs-CZ" sz="3200" b="1" dirty="0"/>
              <a:t>Peněžitá pomoc </a:t>
            </a:r>
            <a:br>
              <a:rPr lang="cs-CZ" sz="3200" b="1" dirty="0"/>
            </a:br>
            <a:r>
              <a:rPr lang="cs-CZ" sz="3200" b="1" dirty="0"/>
              <a:t>v mateřství</a:t>
            </a:r>
            <a:r>
              <a:rPr lang="cs-CZ" sz="3400" dirty="0"/>
              <a:t>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/>
              <a:t>Náleží zaměstnankyni, která byla v posledních dvou letech před porodem nejméně </a:t>
            </a:r>
            <a:r>
              <a:rPr lang="cs-CZ" sz="2000" b="1" dirty="0"/>
              <a:t>270</a:t>
            </a:r>
            <a:r>
              <a:rPr lang="cs-CZ" sz="2000" dirty="0"/>
              <a:t> dnů účastna </a:t>
            </a:r>
            <a:r>
              <a:rPr lang="cs-CZ" sz="2000" dirty="0" smtClean="0"/>
              <a:t>nemocenského </a:t>
            </a:r>
            <a:r>
              <a:rPr lang="cs-CZ" sz="2000" dirty="0"/>
              <a:t>pojištění.</a:t>
            </a:r>
            <a:endParaRPr lang="cs-CZ" dirty="0"/>
          </a:p>
          <a:p>
            <a:r>
              <a:rPr lang="cs-CZ" sz="2000" dirty="0"/>
              <a:t>Vyplácí Okresní správa sociálního zabezpečení od 1. dne trvání nároku za kalendářní dny – </a:t>
            </a:r>
            <a:r>
              <a:rPr lang="cs-CZ" sz="2000" b="1" dirty="0"/>
              <a:t>28 týdnů </a:t>
            </a:r>
            <a:r>
              <a:rPr lang="cs-CZ" sz="2000" dirty="0"/>
              <a:t>(2 a více dětí 37 týdnů).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Výpočet nároku vychází z </a:t>
            </a:r>
            <a:r>
              <a:rPr lang="cs-CZ" sz="2000" dirty="0">
                <a:solidFill>
                  <a:srgbClr val="FF0000"/>
                </a:solidFill>
              </a:rPr>
              <a:t>odlišně redukovaného </a:t>
            </a:r>
            <a:r>
              <a:rPr lang="cs-CZ" sz="2000" dirty="0"/>
              <a:t>denního vyměřovacího základu </a:t>
            </a:r>
            <a:r>
              <a:rPr lang="cs-CZ" sz="2000" dirty="0" smtClean="0"/>
              <a:t>než u nemocenské (do 1 hranice 100 %) a jinou procentní sazbou  - 70 % </a:t>
            </a:r>
            <a:endParaRPr lang="cs-CZ" sz="2000" b="1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PPM může být poskytována i </a:t>
            </a:r>
            <a:r>
              <a:rPr lang="cs-CZ" sz="2000" dirty="0" smtClean="0"/>
              <a:t>muži - zaměstnanci </a:t>
            </a:r>
            <a:r>
              <a:rPr lang="cs-CZ" sz="2000" dirty="0"/>
              <a:t>(max. 31 týdnů) a při převzetí dítěte do trvalé péče. </a:t>
            </a:r>
          </a:p>
          <a:p>
            <a:pPr>
              <a:buFont typeface="Wingdings" pitchFamily="2" charset="2"/>
              <a:buNone/>
            </a:pPr>
            <a:endParaRPr lang="cs-CZ" sz="2900" dirty="0"/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4.2.12 </a:t>
            </a:r>
            <a:r>
              <a:rPr lang="cs-CZ" sz="2800" b="1" dirty="0"/>
              <a:t>Vyrovnávací příspěvek v těhotenství a mateřství</a:t>
            </a:r>
            <a:r>
              <a:rPr lang="cs-CZ" dirty="0"/>
              <a:t>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Může být poskytován </a:t>
            </a:r>
            <a:r>
              <a:rPr lang="cs-CZ" sz="2800" dirty="0">
                <a:solidFill>
                  <a:srgbClr val="FF0000"/>
                </a:solidFill>
              </a:rPr>
              <a:t>ženě těhotné a až do 9 měsíců po porodu</a:t>
            </a:r>
            <a:r>
              <a:rPr lang="cs-CZ" sz="2800" dirty="0"/>
              <a:t>, která musí být převedena na jiný druh práce, kde </a:t>
            </a:r>
            <a:r>
              <a:rPr lang="cs-CZ" sz="2800" b="1" dirty="0"/>
              <a:t>bez vlastního zavinění dosahuje nižšího</a:t>
            </a:r>
            <a:r>
              <a:rPr lang="cs-CZ" sz="2800" dirty="0"/>
              <a:t> výdělku,</a:t>
            </a:r>
          </a:p>
          <a:p>
            <a:r>
              <a:rPr lang="cs-CZ" sz="2800" dirty="0"/>
              <a:t>výpočet ze základu jako u peněžité pomoci v mateřství, do výše rozdílu oproti předcházejícímu výdělku.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4.3 Důchodové pojištění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/>
              <a:t>Zákon č. 155/1995 Sb., o důchodovém pojištění</a:t>
            </a:r>
          </a:p>
          <a:p>
            <a:r>
              <a:rPr lang="cs-CZ" i="1"/>
              <a:t>Zákon č. 582/1991., o organizaci a provádění sociálního zabezpečení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20468" y="620688"/>
            <a:ext cx="8001000" cy="1216025"/>
          </a:xfrm>
        </p:spPr>
        <p:txBody>
          <a:bodyPr/>
          <a:lstStyle/>
          <a:p>
            <a:r>
              <a:rPr lang="cs-CZ" sz="2800" b="1" dirty="0" smtClean="0"/>
              <a:t> </a:t>
            </a:r>
            <a:r>
              <a:rPr lang="cs-CZ" sz="2800" b="1" dirty="0"/>
              <a:t>Úkoly zaměstnavatelů v oblasti důchodového pojištění</a:t>
            </a:r>
            <a:r>
              <a:rPr lang="cs-CZ" sz="2800" dirty="0"/>
              <a:t>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sz="2600" b="1" dirty="0" smtClean="0"/>
          </a:p>
          <a:p>
            <a:pPr>
              <a:lnSpc>
                <a:spcPct val="90000"/>
              </a:lnSpc>
            </a:pPr>
            <a:r>
              <a:rPr lang="cs-CZ" sz="2600" b="1" dirty="0" smtClean="0"/>
              <a:t>vést </a:t>
            </a:r>
            <a:r>
              <a:rPr lang="cs-CZ" sz="2600" b="1" dirty="0"/>
              <a:t>záznamy </a:t>
            </a:r>
            <a:r>
              <a:rPr lang="cs-CZ" sz="2600" dirty="0"/>
              <a:t>o skutečnostech rozhodných pro nárok na dávky </a:t>
            </a:r>
            <a:r>
              <a:rPr lang="cs-CZ" sz="2600" dirty="0" smtClean="0"/>
              <a:t>důchodového </a:t>
            </a:r>
            <a:r>
              <a:rPr lang="cs-CZ" sz="2600" dirty="0"/>
              <a:t>pojištění, jejich výši a </a:t>
            </a:r>
            <a:r>
              <a:rPr lang="cs-CZ" sz="2600" dirty="0" smtClean="0"/>
              <a:t>výplatu</a:t>
            </a:r>
            <a:r>
              <a:rPr lang="cs-CZ" sz="2600" dirty="0"/>
              <a:t>,</a:t>
            </a:r>
          </a:p>
          <a:p>
            <a:pPr>
              <a:lnSpc>
                <a:spcPct val="90000"/>
              </a:lnSpc>
            </a:pPr>
            <a:r>
              <a:rPr lang="cs-CZ" sz="2600" b="1" dirty="0"/>
              <a:t>Archivace mzdových listů </a:t>
            </a:r>
            <a:r>
              <a:rPr lang="cs-CZ" sz="2600" dirty="0">
                <a:solidFill>
                  <a:schemeClr val="accent2"/>
                </a:solidFill>
              </a:rPr>
              <a:t>30 let</a:t>
            </a:r>
            <a:r>
              <a:rPr lang="cs-CZ" sz="2600" dirty="0"/>
              <a:t>, </a:t>
            </a:r>
          </a:p>
          <a:p>
            <a:pPr>
              <a:lnSpc>
                <a:spcPct val="90000"/>
              </a:lnSpc>
            </a:pPr>
            <a:r>
              <a:rPr lang="cs-CZ" sz="2600" dirty="0"/>
              <a:t>Ohlašování vstupu do zaměstnání poživatelů starobních důchodů </a:t>
            </a:r>
            <a:r>
              <a:rPr lang="cs-CZ" sz="26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cs-CZ" sz="2600" b="1" dirty="0" smtClean="0"/>
              <a:t>Evidenční </a:t>
            </a:r>
            <a:r>
              <a:rPr lang="cs-CZ" sz="2600" b="1" dirty="0"/>
              <a:t>listy důchodového pojištění </a:t>
            </a:r>
            <a:r>
              <a:rPr lang="cs-CZ" sz="2600" dirty="0"/>
              <a:t>– od 2004 elektronicky.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4.3.2 Starobní důchody - podmínky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Dříve nejméně </a:t>
            </a:r>
            <a:r>
              <a:rPr lang="cs-CZ" dirty="0"/>
              <a:t>25 let </a:t>
            </a:r>
            <a:r>
              <a:rPr lang="cs-CZ" dirty="0">
                <a:solidFill>
                  <a:srgbClr val="00B050"/>
                </a:solidFill>
              </a:rPr>
              <a:t>pojištění</a:t>
            </a:r>
            <a:r>
              <a:rPr lang="cs-CZ" dirty="0"/>
              <a:t> a </a:t>
            </a:r>
            <a:r>
              <a:rPr lang="cs-CZ" dirty="0">
                <a:solidFill>
                  <a:srgbClr val="00B050"/>
                </a:solidFill>
              </a:rPr>
              <a:t>dovršení potřebného </a:t>
            </a:r>
            <a:r>
              <a:rPr lang="cs-CZ" dirty="0" smtClean="0">
                <a:solidFill>
                  <a:srgbClr val="00B050"/>
                </a:solidFill>
              </a:rPr>
              <a:t>věku</a:t>
            </a:r>
            <a:r>
              <a:rPr lang="cs-CZ" dirty="0" smtClean="0"/>
              <a:t>, od </a:t>
            </a:r>
            <a:r>
              <a:rPr lang="cs-CZ" dirty="0"/>
              <a:t>roku 2010 postupné prodlužování na 35 </a:t>
            </a:r>
            <a:r>
              <a:rPr lang="cs-CZ" dirty="0" smtClean="0"/>
              <a:t>let pojištění,</a:t>
            </a:r>
            <a:endParaRPr lang="cs-CZ" dirty="0"/>
          </a:p>
          <a:p>
            <a:r>
              <a:rPr lang="cs-CZ" dirty="0" smtClean="0"/>
              <a:t>Písemná </a:t>
            </a:r>
            <a:r>
              <a:rPr lang="cs-CZ" b="1" i="1" dirty="0"/>
              <a:t>Žádost o přiznání důchodové dávky, </a:t>
            </a:r>
            <a:r>
              <a:rPr lang="cs-CZ" dirty="0"/>
              <a:t>sepisuje OSSZ podle místa trvalého bydliště.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4.3.2 Starobní důchody – potřebný věk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Pojištěnci narození do 31. 12 </a:t>
            </a:r>
            <a:r>
              <a:rPr lang="cs-CZ" dirty="0" smtClean="0">
                <a:solidFill>
                  <a:srgbClr val="00B0F0"/>
                </a:solidFill>
              </a:rPr>
              <a:t>1935</a:t>
            </a:r>
            <a:r>
              <a:rPr lang="cs-CZ" dirty="0" smtClean="0"/>
              <a:t> </a:t>
            </a:r>
            <a:r>
              <a:rPr lang="cs-CZ" dirty="0"/>
              <a:t>– muži 60 let, ženy 57 – 53 let podle počtu vychovaných dětí</a:t>
            </a:r>
            <a:r>
              <a:rPr lang="cs-CZ" dirty="0" smtClean="0"/>
              <a:t>,</a:t>
            </a:r>
          </a:p>
          <a:p>
            <a:pPr marL="0" indent="0">
              <a:lnSpc>
                <a:spcPct val="90000"/>
              </a:lnSpc>
              <a:buNone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Pojištěnci narození do </a:t>
            </a:r>
            <a:r>
              <a:rPr lang="cs-CZ" dirty="0"/>
              <a:t>31. 12. </a:t>
            </a:r>
            <a:r>
              <a:rPr lang="cs-CZ" dirty="0" smtClean="0">
                <a:solidFill>
                  <a:srgbClr val="FFC000"/>
                </a:solidFill>
              </a:rPr>
              <a:t>1968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sz="2400" b="1" dirty="0"/>
              <a:t>připočítávají </a:t>
            </a:r>
            <a:r>
              <a:rPr lang="cs-CZ" sz="2400" dirty="0"/>
              <a:t>se u mužů 2 a u žen 4 měsíce za každý započatý rok po 31. 12. 1995 do dovršení důchodového věku,</a:t>
            </a:r>
          </a:p>
          <a:p>
            <a:pPr marL="0" indent="0">
              <a:lnSpc>
                <a:spcPct val="90000"/>
              </a:lnSpc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8001000" cy="1216025"/>
          </a:xfrm>
        </p:spPr>
        <p:txBody>
          <a:bodyPr/>
          <a:lstStyle/>
          <a:p>
            <a:r>
              <a:rPr lang="cs-CZ" sz="1200" b="1" dirty="0"/>
              <a:t/>
            </a:r>
            <a:br>
              <a:rPr lang="cs-CZ" sz="1200" b="1" dirty="0"/>
            </a:br>
            <a:r>
              <a:rPr lang="cs-CZ" sz="2800" b="1" dirty="0"/>
              <a:t>4.3.2 Starobní důchody – potřebný věk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 smtClean="0"/>
              <a:t>ZÁKON ze </a:t>
            </a:r>
            <a:r>
              <a:rPr lang="cs-CZ" sz="2400" dirty="0"/>
              <a:t>dne 17. července 2008,</a:t>
            </a:r>
            <a:br>
              <a:rPr lang="cs-CZ" sz="2400" dirty="0"/>
            </a:br>
            <a:r>
              <a:rPr lang="cs-CZ" sz="1200" dirty="0"/>
              <a:t>kterým se mění zákon č. 155/1995 Sb., o důchodovém pojištění, ve znění pozdějších předpisů, zákon č. 582/1991 Sb., o organizaci a provádění sociálního </a:t>
            </a:r>
            <a:r>
              <a:rPr lang="cs-CZ" sz="1200" dirty="0" smtClean="0"/>
              <a:t>zabezpečení</a:t>
            </a:r>
          </a:p>
          <a:p>
            <a:pPr>
              <a:buNone/>
            </a:pPr>
            <a:r>
              <a:rPr lang="cs-CZ" sz="3200" dirty="0" smtClean="0"/>
              <a:t>U </a:t>
            </a:r>
            <a:r>
              <a:rPr lang="cs-CZ" sz="3200" dirty="0"/>
              <a:t>pojištěnců narozených po r</a:t>
            </a:r>
            <a:r>
              <a:rPr lang="cs-CZ" sz="3200" dirty="0" smtClean="0"/>
              <a:t>. </a:t>
            </a:r>
            <a:r>
              <a:rPr lang="cs-CZ" sz="3200" dirty="0" smtClean="0">
                <a:solidFill>
                  <a:srgbClr val="7030A0"/>
                </a:solidFill>
              </a:rPr>
              <a:t>1968</a:t>
            </a:r>
            <a:r>
              <a:rPr lang="cs-CZ" sz="3200" dirty="0" smtClean="0"/>
              <a:t> –     </a:t>
            </a:r>
            <a:r>
              <a:rPr lang="cs-CZ" sz="3200" dirty="0"/>
              <a:t>u mužů 65 let, u žen 65 až </a:t>
            </a:r>
            <a:r>
              <a:rPr lang="cs-CZ" sz="3200" dirty="0" smtClean="0"/>
              <a:t>62,</a:t>
            </a:r>
          </a:p>
          <a:p>
            <a:pPr>
              <a:buNone/>
            </a:pP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Další novela zákona ….67 let…….</a:t>
            </a:r>
            <a:endParaRPr lang="cs-CZ" sz="3200" dirty="0"/>
          </a:p>
          <a:p>
            <a:pPr>
              <a:buNone/>
            </a:pPr>
            <a:r>
              <a:rPr lang="cs-CZ" sz="3200" b="1"/>
              <a:t/>
            </a:r>
            <a:br>
              <a:rPr lang="cs-CZ" sz="3200" b="1"/>
            </a:br>
            <a:r>
              <a:rPr lang="cs-CZ" sz="3200" b="1" smtClean="0">
                <a:hlinkClick r:id="rId2"/>
              </a:rPr>
              <a:t>kalkulačka - důchodový věk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Evidenční list důchodového pojištění</a:t>
            </a: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821" y="1752600"/>
            <a:ext cx="6108833" cy="4267200"/>
          </a:xfrm>
        </p:spPr>
      </p:pic>
    </p:spTree>
    <p:extLst>
      <p:ext uri="{BB962C8B-B14F-4D97-AF65-F5344CB8AC3E}">
        <p14:creationId xmlns:p14="http://schemas.microsoft.com/office/powerpoint/2010/main" val="159794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/>
              <a:t>4.1.2 Charakteristika pojistného na sociální zabezpečení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sz="2600" dirty="0"/>
              <a:t>Součást příjmů státního rozpočtu, která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2600" dirty="0"/>
              <a:t>	zahrnuje :</a:t>
            </a:r>
          </a:p>
          <a:p>
            <a:pPr marL="609600" indent="-609600">
              <a:buFontTx/>
              <a:buAutoNum type="alphaLcParenR"/>
            </a:pPr>
            <a:r>
              <a:rPr lang="cs-CZ" sz="2600" dirty="0"/>
              <a:t>pojistné na </a:t>
            </a:r>
            <a:r>
              <a:rPr lang="cs-CZ" sz="2600" b="1" i="1" dirty="0">
                <a:solidFill>
                  <a:schemeClr val="hlink"/>
                </a:solidFill>
              </a:rPr>
              <a:t>důchodové</a:t>
            </a:r>
            <a:r>
              <a:rPr lang="cs-CZ" sz="2600" b="1" i="1" dirty="0"/>
              <a:t> </a:t>
            </a:r>
            <a:r>
              <a:rPr lang="cs-CZ" sz="2600" i="1" dirty="0" smtClean="0"/>
              <a:t>poj.  </a:t>
            </a:r>
            <a:r>
              <a:rPr lang="cs-CZ" sz="2600" i="1" dirty="0" smtClean="0">
                <a:solidFill>
                  <a:schemeClr val="hlink"/>
                </a:solidFill>
              </a:rPr>
              <a:t>(</a:t>
            </a:r>
            <a:r>
              <a:rPr lang="cs-CZ" sz="2600" i="1" dirty="0">
                <a:solidFill>
                  <a:schemeClr val="hlink"/>
                </a:solidFill>
              </a:rPr>
              <a:t>28 %),</a:t>
            </a:r>
          </a:p>
          <a:p>
            <a:pPr marL="609600" indent="-609600">
              <a:buFontTx/>
              <a:buAutoNum type="alphaLcParenR"/>
            </a:pPr>
            <a:r>
              <a:rPr lang="cs-CZ" sz="2600" dirty="0"/>
              <a:t>pojistné na </a:t>
            </a:r>
            <a:r>
              <a:rPr lang="cs-CZ" sz="2600" b="1" i="1" dirty="0">
                <a:solidFill>
                  <a:srgbClr val="663300"/>
                </a:solidFill>
              </a:rPr>
              <a:t>nemocenské</a:t>
            </a:r>
            <a:r>
              <a:rPr lang="cs-CZ" sz="2600" dirty="0"/>
              <a:t> poj. </a:t>
            </a:r>
            <a:r>
              <a:rPr lang="cs-CZ" sz="2600" dirty="0">
                <a:solidFill>
                  <a:srgbClr val="663300"/>
                </a:solidFill>
              </a:rPr>
              <a:t>(2,3 %),</a:t>
            </a:r>
          </a:p>
          <a:p>
            <a:pPr marL="609600" indent="-609600">
              <a:buFontTx/>
              <a:buAutoNum type="alphaLcParenR"/>
            </a:pPr>
            <a:r>
              <a:rPr lang="cs-CZ" sz="2600" dirty="0"/>
              <a:t>příspěvek na </a:t>
            </a:r>
            <a:r>
              <a:rPr lang="cs-CZ" sz="2600" dirty="0">
                <a:solidFill>
                  <a:srgbClr val="008000"/>
                </a:solidFill>
              </a:rPr>
              <a:t>státní politiku zaměstnanosti (1,2 %) </a:t>
            </a:r>
            <a:r>
              <a:rPr lang="cs-CZ" sz="2600" dirty="0"/>
              <a:t>vyměřovacího základu.  </a:t>
            </a:r>
          </a:p>
          <a:p>
            <a:pPr marL="609600" indent="-609600">
              <a:buFontTx/>
              <a:buNone/>
            </a:pPr>
            <a:endParaRPr lang="cs-CZ" sz="2600" dirty="0"/>
          </a:p>
          <a:p>
            <a:pPr marL="609600" indent="-609600">
              <a:buFontTx/>
              <a:buNone/>
            </a:pPr>
            <a:r>
              <a:rPr lang="cs-CZ" sz="2000" b="1" i="1" dirty="0"/>
              <a:t>Z toho zaměstnavatel        25 %,</a:t>
            </a:r>
          </a:p>
          <a:p>
            <a:pPr marL="609600" indent="-609600">
              <a:buFontTx/>
              <a:buNone/>
            </a:pPr>
            <a:r>
              <a:rPr lang="cs-CZ" sz="2000" b="1" i="1" dirty="0">
                <a:solidFill>
                  <a:schemeClr val="accent2"/>
                </a:solidFill>
              </a:rPr>
              <a:t>          zaměstnanec             6,5 %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4.3.2 Starobní důchody – prokazování doby pojištění a náhradních dob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Evidenční listy důchodového pojištění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 Potvrzení </a:t>
            </a:r>
            <a:r>
              <a:rPr lang="cs-CZ" dirty="0"/>
              <a:t>evidence uchazečů o zaměstnání,</a:t>
            </a:r>
          </a:p>
          <a:p>
            <a:r>
              <a:rPr lang="cs-CZ" dirty="0"/>
              <a:t>Doklady o ukončení studia,</a:t>
            </a:r>
          </a:p>
          <a:p>
            <a:r>
              <a:rPr lang="cs-CZ" dirty="0"/>
              <a:t>Čestné prohlášení + svědci…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povinnosti-</a:t>
            </a:r>
            <a:r>
              <a:rPr lang="cs-CZ" dirty="0" err="1" smtClean="0">
                <a:hlinkClick r:id="rId2"/>
              </a:rPr>
              <a:t>zamestnavatelu</a:t>
            </a:r>
            <a:r>
              <a:rPr lang="cs-CZ" dirty="0" smtClean="0">
                <a:hlinkClick r:id="rId2"/>
              </a:rPr>
              <a:t>-v-</a:t>
            </a:r>
            <a:r>
              <a:rPr lang="cs-CZ" dirty="0" err="1" smtClean="0">
                <a:hlinkClick r:id="rId2"/>
              </a:rPr>
              <a:t>duchodovem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pojisteni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Abeceda mzdové </a:t>
            </a:r>
            <a:r>
              <a:rPr lang="cs-CZ" smtClean="0"/>
              <a:t>účetní 2017 </a:t>
            </a:r>
            <a:r>
              <a:rPr lang="cs-CZ" dirty="0" smtClean="0"/>
              <a:t>(8. až 10. kapitola),</a:t>
            </a:r>
          </a:p>
          <a:p>
            <a:r>
              <a:rPr lang="cs-CZ" dirty="0" smtClean="0"/>
              <a:t>http</a:t>
            </a:r>
            <a:r>
              <a:rPr lang="cs-CZ" dirty="0"/>
              <a:t>://www.cssz.cz/cz</a:t>
            </a:r>
          </a:p>
        </p:txBody>
      </p:sp>
    </p:spTree>
    <p:extLst>
      <p:ext uri="{BB962C8B-B14F-4D97-AF65-F5344CB8AC3E}">
        <p14:creationId xmlns:p14="http://schemas.microsoft.com/office/powerpoint/2010/main" val="59699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 dirty="0"/>
              <a:t>4.1.3 Poplatníci pojistného na sociální zabezpečení</a:t>
            </a:r>
            <a:r>
              <a:rPr lang="cs-CZ" sz="3400" dirty="0"/>
              <a:t> (5 skupin)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b="1" i="1" dirty="0"/>
              <a:t>zaměstnavatelé</a:t>
            </a:r>
            <a:r>
              <a:rPr lang="cs-CZ" dirty="0"/>
              <a:t>  </a:t>
            </a: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b="1" i="1" dirty="0" smtClean="0"/>
              <a:t>fyzické </a:t>
            </a:r>
            <a:r>
              <a:rPr lang="cs-CZ" b="1" i="1" dirty="0"/>
              <a:t>osoby</a:t>
            </a:r>
            <a:r>
              <a:rPr lang="cs-CZ" i="1" dirty="0"/>
              <a:t> </a:t>
            </a:r>
            <a:r>
              <a:rPr lang="cs-CZ" dirty="0"/>
              <a:t>pokud: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    </a:t>
            </a:r>
            <a:r>
              <a:rPr lang="cs-CZ" sz="2000" dirty="0"/>
              <a:t>a) vykonávají zaměstnání na území ČR nebo v cizině pro 	zaměstnavatele se sídlem na území ČR,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      b) zaměstnání </a:t>
            </a:r>
            <a:r>
              <a:rPr lang="cs-CZ" sz="2000" b="1" dirty="0"/>
              <a:t>trvalo nebo mělo trvat alespoň 15</a:t>
            </a:r>
            <a:r>
              <a:rPr lang="cs-CZ" sz="2000" dirty="0"/>
              <a:t> 	kalendářních dnů,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      c) sjednaná částka započitatelného příjmu za kalendářní 	měsíc činí alespoň </a:t>
            </a:r>
            <a:r>
              <a:rPr lang="cs-CZ" sz="2000" b="1" dirty="0" smtClean="0"/>
              <a:t>2500 </a:t>
            </a:r>
            <a:r>
              <a:rPr lang="cs-CZ" sz="2000" dirty="0"/>
              <a:t>Kč.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18113" y="1752600"/>
            <a:ext cx="3925887" cy="4267200"/>
          </a:xfrm>
        </p:spPr>
        <p:txBody>
          <a:bodyPr/>
          <a:lstStyle/>
          <a:p>
            <a:endParaRPr lang="cs-CZ" sz="2400" i="1" dirty="0"/>
          </a:p>
          <a:p>
            <a:pPr>
              <a:buFont typeface="Wingdings" pitchFamily="2" charset="2"/>
              <a:buNone/>
            </a:pPr>
            <a:endParaRPr lang="cs-CZ" dirty="0"/>
          </a:p>
          <a:p>
            <a:pPr>
              <a:buFont typeface="Wingdings" pitchFamily="2" charset="2"/>
              <a:buNone/>
            </a:pPr>
            <a:endParaRPr lang="cs-CZ" dirty="0"/>
          </a:p>
          <a:p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/>
              <a:t>4.1.3 Poplatníci pojistného na sociální zabezpečení</a:t>
            </a:r>
            <a:r>
              <a:rPr lang="cs-CZ" sz="3400"/>
              <a:t> (5 skupin)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OSVČ – </a:t>
            </a:r>
            <a:r>
              <a:rPr lang="cs-CZ" sz="2000" dirty="0"/>
              <a:t>povinně důchodové pojištění a příspěvek na státní politiku zaměstnanosti (28 + 1,2 %), </a:t>
            </a:r>
            <a:r>
              <a:rPr lang="cs-CZ" sz="2000" dirty="0">
                <a:solidFill>
                  <a:srgbClr val="663300"/>
                </a:solidFill>
              </a:rPr>
              <a:t>nemocenské </a:t>
            </a:r>
            <a:r>
              <a:rPr lang="cs-CZ" sz="2000" dirty="0" smtClean="0">
                <a:solidFill>
                  <a:srgbClr val="663300"/>
                </a:solidFill>
              </a:rPr>
              <a:t>dobrovolně,</a:t>
            </a:r>
          </a:p>
          <a:p>
            <a:r>
              <a:rPr lang="cs-CZ" sz="2000" dirty="0" smtClean="0"/>
              <a:t>Osoby </a:t>
            </a:r>
            <a:r>
              <a:rPr lang="cs-CZ" sz="2000" b="1" dirty="0"/>
              <a:t>dobrovolně účastné důchodového pojištění</a:t>
            </a:r>
            <a:r>
              <a:rPr lang="cs-CZ" sz="2000" dirty="0"/>
              <a:t> (28 %),</a:t>
            </a:r>
          </a:p>
          <a:p>
            <a:endParaRPr lang="cs-CZ" sz="2000" dirty="0"/>
          </a:p>
          <a:p>
            <a:r>
              <a:rPr lang="cs-CZ" sz="2000" b="1" dirty="0"/>
              <a:t>Zahraniční zaměstnanci</a:t>
            </a:r>
            <a:r>
              <a:rPr lang="cs-CZ" sz="2000" dirty="0"/>
              <a:t> – pracují pouze pro zahraničního zaměstnavatele (mimo EU) – mohou se </a:t>
            </a:r>
            <a:r>
              <a:rPr lang="cs-CZ" sz="2000" b="1" dirty="0"/>
              <a:t>dobrovolně</a:t>
            </a:r>
            <a:r>
              <a:rPr lang="cs-CZ" sz="2000" dirty="0"/>
              <a:t> přihlásit k účasti na </a:t>
            </a:r>
            <a:r>
              <a:rPr lang="cs-CZ" sz="2000" b="1" dirty="0"/>
              <a:t>nemocenském</a:t>
            </a:r>
            <a:r>
              <a:rPr lang="cs-CZ" sz="2000" dirty="0"/>
              <a:t> pojištění, </a:t>
            </a:r>
            <a:r>
              <a:rPr lang="cs-CZ" sz="2000" dirty="0" smtClean="0">
                <a:solidFill>
                  <a:srgbClr val="663300"/>
                </a:solidFill>
              </a:rPr>
              <a:t>(2,3 </a:t>
            </a:r>
            <a:r>
              <a:rPr lang="cs-CZ" sz="2000" dirty="0">
                <a:solidFill>
                  <a:srgbClr val="663300"/>
                </a:solidFill>
              </a:rPr>
              <a:t>%),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/>
              <a:t>4.1.4 Vyměřovací základ</a:t>
            </a:r>
            <a:br>
              <a:rPr lang="cs-CZ" sz="3400" b="1"/>
            </a:br>
            <a:r>
              <a:rPr lang="cs-CZ" sz="3400" b="1"/>
              <a:t>	 </a:t>
            </a:r>
            <a:r>
              <a:rPr lang="cs-CZ" sz="1600" b="1"/>
              <a:t>(pro odvod pojistného na sz</a:t>
            </a:r>
            <a:r>
              <a:rPr lang="cs-CZ" sz="1600"/>
              <a:t>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dirty="0"/>
          </a:p>
          <a:p>
            <a:r>
              <a:rPr lang="cs-CZ" sz="2400" b="1" dirty="0"/>
              <a:t>Vyměřovací základ</a:t>
            </a:r>
            <a:r>
              <a:rPr lang="cs-CZ" sz="2400" dirty="0"/>
              <a:t> = úhrn započitatelných příjmů, které jsou předmětem daně z příjmů FO a nejsou od daně osvobozeny, které zaměstnavatel zaměstnanci zúčtoval. 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	Jedná se o plnění </a:t>
            </a:r>
            <a:r>
              <a:rPr lang="cs-CZ" sz="2400" dirty="0">
                <a:solidFill>
                  <a:srgbClr val="FF0000"/>
                </a:solidFill>
              </a:rPr>
              <a:t>v peněžní i nepeněžní formě, nebo určitou formu výhody.</a:t>
            </a:r>
          </a:p>
          <a:p>
            <a:pPr>
              <a:buFont typeface="Wingdings" pitchFamily="2" charset="2"/>
              <a:buNone/>
            </a:pPr>
            <a:endParaRPr lang="cs-CZ" sz="2400" dirty="0"/>
          </a:p>
          <a:p>
            <a:endParaRPr lang="cs-CZ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/>
              <a:t>4.1.4 Vyměřovací základ</a:t>
            </a:r>
            <a:br>
              <a:rPr lang="cs-CZ" sz="3400" b="1"/>
            </a:br>
            <a:r>
              <a:rPr lang="cs-CZ" sz="3400" b="1"/>
              <a:t>	 </a:t>
            </a:r>
            <a:r>
              <a:rPr lang="cs-CZ" sz="1600" b="1"/>
              <a:t>(pro odvod pojistného na sz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b="1" dirty="0"/>
              <a:t>D</a:t>
            </a:r>
            <a:r>
              <a:rPr lang="cs-CZ" sz="2000" dirty="0"/>
              <a:t>o vyměřovacího </a:t>
            </a:r>
            <a:r>
              <a:rPr lang="cs-CZ" sz="2000" b="1" dirty="0"/>
              <a:t>základu se nezahrnují: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- náhrady škody podle zákoníku práce,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- odstupné, odchodné a odbytné,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- věrnostní přídavky horníků,</a:t>
            </a:r>
          </a:p>
          <a:p>
            <a:pPr>
              <a:buFontTx/>
              <a:buNone/>
            </a:pPr>
            <a:r>
              <a:rPr lang="cs-CZ" sz="2000" dirty="0"/>
              <a:t>- odměny za vynálezy (nesouvisející přímo s výkonem zaměstnání)</a:t>
            </a:r>
          </a:p>
          <a:p>
            <a:pPr>
              <a:buFontTx/>
              <a:buNone/>
            </a:pPr>
            <a:r>
              <a:rPr lang="cs-CZ" sz="2000" dirty="0"/>
              <a:t>- jednorázová sociální výpomoc (živelní pohroma, požár, ekologická havárie apod.,</a:t>
            </a:r>
          </a:p>
          <a:p>
            <a:pPr>
              <a:buFontTx/>
              <a:buNone/>
            </a:pPr>
            <a:r>
              <a:rPr lang="cs-CZ" sz="2000" dirty="0"/>
              <a:t>- plnění důchodcům po 1 roku od skončení zaměstnání,</a:t>
            </a:r>
          </a:p>
          <a:p>
            <a:pPr>
              <a:buFontTx/>
              <a:buNone/>
            </a:pPr>
            <a:r>
              <a:rPr lang="cs-CZ" sz="2000" dirty="0"/>
              <a:t>- pojistné zaplacené zaměstnavatelem za zaměstnance.</a:t>
            </a:r>
          </a:p>
          <a:p>
            <a:pPr>
              <a:buFontTx/>
              <a:buChar char="-"/>
            </a:pPr>
            <a:endParaRPr lang="cs-CZ" sz="2000" dirty="0"/>
          </a:p>
          <a:p>
            <a:pPr>
              <a:buFontTx/>
              <a:buChar char="-"/>
            </a:pPr>
            <a:endParaRPr lang="cs-CZ" sz="2000" dirty="0"/>
          </a:p>
          <a:p>
            <a:pPr>
              <a:buFontTx/>
              <a:buChar char="-"/>
            </a:pPr>
            <a:endParaRPr lang="cs-CZ" sz="2000" dirty="0"/>
          </a:p>
          <a:p>
            <a:pPr>
              <a:buFont typeface="Wingdings" pitchFamily="2" charset="2"/>
              <a:buNone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4.1.4 </a:t>
            </a:r>
            <a:r>
              <a:rPr lang="cs-CZ" b="1" dirty="0" smtClean="0"/>
              <a:t>Maximální vyměřovací </a:t>
            </a:r>
            <a:r>
              <a:rPr lang="cs-CZ" b="1" dirty="0"/>
              <a:t>základ</a:t>
            </a:r>
            <a:endParaRPr lang="cs-CZ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Maximální vyměřovací základ =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	</a:t>
            </a:r>
            <a:r>
              <a:rPr lang="cs-CZ" sz="2400" b="1" dirty="0"/>
              <a:t>	</a:t>
            </a:r>
            <a:endParaRPr lang="cs-CZ" dirty="0"/>
          </a:p>
          <a:p>
            <a:pPr>
              <a:lnSpc>
                <a:spcPct val="90000"/>
              </a:lnSpc>
              <a:buNone/>
            </a:pPr>
            <a:r>
              <a:rPr lang="cs-CZ" dirty="0"/>
              <a:t>	</a:t>
            </a:r>
            <a:r>
              <a:rPr lang="cs-CZ" b="1" dirty="0" smtClean="0"/>
              <a:t>48násobek</a:t>
            </a:r>
            <a:r>
              <a:rPr lang="cs-CZ" dirty="0" smtClean="0"/>
              <a:t> </a:t>
            </a:r>
            <a:r>
              <a:rPr lang="cs-CZ" dirty="0"/>
              <a:t>průměrné mzdy </a:t>
            </a:r>
            <a:endParaRPr lang="cs-CZ" dirty="0" smtClean="0"/>
          </a:p>
          <a:p>
            <a:pPr>
              <a:lnSpc>
                <a:spcPct val="90000"/>
              </a:lnSpc>
              <a:buNone/>
            </a:pPr>
            <a:r>
              <a:rPr lang="cs-CZ" dirty="0"/>
              <a:t> </a:t>
            </a: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Uplatňuje se  od roku 2008</a:t>
            </a:r>
          </a:p>
          <a:p>
            <a:pPr>
              <a:lnSpc>
                <a:spcPct val="9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</a:p>
          <a:p>
            <a:pPr>
              <a:lnSpc>
                <a:spcPct val="90000"/>
              </a:lnSpc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4.1.5 Sazby pojistného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Zaměstnanec </a:t>
            </a:r>
            <a:r>
              <a:rPr lang="cs-CZ" dirty="0">
                <a:solidFill>
                  <a:srgbClr val="FF0000"/>
                </a:solidFill>
              </a:rPr>
              <a:t>6,5 %</a:t>
            </a:r>
            <a:r>
              <a:rPr lang="cs-CZ" dirty="0"/>
              <a:t> vyměřovacího </a:t>
            </a:r>
            <a:r>
              <a:rPr lang="cs-CZ" dirty="0" smtClean="0"/>
              <a:t>základu </a:t>
            </a:r>
            <a:r>
              <a:rPr lang="cs-CZ" sz="2400" dirty="0" smtClean="0"/>
              <a:t>(3,5 % účastníci důchodového spoření = tzv. II. pilíř)</a:t>
            </a:r>
            <a:endParaRPr lang="cs-CZ" sz="2400" dirty="0"/>
          </a:p>
          <a:p>
            <a:r>
              <a:rPr lang="cs-CZ" dirty="0"/>
              <a:t>Zaměstnavatel </a:t>
            </a:r>
            <a:r>
              <a:rPr lang="cs-CZ" dirty="0">
                <a:solidFill>
                  <a:srgbClr val="0070C0"/>
                </a:solidFill>
              </a:rPr>
              <a:t>25 %</a:t>
            </a:r>
            <a:r>
              <a:rPr lang="cs-CZ" dirty="0"/>
              <a:t> </a:t>
            </a:r>
            <a:endParaRPr lang="cs-CZ" sz="2000" dirty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dirty="0"/>
              <a:t>	(z toho 21,5 % na </a:t>
            </a:r>
            <a:r>
              <a:rPr lang="cs-CZ" dirty="0" smtClean="0"/>
              <a:t>důchodové, </a:t>
            </a:r>
            <a:endParaRPr lang="cs-CZ" dirty="0"/>
          </a:p>
          <a:p>
            <a:pPr>
              <a:buFont typeface="Wingdings" pitchFamily="2" charset="2"/>
              <a:buNone/>
            </a:pPr>
            <a:r>
              <a:rPr lang="cs-CZ" dirty="0"/>
              <a:t>			   2,3 % nemocenské a 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			   1,2 % na státní politiku 					zaměstnanosti).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1827</TotalTime>
  <Words>1131</Words>
  <Application>Microsoft Office PowerPoint</Application>
  <PresentationFormat>Předvádění na obrazovce (4:3)</PresentationFormat>
  <Paragraphs>174</Paragraphs>
  <Slides>31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Profil</vt:lpstr>
      <vt:lpstr>   Téma 4: Sociální zabezpečení  </vt:lpstr>
      <vt:lpstr>   4.1.1 Pojistné na sociální zabezpečení - legislativa   </vt:lpstr>
      <vt:lpstr>4.1.2 Charakteristika pojistného na sociální zabezpečení</vt:lpstr>
      <vt:lpstr>4.1.3 Poplatníci pojistného na sociální zabezpečení (5 skupin)</vt:lpstr>
      <vt:lpstr>4.1.3 Poplatníci pojistného na sociální zabezpečení (5 skupin)</vt:lpstr>
      <vt:lpstr>4.1.4 Vyměřovací základ   (pro odvod pojistného na sz)</vt:lpstr>
      <vt:lpstr>4.1.4 Vyměřovací základ   (pro odvod pojistného na sz</vt:lpstr>
      <vt:lpstr>4.1.4 Maximální vyměřovací základ</vt:lpstr>
      <vt:lpstr>4.1.5 Sazby pojistného</vt:lpstr>
      <vt:lpstr>4.1.6 Odvod a splatnost pojistného</vt:lpstr>
      <vt:lpstr>4.2 Nemocenské pojištění - legislativa</vt:lpstr>
      <vt:lpstr>4.2.1 Pojištěnci</vt:lpstr>
      <vt:lpstr>4.2.2 Osoby, které nejsou účastny nemocenského pojištění</vt:lpstr>
      <vt:lpstr>4.2.3 Dávky nemocenského pojištění </vt:lpstr>
      <vt:lpstr>4.2.4 Nemocenské </vt:lpstr>
      <vt:lpstr>4.2.5 Prvních  14 dnů pracovní neschopnosti…</vt:lpstr>
      <vt:lpstr>4.2.6 Redukční hranice pro náhradu mzdy</vt:lpstr>
      <vt:lpstr>4.2.7 Nemocenské dávky</vt:lpstr>
      <vt:lpstr>4.2.8 Vyloučení a snížení dávek </vt:lpstr>
      <vt:lpstr>4.2.9 Speciální termíny v oblasti nemocenských dávek</vt:lpstr>
      <vt:lpstr>4.2.10  Ošetřovné</vt:lpstr>
      <vt:lpstr>4.2.11 Peněžitá pomoc  v mateřství </vt:lpstr>
      <vt:lpstr>4.2.12 Vyrovnávací příspěvek v těhotenství a mateřství </vt:lpstr>
      <vt:lpstr>4.3 Důchodové pojištění</vt:lpstr>
      <vt:lpstr> Úkoly zaměstnavatelů v oblasti důchodového pojištění </vt:lpstr>
      <vt:lpstr>4.3.2 Starobní důchody - podmínky</vt:lpstr>
      <vt:lpstr>4.3.2 Starobní důchody – potřebný věk</vt:lpstr>
      <vt:lpstr> 4.3.2 Starobní důchody – potřebný věk</vt:lpstr>
      <vt:lpstr>Evidenční list důchodového pojištění</vt:lpstr>
      <vt:lpstr>4.3.2 Starobní důchody – prokazování doby pojištění a náhradních dob</vt:lpstr>
      <vt:lpstr>Použité zdroje</vt:lpstr>
    </vt:vector>
  </TitlesOfParts>
  <Company>Desmond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Téma 6: Zdanění příjmů ze závislé  činnosti</dc:title>
  <dc:creator>Pavel Kříž</dc:creator>
  <cp:lastModifiedBy>Krizova Zuzana</cp:lastModifiedBy>
  <cp:revision>112</cp:revision>
  <dcterms:created xsi:type="dcterms:W3CDTF">2005-10-10T06:55:07Z</dcterms:created>
  <dcterms:modified xsi:type="dcterms:W3CDTF">2017-10-18T07:13:39Z</dcterms:modified>
</cp:coreProperties>
</file>