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1"/>
  </p:handoutMasterIdLst>
  <p:sldIdLst>
    <p:sldId id="256" r:id="rId2"/>
    <p:sldId id="275" r:id="rId3"/>
    <p:sldId id="257" r:id="rId4"/>
    <p:sldId id="268" r:id="rId5"/>
    <p:sldId id="269" r:id="rId6"/>
    <p:sldId id="258" r:id="rId7"/>
    <p:sldId id="267" r:id="rId8"/>
    <p:sldId id="259" r:id="rId9"/>
    <p:sldId id="260" r:id="rId10"/>
    <p:sldId id="261" r:id="rId11"/>
    <p:sldId id="270" r:id="rId12"/>
    <p:sldId id="262" r:id="rId13"/>
    <p:sldId id="272" r:id="rId14"/>
    <p:sldId id="263" r:id="rId15"/>
    <p:sldId id="264" r:id="rId16"/>
    <p:sldId id="265" r:id="rId17"/>
    <p:sldId id="266" r:id="rId18"/>
    <p:sldId id="274" r:id="rId19"/>
    <p:sldId id="276" r:id="rId20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5660EA8-A179-465D-8EFE-486BE2447A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79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0509A-06CB-4E31-B566-54673C9D15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52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EC4D2-F935-463E-916F-3A7BEFAB5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77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DD9C4-96C1-49DE-9A63-6503F01A8A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78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0388A-0DD5-40DC-A727-26EA5A189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8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1E189-DC3C-4DD2-9CEB-3F9E203855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22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54665-685B-4891-81AF-F77F6B19D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0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6629F-1DEC-4506-BDA0-A5A04BBA1B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4F4B3-FAE2-4CA6-B1CE-D1A8757B73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4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82D2D-B026-4112-BC3B-A18F05F371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3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47366-6D06-4F80-9844-E30B50939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0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748F-4909-4BED-8949-8F072A625E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06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AA17CC-8533-4BB7-804C-B4BF974D9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kariera.ihned.cz/c1-47233270-krachujici-firma-a-zpusoby-rozvazani-pracovniho-pomer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pohoda.cz/zakon-a-pravo/pracovni-pravo/vliv-skonceni-pracovniho-pomeru-na-vysi-podpory/" TargetMode="External"/><Relationship Id="rId2" Type="http://schemas.openxmlformats.org/officeDocument/2006/relationships/hyperlink" Target="http://www.prace.cz/poradna/pravni-radce/detail/article/co-vam-hrozi-kdyz-nedodrzite-vypovedni-dobu-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Téma 6</a:t>
            </a:r>
            <a:br>
              <a:rPr lang="cs-CZ" altLang="cs-CZ" smtClean="0"/>
            </a:br>
            <a:r>
              <a:rPr lang="cs-CZ" altLang="cs-CZ" smtClean="0"/>
              <a:t>Skončení pracovního poměru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 Zákoník práce § 48 až 73</a:t>
            </a:r>
          </a:p>
        </p:txBody>
      </p:sp>
      <p:pic>
        <p:nvPicPr>
          <p:cNvPr id="3076" name="Picture 6" descr="MPj042252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495800"/>
            <a:ext cx="650557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6.3.1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01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Výpovědní </a:t>
            </a:r>
            <a:r>
              <a:rPr lang="cs-CZ" altLang="cs-CZ" b="1" smtClean="0"/>
              <a:t>doba </a:t>
            </a:r>
            <a:r>
              <a:rPr lang="cs-CZ" altLang="cs-CZ" smtClean="0"/>
              <a:t>– </a:t>
            </a:r>
            <a:r>
              <a:rPr lang="cs-CZ" altLang="cs-CZ" b="1" smtClean="0"/>
              <a:t>nejméně 2 měsíce</a:t>
            </a:r>
            <a:r>
              <a:rPr lang="cs-CZ" altLang="cs-CZ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Hromadné propouštění</a:t>
            </a: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/>
              <a:t>10 (20 – 100 zaměstnanců),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/>
              <a:t>10 % (101 – 300 zaměstnanců),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/>
              <a:t>30 (301 – více zaměstnanců),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solidFill>
                  <a:schemeClr val="accent2"/>
                </a:solidFill>
              </a:rPr>
              <a:t>Povinnost informovat  úřad práce nejpozději 30 dnů předem</a:t>
            </a:r>
            <a:r>
              <a:rPr lang="cs-CZ" altLang="cs-CZ" sz="2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6.3.1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Zákaz výpovědi v </a:t>
            </a:r>
            <a:r>
              <a:rPr lang="cs-CZ" altLang="cs-CZ" b="1" u="sng" smtClean="0"/>
              <a:t>ochranné době</a:t>
            </a:r>
            <a:r>
              <a:rPr lang="cs-CZ" altLang="cs-CZ" smtClean="0"/>
              <a:t>.</a:t>
            </a:r>
          </a:p>
          <a:p>
            <a:pPr eaLnBrk="1" hangingPunct="1"/>
            <a:r>
              <a:rPr lang="cs-CZ" altLang="cs-CZ" sz="2400" smtClean="0"/>
              <a:t>Ochranná doba je specifikovaná </a:t>
            </a:r>
            <a:r>
              <a:rPr lang="cs-CZ" altLang="cs-CZ" sz="2400" b="1" smtClean="0"/>
              <a:t>v § 53 ZP</a:t>
            </a:r>
            <a:r>
              <a:rPr lang="cs-CZ" altLang="cs-CZ" sz="2400" smtClean="0"/>
              <a:t>, </a:t>
            </a:r>
            <a:r>
              <a:rPr lang="cs-CZ" altLang="cs-CZ" sz="2000" smtClean="0"/>
              <a:t>jsou to dny, kdy je pracovník práce neschopný, v lázeňském léčení,  zaměstnankyně těhotná, na mateřské dovolené a při čerpání rodičovské dovolené, dále také  výkon veřejné funkce a vojenské cvičení.</a:t>
            </a:r>
          </a:p>
          <a:p>
            <a:pPr eaLnBrk="1" hangingPunct="1"/>
            <a:r>
              <a:rPr lang="cs-CZ" altLang="cs-CZ" sz="2400" smtClean="0">
                <a:solidFill>
                  <a:schemeClr val="accent2"/>
                </a:solidFill>
              </a:rPr>
              <a:t>Zákaz výpovědi se nevztahuje</a:t>
            </a:r>
            <a:r>
              <a:rPr lang="cs-CZ" altLang="cs-CZ" sz="2400" smtClean="0"/>
              <a:t> na organizační změny a důvody pro okamžité zrušení pracovního poměru.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6.3.1</a:t>
            </a:r>
            <a:br>
              <a:rPr lang="cs-CZ" altLang="cs-CZ" sz="3400" smtClean="0"/>
            </a:br>
            <a:r>
              <a:rPr lang="cs-CZ" altLang="cs-CZ" sz="3400" smtClean="0"/>
              <a:t>			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altLang="cs-CZ" b="1" u="sng" smtClean="0"/>
              <a:t>Okamžité zrušení</a:t>
            </a:r>
            <a:r>
              <a:rPr lang="cs-CZ" altLang="cs-CZ" smtClean="0"/>
              <a:t> pracovního poměru </a:t>
            </a:r>
            <a:r>
              <a:rPr lang="cs-CZ" altLang="cs-CZ" sz="2400" smtClean="0">
                <a:solidFill>
                  <a:schemeClr val="accent2"/>
                </a:solidFill>
              </a:rPr>
              <a:t>důvody </a:t>
            </a:r>
            <a:r>
              <a:rPr lang="cs-CZ" altLang="cs-CZ" sz="2400" smtClean="0"/>
              <a:t>pro zaměstnavatele jsou </a:t>
            </a:r>
            <a:r>
              <a:rPr lang="cs-CZ" altLang="cs-CZ" sz="2400" smtClean="0">
                <a:solidFill>
                  <a:schemeClr val="accent2"/>
                </a:solidFill>
              </a:rPr>
              <a:t>pouze dva</a:t>
            </a:r>
            <a:r>
              <a:rPr lang="cs-CZ" altLang="cs-CZ" sz="2400" smtClean="0"/>
              <a:t>: odsouzení zaměstnance pro úmyslný trestný čin  (na 1 rok, resp. 6 měsíců) a porušení povinností (pracovní kázně) zvlášť hrubým způsobem.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cs-CZ" altLang="cs-CZ" sz="2400" smtClean="0"/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cs-CZ" altLang="cs-CZ" sz="2400" smtClean="0"/>
              <a:t>Okamžité zrušení pracovního poměru i výpověď musí zaměstnavatel </a:t>
            </a:r>
            <a:r>
              <a:rPr lang="cs-CZ" altLang="cs-CZ" sz="2400" b="1" smtClean="0"/>
              <a:t>předem projednat</a:t>
            </a:r>
            <a:r>
              <a:rPr lang="cs-CZ" altLang="cs-CZ" sz="2400" smtClean="0"/>
              <a:t>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cs-CZ" altLang="cs-CZ" sz="2400" smtClean="0"/>
              <a:t>	s odborovou organizací.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6.3.1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u="sng" smtClean="0"/>
              <a:t>Zrušení pracovního poměru ve zkušební době </a:t>
            </a:r>
          </a:p>
          <a:p>
            <a:pPr eaLnBrk="1" hangingPunct="1">
              <a:buFontTx/>
              <a:buChar char="-"/>
            </a:pPr>
            <a:r>
              <a:rPr lang="cs-CZ" altLang="cs-CZ" sz="2400" smtClean="0"/>
              <a:t>z jakéhokoliv důvodu nebo bez uvedení důvodu,</a:t>
            </a:r>
          </a:p>
          <a:p>
            <a:pPr eaLnBrk="1" hangingPunct="1">
              <a:buFontTx/>
              <a:buChar char="-"/>
            </a:pPr>
            <a:r>
              <a:rPr lang="cs-CZ" altLang="cs-CZ" sz="2000" smtClean="0"/>
              <a:t>zaměstnavatel nesmí ve zkušební době zrušit pracovní poměr v době prvních 14 (21)kalendářních dnů trvání dočasné pracovní neschopnosti (karantény),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smtClean="0"/>
              <a:t> - musí být provedeno písemně, pracovní poměr skončí dnem doručení zrušení, doporučeno sdělit 3 dny předem.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smtClean="0"/>
              <a:t>	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6.3.2 Jednostranné úkony ze strany zaměstnance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600" b="1" u="sng" smtClean="0"/>
              <a:t>Výpověď</a:t>
            </a:r>
            <a:r>
              <a:rPr lang="cs-CZ" altLang="cs-CZ" sz="2600" smtClean="0"/>
              <a:t> – zaměstnanec je oprávněn dát výpověď z jakéhokoliv důvodu, bez udání důvodu, a to kdykoliv.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 u="sng" smtClean="0"/>
              <a:t>Okamžité zrušení</a:t>
            </a:r>
            <a:r>
              <a:rPr lang="cs-CZ" altLang="cs-CZ" sz="2600" smtClean="0"/>
              <a:t> pracovního poměru –  podle lékařského posudku nemůže konat dosavadní práci nebo pokud do 15 dnů po dni splatnosti neobdržel mzdu.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 u="sng" smtClean="0"/>
              <a:t>Zrušení pracovního poměru ve zkušební době </a:t>
            </a:r>
            <a:r>
              <a:rPr lang="cs-CZ" altLang="cs-CZ" sz="2600" smtClean="0"/>
              <a:t>– stejně jako zaměstnavatel.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6.4 Odstupné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7772400" cy="4149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Při skončení pracovního poměru výpovědí (i dohodou z uvedených důvodů):</a:t>
            </a:r>
          </a:p>
          <a:p>
            <a:pPr eaLnBrk="1" hangingPunct="1"/>
            <a:r>
              <a:rPr lang="cs-CZ" altLang="cs-CZ" smtClean="0"/>
              <a:t>organizační důvody (1-2-3)násobek  průměrného měsíčního výdělku (PMV),</a:t>
            </a:r>
          </a:p>
          <a:p>
            <a:pPr eaLnBrk="1" hangingPunct="1"/>
            <a:r>
              <a:rPr lang="cs-CZ" altLang="cs-CZ" smtClean="0"/>
              <a:t>zdravotní důvody – min. dvanáctinásobek PMV.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  <p:pic>
        <p:nvPicPr>
          <p:cNvPr id="17412" name="Picture 4" descr="MCj042410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85800"/>
            <a:ext cx="9779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6.5 Výjimky při skončení pracovního poměru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U pracovního poměru založeného jmenováním = </a:t>
            </a:r>
            <a:r>
              <a:rPr lang="cs-CZ" altLang="cs-CZ" sz="2400" b="1" smtClean="0"/>
              <a:t>odvolání, vzdání se funkce</a:t>
            </a:r>
            <a:r>
              <a:rPr lang="cs-CZ" altLang="cs-CZ" sz="2400" smtClean="0"/>
              <a:t> – účinné dnem uvedeným v odvolání, nebo dnem následujícím po doručení, ale </a:t>
            </a:r>
            <a:r>
              <a:rPr lang="cs-CZ" altLang="cs-CZ" sz="2400" smtClean="0">
                <a:solidFill>
                  <a:schemeClr val="accent2"/>
                </a:solidFill>
              </a:rPr>
              <a:t>nekončí pracovní poměr</a:t>
            </a:r>
            <a:r>
              <a:rPr lang="cs-CZ" altLang="cs-CZ" sz="2400" smtClean="0"/>
              <a:t>!</a:t>
            </a:r>
          </a:p>
          <a:p>
            <a:pPr eaLnBrk="1" hangingPunct="1"/>
            <a:r>
              <a:rPr lang="cs-CZ" altLang="cs-CZ" sz="2400" smtClean="0"/>
              <a:t>Pokračuje-li zaměstnanec po uplynutí sjednané doby </a:t>
            </a:r>
            <a:r>
              <a:rPr lang="cs-CZ" altLang="cs-CZ" sz="2400" b="1" smtClean="0"/>
              <a:t>u pracovního poměru na dobu určitou</a:t>
            </a:r>
            <a:r>
              <a:rPr lang="cs-CZ" altLang="cs-CZ" sz="2400" smtClean="0"/>
              <a:t> s vědomím zaměstnavatele s vykonáváním práce = změna na dobu neurčitou.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6.6 Povinnosti zaměstnavatele </a:t>
            </a:r>
            <a:br>
              <a:rPr lang="cs-CZ" altLang="cs-CZ" sz="3400" smtClean="0"/>
            </a:br>
            <a:r>
              <a:rPr lang="cs-CZ" altLang="cs-CZ" sz="3400" smtClean="0"/>
              <a:t>   při skončení pracovního poměru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Vystavení </a:t>
            </a:r>
            <a:r>
              <a:rPr lang="cs-CZ" altLang="cs-CZ" b="1" dirty="0" smtClean="0"/>
              <a:t>potvrzení o zaměstnání (tzv. zápočtového listu</a:t>
            </a:r>
            <a:r>
              <a:rPr lang="cs-CZ" altLang="cs-CZ" dirty="0" smtClean="0"/>
              <a:t>), </a:t>
            </a:r>
            <a:r>
              <a:rPr lang="cs-CZ" altLang="cs-CZ" sz="2000" dirty="0" smtClean="0"/>
              <a:t>příp. i pracovního posudku – na žádost zaměstnance,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odhlášení z evidence zdravotní pojišťovny,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odhlášení ze systému sociálního zabezpečení a vystavení </a:t>
            </a:r>
            <a:r>
              <a:rPr lang="cs-CZ" altLang="cs-CZ" sz="2400" smtClean="0"/>
              <a:t>ELDP,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vystavení potvrzení o zdanitelných příjmech.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Návod k řešení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hlinkClick r:id="rId2"/>
              </a:rPr>
              <a:t>http://kariera.ihned.cz/c1-47233270-krachujici-firma-a-zpusoby-rozvazani-pracovniho-pomeru</a:t>
            </a:r>
            <a:endParaRPr lang="cs-CZ" altLang="cs-CZ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Další příklady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hlinkClick r:id="rId2"/>
              </a:rPr>
              <a:t>Co-vam-hrozi-kdyz-nedodrzite-vypovedni-dobu</a:t>
            </a:r>
            <a:endParaRPr lang="cs-CZ" altLang="cs-CZ" smtClean="0"/>
          </a:p>
          <a:p>
            <a:r>
              <a:rPr lang="cs-CZ" altLang="cs-CZ" smtClean="0">
                <a:hlinkClick r:id="rId3"/>
              </a:rPr>
              <a:t>Vliv-skonceni-pracovniho-pomeru-na-vysi-podpory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Příklad: doporučení způsobu rozvázání pracovního poměru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1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smtClean="0"/>
              <a:t>Známý </a:t>
            </a:r>
            <a:r>
              <a:rPr lang="cs-CZ" sz="2100" dirty="0"/>
              <a:t>pracuje v jedné nejmenované pohřební službě již 3 roky a teď </a:t>
            </a:r>
            <a:r>
              <a:rPr lang="cs-CZ" sz="2100" b="1" dirty="0"/>
              <a:t>firma </a:t>
            </a:r>
            <a:r>
              <a:rPr lang="cs-CZ" sz="2100" b="1" dirty="0" smtClean="0"/>
              <a:t>má dlouhodobě problémy</a:t>
            </a:r>
            <a:r>
              <a:rPr lang="cs-CZ" sz="2100" dirty="0" smtClean="0"/>
              <a:t>. Proto již posledních </a:t>
            </a:r>
            <a:r>
              <a:rPr lang="cs-CZ" sz="2100" b="1" dirty="0"/>
              <a:t>5 měsíců </a:t>
            </a:r>
            <a:r>
              <a:rPr lang="cs-CZ" sz="2100" b="1" dirty="0" smtClean="0"/>
              <a:t>nevyplácela mzdu v řádných termínech</a:t>
            </a:r>
            <a:r>
              <a:rPr lang="cs-CZ" sz="2100" dirty="0" smtClean="0"/>
              <a:t>. </a:t>
            </a:r>
            <a:r>
              <a:rPr lang="cs-CZ" sz="2100" dirty="0"/>
              <a:t>Dávali ji po částech a teď </a:t>
            </a:r>
            <a:r>
              <a:rPr lang="cs-CZ" sz="2100" dirty="0" smtClean="0"/>
              <a:t>zaměstnancům ještě dluží mzdu za srpen.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smtClean="0"/>
              <a:t>Zaměstnavatel sdělil, že všem, kteří se domáhají neodkladné výplaty vystaví klidně  </a:t>
            </a:r>
            <a:r>
              <a:rPr lang="cs-CZ" sz="2100" b="1" dirty="0"/>
              <a:t>smlouvu o zániku pracovního poměru</a:t>
            </a:r>
            <a:r>
              <a:rPr lang="cs-CZ" sz="2100" dirty="0"/>
              <a:t>, ale že tam napíše paragraf </a:t>
            </a:r>
            <a:r>
              <a:rPr lang="cs-CZ" sz="2100" dirty="0" smtClean="0">
                <a:solidFill>
                  <a:schemeClr val="accent2"/>
                </a:solidFill>
              </a:rPr>
              <a:t>53 - </a:t>
            </a:r>
            <a:r>
              <a:rPr lang="cs-CZ" sz="2100" dirty="0" smtClean="0"/>
              <a:t> </a:t>
            </a:r>
            <a:r>
              <a:rPr lang="cs-CZ" sz="2100" dirty="0"/>
              <a:t>tedy hrubé porušení kázně. </a:t>
            </a:r>
            <a:endParaRPr lang="cs-CZ" sz="21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3600" dirty="0" smtClean="0"/>
              <a:t>Jak situaci řešit? </a:t>
            </a:r>
            <a:endParaRPr lang="cs-CZ" sz="36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6.1 Způsoby </a:t>
            </a:r>
            <a:r>
              <a:rPr lang="cs-CZ" altLang="cs-CZ" sz="3400" b="1" smtClean="0"/>
              <a:t>rozvázání</a:t>
            </a:r>
            <a:r>
              <a:rPr lang="cs-CZ" altLang="cs-CZ" sz="3400" smtClean="0"/>
              <a:t>, skončení a   	zániku pracovního poměru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mtClean="0"/>
              <a:t>Pracovní poměr může být rozvázán: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400" b="1" smtClean="0"/>
              <a:t>Dohodou</a:t>
            </a:r>
            <a:r>
              <a:rPr lang="cs-CZ" altLang="cs-CZ" sz="2400" smtClean="0"/>
              <a:t>,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400" b="1" smtClean="0"/>
              <a:t>výpovědí</a:t>
            </a:r>
            <a:r>
              <a:rPr lang="cs-CZ" altLang="cs-CZ" sz="2400" smtClean="0"/>
              <a:t>,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400" b="1" smtClean="0"/>
              <a:t>okamžitým zrušením</a:t>
            </a:r>
            <a:r>
              <a:rPr lang="cs-CZ" altLang="cs-CZ" sz="2400" smtClean="0"/>
              <a:t>,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400" b="1" smtClean="0"/>
              <a:t>zrušením ve zkušební době</a:t>
            </a:r>
            <a:r>
              <a:rPr lang="cs-CZ" altLang="cs-CZ" sz="2400" smtClean="0"/>
              <a:t> ( b až d = jednostrannými právními úkony zaměstnance či zaměstnavatele).</a:t>
            </a:r>
          </a:p>
          <a:p>
            <a:pPr marL="609600" indent="-609600" eaLnBrk="1" hangingPunct="1">
              <a:buFontTx/>
              <a:buChar char="•"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6.1 Způsoby… </a:t>
            </a:r>
            <a:r>
              <a:rPr lang="cs-CZ" altLang="cs-CZ" sz="3400" b="1" smtClean="0"/>
              <a:t>skončení</a:t>
            </a:r>
            <a:r>
              <a:rPr lang="cs-CZ" altLang="cs-CZ" sz="3400" smtClean="0"/>
              <a:t> pracovního poměru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cs-CZ" altLang="cs-CZ" smtClean="0"/>
              <a:t>Pracovní poměr na dobu určitou končí </a:t>
            </a:r>
            <a:r>
              <a:rPr lang="cs-CZ" altLang="cs-CZ" b="1" smtClean="0"/>
              <a:t>uplynutím sjednané doby</a:t>
            </a:r>
            <a:r>
              <a:rPr lang="cs-CZ" altLang="cs-CZ" smtClean="0"/>
              <a:t>.</a:t>
            </a:r>
          </a:p>
          <a:p>
            <a:pPr eaLnBrk="1" hangingPunct="1">
              <a:buFontTx/>
              <a:buChar char="•"/>
            </a:pPr>
            <a:r>
              <a:rPr lang="cs-CZ" altLang="cs-CZ" smtClean="0"/>
              <a:t>Pracovní poměry cizinců (pokud již neskončily rozvázáním) skončí </a:t>
            </a:r>
            <a:r>
              <a:rPr lang="cs-CZ" altLang="cs-CZ" b="1" smtClean="0"/>
              <a:t>úředním rozhodnutím</a:t>
            </a:r>
            <a:r>
              <a:rPr lang="cs-CZ" altLang="cs-CZ" smtClean="0"/>
              <a:t> </a:t>
            </a:r>
            <a:r>
              <a:rPr lang="cs-CZ" altLang="cs-CZ" sz="2400" smtClean="0"/>
              <a:t>(skončení pobytu, rozsudkem o vyhoštění, uplynutím platnosti povolení k zaměstnání)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6.1 … </a:t>
            </a:r>
            <a:r>
              <a:rPr lang="cs-CZ" altLang="cs-CZ" sz="3600" b="1" smtClean="0"/>
              <a:t>zánik</a:t>
            </a:r>
            <a:r>
              <a:rPr lang="cs-CZ" altLang="cs-CZ" sz="3600" smtClean="0"/>
              <a:t> pracovního poměru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Pracovní poměr zaniká </a:t>
            </a:r>
            <a:r>
              <a:rPr lang="cs-CZ" altLang="cs-CZ" b="1" smtClean="0"/>
              <a:t>smrtí </a:t>
            </a:r>
            <a:r>
              <a:rPr lang="cs-CZ" altLang="cs-CZ" smtClean="0"/>
              <a:t>zaměstnance.</a:t>
            </a:r>
          </a:p>
          <a:p>
            <a:pPr eaLnBrk="1" hangingPunct="1"/>
            <a:r>
              <a:rPr lang="cs-CZ" altLang="cs-CZ" smtClean="0"/>
              <a:t>Pokud zemře zaměstnavatel – fyzická osoba - pracovní poměr </a:t>
            </a:r>
            <a:r>
              <a:rPr lang="cs-CZ" altLang="cs-CZ" sz="2000" smtClean="0"/>
              <a:t>(s výjimkou pokračování živnosti)</a:t>
            </a:r>
            <a:r>
              <a:rPr lang="cs-CZ" altLang="cs-CZ" smtClean="0"/>
              <a:t> zaniká také. Potřebné doklady zaměstnancům vystaví příslušný úřad práce.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01000" cy="1216025"/>
          </a:xfrm>
        </p:spPr>
        <p:txBody>
          <a:bodyPr/>
          <a:lstStyle/>
          <a:p>
            <a:pPr eaLnBrk="1" hangingPunct="1"/>
            <a:r>
              <a:rPr lang="cs-CZ" altLang="cs-CZ" sz="3400" smtClean="0"/>
              <a:t/>
            </a:r>
            <a:br>
              <a:rPr lang="cs-CZ" altLang="cs-CZ" sz="3400" smtClean="0"/>
            </a:br>
            <a:r>
              <a:rPr lang="cs-CZ" altLang="cs-CZ" sz="3400" smtClean="0"/>
              <a:t>6.2 Dohoda o skončení pracovního poměru (§ 49 zákoníku práce)</a:t>
            </a:r>
            <a:br>
              <a:rPr lang="cs-CZ" altLang="cs-CZ" sz="3400" smtClean="0"/>
            </a:br>
            <a:endParaRPr lang="cs-CZ" altLang="cs-CZ" sz="3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400" smtClean="0"/>
              <a:t>(1</a:t>
            </a:r>
            <a:r>
              <a:rPr lang="cs-CZ" altLang="cs-CZ" sz="2400" i="1" smtClean="0"/>
              <a:t>) Dohodnou-li se zaměstnavatel a zaměstnanec na rozvázání pracovního poměru, končí pracovní poměr </a:t>
            </a:r>
            <a:r>
              <a:rPr lang="cs-CZ" altLang="cs-CZ" sz="2400" b="1" i="1" smtClean="0"/>
              <a:t>sjednaným</a:t>
            </a:r>
            <a:r>
              <a:rPr lang="cs-CZ" altLang="cs-CZ" sz="2400" i="1" smtClean="0"/>
              <a:t> dnem.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i="1" smtClean="0"/>
              <a:t>(2) Dohodu o rozvázání pracovního poměru uzavírají zaměstnavatel a zaměstnanec </a:t>
            </a:r>
            <a:r>
              <a:rPr lang="cs-CZ" altLang="cs-CZ" sz="2400" b="1" i="1" smtClean="0"/>
              <a:t>písemně, jinak je neplatná</a:t>
            </a:r>
            <a:r>
              <a:rPr lang="cs-CZ" altLang="cs-CZ" sz="2400" i="1" smtClean="0"/>
              <a:t>. V dohodě musí být uvedeny </a:t>
            </a:r>
            <a:r>
              <a:rPr lang="cs-CZ" altLang="cs-CZ" sz="2400" i="1" smtClean="0">
                <a:solidFill>
                  <a:srgbClr val="99CC00"/>
                </a:solidFill>
              </a:rPr>
              <a:t>důvody</a:t>
            </a:r>
            <a:r>
              <a:rPr lang="cs-CZ" altLang="cs-CZ" sz="2400" i="1" smtClean="0"/>
              <a:t> rozvázání pracovního poměru, </a:t>
            </a:r>
            <a:r>
              <a:rPr lang="cs-CZ" altLang="cs-CZ" sz="2400" i="1" smtClean="0">
                <a:solidFill>
                  <a:srgbClr val="99CC00"/>
                </a:solidFill>
              </a:rPr>
              <a:t>požaduje-li to zaměstnanec</a:t>
            </a:r>
            <a:r>
              <a:rPr lang="cs-CZ" altLang="cs-CZ" sz="2400" i="1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i="1" smtClean="0"/>
              <a:t>(3) Jedno vyhotovení dohody o rozvázání pracovního poměru vydá zaměstnavatel zaměstnanci.</a:t>
            </a:r>
            <a:r>
              <a:rPr lang="cs-CZ" altLang="cs-CZ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6.2 Dohoda ...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Dříve (do 31. 12. 2006) mohla být dohoda uzavřena také pouze ústně.</a:t>
            </a:r>
          </a:p>
        </p:txBody>
      </p:sp>
      <p:pic>
        <p:nvPicPr>
          <p:cNvPr id="9220" name="Picture 4" descr="MCj025007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048000"/>
            <a:ext cx="303212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6.3 Jednostranné právní úkony při skončení pracovního poměru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Výpověď</a:t>
            </a:r>
            <a:r>
              <a:rPr lang="cs-CZ" altLang="cs-CZ" smtClean="0"/>
              <a:t>- </a:t>
            </a:r>
            <a:r>
              <a:rPr lang="cs-CZ" altLang="cs-CZ" i="1" smtClean="0"/>
              <a:t>musí být dána písemně a doručena druhému účastníkovi</a:t>
            </a:r>
            <a:r>
              <a:rPr lang="cs-CZ" altLang="cs-CZ" smtClean="0"/>
              <a:t>, </a:t>
            </a:r>
            <a:r>
              <a:rPr lang="cs-CZ" altLang="cs-CZ" i="1" smtClean="0"/>
              <a:t>výpovědní doba nejméně 2 měsíce,</a:t>
            </a:r>
          </a:p>
          <a:p>
            <a:pPr eaLnBrk="1" hangingPunct="1"/>
            <a:r>
              <a:rPr lang="cs-CZ" altLang="cs-CZ" b="1" smtClean="0"/>
              <a:t>okamžité zrušení pracovního poměru</a:t>
            </a:r>
            <a:r>
              <a:rPr lang="cs-CZ" altLang="cs-CZ" smtClean="0"/>
              <a:t> - </a:t>
            </a:r>
            <a:r>
              <a:rPr lang="cs-CZ" altLang="cs-CZ" i="1" smtClean="0"/>
              <a:t>písemně, vymezení důvodu, doručení</a:t>
            </a:r>
            <a:r>
              <a:rPr lang="cs-CZ" altLang="cs-CZ" smtClean="0"/>
              <a:t>,</a:t>
            </a:r>
          </a:p>
          <a:p>
            <a:pPr eaLnBrk="1" hangingPunct="1"/>
            <a:r>
              <a:rPr lang="cs-CZ" altLang="cs-CZ" b="1" smtClean="0"/>
              <a:t>zrušení pracovního poměru ve zkušební době</a:t>
            </a:r>
            <a:r>
              <a:rPr lang="cs-CZ" altLang="cs-CZ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6.3.1 Jednostranné úkony </a:t>
            </a:r>
            <a:r>
              <a:rPr lang="cs-CZ" altLang="cs-CZ" sz="3400" b="1" smtClean="0"/>
              <a:t>ze strany zaměstnavatele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u="sng" smtClean="0"/>
              <a:t>Výpověď</a:t>
            </a:r>
            <a:r>
              <a:rPr lang="cs-CZ" altLang="cs-CZ" smtClean="0"/>
              <a:t> – </a:t>
            </a:r>
            <a:r>
              <a:rPr lang="cs-CZ" altLang="cs-CZ" sz="2400" smtClean="0"/>
              <a:t>zaměstnavatel je oprávněn dát výpověď </a:t>
            </a:r>
            <a:r>
              <a:rPr lang="cs-CZ" altLang="cs-CZ" sz="2400" b="1" smtClean="0"/>
              <a:t>pouze z důvodů</a:t>
            </a:r>
            <a:r>
              <a:rPr lang="cs-CZ" altLang="cs-CZ" sz="2400" smtClean="0"/>
              <a:t> stanovených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smtClean="0"/>
              <a:t>      v </a:t>
            </a:r>
            <a:r>
              <a:rPr lang="cs-CZ" altLang="cs-CZ" sz="2400" b="1" smtClean="0"/>
              <a:t>§ 52</a:t>
            </a:r>
            <a:r>
              <a:rPr lang="cs-CZ" altLang="cs-CZ" sz="2400" smtClean="0"/>
              <a:t> zákoníku práce: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400" b="1" smtClean="0"/>
              <a:t>Organizační důvody</a:t>
            </a:r>
            <a:r>
              <a:rPr lang="cs-CZ" altLang="cs-CZ" smtClean="0"/>
              <a:t> (</a:t>
            </a:r>
            <a:r>
              <a:rPr lang="cs-CZ" altLang="cs-CZ" sz="2400" smtClean="0"/>
              <a:t>rušení nebo přemístění zaměstnavatele, nadbytečnost zaměstnance),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400" b="1" smtClean="0"/>
              <a:t>Zdravotní důvody zaměstnance</a:t>
            </a:r>
            <a:r>
              <a:rPr lang="cs-CZ" altLang="cs-CZ" smtClean="0"/>
              <a:t> </a:t>
            </a:r>
            <a:r>
              <a:rPr lang="cs-CZ" altLang="cs-CZ" sz="2000" smtClean="0"/>
              <a:t>(+ nesplňování předpokladů pro výkon sjednané práce),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400" smtClean="0"/>
              <a:t>Pokud jsou </a:t>
            </a:r>
            <a:r>
              <a:rPr lang="cs-CZ" altLang="cs-CZ" sz="2400" b="1" smtClean="0"/>
              <a:t>důvody</a:t>
            </a:r>
            <a:r>
              <a:rPr lang="cs-CZ" altLang="cs-CZ" sz="2400" smtClean="0"/>
              <a:t> pro okamžité zrušení prac. poměru, závažné porušení povinností nebo opakované méně závažné porušení…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endParaRPr lang="cs-CZ" altLang="cs-CZ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372</TotalTime>
  <Words>715</Words>
  <Application>Microsoft Office PowerPoint</Application>
  <PresentationFormat>Předvádění na obrazovce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Profil</vt:lpstr>
      <vt:lpstr>Téma 6 Skončení pracovního poměru</vt:lpstr>
      <vt:lpstr>Příklad: doporučení způsobu rozvázání pracovního poměru</vt:lpstr>
      <vt:lpstr>6.1 Způsoby rozvázání, skončení a    zániku pracovního poměru</vt:lpstr>
      <vt:lpstr>6.1 Způsoby… skončení pracovního poměru</vt:lpstr>
      <vt:lpstr>6.1 … zánik pracovního poměru</vt:lpstr>
      <vt:lpstr> 6.2 Dohoda o skončení pracovního poměru (§ 49 zákoníku práce) </vt:lpstr>
      <vt:lpstr>6.2 Dohoda ...</vt:lpstr>
      <vt:lpstr>6.3 Jednostranné právní úkony při skončení pracovního poměru</vt:lpstr>
      <vt:lpstr>6.3.1 Jednostranné úkony ze strany zaměstnavatele</vt:lpstr>
      <vt:lpstr>6.3.1</vt:lpstr>
      <vt:lpstr>6.3.1</vt:lpstr>
      <vt:lpstr>6.3.1     </vt:lpstr>
      <vt:lpstr>6.3.1</vt:lpstr>
      <vt:lpstr>6.3.2 Jednostranné úkony ze strany zaměstnance</vt:lpstr>
      <vt:lpstr>6.4 Odstupné</vt:lpstr>
      <vt:lpstr>6.5 Výjimky při skončení pracovního poměru</vt:lpstr>
      <vt:lpstr>6.6 Povinnosti zaměstnavatele     při skončení pracovního poměru  </vt:lpstr>
      <vt:lpstr>Návod k řešení </vt:lpstr>
      <vt:lpstr>Další příklady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Krizova Zuzana</cp:lastModifiedBy>
  <cp:revision>30</cp:revision>
  <cp:lastPrinted>1601-01-01T00:00:00Z</cp:lastPrinted>
  <dcterms:created xsi:type="dcterms:W3CDTF">1601-01-01T00:00:00Z</dcterms:created>
  <dcterms:modified xsi:type="dcterms:W3CDTF">2017-10-19T15:38:25Z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