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70" r:id="rId6"/>
    <p:sldId id="269" r:id="rId7"/>
    <p:sldId id="263" r:id="rId8"/>
    <p:sldId id="259" r:id="rId9"/>
    <p:sldId id="257" r:id="rId10"/>
    <p:sldId id="258" r:id="rId11"/>
    <p:sldId id="260" r:id="rId12"/>
    <p:sldId id="261" r:id="rId13"/>
    <p:sldId id="262" r:id="rId14"/>
    <p:sldId id="264" r:id="rId15"/>
    <p:sldId id="265"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630"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8.1.2016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29707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8.1.2016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22300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8.1.2016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97662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8.1.2016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5557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22F3FD4-F68A-4593-AA5F-5DD03B781276}" type="datetimeFigureOut">
              <a:rPr lang="cs-CZ" smtClean="0"/>
              <a:t>8.1.2016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15745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22F3FD4-F68A-4593-AA5F-5DD03B781276}" type="datetimeFigureOut">
              <a:rPr lang="cs-CZ" smtClean="0"/>
              <a:t>8.1.2016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5900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22F3FD4-F68A-4593-AA5F-5DD03B781276}" type="datetimeFigureOut">
              <a:rPr lang="cs-CZ" smtClean="0"/>
              <a:t>8.1.2016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58366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22F3FD4-F68A-4593-AA5F-5DD03B781276}" type="datetimeFigureOut">
              <a:rPr lang="cs-CZ" smtClean="0"/>
              <a:t>8.1.2016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48962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22F3FD4-F68A-4593-AA5F-5DD03B781276}" type="datetimeFigureOut">
              <a:rPr lang="cs-CZ" smtClean="0"/>
              <a:t>8.1.2016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4753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8.1.2016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1097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8.1.2016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74718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F3FD4-F68A-4593-AA5F-5DD03B781276}" type="datetimeFigureOut">
              <a:rPr lang="cs-CZ" smtClean="0"/>
              <a:t>8.1.2016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14178-F150-414F-BD38-91B5C1743F5C}" type="slidenum">
              <a:rPr lang="cs-CZ" smtClean="0"/>
              <a:t>‹#›</a:t>
            </a:fld>
            <a:endParaRPr lang="cs-CZ"/>
          </a:p>
        </p:txBody>
      </p:sp>
    </p:spTree>
    <p:extLst>
      <p:ext uri="{BB962C8B-B14F-4D97-AF65-F5344CB8AC3E}">
        <p14:creationId xmlns:p14="http://schemas.microsoft.com/office/powerpoint/2010/main" val="307710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Jak (ne)připravit zadání BP a DP, jak (ne)psát BP a DP, aneb co je taky (ne)možné</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8759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048672"/>
          </a:xfrm>
        </p:spPr>
        <p:txBody>
          <a:bodyPr/>
          <a:lstStyle/>
          <a:p>
            <a:r>
              <a:rPr lang="cs-CZ" dirty="0"/>
              <a:t>Odborná otázka – jak se asi stane, že pojištění se dostane pod vliv alkoholu</a:t>
            </a:r>
            <a:r>
              <a:rPr lang="cs-CZ" dirty="0" smtClean="0"/>
              <a:t>?</a:t>
            </a:r>
          </a:p>
          <a:p>
            <a:pPr lvl="1"/>
            <a:r>
              <a:rPr lang="cs-CZ" b="1" dirty="0"/>
              <a:t>Pojistitel má také právo odmítnout pojistné plnění, pokud škodná událost nebyla v souladu se smluvními podmínkami, nebo byla napsána ve výlukách, nebo pokud pojištění způsobil škodnou událost pod vlivem alkoholu, nebo jiných omamných látek</a:t>
            </a:r>
          </a:p>
          <a:p>
            <a:pPr marL="457200" lvl="1" indent="0">
              <a:buNone/>
            </a:pPr>
            <a:endParaRPr lang="cs-CZ" dirty="0"/>
          </a:p>
        </p:txBody>
      </p:sp>
    </p:spTree>
    <p:extLst>
      <p:ext uri="{BB962C8B-B14F-4D97-AF65-F5344CB8AC3E}">
        <p14:creationId xmlns:p14="http://schemas.microsoft.com/office/powerpoint/2010/main" val="981229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fontScale="92500" lnSpcReduction="20000"/>
          </a:bodyPr>
          <a:lstStyle/>
          <a:p>
            <a:r>
              <a:rPr lang="cs-CZ" dirty="0"/>
              <a:t>K následující větě no comment.</a:t>
            </a:r>
          </a:p>
          <a:p>
            <a:pPr lvl="1"/>
            <a:r>
              <a:rPr lang="cs-CZ" b="1" dirty="0"/>
              <a:t>Zaměstnavatel musí být ze zákona takto pojištěn </a:t>
            </a:r>
            <a:r>
              <a:rPr lang="cs-CZ" b="1" dirty="0" err="1"/>
              <a:t>buť</a:t>
            </a:r>
            <a:r>
              <a:rPr lang="cs-CZ" b="1" dirty="0"/>
              <a:t> u České pojišťovny, a. s., nebo u Kooperativy, </a:t>
            </a:r>
            <a:r>
              <a:rPr lang="cs-CZ" b="1" dirty="0" smtClean="0"/>
              <a:t>pojišťovny.</a:t>
            </a:r>
            <a:endParaRPr lang="cs-CZ" b="1" dirty="0"/>
          </a:p>
          <a:p>
            <a:r>
              <a:rPr lang="cs-CZ" dirty="0"/>
              <a:t>Otázka pro chytré hlavy – co autor chce říct </a:t>
            </a:r>
            <a:r>
              <a:rPr lang="cs-CZ" dirty="0" smtClean="0"/>
              <a:t>následujícími větami?</a:t>
            </a:r>
            <a:endParaRPr lang="cs-CZ" dirty="0"/>
          </a:p>
          <a:p>
            <a:pPr lvl="1"/>
            <a:r>
              <a:rPr lang="cs-CZ" b="1" dirty="0"/>
              <a:t>Vznik pojistné události je sice v zákoně zmiňován, ale škodná událost </a:t>
            </a:r>
            <a:r>
              <a:rPr lang="cs-CZ" b="1" dirty="0" err="1"/>
              <a:t>událost</a:t>
            </a:r>
            <a:r>
              <a:rPr lang="cs-CZ" b="1" dirty="0"/>
              <a:t> jako taková, tam není nijak blíže vymezená, případně skutečnosti rozhodné pro vznik povinnosti poskytnout pojistné plnění i časového hlediska</a:t>
            </a:r>
            <a:r>
              <a:rPr lang="cs-CZ" b="1" dirty="0" smtClean="0"/>
              <a:t>.</a:t>
            </a:r>
          </a:p>
          <a:p>
            <a:pPr lvl="1"/>
            <a:r>
              <a:rPr lang="cs-CZ" b="1" dirty="0"/>
              <a:t>Požadavek, jehož splnění není vyžadováno, je zavedení některého ze způsobů finančního zajištění jako povinné</a:t>
            </a:r>
            <a:r>
              <a:rPr lang="cs-CZ" b="1" dirty="0" smtClean="0"/>
              <a:t>.</a:t>
            </a:r>
          </a:p>
          <a:p>
            <a:pPr lvl="1"/>
            <a:r>
              <a:rPr lang="cs-CZ" b="1" dirty="0"/>
              <a:t>Následně se hladina v roce vrátil zpět na stejnou hladinu.</a:t>
            </a:r>
            <a:endParaRPr lang="cs-CZ" b="1" dirty="0" smtClean="0"/>
          </a:p>
          <a:p>
            <a:pPr lvl="1"/>
            <a:endParaRPr lang="cs-CZ" b="1" dirty="0"/>
          </a:p>
          <a:p>
            <a:pPr marL="457200" lvl="1" indent="0">
              <a:buNone/>
            </a:pPr>
            <a:endParaRPr lang="cs-CZ" dirty="0"/>
          </a:p>
        </p:txBody>
      </p:sp>
    </p:spTree>
    <p:extLst>
      <p:ext uri="{BB962C8B-B14F-4D97-AF65-F5344CB8AC3E}">
        <p14:creationId xmlns:p14="http://schemas.microsoft.com/office/powerpoint/2010/main" val="2268381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cs-CZ" dirty="0"/>
              <a:t>Vysvětlete význam slova </a:t>
            </a:r>
            <a:r>
              <a:rPr lang="cs-CZ" dirty="0" smtClean="0"/>
              <a:t>„</a:t>
            </a:r>
            <a:r>
              <a:rPr lang="cs-CZ" dirty="0" err="1" smtClean="0"/>
              <a:t>zasového</a:t>
            </a:r>
            <a:r>
              <a:rPr lang="cs-CZ" smtClean="0"/>
              <a:t>“ </a:t>
            </a:r>
            <a:r>
              <a:rPr lang="cs-CZ" dirty="0"/>
              <a:t>v následující větě:</a:t>
            </a:r>
          </a:p>
          <a:p>
            <a:pPr lvl="1"/>
            <a:r>
              <a:rPr lang="cs-CZ" b="1" dirty="0"/>
              <a:t>…blíže vymezená, případně skutečnosti rozhodné pro vznik povinnosti poskytnout pojistné plnění i </a:t>
            </a:r>
            <a:r>
              <a:rPr lang="cs-CZ" b="1" dirty="0" err="1"/>
              <a:t>zasového</a:t>
            </a:r>
            <a:r>
              <a:rPr lang="cs-CZ" b="1" dirty="0"/>
              <a:t> hlediska</a:t>
            </a:r>
          </a:p>
          <a:p>
            <a:r>
              <a:rPr lang="cs-CZ" dirty="0"/>
              <a:t>Co se v analýze dá asi lízat?</a:t>
            </a:r>
          </a:p>
          <a:p>
            <a:pPr lvl="1"/>
            <a:r>
              <a:rPr lang="cs-CZ" b="1" dirty="0" err="1"/>
              <a:t>Analíza</a:t>
            </a:r>
            <a:r>
              <a:rPr lang="cs-CZ" b="1" dirty="0"/>
              <a:t> se dělí na fundamentální a technickou.</a:t>
            </a:r>
          </a:p>
          <a:p>
            <a:r>
              <a:rPr lang="cs-CZ" dirty="0"/>
              <a:t>Z následujícího slovního spojení vyplývá, že je nejlepší si znechuceně odplivnout.</a:t>
            </a:r>
          </a:p>
          <a:p>
            <a:pPr lvl="1"/>
            <a:r>
              <a:rPr lang="cs-CZ" b="1" dirty="0"/>
              <a:t>Z toho vyplívá, že výsledky lze zpřesnit.</a:t>
            </a:r>
          </a:p>
          <a:p>
            <a:pPr marL="457200" lvl="1" indent="0">
              <a:buNone/>
            </a:pPr>
            <a:endParaRPr lang="cs-CZ" dirty="0"/>
          </a:p>
        </p:txBody>
      </p:sp>
    </p:spTree>
    <p:extLst>
      <p:ext uri="{BB962C8B-B14F-4D97-AF65-F5344CB8AC3E}">
        <p14:creationId xmlns:p14="http://schemas.microsoft.com/office/powerpoint/2010/main" val="2858833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76664"/>
          </a:xfrm>
        </p:spPr>
        <p:txBody>
          <a:bodyPr/>
          <a:lstStyle/>
          <a:p>
            <a:r>
              <a:rPr lang="cs-CZ" dirty="0"/>
              <a:t>Tohle je jen trapná klasika..</a:t>
            </a:r>
          </a:p>
          <a:p>
            <a:pPr lvl="1"/>
            <a:r>
              <a:rPr lang="cs-CZ" b="1" dirty="0" smtClean="0"/>
              <a:t>obě </a:t>
            </a:r>
            <a:r>
              <a:rPr lang="cs-CZ" b="1" dirty="0"/>
              <a:t>metody znamenali….</a:t>
            </a:r>
          </a:p>
          <a:p>
            <a:r>
              <a:rPr lang="cs-CZ" dirty="0"/>
              <a:t>Kolik n patří do následující věty?</a:t>
            </a:r>
          </a:p>
          <a:p>
            <a:pPr lvl="1"/>
            <a:r>
              <a:rPr lang="cs-CZ" b="1" dirty="0"/>
              <a:t>Momentálně existuje </a:t>
            </a:r>
            <a:r>
              <a:rPr lang="cs-CZ" b="1" dirty="0" err="1"/>
              <a:t>jedinné</a:t>
            </a:r>
            <a:r>
              <a:rPr lang="cs-CZ" b="1" dirty="0"/>
              <a:t> zákonné </a:t>
            </a:r>
            <a:r>
              <a:rPr lang="cs-CZ" b="1" dirty="0" err="1" smtClean="0"/>
              <a:t>pojištěnní</a:t>
            </a:r>
            <a:r>
              <a:rPr lang="cs-CZ" b="1" dirty="0" smtClean="0"/>
              <a:t> </a:t>
            </a:r>
            <a:r>
              <a:rPr lang="cs-CZ" b="1" dirty="0"/>
              <a:t>odpovědnosti za škodu...</a:t>
            </a:r>
          </a:p>
          <a:p>
            <a:pPr marL="0" indent="0">
              <a:buNone/>
            </a:pPr>
            <a:endParaRPr lang="cs-CZ" dirty="0"/>
          </a:p>
        </p:txBody>
      </p:sp>
    </p:spTree>
    <p:extLst>
      <p:ext uri="{BB962C8B-B14F-4D97-AF65-F5344CB8AC3E}">
        <p14:creationId xmlns:p14="http://schemas.microsoft.com/office/powerpoint/2010/main" val="2768331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nadpisu (pod)kapitol</a:t>
            </a:r>
            <a:endParaRPr lang="cs-CZ" dirty="0"/>
          </a:p>
        </p:txBody>
      </p:sp>
      <p:sp>
        <p:nvSpPr>
          <p:cNvPr id="3" name="Zástupný symbol pro obsah 2"/>
          <p:cNvSpPr>
            <a:spLocks noGrp="1"/>
          </p:cNvSpPr>
          <p:nvPr>
            <p:ph idx="1"/>
          </p:nvPr>
        </p:nvSpPr>
        <p:spPr/>
        <p:txBody>
          <a:bodyPr/>
          <a:lstStyle/>
          <a:p>
            <a:r>
              <a:rPr lang="cs-CZ" dirty="0" smtClean="0"/>
              <a:t>Nadpis má čtenáři říct, o čem kapitola odborně pojednává…takže o čem pojednávají asi tyto kapitoly?</a:t>
            </a:r>
          </a:p>
          <a:p>
            <a:pPr lvl="1"/>
            <a:r>
              <a:rPr lang="cs-CZ" b="1" dirty="0" smtClean="0"/>
              <a:t>1.1.1. Minulost</a:t>
            </a:r>
          </a:p>
          <a:p>
            <a:pPr lvl="1"/>
            <a:r>
              <a:rPr lang="cs-CZ" b="1" dirty="0" smtClean="0"/>
              <a:t>1.1.2. Právo</a:t>
            </a:r>
          </a:p>
          <a:p>
            <a:pPr lvl="1"/>
            <a:r>
              <a:rPr lang="cs-CZ" b="1" dirty="0" smtClean="0"/>
              <a:t>1.3.2. Socialismus</a:t>
            </a:r>
          </a:p>
          <a:p>
            <a:pPr lvl="1"/>
            <a:r>
              <a:rPr lang="cs-CZ" b="1" dirty="0" smtClean="0"/>
              <a:t>2.2.2. Výhled</a:t>
            </a:r>
          </a:p>
          <a:p>
            <a:pPr lvl="1"/>
            <a:r>
              <a:rPr lang="cs-CZ" b="1" dirty="0"/>
              <a:t>3.4.3. Líh</a:t>
            </a:r>
          </a:p>
          <a:p>
            <a:pPr marL="457200" lvl="1" indent="0">
              <a:buNone/>
            </a:pPr>
            <a:endParaRPr lang="cs-CZ" b="1" dirty="0" smtClean="0"/>
          </a:p>
          <a:p>
            <a:pPr lvl="1"/>
            <a:endParaRPr lang="cs-CZ" b="1" dirty="0" smtClean="0"/>
          </a:p>
          <a:p>
            <a:pPr lvl="1"/>
            <a:endParaRPr lang="cs-CZ" dirty="0"/>
          </a:p>
        </p:txBody>
      </p:sp>
    </p:spTree>
    <p:extLst>
      <p:ext uri="{BB962C8B-B14F-4D97-AF65-F5344CB8AC3E}">
        <p14:creationId xmlns:p14="http://schemas.microsoft.com/office/powerpoint/2010/main" val="3205141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Kolik (pod)kapitol je tak akorát?</a:t>
            </a:r>
            <a:endParaRPr lang="cs-CZ" dirty="0"/>
          </a:p>
        </p:txBody>
      </p:sp>
      <p:sp>
        <p:nvSpPr>
          <p:cNvPr id="3" name="Zástupný symbol pro obsah 2"/>
          <p:cNvSpPr>
            <a:spLocks noGrp="1"/>
          </p:cNvSpPr>
          <p:nvPr>
            <p:ph idx="1"/>
          </p:nvPr>
        </p:nvSpPr>
        <p:spPr/>
        <p:txBody>
          <a:bodyPr/>
          <a:lstStyle/>
          <a:p>
            <a:r>
              <a:rPr lang="cs-CZ" dirty="0" smtClean="0"/>
              <a:t>BP má mít cca 40 stran textu, DP cca 70, takže co třeba takto?</a:t>
            </a:r>
          </a:p>
          <a:p>
            <a:pPr lvl="1"/>
            <a:r>
              <a:rPr lang="cs-CZ" dirty="0" smtClean="0"/>
              <a:t>1. Vývoj spotřebních daní v ČR</a:t>
            </a:r>
          </a:p>
          <a:p>
            <a:pPr lvl="2"/>
            <a:r>
              <a:rPr lang="cs-CZ" dirty="0" smtClean="0"/>
              <a:t>1.1. Roky 1990 – 1998</a:t>
            </a:r>
          </a:p>
          <a:p>
            <a:pPr lvl="3"/>
            <a:r>
              <a:rPr lang="cs-CZ" dirty="0" smtClean="0"/>
              <a:t>1.1.1. Vývoj spotřební daně z piva v tomto období</a:t>
            </a:r>
          </a:p>
          <a:p>
            <a:pPr lvl="4"/>
            <a:r>
              <a:rPr lang="cs-CZ" dirty="0" smtClean="0"/>
              <a:t>1.1.1.1. Změny v dani z piva v tomto období</a:t>
            </a:r>
          </a:p>
          <a:p>
            <a:pPr lvl="5"/>
            <a:r>
              <a:rPr lang="cs-CZ" dirty="0" smtClean="0"/>
              <a:t>1.1.1.1. Osvobození od daně z piva</a:t>
            </a:r>
          </a:p>
          <a:p>
            <a:pPr lvl="6"/>
            <a:r>
              <a:rPr lang="cs-CZ" dirty="0" smtClean="0"/>
              <a:t>1.1.1.1.1. Výjimky z osvobození</a:t>
            </a:r>
          </a:p>
          <a:p>
            <a:pPr lvl="7"/>
            <a:r>
              <a:rPr lang="cs-CZ" dirty="0" smtClean="0"/>
              <a:t>1.1.1.1.1.1. Podmíněné osvobození</a:t>
            </a:r>
          </a:p>
          <a:p>
            <a:r>
              <a:rPr lang="cs-CZ" dirty="0" smtClean="0"/>
              <a:t>To vše na cca 2 stranách textu…..</a:t>
            </a:r>
            <a:endParaRPr lang="cs-CZ" dirty="0"/>
          </a:p>
        </p:txBody>
      </p:sp>
    </p:spTree>
    <p:extLst>
      <p:ext uri="{BB962C8B-B14F-4D97-AF65-F5344CB8AC3E}">
        <p14:creationId xmlns:p14="http://schemas.microsoft.com/office/powerpoint/2010/main" val="3763533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z toho plyne?</a:t>
            </a:r>
            <a:endParaRPr lang="cs-CZ" dirty="0"/>
          </a:p>
        </p:txBody>
      </p:sp>
      <p:sp>
        <p:nvSpPr>
          <p:cNvPr id="3" name="Zástupný symbol pro obsah 2"/>
          <p:cNvSpPr>
            <a:spLocks noGrp="1"/>
          </p:cNvSpPr>
          <p:nvPr>
            <p:ph idx="1"/>
          </p:nvPr>
        </p:nvSpPr>
        <p:spPr>
          <a:xfrm>
            <a:off x="457200" y="1412776"/>
            <a:ext cx="8229600" cy="5040560"/>
          </a:xfrm>
        </p:spPr>
        <p:txBody>
          <a:bodyPr>
            <a:normAutofit fontScale="85000" lnSpcReduction="20000"/>
          </a:bodyPr>
          <a:lstStyle/>
          <a:p>
            <a:r>
              <a:rPr lang="cs-CZ" dirty="0" smtClean="0"/>
              <a:t>Z toho plyne, že než něco vedoucímu pošlete, tak si to po sobě přečtete a podobná zvěrstva odstraníte</a:t>
            </a:r>
          </a:p>
          <a:p>
            <a:r>
              <a:rPr lang="cs-CZ" dirty="0" smtClean="0"/>
              <a:t>Pokud jste dysgrafik či jiný </a:t>
            </a:r>
            <a:r>
              <a:rPr lang="cs-CZ" dirty="0" err="1" smtClean="0"/>
              <a:t>dys</a:t>
            </a:r>
            <a:r>
              <a:rPr lang="cs-CZ" dirty="0" smtClean="0"/>
              <a:t>…, tak to necháte přečíst někoho jiného (ideálně tedy někoho bez </a:t>
            </a:r>
            <a:r>
              <a:rPr lang="cs-CZ" smtClean="0"/>
              <a:t>dys</a:t>
            </a:r>
            <a:r>
              <a:rPr lang="cs-CZ" dirty="0" smtClean="0"/>
              <a:t>…)</a:t>
            </a:r>
          </a:p>
          <a:p>
            <a:r>
              <a:rPr lang="cs-CZ" dirty="0" smtClean="0"/>
              <a:t>A co když to pošlete v podobném stavu?</a:t>
            </a:r>
          </a:p>
          <a:p>
            <a:pPr lvl="1"/>
            <a:r>
              <a:rPr lang="cs-CZ" dirty="0" smtClean="0"/>
              <a:t>Stanete se terčem interního posměchu na katedře</a:t>
            </a:r>
          </a:p>
          <a:p>
            <a:pPr lvl="1"/>
            <a:r>
              <a:rPr lang="cs-CZ" dirty="0" smtClean="0"/>
              <a:t>Nejspíš nedostanete zápočet za bakalářské a diplomové semináře</a:t>
            </a:r>
          </a:p>
          <a:p>
            <a:pPr lvl="1"/>
            <a:r>
              <a:rPr lang="cs-CZ" dirty="0" smtClean="0"/>
              <a:t>A když už je dostanete, tak práci neobhájíte pro formální nedostatky</a:t>
            </a:r>
          </a:p>
          <a:p>
            <a:pPr lvl="1"/>
            <a:r>
              <a:rPr lang="cs-CZ" dirty="0" smtClean="0"/>
              <a:t>A když ji náhodou obhájíte, tak v tomto stavu bude nadosmrti viset v </a:t>
            </a:r>
            <a:r>
              <a:rPr lang="cs-CZ" dirty="0" err="1" smtClean="0"/>
              <a:t>isu</a:t>
            </a:r>
            <a:r>
              <a:rPr lang="cs-CZ" dirty="0" smtClean="0"/>
              <a:t>, kdokoliv si ji může najít (třeba zaměstnavatel potenciální?) a vy budete za blbce už navždy….a dobře vám tak.</a:t>
            </a:r>
            <a:endParaRPr lang="cs-CZ" dirty="0"/>
          </a:p>
        </p:txBody>
      </p:sp>
    </p:spTree>
    <p:extLst>
      <p:ext uri="{BB962C8B-B14F-4D97-AF65-F5344CB8AC3E}">
        <p14:creationId xmlns:p14="http://schemas.microsoft.com/office/powerpoint/2010/main" val="2876095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BP a DP</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Povinné náležitosti:</a:t>
            </a:r>
          </a:p>
          <a:p>
            <a:pPr lvl="1" algn="just"/>
            <a:r>
              <a:rPr lang="cs-CZ" dirty="0" smtClean="0"/>
              <a:t>Název práce v češtině a angličtině (překlad z Googlu se skutečně nedoporučuje)</a:t>
            </a:r>
          </a:p>
          <a:p>
            <a:pPr lvl="1" algn="just"/>
            <a:r>
              <a:rPr lang="cs-CZ" dirty="0" smtClean="0"/>
              <a:t>Cíl práce – ABSOLUTNĚ nejdůležitější, když se nesplní, práci nelze obhájit, takže mu věnujte patřičnou pozornost, cíl by měl také vázat na název práce, resp. </a:t>
            </a:r>
            <a:r>
              <a:rPr lang="cs-CZ" dirty="0"/>
              <a:t>o</a:t>
            </a:r>
            <a:r>
              <a:rPr lang="cs-CZ" dirty="0" smtClean="0"/>
              <a:t>pačně, lze stanovit i hlavní cíl a cíle dílčí, záleží na typu práce, </a:t>
            </a:r>
          </a:p>
          <a:p>
            <a:pPr lvl="1" algn="just"/>
            <a:r>
              <a:rPr lang="cs-CZ" dirty="0" smtClean="0"/>
              <a:t>Použité metody – deskripce, analýza, syntéza, komparace, matematicko-statistické metody (konkrétní), atd. – ty pak je nutno skutečně použít</a:t>
            </a:r>
          </a:p>
          <a:p>
            <a:pPr lvl="1" algn="just"/>
            <a:r>
              <a:rPr lang="cs-CZ" dirty="0" smtClean="0"/>
              <a:t>Postup práce (základní osnova – blíže viz </a:t>
            </a:r>
            <a:r>
              <a:rPr lang="cs-CZ" smtClean="0"/>
              <a:t>sylabus předmětu)</a:t>
            </a:r>
            <a:endParaRPr lang="cs-CZ" dirty="0" smtClean="0"/>
          </a:p>
          <a:p>
            <a:pPr lvl="1" algn="just"/>
            <a:r>
              <a:rPr lang="cs-CZ" dirty="0" smtClean="0"/>
              <a:t>Odborné zdroje (min. 5), ve vlastní práci jich pak samozřejmě bude víc. Odborné zdroje ze zadání by pak také měly být v práci opravdu použity….</a:t>
            </a:r>
            <a:endParaRPr lang="cs-CZ" dirty="0"/>
          </a:p>
        </p:txBody>
      </p:sp>
    </p:spTree>
    <p:extLst>
      <p:ext uri="{BB962C8B-B14F-4D97-AF65-F5344CB8AC3E}">
        <p14:creationId xmlns:p14="http://schemas.microsoft.com/office/powerpoint/2010/main" val="645388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Odborné zdroje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Wikipedie není odborný zdroj vhodný do BP, natož DP, populární články nejsou odborné zdroje, novinám nevěří ani prezident, tak v BP a DP na ekonomická témata je taky moc nedoporučuji…</a:t>
            </a:r>
          </a:p>
          <a:p>
            <a:r>
              <a:rPr lang="cs-CZ" dirty="0" smtClean="0"/>
              <a:t>Takže co ano?</a:t>
            </a:r>
          </a:p>
          <a:p>
            <a:pPr lvl="1"/>
            <a:r>
              <a:rPr lang="cs-CZ" dirty="0" smtClean="0"/>
              <a:t>Monografie a odborné knihy (i zahraniční)</a:t>
            </a:r>
          </a:p>
          <a:p>
            <a:pPr lvl="1"/>
            <a:r>
              <a:rPr lang="cs-CZ" dirty="0" smtClean="0"/>
              <a:t>Odborné články (skutečně odborné, prosím) – máme tu řadu databází, odborných časopisů, atd.</a:t>
            </a:r>
          </a:p>
          <a:p>
            <a:pPr lvl="1"/>
            <a:r>
              <a:rPr lang="cs-CZ" dirty="0" smtClean="0"/>
              <a:t>Internetové zdroje (zde skutečně, ale skutečně odborné, prosím)</a:t>
            </a:r>
          </a:p>
          <a:p>
            <a:pPr lvl="1"/>
            <a:r>
              <a:rPr lang="cs-CZ" dirty="0" smtClean="0"/>
              <a:t>Právní předpisy (aktuální) vč. komentářů</a:t>
            </a:r>
          </a:p>
          <a:p>
            <a:pPr lvl="1"/>
            <a:r>
              <a:rPr lang="cs-CZ" dirty="0" smtClean="0"/>
              <a:t>ASPI, atd</a:t>
            </a:r>
            <a:r>
              <a:rPr lang="cs-CZ" dirty="0"/>
              <a:t>.</a:t>
            </a:r>
          </a:p>
          <a:p>
            <a:pPr lvl="1"/>
            <a:endParaRPr lang="cs-CZ" dirty="0"/>
          </a:p>
        </p:txBody>
      </p:sp>
    </p:spTree>
    <p:extLst>
      <p:ext uri="{BB962C8B-B14F-4D97-AF65-F5344CB8AC3E}">
        <p14:creationId xmlns:p14="http://schemas.microsoft.com/office/powerpoint/2010/main" val="105467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Chápeme rozdíl mezi BP a DP?</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Kromě rozsahu u DP nepochybně větší důraz na analytickou část a vlastní přínos autora, aneb co u BP ještě projít může, u DP těžko</a:t>
            </a:r>
          </a:p>
          <a:p>
            <a:r>
              <a:rPr lang="cs-CZ" dirty="0" smtClean="0"/>
              <a:t>U obou typů prací nutná adekvátní práce s literaturou a jinými odbornými zdroji (citace dle normy) – jinak plagiát = průšvih nejvyššího kalibru…</a:t>
            </a:r>
          </a:p>
          <a:p>
            <a:r>
              <a:rPr lang="cs-CZ" dirty="0" smtClean="0"/>
              <a:t>Nutno projít také tento odkaz:</a:t>
            </a:r>
          </a:p>
          <a:p>
            <a:r>
              <a:rPr lang="cs-CZ"/>
              <a:t>http://www.econ.muni.cz/studenti/bc-a-mgr-studium/manual-studenta/radne-ukonceni-studia/zaverecna-bakalarska-diplomova-disertacni-prace</a:t>
            </a:r>
            <a:endParaRPr lang="cs-CZ" dirty="0" smtClean="0"/>
          </a:p>
        </p:txBody>
      </p:sp>
    </p:spTree>
    <p:extLst>
      <p:ext uri="{BB962C8B-B14F-4D97-AF65-F5344CB8AC3E}">
        <p14:creationId xmlns:p14="http://schemas.microsoft.com/office/powerpoint/2010/main" val="1547063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dostupných dat</a:t>
            </a:r>
            <a:endParaRPr lang="cs-CZ" dirty="0"/>
          </a:p>
        </p:txBody>
      </p:sp>
      <p:sp>
        <p:nvSpPr>
          <p:cNvPr id="3" name="Zástupný symbol pro obsah 2"/>
          <p:cNvSpPr>
            <a:spLocks noGrp="1"/>
          </p:cNvSpPr>
          <p:nvPr>
            <p:ph idx="1"/>
          </p:nvPr>
        </p:nvSpPr>
        <p:spPr/>
        <p:txBody>
          <a:bodyPr/>
          <a:lstStyle/>
          <a:p>
            <a:r>
              <a:rPr lang="cs-CZ" dirty="0" smtClean="0"/>
              <a:t>Má-li mít závěrečná práce analytickou část založenou na konkrétních datech (u DP prakticky nutnost, u BP velmi časté) - interní data podniků, bank, pojišťoven, atd., musíte mít jasno, že data budou k dispozici – dohoda s vlastníky, managementem, hlavním účetním, data jsou v databázi, volně přístupná, atd.</a:t>
            </a:r>
          </a:p>
          <a:p>
            <a:r>
              <a:rPr lang="cs-CZ" dirty="0" smtClean="0"/>
              <a:t>Nebudou-li, nesplníte cíl a máte problém….</a:t>
            </a:r>
            <a:endParaRPr lang="cs-CZ" dirty="0"/>
          </a:p>
        </p:txBody>
      </p:sp>
    </p:spTree>
    <p:extLst>
      <p:ext uri="{BB962C8B-B14F-4D97-AF65-F5344CB8AC3E}">
        <p14:creationId xmlns:p14="http://schemas.microsoft.com/office/powerpoint/2010/main" val="538992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Teze BP a DP</a:t>
            </a:r>
            <a:endParaRPr lang="cs-CZ" dirty="0"/>
          </a:p>
        </p:txBody>
      </p:sp>
      <p:sp>
        <p:nvSpPr>
          <p:cNvPr id="3" name="Zástupný symbol pro obsah 2"/>
          <p:cNvSpPr>
            <a:spLocks noGrp="1"/>
          </p:cNvSpPr>
          <p:nvPr>
            <p:ph idx="1"/>
          </p:nvPr>
        </p:nvSpPr>
        <p:spPr/>
        <p:txBody>
          <a:bodyPr/>
          <a:lstStyle/>
          <a:p>
            <a:r>
              <a:rPr lang="cs-CZ" dirty="0" smtClean="0"/>
              <a:t>Téma a zadání vypracovává student(</a:t>
            </a:r>
            <a:r>
              <a:rPr lang="cs-CZ" dirty="0" err="1" smtClean="0"/>
              <a:t>ka</a:t>
            </a:r>
            <a:r>
              <a:rPr lang="cs-CZ" dirty="0" smtClean="0"/>
              <a:t>)</a:t>
            </a:r>
          </a:p>
          <a:p>
            <a:r>
              <a:rPr lang="cs-CZ" dirty="0" smtClean="0"/>
              <a:t>S vedoucím konzultuje – kontakt vychází z iniciativy studenta(</a:t>
            </a:r>
            <a:r>
              <a:rPr lang="cs-CZ" dirty="0" err="1" smtClean="0"/>
              <a:t>ky</a:t>
            </a:r>
            <a:r>
              <a:rPr lang="cs-CZ" dirty="0" smtClean="0"/>
              <a:t>)</a:t>
            </a:r>
          </a:p>
          <a:p>
            <a:r>
              <a:rPr lang="cs-CZ" dirty="0" smtClean="0"/>
              <a:t>Vedoucí připomínkuje, pokud odsouhlasí zadání, vkládá do </a:t>
            </a:r>
            <a:r>
              <a:rPr lang="cs-CZ" dirty="0" err="1" smtClean="0"/>
              <a:t>isu</a:t>
            </a:r>
            <a:r>
              <a:rPr lang="cs-CZ" dirty="0" smtClean="0"/>
              <a:t>, uděluje zápočet</a:t>
            </a:r>
          </a:p>
          <a:p>
            <a:r>
              <a:rPr lang="cs-CZ" dirty="0" smtClean="0"/>
              <a:t>Po vložení do </a:t>
            </a:r>
            <a:r>
              <a:rPr lang="cs-CZ" dirty="0" err="1" smtClean="0"/>
              <a:t>isu</a:t>
            </a:r>
            <a:r>
              <a:rPr lang="cs-CZ" dirty="0" smtClean="0"/>
              <a:t> je zadání prakticky NEMĚNNÉ</a:t>
            </a:r>
            <a:endParaRPr lang="cs-CZ" dirty="0"/>
          </a:p>
        </p:txBody>
      </p:sp>
    </p:spTree>
    <p:extLst>
      <p:ext uri="{BB962C8B-B14F-4D97-AF65-F5344CB8AC3E}">
        <p14:creationId xmlns:p14="http://schemas.microsoft.com/office/powerpoint/2010/main" val="1081466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 na závěr jeden dotaz - je opravdu možné to, co teď uvidíte?</a:t>
            </a:r>
            <a:endParaRPr lang="cs-CZ" dirty="0"/>
          </a:p>
        </p:txBody>
      </p:sp>
      <p:sp>
        <p:nvSpPr>
          <p:cNvPr id="3" name="Zástupný symbol pro obsah 2"/>
          <p:cNvSpPr>
            <a:spLocks noGrp="1"/>
          </p:cNvSpPr>
          <p:nvPr>
            <p:ph idx="1"/>
          </p:nvPr>
        </p:nvSpPr>
        <p:spPr>
          <a:xfrm>
            <a:off x="539552" y="1844824"/>
            <a:ext cx="8229600" cy="4525963"/>
          </a:xfrm>
        </p:spPr>
        <p:txBody>
          <a:bodyPr/>
          <a:lstStyle/>
          <a:p>
            <a:r>
              <a:rPr lang="cs-CZ" dirty="0" smtClean="0"/>
              <a:t>Ano, vše, co v následujících </a:t>
            </a:r>
            <a:r>
              <a:rPr lang="cs-CZ" dirty="0" err="1" smtClean="0"/>
              <a:t>slidech</a:t>
            </a:r>
            <a:r>
              <a:rPr lang="cs-CZ" dirty="0" smtClean="0"/>
              <a:t> uvidíte, je doslovným zněním toho, co Vaši předchůdci poslali svým vedoucím závěrečných prací ke kontrole, a čím se chtěli „prezentovat“ do konce svého života jako veřejně přístupnou prací končící jejich studium na VŠ.</a:t>
            </a:r>
            <a:endParaRPr lang="cs-CZ" dirty="0"/>
          </a:p>
        </p:txBody>
      </p:sp>
    </p:spTree>
    <p:extLst>
      <p:ext uri="{BB962C8B-B14F-4D97-AF65-F5344CB8AC3E}">
        <p14:creationId xmlns:p14="http://schemas.microsoft.com/office/powerpoint/2010/main" val="1343173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76664"/>
          </a:xfrm>
        </p:spPr>
        <p:txBody>
          <a:bodyPr/>
          <a:lstStyle/>
          <a:p>
            <a:r>
              <a:rPr lang="cs-CZ" dirty="0"/>
              <a:t>Kdo v následující větě nenajde alespoň jednu chybu, rovnou odejde, protože na VŠ nemá co dělat. Kdo tam vidí jednu chybu, než se pustí do bakalářky či diplomky, tak si zaplatí minimálně půl roku doučování z češtiny</a:t>
            </a:r>
            <a:r>
              <a:rPr lang="cs-CZ" dirty="0" smtClean="0"/>
              <a:t>.</a:t>
            </a:r>
          </a:p>
          <a:p>
            <a:pPr marL="0" indent="0">
              <a:buNone/>
            </a:pPr>
            <a:endParaRPr lang="cs-CZ" dirty="0"/>
          </a:p>
          <a:p>
            <a:pPr lvl="1"/>
            <a:r>
              <a:rPr lang="cs-CZ" b="1" dirty="0"/>
              <a:t>Pojistné plnění nebude poskytnuto, pokud </a:t>
            </a:r>
            <a:r>
              <a:rPr lang="cs-CZ" b="1" dirty="0" err="1"/>
              <a:t>danná</a:t>
            </a:r>
            <a:r>
              <a:rPr lang="cs-CZ" b="1" dirty="0"/>
              <a:t> škoda nenastane a nikdy nepřesáhne </a:t>
            </a:r>
            <a:r>
              <a:rPr lang="cs-CZ" b="1" dirty="0" err="1"/>
              <a:t>víši</a:t>
            </a:r>
            <a:r>
              <a:rPr lang="cs-CZ" b="1" dirty="0"/>
              <a:t> této škody. </a:t>
            </a:r>
          </a:p>
          <a:p>
            <a:pPr marL="0" indent="0">
              <a:buNone/>
            </a:pPr>
            <a:endParaRPr lang="cs-CZ" dirty="0"/>
          </a:p>
        </p:txBody>
      </p:sp>
    </p:spTree>
    <p:extLst>
      <p:ext uri="{BB962C8B-B14F-4D97-AF65-F5344CB8AC3E}">
        <p14:creationId xmlns:p14="http://schemas.microsoft.com/office/powerpoint/2010/main" val="17537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457200" y="404813"/>
            <a:ext cx="8229600" cy="5721350"/>
          </a:xfrm>
        </p:spPr>
        <p:txBody>
          <a:bodyPr/>
          <a:lstStyle/>
          <a:p>
            <a:r>
              <a:rPr lang="cs-CZ" dirty="0"/>
              <a:t>Alespoň, že je autor zásadový a trvá si na svém.</a:t>
            </a:r>
          </a:p>
          <a:p>
            <a:pPr lvl="1"/>
            <a:r>
              <a:rPr lang="cs-CZ" b="1" dirty="0"/>
              <a:t>Takovéto limity jsou zajisté chytrým krokem ze strany pojišťoven, bez limitu by totiž byly povinovány zaplatit náhradu v jakékoliv </a:t>
            </a:r>
            <a:r>
              <a:rPr lang="cs-CZ" b="1" dirty="0" err="1"/>
              <a:t>víši</a:t>
            </a:r>
            <a:r>
              <a:rPr lang="cs-CZ" b="1" dirty="0"/>
              <a:t>, což by v jistých případech mohlo být velmi nákladné.</a:t>
            </a:r>
          </a:p>
          <a:p>
            <a:r>
              <a:rPr lang="cs-CZ" dirty="0" smtClean="0"/>
              <a:t>Nebo že by ne?</a:t>
            </a:r>
          </a:p>
          <a:p>
            <a:pPr lvl="1"/>
            <a:r>
              <a:rPr lang="cs-CZ" b="1" dirty="0"/>
              <a:t>Rozsah a výše náhrady škody je </a:t>
            </a:r>
            <a:r>
              <a:rPr lang="cs-CZ" b="1" dirty="0" err="1"/>
              <a:t>buť</a:t>
            </a:r>
            <a:r>
              <a:rPr lang="cs-CZ" b="1" dirty="0"/>
              <a:t> stanovena smluvně…</a:t>
            </a:r>
          </a:p>
          <a:p>
            <a:pPr marL="457200" lvl="1" indent="0">
              <a:buNone/>
            </a:pPr>
            <a:endParaRPr lang="cs-CZ" dirty="0"/>
          </a:p>
        </p:txBody>
      </p:sp>
    </p:spTree>
    <p:extLst>
      <p:ext uri="{BB962C8B-B14F-4D97-AF65-F5344CB8AC3E}">
        <p14:creationId xmlns:p14="http://schemas.microsoft.com/office/powerpoint/2010/main" val="27558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876</Words>
  <Application>Microsoft Office PowerPoint</Application>
  <PresentationFormat>Předvádění na obrazovce (4:3)</PresentationFormat>
  <Paragraphs>82</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systému Office</vt:lpstr>
      <vt:lpstr>Jak (ne)připravit zadání BP a DP, jak (ne)psát BP a DP, aneb co je taky (ne)možné</vt:lpstr>
      <vt:lpstr>Zadání BP a DP</vt:lpstr>
      <vt:lpstr>Odborné zdroje</vt:lpstr>
      <vt:lpstr>Chápeme rozdíl mezi BP a DP?</vt:lpstr>
      <vt:lpstr>Význam dostupných dat</vt:lpstr>
      <vt:lpstr>Teze BP a DP</vt:lpstr>
      <vt:lpstr>A na závěr jeden dotaz - je opravdu možné to, co teď uvidíte?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Význam nadpisu (pod)kapitol</vt:lpstr>
      <vt:lpstr>Kolik (pod)kapitol je tak akorát?</vt:lpstr>
      <vt:lpstr>Co z toho plyne?</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(ne)psát BP a DP aneb co je taky (ne)možné</dc:title>
  <dc:creator>admin</dc:creator>
  <cp:lastModifiedBy>admin</cp:lastModifiedBy>
  <cp:revision>20</cp:revision>
  <dcterms:created xsi:type="dcterms:W3CDTF">2014-01-31T15:43:22Z</dcterms:created>
  <dcterms:modified xsi:type="dcterms:W3CDTF">2016-01-08T16:11:15Z</dcterms:modified>
</cp:coreProperties>
</file>