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674" y="-9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94729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1" name="Shape 48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7" name="Shape 53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3" name="Shape 54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1" name="Shape 57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0" name="Shape 5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0" name="Shape 6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7" name="Shape 60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3" name="Shape 61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7" name="Shape 6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4" name="Shape 64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6" name="Shape 65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3" name="Shape 66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9" name="Shape 66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0" name="Shape 68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0" name="Shape 72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7" name="Shape 7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3" name="Shape 73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8" name="Shape 73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4" name="Shape 74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9" name="Shape 7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4" name="Shape 7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9" name="Shape 75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hape 7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4" name="Shape 7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69" name="Shape 76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6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6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bin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cs-CZ" sz="1200" b="0" i="0" u="none" strike="noStrike" cap="none">
              <a:solidFill>
                <a:srgbClr val="8888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-400593" y="4676503"/>
            <a:ext cx="12853850" cy="1785257"/>
          </a:xfrm>
          <a:prstGeom prst="rect">
            <a:avLst/>
          </a:prstGeom>
          <a:solidFill>
            <a:schemeClr val="dk1">
              <a:alpha val="48627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80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TRH NEMOVITOSTÍ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3666132" y="5962260"/>
            <a:ext cx="4720394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3.KAPITOLA – EKONOMIKA ÚZEMNÍHO ROZVOJE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0" y="3424335"/>
            <a:ext cx="4031999" cy="28831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4080000" y="3424332"/>
            <a:ext cx="4031999" cy="28831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8105392" y="3771562"/>
            <a:ext cx="4089598" cy="288315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0" y="3424332"/>
            <a:ext cx="4057199" cy="28831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4067400" y="3424328"/>
            <a:ext cx="4057199" cy="28831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1796" y="3424325"/>
            <a:ext cx="4067999" cy="28831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4069796" y="3424273"/>
            <a:ext cx="4067999" cy="288315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10195" y="3771514"/>
            <a:ext cx="4112396" cy="28831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0" name="Shape 260"/>
          <p:cNvSpPr/>
          <p:nvPr/>
        </p:nvSpPr>
        <p:spPr>
          <a:xfrm>
            <a:off x="4079992" y="3771514"/>
            <a:ext cx="4067999" cy="288315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8089193" y="888301"/>
            <a:ext cx="4108204" cy="288315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10195" y="888254"/>
            <a:ext cx="4096199" cy="288315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3" name="Shape 263"/>
          <p:cNvSpPr/>
          <p:nvPr/>
        </p:nvSpPr>
        <p:spPr>
          <a:xfrm>
            <a:off x="4063794" y="888254"/>
            <a:ext cx="4067999" cy="288315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8163589" y="3771562"/>
            <a:ext cx="4041596" cy="2883159"/>
          </a:xfrm>
          <a:prstGeom prst="rect">
            <a:avLst/>
          </a:prstGeom>
          <a:solidFill>
            <a:schemeClr val="lt1">
              <a:alpha val="6470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32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NEZISKOVÉ SUBJEKTY</a:t>
            </a:r>
          </a:p>
        </p:txBody>
      </p:sp>
      <p:sp>
        <p:nvSpPr>
          <p:cNvPr id="265" name="Shape 265"/>
          <p:cNvSpPr/>
          <p:nvPr/>
        </p:nvSpPr>
        <p:spPr>
          <a:xfrm>
            <a:off x="-6002" y="3771514"/>
            <a:ext cx="4068590" cy="2883159"/>
          </a:xfrm>
          <a:prstGeom prst="rect">
            <a:avLst/>
          </a:prstGeom>
          <a:solidFill>
            <a:schemeClr val="lt1">
              <a:alpha val="6470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32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KOMERČNÍ PODNIKATELÉ</a:t>
            </a:r>
          </a:p>
        </p:txBody>
      </p:sp>
      <p:sp>
        <p:nvSpPr>
          <p:cNvPr id="266" name="Shape 266"/>
          <p:cNvSpPr/>
          <p:nvPr/>
        </p:nvSpPr>
        <p:spPr>
          <a:xfrm>
            <a:off x="4090189" y="3771514"/>
            <a:ext cx="4067999" cy="2883159"/>
          </a:xfrm>
          <a:prstGeom prst="rect">
            <a:avLst/>
          </a:prstGeom>
          <a:solidFill>
            <a:schemeClr val="dk1">
              <a:alpha val="5372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32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VEŘEJNÉ SUBJEKTY</a:t>
            </a:r>
          </a:p>
        </p:txBody>
      </p:sp>
      <p:sp>
        <p:nvSpPr>
          <p:cNvPr id="267" name="Shape 267"/>
          <p:cNvSpPr/>
          <p:nvPr/>
        </p:nvSpPr>
        <p:spPr>
          <a:xfrm>
            <a:off x="8124600" y="888301"/>
            <a:ext cx="4082994" cy="2883159"/>
          </a:xfrm>
          <a:prstGeom prst="rect">
            <a:avLst/>
          </a:prstGeom>
          <a:solidFill>
            <a:schemeClr val="dk1">
              <a:alpha val="5372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32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DEVELOPEŘI</a:t>
            </a:r>
          </a:p>
        </p:txBody>
      </p:sp>
      <p:sp>
        <p:nvSpPr>
          <p:cNvPr id="268" name="Shape 268"/>
          <p:cNvSpPr/>
          <p:nvPr/>
        </p:nvSpPr>
        <p:spPr>
          <a:xfrm>
            <a:off x="20392" y="888254"/>
            <a:ext cx="4062602" cy="2883159"/>
          </a:xfrm>
          <a:prstGeom prst="rect">
            <a:avLst/>
          </a:prstGeom>
          <a:solidFill>
            <a:schemeClr val="dk1">
              <a:alpha val="5372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32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STAVEBNÍCI</a:t>
            </a:r>
          </a:p>
        </p:txBody>
      </p:sp>
      <p:sp>
        <p:nvSpPr>
          <p:cNvPr id="269" name="Shape 269"/>
          <p:cNvSpPr/>
          <p:nvPr/>
        </p:nvSpPr>
        <p:spPr>
          <a:xfrm>
            <a:off x="4073991" y="888254"/>
            <a:ext cx="4067999" cy="2883159"/>
          </a:xfrm>
          <a:prstGeom prst="rect">
            <a:avLst/>
          </a:prstGeom>
          <a:solidFill>
            <a:schemeClr val="lt1">
              <a:alpha val="6470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32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INVESTOŘI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1265874" y="294066"/>
            <a:ext cx="524791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rgbClr val="9BD5F9"/>
                </a:solidFill>
                <a:latin typeface="Cabin"/>
                <a:ea typeface="Cabin"/>
                <a:cs typeface="Cabin"/>
                <a:sym typeface="Cabin"/>
              </a:rPr>
              <a:t>SUBJEKTY ÚZEMNÍHO ROZVOJE</a:t>
            </a:r>
          </a:p>
        </p:txBody>
      </p:sp>
      <p:cxnSp>
        <p:nvCxnSpPr>
          <p:cNvPr id="271" name="Shape 271"/>
          <p:cNvCxnSpPr/>
          <p:nvPr/>
        </p:nvCxnSpPr>
        <p:spPr>
          <a:xfrm>
            <a:off x="162559" y="530600"/>
            <a:ext cx="812799" cy="0"/>
          </a:xfrm>
          <a:prstGeom prst="straightConnector1">
            <a:avLst/>
          </a:prstGeom>
          <a:noFill/>
          <a:ln w="31750" cap="flat" cmpd="sng">
            <a:solidFill>
              <a:srgbClr val="9BD5F9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72" name="Shape 272"/>
          <p:cNvSpPr/>
          <p:nvPr/>
        </p:nvSpPr>
        <p:spPr>
          <a:xfrm>
            <a:off x="959936" y="453129"/>
            <a:ext cx="154940" cy="154940"/>
          </a:xfrm>
          <a:prstGeom prst="flowChartConnector">
            <a:avLst/>
          </a:prstGeom>
          <a:solidFill>
            <a:srgbClr val="9BD5F9"/>
          </a:solidFill>
          <a:ln w="12700" cap="flat" cmpd="sng">
            <a:solidFill>
              <a:srgbClr val="9BD5F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5265948" y="5648444"/>
            <a:ext cx="179087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VEŘEJNÝ ZÁJEM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3725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79" name="Shape 279"/>
          <p:cNvSpPr txBox="1"/>
          <p:nvPr/>
        </p:nvSpPr>
        <p:spPr>
          <a:xfrm>
            <a:off x="1265874" y="294066"/>
            <a:ext cx="5268878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rgbClr val="9BD5F9"/>
                </a:solidFill>
                <a:latin typeface="Cabin"/>
                <a:ea typeface="Cabin"/>
                <a:cs typeface="Cabin"/>
                <a:sym typeface="Cabin"/>
              </a:rPr>
              <a:t>PROJEKTY ÚZEMNÍHO ROZVOJE</a:t>
            </a:r>
          </a:p>
        </p:txBody>
      </p:sp>
      <p:cxnSp>
        <p:nvCxnSpPr>
          <p:cNvPr id="280" name="Shape 280"/>
          <p:cNvCxnSpPr/>
          <p:nvPr/>
        </p:nvCxnSpPr>
        <p:spPr>
          <a:xfrm>
            <a:off x="162559" y="530600"/>
            <a:ext cx="812799" cy="0"/>
          </a:xfrm>
          <a:prstGeom prst="straightConnector1">
            <a:avLst/>
          </a:prstGeom>
          <a:noFill/>
          <a:ln w="31750" cap="flat" cmpd="sng">
            <a:solidFill>
              <a:srgbClr val="9BD5F9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81" name="Shape 281"/>
          <p:cNvSpPr/>
          <p:nvPr/>
        </p:nvSpPr>
        <p:spPr>
          <a:xfrm>
            <a:off x="959936" y="453129"/>
            <a:ext cx="154940" cy="154940"/>
          </a:xfrm>
          <a:prstGeom prst="flowChartConnector">
            <a:avLst/>
          </a:prstGeom>
          <a:solidFill>
            <a:srgbClr val="9BD5F9"/>
          </a:solidFill>
          <a:ln w="12700" cap="flat" cmpd="sng">
            <a:solidFill>
              <a:srgbClr val="9BD5F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282" name="Shape 282"/>
          <p:cNvGrpSpPr/>
          <p:nvPr/>
        </p:nvGrpSpPr>
        <p:grpSpPr>
          <a:xfrm>
            <a:off x="1724272" y="879677"/>
            <a:ext cx="4352080" cy="2407534"/>
            <a:chOff x="1551008" y="1956122"/>
            <a:chExt cx="4352080" cy="2407534"/>
          </a:xfrm>
        </p:grpSpPr>
        <p:sp>
          <p:nvSpPr>
            <p:cNvPr id="283" name="Shape 283"/>
            <p:cNvSpPr/>
            <p:nvPr/>
          </p:nvSpPr>
          <p:spPr>
            <a:xfrm>
              <a:off x="1551008" y="1956122"/>
              <a:ext cx="4352080" cy="2407534"/>
            </a:xfrm>
            <a:prstGeom prst="rect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sp>
          <p:nvSpPr>
            <p:cNvPr id="284" name="Shape 284"/>
            <p:cNvSpPr txBox="1"/>
            <p:nvPr/>
          </p:nvSpPr>
          <p:spPr>
            <a:xfrm>
              <a:off x="1713052" y="3842794"/>
              <a:ext cx="11432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FINANCE</a:t>
              </a:r>
            </a:p>
          </p:txBody>
        </p:sp>
        <p:sp>
          <p:nvSpPr>
            <p:cNvPr id="285" name="Shape 285"/>
            <p:cNvSpPr txBox="1"/>
            <p:nvPr/>
          </p:nvSpPr>
          <p:spPr>
            <a:xfrm>
              <a:off x="3095143" y="2476980"/>
              <a:ext cx="6319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TRH</a:t>
              </a:r>
            </a:p>
          </p:txBody>
        </p:sp>
        <p:sp>
          <p:nvSpPr>
            <p:cNvPr id="286" name="Shape 286"/>
            <p:cNvSpPr txBox="1"/>
            <p:nvPr/>
          </p:nvSpPr>
          <p:spPr>
            <a:xfrm>
              <a:off x="3865944" y="3842794"/>
              <a:ext cx="8499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ÚZEMÍ</a:t>
              </a:r>
            </a:p>
          </p:txBody>
        </p:sp>
        <p:sp>
          <p:nvSpPr>
            <p:cNvPr id="287" name="Shape 287"/>
            <p:cNvSpPr txBox="1"/>
            <p:nvPr/>
          </p:nvSpPr>
          <p:spPr>
            <a:xfrm>
              <a:off x="3865944" y="2119224"/>
              <a:ext cx="17876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PRÁVNÍ RÁMEC</a:t>
              </a:r>
            </a:p>
          </p:txBody>
        </p:sp>
        <p:cxnSp>
          <p:nvCxnSpPr>
            <p:cNvPr id="288" name="Shape 288"/>
            <p:cNvCxnSpPr/>
            <p:nvPr/>
          </p:nvCxnSpPr>
          <p:spPr>
            <a:xfrm rot="10800000" flipH="1">
              <a:off x="2682693" y="2869461"/>
              <a:ext cx="347240" cy="833376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/>
              <a:headEnd type="triangle" w="lg" len="lg"/>
              <a:tailEnd type="triangle" w="lg" len="lg"/>
            </a:ln>
          </p:spPr>
        </p:cxnSp>
        <p:cxnSp>
          <p:nvCxnSpPr>
            <p:cNvPr id="289" name="Shape 289"/>
            <p:cNvCxnSpPr/>
            <p:nvPr/>
          </p:nvCxnSpPr>
          <p:spPr>
            <a:xfrm>
              <a:off x="3727048" y="2874985"/>
              <a:ext cx="347240" cy="80024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/>
              <a:headEnd type="triangle" w="lg" len="lg"/>
              <a:tailEnd type="triangle" w="lg" len="lg"/>
            </a:ln>
          </p:spPr>
        </p:cxnSp>
        <p:cxnSp>
          <p:nvCxnSpPr>
            <p:cNvPr id="290" name="Shape 290"/>
            <p:cNvCxnSpPr/>
            <p:nvPr/>
          </p:nvCxnSpPr>
          <p:spPr>
            <a:xfrm>
              <a:off x="2951544" y="4027460"/>
              <a:ext cx="775502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/>
              <a:headEnd type="triangle" w="lg" len="lg"/>
              <a:tailEnd type="triangle" w="lg" len="lg"/>
            </a:ln>
          </p:spPr>
        </p:cxnSp>
      </p:grpSp>
      <p:sp>
        <p:nvSpPr>
          <p:cNvPr id="291" name="Shape 291"/>
          <p:cNvSpPr/>
          <p:nvPr/>
        </p:nvSpPr>
        <p:spPr>
          <a:xfrm>
            <a:off x="6678592" y="4369973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508018" y="4343537"/>
            <a:ext cx="6009080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FAKTORY EKONOMICKY ÚSPĚŠNÉHO ÚZ.ROZVOJE</a:t>
            </a:r>
          </a:p>
        </p:txBody>
      </p:sp>
      <p:sp>
        <p:nvSpPr>
          <p:cNvPr id="293" name="Shape 293"/>
          <p:cNvSpPr txBox="1"/>
          <p:nvPr/>
        </p:nvSpPr>
        <p:spPr>
          <a:xfrm>
            <a:off x="1724272" y="4574371"/>
            <a:ext cx="3260573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EKONOMICKÁ PROVEDITELNOST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4340505" y="5024992"/>
            <a:ext cx="3740383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FUNKCE A STANDARD VYUŽITÍ</a:t>
            </a:r>
          </a:p>
        </p:txBody>
      </p:sp>
      <p:sp>
        <p:nvSpPr>
          <p:cNvPr id="295" name="Shape 295"/>
          <p:cNvSpPr/>
          <p:nvPr/>
        </p:nvSpPr>
        <p:spPr>
          <a:xfrm>
            <a:off x="8356921" y="4912925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10035252" y="5455876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7517757" y="5572401"/>
            <a:ext cx="198099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FORMA ROZVOJE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3725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474560" y="1211517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2152891" y="1754469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3831221" y="2297422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2262990" y="1282938"/>
            <a:ext cx="5203668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OPTIMÁLNÍ INTEZITA ÚZEMNÍHO ROZVOJE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4128442" y="1790628"/>
            <a:ext cx="2122696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CENA POZEMKU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5723217" y="2226000"/>
            <a:ext cx="2929328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EKONOMIKA PROJEKTU</a:t>
            </a:r>
          </a:p>
        </p:txBody>
      </p:sp>
      <p:sp>
        <p:nvSpPr>
          <p:cNvPr id="309" name="Shape 309"/>
          <p:cNvSpPr/>
          <p:nvPr/>
        </p:nvSpPr>
        <p:spPr>
          <a:xfrm>
            <a:off x="5509551" y="2840374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7187881" y="3383326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11" name="Shape 311"/>
          <p:cNvSpPr/>
          <p:nvPr/>
        </p:nvSpPr>
        <p:spPr>
          <a:xfrm>
            <a:off x="8866210" y="3926278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12" name="Shape 312"/>
          <p:cNvSpPr txBox="1"/>
          <p:nvPr/>
        </p:nvSpPr>
        <p:spPr>
          <a:xfrm>
            <a:off x="6088282" y="2426056"/>
            <a:ext cx="3186320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EKONOMICKÁ HODNOTA ČASU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7558267" y="2889301"/>
            <a:ext cx="321652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VNĚJŠÍ PODMÍNKY PROJEKTU</a:t>
            </a:r>
          </a:p>
        </p:txBody>
      </p:sp>
      <p:sp>
        <p:nvSpPr>
          <p:cNvPr id="314" name="Shape 314"/>
          <p:cNvSpPr/>
          <p:nvPr/>
        </p:nvSpPr>
        <p:spPr>
          <a:xfrm>
            <a:off x="3831221" y="3454460"/>
            <a:ext cx="3166250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FINANCOVÁNÍ PROJEKTU</a:t>
            </a:r>
          </a:p>
        </p:txBody>
      </p:sp>
      <p:sp>
        <p:nvSpPr>
          <p:cNvPr id="315" name="Shape 315"/>
          <p:cNvSpPr txBox="1"/>
          <p:nvPr/>
        </p:nvSpPr>
        <p:spPr>
          <a:xfrm>
            <a:off x="4265537" y="3694407"/>
            <a:ext cx="2297617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MOŽNÉ VNĚJŠÍ ZDROJE</a:t>
            </a:r>
          </a:p>
        </p:txBody>
      </p:sp>
      <p:sp>
        <p:nvSpPr>
          <p:cNvPr id="316" name="Shape 316"/>
          <p:cNvSpPr txBox="1"/>
          <p:nvPr/>
        </p:nvSpPr>
        <p:spPr>
          <a:xfrm>
            <a:off x="5861012" y="4050969"/>
            <a:ext cx="279153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NAČASOVÁNÍ INVESTICE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/>
        </p:nvSpPr>
        <p:spPr>
          <a:xfrm>
            <a:off x="8105392" y="3771562"/>
            <a:ext cx="4089598" cy="288315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10195" y="3771514"/>
            <a:ext cx="4112396" cy="28831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3" name="Shape 323"/>
          <p:cNvSpPr/>
          <p:nvPr/>
        </p:nvSpPr>
        <p:spPr>
          <a:xfrm>
            <a:off x="4079992" y="3771514"/>
            <a:ext cx="4067999" cy="288315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8142420" y="3771514"/>
            <a:ext cx="4057194" cy="2883159"/>
          </a:xfrm>
          <a:prstGeom prst="rect">
            <a:avLst/>
          </a:prstGeom>
          <a:solidFill>
            <a:schemeClr val="lt1">
              <a:alpha val="45882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00" b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18725" y="3783653"/>
            <a:ext cx="4075798" cy="2883159"/>
          </a:xfrm>
          <a:prstGeom prst="rect">
            <a:avLst/>
          </a:prstGeom>
          <a:solidFill>
            <a:schemeClr val="lt1">
              <a:alpha val="45882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00" b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4087258" y="3777960"/>
            <a:ext cx="4067999" cy="2883159"/>
          </a:xfrm>
          <a:prstGeom prst="rect">
            <a:avLst/>
          </a:prstGeom>
          <a:solidFill>
            <a:schemeClr val="dk1">
              <a:alpha val="4196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00" b="1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7" name="Shape 327"/>
          <p:cNvSpPr txBox="1"/>
          <p:nvPr/>
        </p:nvSpPr>
        <p:spPr>
          <a:xfrm>
            <a:off x="1265874" y="294066"/>
            <a:ext cx="6965304" cy="46166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PŘÍPRAVA PROJEKTU ÚZEMNÍHO ROZVOJE</a:t>
            </a:r>
          </a:p>
        </p:txBody>
      </p:sp>
      <p:cxnSp>
        <p:nvCxnSpPr>
          <p:cNvPr id="328" name="Shape 328"/>
          <p:cNvCxnSpPr/>
          <p:nvPr/>
        </p:nvCxnSpPr>
        <p:spPr>
          <a:xfrm>
            <a:off x="162559" y="530600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29" name="Shape 329"/>
          <p:cNvSpPr/>
          <p:nvPr/>
        </p:nvSpPr>
        <p:spPr>
          <a:xfrm>
            <a:off x="959936" y="453129"/>
            <a:ext cx="154940" cy="154940"/>
          </a:xfrm>
          <a:prstGeom prst="flowChartConnector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1342287" y="917969"/>
            <a:ext cx="4911473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PRŮZKUMNÉ A ROZBOROVÉ PRÁCE</a:t>
            </a:r>
          </a:p>
        </p:txBody>
      </p:sp>
      <p:sp>
        <p:nvSpPr>
          <p:cNvPr id="331" name="Shape 331"/>
          <p:cNvSpPr txBox="1"/>
          <p:nvPr/>
        </p:nvSpPr>
        <p:spPr>
          <a:xfrm>
            <a:off x="2578653" y="1374401"/>
            <a:ext cx="22980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FYZICKÉ PROSTŘEDÍ</a:t>
            </a:r>
          </a:p>
        </p:txBody>
      </p:sp>
      <p:sp>
        <p:nvSpPr>
          <p:cNvPr id="332" name="Shape 332"/>
          <p:cNvSpPr txBox="1"/>
          <p:nvPr/>
        </p:nvSpPr>
        <p:spPr>
          <a:xfrm>
            <a:off x="2578653" y="1769533"/>
            <a:ext cx="240001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VLASTNICKÉ VZTAHY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2578653" y="2138865"/>
            <a:ext cx="203292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PRŮZKUMY TRHU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1265874" y="3300178"/>
            <a:ext cx="162255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TRH S BYTY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4440010" y="3300178"/>
            <a:ext cx="336835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TRH S KANC.PROSTORAMI</a:t>
            </a:r>
          </a:p>
        </p:txBody>
      </p:sp>
      <p:sp>
        <p:nvSpPr>
          <p:cNvPr id="336" name="Shape 336"/>
          <p:cNvSpPr txBox="1"/>
          <p:nvPr/>
        </p:nvSpPr>
        <p:spPr>
          <a:xfrm>
            <a:off x="8623122" y="3161678"/>
            <a:ext cx="3054136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TRH S PROSTORAMI PRO MALOOBCHOD</a:t>
            </a:r>
          </a:p>
        </p:txBody>
      </p:sp>
      <p:cxnSp>
        <p:nvCxnSpPr>
          <p:cNvPr id="337" name="Shape 337"/>
          <p:cNvCxnSpPr/>
          <p:nvPr/>
        </p:nvCxnSpPr>
        <p:spPr>
          <a:xfrm>
            <a:off x="1797223" y="1547712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38" name="Shape 338"/>
          <p:cNvSpPr/>
          <p:nvPr/>
        </p:nvSpPr>
        <p:spPr>
          <a:xfrm>
            <a:off x="2211566" y="1470242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39" name="Shape 339"/>
          <p:cNvCxnSpPr/>
          <p:nvPr/>
        </p:nvCxnSpPr>
        <p:spPr>
          <a:xfrm>
            <a:off x="1797223" y="1934515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40" name="Shape 340"/>
          <p:cNvSpPr/>
          <p:nvPr/>
        </p:nvSpPr>
        <p:spPr>
          <a:xfrm>
            <a:off x="2211566" y="1857044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41" name="Shape 341"/>
          <p:cNvCxnSpPr/>
          <p:nvPr/>
        </p:nvCxnSpPr>
        <p:spPr>
          <a:xfrm>
            <a:off x="1797223" y="2321316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42" name="Shape 342"/>
          <p:cNvSpPr/>
          <p:nvPr/>
        </p:nvSpPr>
        <p:spPr>
          <a:xfrm>
            <a:off x="2211566" y="2243847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43" name="Shape 343"/>
          <p:cNvCxnSpPr/>
          <p:nvPr/>
        </p:nvCxnSpPr>
        <p:spPr>
          <a:xfrm rot="10800000">
            <a:off x="636608" y="3035394"/>
            <a:ext cx="11040651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44" name="Shape 344"/>
          <p:cNvSpPr/>
          <p:nvPr/>
        </p:nvSpPr>
        <p:spPr>
          <a:xfrm rot="5400000">
            <a:off x="6036522" y="3036788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45" name="Shape 345"/>
          <p:cNvSpPr/>
          <p:nvPr/>
        </p:nvSpPr>
        <p:spPr>
          <a:xfrm rot="5400000">
            <a:off x="2009681" y="3040583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46" name="Shape 346"/>
          <p:cNvSpPr/>
          <p:nvPr/>
        </p:nvSpPr>
        <p:spPr>
          <a:xfrm rot="5400000">
            <a:off x="10099120" y="3039384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/>
        </p:nvSpPr>
        <p:spPr>
          <a:xfrm>
            <a:off x="0" y="2200348"/>
            <a:ext cx="12192000" cy="2257062"/>
          </a:xfrm>
          <a:prstGeom prst="rect">
            <a:avLst/>
          </a:prstGeom>
          <a:solidFill>
            <a:schemeClr val="dk1">
              <a:alpha val="6392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52" name="Shape 352"/>
          <p:cNvSpPr txBox="1"/>
          <p:nvPr/>
        </p:nvSpPr>
        <p:spPr>
          <a:xfrm>
            <a:off x="2077891" y="2419344"/>
            <a:ext cx="1822934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rgbClr val="9BD5F9"/>
                </a:solidFill>
                <a:latin typeface="Cabin"/>
                <a:ea typeface="Cabin"/>
                <a:cs typeface="Cabin"/>
                <a:sym typeface="Cabin"/>
              </a:rPr>
              <a:t>TRH S BYTY</a:t>
            </a:r>
          </a:p>
        </p:txBody>
      </p:sp>
      <p:sp>
        <p:nvSpPr>
          <p:cNvPr id="353" name="Shape 353"/>
          <p:cNvSpPr txBox="1"/>
          <p:nvPr/>
        </p:nvSpPr>
        <p:spPr>
          <a:xfrm>
            <a:off x="3236684" y="2820207"/>
            <a:ext cx="2333267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POTŘEBA BYTŮ</a:t>
            </a:r>
          </a:p>
        </p:txBody>
      </p:sp>
      <p:sp>
        <p:nvSpPr>
          <p:cNvPr id="354" name="Shape 354"/>
          <p:cNvSpPr txBox="1"/>
          <p:nvPr/>
        </p:nvSpPr>
        <p:spPr>
          <a:xfrm>
            <a:off x="3236684" y="3207008"/>
            <a:ext cx="7699992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POPTÁVKA – KVALITATIVNÍ A KVANTITATIVNÍ SLOŽKA</a:t>
            </a:r>
          </a:p>
        </p:txBody>
      </p:sp>
      <p:sp>
        <p:nvSpPr>
          <p:cNvPr id="355" name="Shape 355"/>
          <p:cNvSpPr txBox="1"/>
          <p:nvPr/>
        </p:nvSpPr>
        <p:spPr>
          <a:xfrm>
            <a:off x="3236684" y="3588841"/>
            <a:ext cx="7481984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NABÍDKA – KVALITATIVNÍ A KVANTITATIVNÍ SLOŽKA</a:t>
            </a:r>
          </a:p>
        </p:txBody>
      </p:sp>
      <p:cxnSp>
        <p:nvCxnSpPr>
          <p:cNvPr id="356" name="Shape 356"/>
          <p:cNvCxnSpPr/>
          <p:nvPr/>
        </p:nvCxnSpPr>
        <p:spPr>
          <a:xfrm>
            <a:off x="2370632" y="3051040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57" name="Shape 357"/>
          <p:cNvSpPr/>
          <p:nvPr/>
        </p:nvSpPr>
        <p:spPr>
          <a:xfrm>
            <a:off x="2784975" y="2973569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58" name="Shape 358"/>
          <p:cNvCxnSpPr/>
          <p:nvPr/>
        </p:nvCxnSpPr>
        <p:spPr>
          <a:xfrm>
            <a:off x="2370632" y="3437842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59" name="Shape 359"/>
          <p:cNvSpPr/>
          <p:nvPr/>
        </p:nvSpPr>
        <p:spPr>
          <a:xfrm>
            <a:off x="2784975" y="3360371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60" name="Shape 360"/>
          <p:cNvCxnSpPr/>
          <p:nvPr/>
        </p:nvCxnSpPr>
        <p:spPr>
          <a:xfrm>
            <a:off x="2370632" y="3824644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61" name="Shape 361"/>
          <p:cNvSpPr/>
          <p:nvPr/>
        </p:nvSpPr>
        <p:spPr>
          <a:xfrm>
            <a:off x="2784975" y="3747173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t="-1998" b="-1999"/>
          </a:stretch>
        </a:blip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/>
        </p:nvSpPr>
        <p:spPr>
          <a:xfrm>
            <a:off x="0" y="1750438"/>
            <a:ext cx="12192000" cy="3724874"/>
          </a:xfrm>
          <a:prstGeom prst="rect">
            <a:avLst/>
          </a:prstGeom>
          <a:solidFill>
            <a:schemeClr val="dk1">
              <a:alpha val="6392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2968316" y="1928360"/>
            <a:ext cx="506388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rgbClr val="9BD5F9"/>
                </a:solidFill>
                <a:latin typeface="Cabin"/>
                <a:ea typeface="Cabin"/>
                <a:cs typeface="Cabin"/>
                <a:sym typeface="Cabin"/>
              </a:rPr>
              <a:t>TRH S KANCELÁŘSKÝMI PROSTORY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3796966" y="2292052"/>
            <a:ext cx="1736373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POPTÁVKA</a:t>
            </a:r>
          </a:p>
        </p:txBody>
      </p:sp>
      <p:sp>
        <p:nvSpPr>
          <p:cNvPr id="369" name="Shape 369"/>
          <p:cNvSpPr txBox="1"/>
          <p:nvPr/>
        </p:nvSpPr>
        <p:spPr>
          <a:xfrm>
            <a:off x="5091216" y="2682482"/>
            <a:ext cx="3522182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KVALITATIVNÍ ANALÝZA</a:t>
            </a:r>
          </a:p>
        </p:txBody>
      </p:sp>
      <p:sp>
        <p:nvSpPr>
          <p:cNvPr id="370" name="Shape 370"/>
          <p:cNvSpPr txBox="1"/>
          <p:nvPr/>
        </p:nvSpPr>
        <p:spPr>
          <a:xfrm>
            <a:off x="5091694" y="3040138"/>
            <a:ext cx="3797898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KVANTITATIVNÍ ANALÝZA</a:t>
            </a:r>
          </a:p>
        </p:txBody>
      </p:sp>
      <p:sp>
        <p:nvSpPr>
          <p:cNvPr id="371" name="Shape 371"/>
          <p:cNvSpPr txBox="1"/>
          <p:nvPr/>
        </p:nvSpPr>
        <p:spPr>
          <a:xfrm>
            <a:off x="5091216" y="3386117"/>
            <a:ext cx="258808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CÍLOVÁ SKUPINA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3905969" y="3771287"/>
            <a:ext cx="1518364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NABÍDKA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5091216" y="4126726"/>
            <a:ext cx="3522182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KVALITATIVNÍ ANALÝZA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5091216" y="4481635"/>
            <a:ext cx="3797898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KVANTITATIVNÍ ANALÝZA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5091216" y="4825796"/>
            <a:ext cx="3846565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KONKURENČNÍ PROJEKTY</a:t>
            </a:r>
          </a:p>
        </p:txBody>
      </p:sp>
      <p:cxnSp>
        <p:nvCxnSpPr>
          <p:cNvPr id="376" name="Shape 376"/>
          <p:cNvCxnSpPr/>
          <p:nvPr/>
        </p:nvCxnSpPr>
        <p:spPr>
          <a:xfrm>
            <a:off x="4400678" y="2929908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77" name="Shape 377"/>
          <p:cNvSpPr/>
          <p:nvPr/>
        </p:nvSpPr>
        <p:spPr>
          <a:xfrm>
            <a:off x="4815021" y="2852439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78" name="Shape 378"/>
          <p:cNvCxnSpPr/>
          <p:nvPr/>
        </p:nvCxnSpPr>
        <p:spPr>
          <a:xfrm>
            <a:off x="4395094" y="3268639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79" name="Shape 379"/>
          <p:cNvSpPr/>
          <p:nvPr/>
        </p:nvSpPr>
        <p:spPr>
          <a:xfrm>
            <a:off x="4809439" y="3191168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80" name="Shape 380"/>
          <p:cNvCxnSpPr/>
          <p:nvPr/>
        </p:nvCxnSpPr>
        <p:spPr>
          <a:xfrm>
            <a:off x="4395094" y="3612876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81" name="Shape 381"/>
          <p:cNvSpPr/>
          <p:nvPr/>
        </p:nvSpPr>
        <p:spPr>
          <a:xfrm>
            <a:off x="4809439" y="3535405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82" name="Shape 382"/>
          <p:cNvCxnSpPr/>
          <p:nvPr/>
        </p:nvCxnSpPr>
        <p:spPr>
          <a:xfrm>
            <a:off x="4395094" y="4356141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83" name="Shape 383"/>
          <p:cNvSpPr/>
          <p:nvPr/>
        </p:nvSpPr>
        <p:spPr>
          <a:xfrm>
            <a:off x="4809439" y="4278671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84" name="Shape 384"/>
          <p:cNvCxnSpPr/>
          <p:nvPr/>
        </p:nvCxnSpPr>
        <p:spPr>
          <a:xfrm>
            <a:off x="4400678" y="4696944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85" name="Shape 385"/>
          <p:cNvSpPr/>
          <p:nvPr/>
        </p:nvSpPr>
        <p:spPr>
          <a:xfrm>
            <a:off x="4815021" y="4619473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386" name="Shape 386"/>
          <p:cNvCxnSpPr/>
          <p:nvPr/>
        </p:nvCxnSpPr>
        <p:spPr>
          <a:xfrm>
            <a:off x="4395094" y="5036226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87" name="Shape 387"/>
          <p:cNvSpPr/>
          <p:nvPr/>
        </p:nvSpPr>
        <p:spPr>
          <a:xfrm>
            <a:off x="4809439" y="4958755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t="-9999" b="-9999"/>
          </a:stretch>
        </a:blip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/>
        </p:nvSpPr>
        <p:spPr>
          <a:xfrm>
            <a:off x="0" y="1898248"/>
            <a:ext cx="12192000" cy="3229337"/>
          </a:xfrm>
          <a:prstGeom prst="rect">
            <a:avLst/>
          </a:prstGeom>
          <a:solidFill>
            <a:schemeClr val="dk1">
              <a:alpha val="6392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93" name="Shape 393"/>
          <p:cNvSpPr txBox="1"/>
          <p:nvPr/>
        </p:nvSpPr>
        <p:spPr>
          <a:xfrm>
            <a:off x="3907321" y="3047624"/>
            <a:ext cx="1736373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POPTÁVKA</a:t>
            </a:r>
          </a:p>
        </p:txBody>
      </p:sp>
      <p:sp>
        <p:nvSpPr>
          <p:cNvPr id="394" name="Shape 394"/>
          <p:cNvSpPr txBox="1"/>
          <p:nvPr/>
        </p:nvSpPr>
        <p:spPr>
          <a:xfrm>
            <a:off x="5016530" y="3396853"/>
            <a:ext cx="3522182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KVALITATIVNÍ ANALÝZA</a:t>
            </a:r>
          </a:p>
        </p:txBody>
      </p:sp>
      <p:sp>
        <p:nvSpPr>
          <p:cNvPr id="395" name="Shape 395"/>
          <p:cNvSpPr txBox="1"/>
          <p:nvPr/>
        </p:nvSpPr>
        <p:spPr>
          <a:xfrm>
            <a:off x="5017008" y="3754510"/>
            <a:ext cx="3797898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KVANTITATIVNÍ ANALÝZA</a:t>
            </a:r>
          </a:p>
        </p:txBody>
      </p:sp>
      <p:sp>
        <p:nvSpPr>
          <p:cNvPr id="396" name="Shape 396"/>
          <p:cNvSpPr txBox="1"/>
          <p:nvPr/>
        </p:nvSpPr>
        <p:spPr>
          <a:xfrm>
            <a:off x="3907321" y="4103739"/>
            <a:ext cx="1518364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NABÍDKA</a:t>
            </a:r>
          </a:p>
        </p:txBody>
      </p:sp>
      <p:sp>
        <p:nvSpPr>
          <p:cNvPr id="397" name="Shape 397"/>
          <p:cNvSpPr txBox="1"/>
          <p:nvPr/>
        </p:nvSpPr>
        <p:spPr>
          <a:xfrm>
            <a:off x="5016530" y="4454230"/>
            <a:ext cx="3522182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KVALITATIVNÍ ANALÝZA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2173456" y="2004469"/>
            <a:ext cx="5888920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rgbClr val="9BD5F9"/>
                </a:solidFill>
                <a:latin typeface="Cabin"/>
                <a:ea typeface="Cabin"/>
                <a:cs typeface="Cabin"/>
                <a:sym typeface="Cabin"/>
              </a:rPr>
              <a:t>TRH S PROSTORAMI PRO MALOOBCHOD</a:t>
            </a:r>
          </a:p>
        </p:txBody>
      </p:sp>
      <p:cxnSp>
        <p:nvCxnSpPr>
          <p:cNvPr id="399" name="Shape 399"/>
          <p:cNvCxnSpPr/>
          <p:nvPr/>
        </p:nvCxnSpPr>
        <p:spPr>
          <a:xfrm>
            <a:off x="4361164" y="3636112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400" name="Shape 400"/>
          <p:cNvSpPr/>
          <p:nvPr/>
        </p:nvSpPr>
        <p:spPr>
          <a:xfrm>
            <a:off x="4775507" y="3558642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401" name="Shape 401"/>
          <p:cNvCxnSpPr/>
          <p:nvPr/>
        </p:nvCxnSpPr>
        <p:spPr>
          <a:xfrm>
            <a:off x="4366746" y="3976916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402" name="Shape 402"/>
          <p:cNvSpPr/>
          <p:nvPr/>
        </p:nvSpPr>
        <p:spPr>
          <a:xfrm>
            <a:off x="4781091" y="3899446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403" name="Shape 403"/>
          <p:cNvCxnSpPr/>
          <p:nvPr/>
        </p:nvCxnSpPr>
        <p:spPr>
          <a:xfrm>
            <a:off x="4361164" y="4732616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404" name="Shape 404"/>
          <p:cNvSpPr/>
          <p:nvPr/>
        </p:nvSpPr>
        <p:spPr>
          <a:xfrm>
            <a:off x="4775507" y="4655146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05" name="Shape 405"/>
          <p:cNvSpPr/>
          <p:nvPr/>
        </p:nvSpPr>
        <p:spPr>
          <a:xfrm>
            <a:off x="3346596" y="2341728"/>
            <a:ext cx="5061000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SPECIFIKA TRHU S MALOOBCHODNÍMI PROSTORAMI</a:t>
            </a:r>
          </a:p>
        </p:txBody>
      </p:sp>
      <p:sp>
        <p:nvSpPr>
          <p:cNvPr id="406" name="Shape 406"/>
          <p:cNvSpPr/>
          <p:nvPr/>
        </p:nvSpPr>
        <p:spPr>
          <a:xfrm>
            <a:off x="3346596" y="2583674"/>
            <a:ext cx="7519685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PŘÍSTUPY KE ZKOUMÁNÍ PREFERENČNÍHO CHOVÁNÍ SPOTŘEBITELŮ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/>
          </a:stretch>
        </a:blip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3725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2" name="Shape 412"/>
          <p:cNvSpPr/>
          <p:nvPr/>
        </p:nvSpPr>
        <p:spPr>
          <a:xfrm>
            <a:off x="474560" y="1211517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3" name="Shape 413"/>
          <p:cNvSpPr/>
          <p:nvPr/>
        </p:nvSpPr>
        <p:spPr>
          <a:xfrm>
            <a:off x="2152891" y="1754469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3831221" y="2297422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5" name="Shape 415"/>
          <p:cNvSpPr txBox="1"/>
          <p:nvPr/>
        </p:nvSpPr>
        <p:spPr>
          <a:xfrm>
            <a:off x="2262990" y="1282938"/>
            <a:ext cx="2889251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URBANISTICKÝ NÁVRH</a:t>
            </a:r>
          </a:p>
        </p:txBody>
      </p:sp>
      <p:sp>
        <p:nvSpPr>
          <p:cNvPr id="416" name="Shape 416"/>
          <p:cNvSpPr txBox="1"/>
          <p:nvPr/>
        </p:nvSpPr>
        <p:spPr>
          <a:xfrm>
            <a:off x="4128442" y="1790628"/>
            <a:ext cx="3297377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EKONOMICKÉ POSOUZENÍ</a:t>
            </a:r>
          </a:p>
        </p:txBody>
      </p:sp>
      <p:sp>
        <p:nvSpPr>
          <p:cNvPr id="417" name="Shape 417"/>
          <p:cNvSpPr txBox="1"/>
          <p:nvPr/>
        </p:nvSpPr>
        <p:spPr>
          <a:xfrm>
            <a:off x="5792114" y="2342065"/>
            <a:ext cx="2485617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FINANČNÍ ROZBOR</a:t>
            </a:r>
          </a:p>
        </p:txBody>
      </p:sp>
      <p:sp>
        <p:nvSpPr>
          <p:cNvPr id="418" name="Shape 418"/>
          <p:cNvSpPr/>
          <p:nvPr/>
        </p:nvSpPr>
        <p:spPr>
          <a:xfrm>
            <a:off x="5509551" y="2840374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9" name="Shape 419"/>
          <p:cNvSpPr txBox="1"/>
          <p:nvPr/>
        </p:nvSpPr>
        <p:spPr>
          <a:xfrm>
            <a:off x="7558267" y="2889301"/>
            <a:ext cx="402385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PRÁVNĚ ORGANIZAČNÍ POSOUZENÍ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3725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25" name="Shape 425"/>
          <p:cNvSpPr/>
          <p:nvPr/>
        </p:nvSpPr>
        <p:spPr>
          <a:xfrm>
            <a:off x="474560" y="1211517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26" name="Shape 426"/>
          <p:cNvSpPr/>
          <p:nvPr/>
        </p:nvSpPr>
        <p:spPr>
          <a:xfrm>
            <a:off x="2152891" y="1754469"/>
            <a:ext cx="1678330" cy="542952"/>
          </a:xfrm>
          <a:prstGeom prst="rect">
            <a:avLst/>
          </a:prstGeom>
          <a:solidFill>
            <a:srgbClr val="9BD5F9"/>
          </a:solidFill>
          <a:ln w="12700" cap="flat" cmpd="sng">
            <a:solidFill>
              <a:srgbClr val="9BD5F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9BD5F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27" name="Shape 427"/>
          <p:cNvSpPr/>
          <p:nvPr/>
        </p:nvSpPr>
        <p:spPr>
          <a:xfrm>
            <a:off x="3831221" y="2297422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2262990" y="1282938"/>
            <a:ext cx="2889251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URBANISTICKÝ NÁVRH</a:t>
            </a:r>
          </a:p>
        </p:txBody>
      </p:sp>
      <p:sp>
        <p:nvSpPr>
          <p:cNvPr id="429" name="Shape 429"/>
          <p:cNvSpPr txBox="1"/>
          <p:nvPr/>
        </p:nvSpPr>
        <p:spPr>
          <a:xfrm>
            <a:off x="4128442" y="1790628"/>
            <a:ext cx="4523033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rgbClr val="9BD5F9"/>
                </a:solidFill>
                <a:latin typeface="Cabin"/>
                <a:ea typeface="Cabin"/>
                <a:cs typeface="Cabin"/>
                <a:sym typeface="Cabin"/>
              </a:rPr>
              <a:t>EKONOMICKÉ POSOUZENÍ - METODY</a:t>
            </a:r>
          </a:p>
        </p:txBody>
      </p:sp>
      <p:sp>
        <p:nvSpPr>
          <p:cNvPr id="430" name="Shape 430"/>
          <p:cNvSpPr txBox="1"/>
          <p:nvPr/>
        </p:nvSpPr>
        <p:spPr>
          <a:xfrm>
            <a:off x="5792114" y="2342065"/>
            <a:ext cx="2485617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FINANČNÍ ROZBOR</a:t>
            </a:r>
          </a:p>
        </p:txBody>
      </p:sp>
      <p:sp>
        <p:nvSpPr>
          <p:cNvPr id="431" name="Shape 431"/>
          <p:cNvSpPr/>
          <p:nvPr/>
        </p:nvSpPr>
        <p:spPr>
          <a:xfrm>
            <a:off x="5509551" y="2840374"/>
            <a:ext cx="1678330" cy="5429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32" name="Shape 432"/>
          <p:cNvSpPr txBox="1"/>
          <p:nvPr/>
        </p:nvSpPr>
        <p:spPr>
          <a:xfrm>
            <a:off x="7558267" y="2889301"/>
            <a:ext cx="402385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PRÁVNĚ ORGANIZAČNÍ POSOUZENÍ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l="-9999" r="-9999"/>
          </a:stretch>
        </a:blip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438" name="Shape 438"/>
          <p:cNvGrpSpPr/>
          <p:nvPr/>
        </p:nvGrpSpPr>
        <p:grpSpPr>
          <a:xfrm>
            <a:off x="1519509" y="631495"/>
            <a:ext cx="9371356" cy="5612238"/>
            <a:chOff x="974341" y="4663"/>
            <a:chExt cx="9371356" cy="5612238"/>
          </a:xfrm>
        </p:grpSpPr>
        <p:sp>
          <p:nvSpPr>
            <p:cNvPr id="439" name="Shape 439"/>
            <p:cNvSpPr/>
            <p:nvPr/>
          </p:nvSpPr>
          <p:spPr>
            <a:xfrm>
              <a:off x="3615537" y="4291989"/>
              <a:ext cx="372405" cy="80067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2E75B5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440" name="Shape 440"/>
            <p:cNvSpPr/>
            <p:nvPr/>
          </p:nvSpPr>
          <p:spPr>
            <a:xfrm>
              <a:off x="3615537" y="4246269"/>
              <a:ext cx="372405" cy="914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441" name="Shape 441"/>
            <p:cNvSpPr/>
            <p:nvPr/>
          </p:nvSpPr>
          <p:spPr>
            <a:xfrm>
              <a:off x="3615537" y="3491316"/>
              <a:ext cx="372405" cy="80067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487AA8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442" name="Shape 442"/>
            <p:cNvSpPr/>
            <p:nvPr/>
          </p:nvSpPr>
          <p:spPr>
            <a:xfrm>
              <a:off x="3615537" y="1489633"/>
              <a:ext cx="372405" cy="1201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443" name="Shape 443"/>
            <p:cNvSpPr/>
            <p:nvPr/>
          </p:nvSpPr>
          <p:spPr>
            <a:xfrm>
              <a:off x="3615537" y="1489633"/>
              <a:ext cx="372405" cy="4003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487AA8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444" name="Shape 444"/>
            <p:cNvSpPr/>
            <p:nvPr/>
          </p:nvSpPr>
          <p:spPr>
            <a:xfrm>
              <a:off x="3615537" y="1089296"/>
              <a:ext cx="372405" cy="4003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487AA8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445" name="Shape 445"/>
            <p:cNvSpPr/>
            <p:nvPr/>
          </p:nvSpPr>
          <p:spPr>
            <a:xfrm>
              <a:off x="3615537" y="288623"/>
              <a:ext cx="372405" cy="1201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2E75B5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446" name="Shape 446"/>
            <p:cNvSpPr/>
            <p:nvPr/>
          </p:nvSpPr>
          <p:spPr>
            <a:xfrm>
              <a:off x="974341" y="1125579"/>
              <a:ext cx="2641196" cy="728106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7" name="Shape 447"/>
            <p:cNvSpPr txBox="1"/>
            <p:nvPr/>
          </p:nvSpPr>
          <p:spPr>
            <a:xfrm>
              <a:off x="974341" y="1125579"/>
              <a:ext cx="2641196" cy="728106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KONVENČNÍ</a:t>
              </a:r>
            </a:p>
          </p:txBody>
        </p:sp>
        <p:sp>
          <p:nvSpPr>
            <p:cNvPr id="448" name="Shape 448"/>
            <p:cNvSpPr/>
            <p:nvPr/>
          </p:nvSpPr>
          <p:spPr>
            <a:xfrm>
              <a:off x="3987944" y="4663"/>
              <a:ext cx="6357753" cy="567919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9" name="Shape 449"/>
            <p:cNvSpPr txBox="1"/>
            <p:nvPr/>
          </p:nvSpPr>
          <p:spPr>
            <a:xfrm>
              <a:off x="3987944" y="4663"/>
              <a:ext cx="6357753" cy="567919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ZPRŮMĚROVANÝCH ROČNÍCH NÁKLADŮ</a:t>
              </a:r>
            </a:p>
          </p:txBody>
        </p:sp>
        <p:sp>
          <p:nvSpPr>
            <p:cNvPr id="450" name="Shape 450"/>
            <p:cNvSpPr/>
            <p:nvPr/>
          </p:nvSpPr>
          <p:spPr>
            <a:xfrm>
              <a:off x="3987944" y="805337"/>
              <a:ext cx="6357753" cy="567919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1" name="Shape 451"/>
            <p:cNvSpPr txBox="1"/>
            <p:nvPr/>
          </p:nvSpPr>
          <p:spPr>
            <a:xfrm>
              <a:off x="3987944" y="805337"/>
              <a:ext cx="6357753" cy="567919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PRŮMĚRNÉHO VÝNOSU</a:t>
              </a:r>
            </a:p>
          </p:txBody>
        </p:sp>
        <p:sp>
          <p:nvSpPr>
            <p:cNvPr id="452" name="Shape 452"/>
            <p:cNvSpPr/>
            <p:nvPr/>
          </p:nvSpPr>
          <p:spPr>
            <a:xfrm>
              <a:off x="3987944" y="1606009"/>
              <a:ext cx="6357753" cy="567919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3" name="Shape 453"/>
            <p:cNvSpPr txBox="1"/>
            <p:nvPr/>
          </p:nvSpPr>
          <p:spPr>
            <a:xfrm>
              <a:off x="3987944" y="1606009"/>
              <a:ext cx="6357753" cy="567919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NÁVRATNOSTI</a:t>
              </a:r>
            </a:p>
          </p:txBody>
        </p:sp>
        <p:sp>
          <p:nvSpPr>
            <p:cNvPr id="454" name="Shape 454"/>
            <p:cNvSpPr/>
            <p:nvPr/>
          </p:nvSpPr>
          <p:spPr>
            <a:xfrm>
              <a:off x="3987944" y="2406683"/>
              <a:ext cx="6357753" cy="567919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5" name="Shape 455"/>
            <p:cNvSpPr txBox="1"/>
            <p:nvPr/>
          </p:nvSpPr>
          <p:spPr>
            <a:xfrm>
              <a:off x="3987944" y="2406683"/>
              <a:ext cx="6357753" cy="567919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RENTABILITY</a:t>
              </a:r>
            </a:p>
          </p:txBody>
        </p:sp>
        <p:sp>
          <p:nvSpPr>
            <p:cNvPr id="456" name="Shape 456"/>
            <p:cNvSpPr/>
            <p:nvPr/>
          </p:nvSpPr>
          <p:spPr>
            <a:xfrm>
              <a:off x="974341" y="3927935"/>
              <a:ext cx="2641196" cy="728106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7" name="Shape 457"/>
            <p:cNvSpPr txBox="1"/>
            <p:nvPr/>
          </p:nvSpPr>
          <p:spPr>
            <a:xfrm>
              <a:off x="974341" y="3927935"/>
              <a:ext cx="2641196" cy="728106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DYNAMICKÉ</a:t>
              </a:r>
            </a:p>
          </p:txBody>
        </p:sp>
        <p:sp>
          <p:nvSpPr>
            <p:cNvPr id="458" name="Shape 458"/>
            <p:cNvSpPr/>
            <p:nvPr/>
          </p:nvSpPr>
          <p:spPr>
            <a:xfrm>
              <a:off x="3987944" y="3207356"/>
              <a:ext cx="6357753" cy="567919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9" name="Shape 459"/>
            <p:cNvSpPr txBox="1"/>
            <p:nvPr/>
          </p:nvSpPr>
          <p:spPr>
            <a:xfrm>
              <a:off x="3987944" y="3207356"/>
              <a:ext cx="6357753" cy="567919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ČISTÉ SOUČASNÉ HODNOTY</a:t>
              </a:r>
            </a:p>
          </p:txBody>
        </p:sp>
        <p:sp>
          <p:nvSpPr>
            <p:cNvPr id="460" name="Shape 460"/>
            <p:cNvSpPr/>
            <p:nvPr/>
          </p:nvSpPr>
          <p:spPr>
            <a:xfrm>
              <a:off x="3987944" y="4008030"/>
              <a:ext cx="6357753" cy="567919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1" name="Shape 461"/>
            <p:cNvSpPr txBox="1"/>
            <p:nvPr/>
          </p:nvSpPr>
          <p:spPr>
            <a:xfrm>
              <a:off x="3987944" y="4008030"/>
              <a:ext cx="6357753" cy="567919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VNITŘNÍHO VÝNOSOVÉHO PROCENTA</a:t>
              </a:r>
            </a:p>
          </p:txBody>
        </p:sp>
        <p:sp>
          <p:nvSpPr>
            <p:cNvPr id="462" name="Shape 462"/>
            <p:cNvSpPr/>
            <p:nvPr/>
          </p:nvSpPr>
          <p:spPr>
            <a:xfrm>
              <a:off x="3987944" y="4808703"/>
              <a:ext cx="6357753" cy="567919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3" name="Shape 463"/>
            <p:cNvSpPr txBox="1"/>
            <p:nvPr/>
          </p:nvSpPr>
          <p:spPr>
            <a:xfrm>
              <a:off x="3987944" y="4808703"/>
              <a:ext cx="6357753" cy="567919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DYNAMICKÁ METODA NÁVRATNOSTI</a:t>
              </a:r>
            </a:p>
          </p:txBody>
        </p:sp>
        <p:sp>
          <p:nvSpPr>
            <p:cNvPr id="464" name="Shape 464"/>
            <p:cNvSpPr/>
            <p:nvPr/>
          </p:nvSpPr>
          <p:spPr>
            <a:xfrm>
              <a:off x="974341" y="4888796"/>
              <a:ext cx="2641196" cy="728106"/>
            </a:xfrm>
            <a:prstGeom prst="rect">
              <a:avLst/>
            </a:prstGeom>
            <a:solidFill>
              <a:schemeClr val="dk1">
                <a:alpha val="6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5" name="Shape 465"/>
            <p:cNvSpPr txBox="1"/>
            <p:nvPr/>
          </p:nvSpPr>
          <p:spPr>
            <a:xfrm>
              <a:off x="974341" y="4888796"/>
              <a:ext cx="2641196" cy="728106"/>
            </a:xfrm>
            <a:prstGeom prst="rect">
              <a:avLst/>
            </a:prstGeom>
            <a:noFill/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21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MODELOVÉ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t="-8999" b="-8998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-71120" y="-132080"/>
            <a:ext cx="12456160" cy="7112000"/>
          </a:xfrm>
          <a:prstGeom prst="rect">
            <a:avLst/>
          </a:prstGeom>
          <a:solidFill>
            <a:schemeClr val="dk1">
              <a:alpha val="66666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92" name="Shape 92"/>
          <p:cNvCxnSpPr/>
          <p:nvPr/>
        </p:nvCxnSpPr>
        <p:spPr>
          <a:xfrm>
            <a:off x="853440" y="314960"/>
            <a:ext cx="0" cy="605536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93" name="Shape 93"/>
          <p:cNvCxnSpPr/>
          <p:nvPr/>
        </p:nvCxnSpPr>
        <p:spPr>
          <a:xfrm>
            <a:off x="853440" y="1706880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94" name="Shape 94"/>
          <p:cNvCxnSpPr/>
          <p:nvPr/>
        </p:nvCxnSpPr>
        <p:spPr>
          <a:xfrm>
            <a:off x="853440" y="2621280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95" name="Shape 95"/>
          <p:cNvCxnSpPr/>
          <p:nvPr/>
        </p:nvCxnSpPr>
        <p:spPr>
          <a:xfrm>
            <a:off x="853440" y="3566160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96" name="Shape 96"/>
          <p:cNvSpPr/>
          <p:nvPr/>
        </p:nvSpPr>
        <p:spPr>
          <a:xfrm>
            <a:off x="1666240" y="1629409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1666240" y="2543809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1666240" y="3488689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1930056" y="1476046"/>
            <a:ext cx="5622950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SPECIFIKACE TRHU NEMOVITOSTÍ</a:t>
            </a:r>
          </a:p>
        </p:txBody>
      </p:sp>
      <p:sp>
        <p:nvSpPr>
          <p:cNvPr id="100" name="Shape 100"/>
          <p:cNvSpPr/>
          <p:nvPr/>
        </p:nvSpPr>
        <p:spPr>
          <a:xfrm>
            <a:off x="1930056" y="2390447"/>
            <a:ext cx="5569602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CENA A HODNOTA NEMOVITOSTÍ</a:t>
            </a:r>
          </a:p>
        </p:txBody>
      </p:sp>
      <p:sp>
        <p:nvSpPr>
          <p:cNvPr id="101" name="Shape 101"/>
          <p:cNvSpPr/>
          <p:nvPr/>
        </p:nvSpPr>
        <p:spPr>
          <a:xfrm>
            <a:off x="1930056" y="3335326"/>
            <a:ext cx="5491055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DYSFUNKCE TRHU NEMOVITOSTÍ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l="-9999" r="-9999"/>
          </a:stretch>
        </a:blip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/>
        </p:nvSpPr>
        <p:spPr>
          <a:xfrm>
            <a:off x="0" y="4338319"/>
            <a:ext cx="12192000" cy="2296159"/>
          </a:xfrm>
          <a:prstGeom prst="rect">
            <a:avLst/>
          </a:prstGeom>
          <a:solidFill>
            <a:schemeClr val="dk1">
              <a:alpha val="5098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5834576" y="144194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cs-CZ" sz="3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prof. RNDr. MilanViturka, CSc.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cs-CZ" sz="3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Kancelář 445</a:t>
            </a:r>
          </a:p>
        </p:txBody>
      </p:sp>
      <p:sp>
        <p:nvSpPr>
          <p:cNvPr id="472" name="Shape 472"/>
          <p:cNvSpPr/>
          <p:nvPr/>
        </p:nvSpPr>
        <p:spPr>
          <a:xfrm>
            <a:off x="756139" y="4433473"/>
            <a:ext cx="10814538" cy="21236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PROGRAMY A PROJEKTY REGIONÁLNÍHO A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LOKÁLNÍHO ROZVOJE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t="-8999" b="-8998"/>
          </a:stretch>
        </a:blip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/>
          <p:nvPr/>
        </p:nvSpPr>
        <p:spPr>
          <a:xfrm>
            <a:off x="0" y="4040776"/>
            <a:ext cx="12192000" cy="2420982"/>
          </a:xfrm>
          <a:prstGeom prst="rect">
            <a:avLst/>
          </a:prstGeom>
          <a:solidFill>
            <a:schemeClr val="dk1">
              <a:alpha val="48627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5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VNĚJŠÍ ZÁSAHY DO TRHU NEMOVITOSTÍ A ÚZEMNÍHO ROZVOJE</a:t>
            </a:r>
          </a:p>
        </p:txBody>
      </p:sp>
      <p:sp>
        <p:nvSpPr>
          <p:cNvPr id="478" name="Shape 478"/>
          <p:cNvSpPr txBox="1"/>
          <p:nvPr/>
        </p:nvSpPr>
        <p:spPr>
          <a:xfrm>
            <a:off x="3666132" y="5962260"/>
            <a:ext cx="4720394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5.KAPITOLA – EKONOMIKA ÚZEMNÍHO ROZVOJE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/>
          <p:nvPr/>
        </p:nvSpPr>
        <p:spPr>
          <a:xfrm>
            <a:off x="365761" y="191588"/>
            <a:ext cx="553375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rgbClr val="92D050"/>
                </a:solidFill>
                <a:latin typeface="Cabin"/>
                <a:ea typeface="Cabin"/>
                <a:cs typeface="Cabin"/>
                <a:sym typeface="Cabin"/>
              </a:rPr>
              <a:t>ÚZEMNÍ PLÁNOVÁNÍ</a:t>
            </a:r>
          </a:p>
        </p:txBody>
      </p:sp>
      <p:sp>
        <p:nvSpPr>
          <p:cNvPr id="484" name="Shape 484"/>
          <p:cNvSpPr txBox="1"/>
          <p:nvPr/>
        </p:nvSpPr>
        <p:spPr>
          <a:xfrm>
            <a:off x="787122" y="1620983"/>
            <a:ext cx="647046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ROLE ÚZEMNÍHO PLÁNOVÁNÍ V SOUČASNÝCH EKONOMICKÝCH PODMÍNKÁCH</a:t>
            </a:r>
          </a:p>
        </p:txBody>
      </p:sp>
      <p:sp>
        <p:nvSpPr>
          <p:cNvPr id="485" name="Shape 485"/>
          <p:cNvSpPr txBox="1"/>
          <p:nvPr/>
        </p:nvSpPr>
        <p:spPr>
          <a:xfrm>
            <a:off x="1515291" y="2908663"/>
            <a:ext cx="608717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KOORDINACE A „ZPRŮHLEDNĚNÍ“ ÚZEMNÍHO ROZVOJE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1515291" y="4138900"/>
            <a:ext cx="501413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VLIV REGULACE NA HODNOTU NEMOVITOSTI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1538970" y="5352010"/>
            <a:ext cx="3398303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PROSAZENÍ VEŘEJNÉHO ZÁJMU</a:t>
            </a:r>
          </a:p>
        </p:txBody>
      </p:sp>
      <p:sp>
        <p:nvSpPr>
          <p:cNvPr id="488" name="Shape 488"/>
          <p:cNvSpPr/>
          <p:nvPr/>
        </p:nvSpPr>
        <p:spPr>
          <a:xfrm>
            <a:off x="9213668" y="0"/>
            <a:ext cx="2978330" cy="6923314"/>
          </a:xfrm>
          <a:prstGeom prst="rect">
            <a:avLst/>
          </a:prstGeom>
          <a:blipFill rotWithShape="1">
            <a:blip r:embed="rId3">
              <a:alphaModFix amt="77000"/>
            </a:blip>
            <a:stretch>
              <a:fillRect l="-56677" t="-126" r="-35959" b="633"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489" name="Shape 489"/>
          <p:cNvCxnSpPr/>
          <p:nvPr/>
        </p:nvCxnSpPr>
        <p:spPr>
          <a:xfrm>
            <a:off x="1045029" y="1227908"/>
            <a:ext cx="0" cy="4955176"/>
          </a:xfrm>
          <a:prstGeom prst="straightConnector1">
            <a:avLst/>
          </a:prstGeom>
          <a:noFill/>
          <a:ln w="9525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490" name="Shape 490"/>
          <p:cNvSpPr/>
          <p:nvPr/>
        </p:nvSpPr>
        <p:spPr>
          <a:xfrm>
            <a:off x="871182" y="1739227"/>
            <a:ext cx="347693" cy="347693"/>
          </a:xfrm>
          <a:prstGeom prst="flowChartConnector">
            <a:avLst/>
          </a:prstGeom>
          <a:solidFill>
            <a:srgbClr val="92D050"/>
          </a:solidFill>
          <a:ln w="1270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91" name="Shape 491"/>
          <p:cNvSpPr/>
          <p:nvPr/>
        </p:nvSpPr>
        <p:spPr>
          <a:xfrm>
            <a:off x="871182" y="2908663"/>
            <a:ext cx="347693" cy="347693"/>
          </a:xfrm>
          <a:prstGeom prst="flowChartConnector">
            <a:avLst/>
          </a:prstGeom>
          <a:solidFill>
            <a:srgbClr val="92D050"/>
          </a:solidFill>
          <a:ln w="1270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871180" y="4151962"/>
            <a:ext cx="347693" cy="347693"/>
          </a:xfrm>
          <a:prstGeom prst="flowChartConnector">
            <a:avLst/>
          </a:prstGeom>
          <a:solidFill>
            <a:srgbClr val="92D050"/>
          </a:solidFill>
          <a:ln w="1270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871180" y="5352010"/>
            <a:ext cx="347693" cy="347693"/>
          </a:xfrm>
          <a:prstGeom prst="flowChartConnector">
            <a:avLst/>
          </a:prstGeom>
          <a:solidFill>
            <a:srgbClr val="92D050"/>
          </a:solidFill>
          <a:ln w="1270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9213667" y="0"/>
            <a:ext cx="2978330" cy="6923314"/>
          </a:xfrm>
          <a:prstGeom prst="rect">
            <a:avLst/>
          </a:prstGeom>
          <a:solidFill>
            <a:srgbClr val="B3D83F">
              <a:alpha val="25882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/>
        </p:nvSpPr>
        <p:spPr>
          <a:xfrm>
            <a:off x="261258" y="217714"/>
            <a:ext cx="1098986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3600">
                <a:solidFill>
                  <a:srgbClr val="92D050"/>
                </a:solidFill>
                <a:latin typeface="Cabin"/>
                <a:ea typeface="Cabin"/>
                <a:cs typeface="Cabin"/>
                <a:sym typeface="Cabin"/>
              </a:rPr>
              <a:t>VSTUP DO VLASTNICKÝCH PRÁV K NEMOVITOSTEM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1900956" y="5549950"/>
            <a:ext cx="246092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800">
                <a:solidFill>
                  <a:srgbClr val="92D050"/>
                </a:solidFill>
                <a:latin typeface="Cabin"/>
                <a:ea typeface="Cabin"/>
                <a:cs typeface="Cabin"/>
                <a:sym typeface="Cabin"/>
              </a:rPr>
              <a:t>VYVLASTNĚNÍ</a:t>
            </a:r>
          </a:p>
        </p:txBody>
      </p:sp>
      <p:sp>
        <p:nvSpPr>
          <p:cNvPr id="501" name="Shape 501"/>
          <p:cNvSpPr txBox="1"/>
          <p:nvPr/>
        </p:nvSpPr>
        <p:spPr>
          <a:xfrm>
            <a:off x="7318135" y="5549950"/>
            <a:ext cx="3701141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>
                <a:solidFill>
                  <a:srgbClr val="92D050"/>
                </a:solidFill>
                <a:latin typeface="Cabin"/>
                <a:ea typeface="Cabin"/>
                <a:cs typeface="Cabin"/>
                <a:sym typeface="Cabin"/>
              </a:rPr>
              <a:t>PŘEDKUPNÍ PRÁVO</a:t>
            </a:r>
          </a:p>
        </p:txBody>
      </p:sp>
      <p:sp>
        <p:nvSpPr>
          <p:cNvPr id="502" name="Shape 502"/>
          <p:cNvSpPr/>
          <p:nvPr/>
        </p:nvSpPr>
        <p:spPr>
          <a:xfrm>
            <a:off x="0" y="2238100"/>
            <a:ext cx="6112471" cy="3122022"/>
          </a:xfrm>
          <a:prstGeom prst="rect">
            <a:avLst/>
          </a:prstGeom>
          <a:blipFill rotWithShape="1">
            <a:blip r:embed="rId3">
              <a:alphaModFix amt="77000"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6112471" y="2238100"/>
            <a:ext cx="6112471" cy="3122022"/>
          </a:xfrm>
          <a:prstGeom prst="rect">
            <a:avLst/>
          </a:prstGeom>
          <a:blipFill rotWithShape="1">
            <a:blip r:embed="rId4">
              <a:alphaModFix amt="77000"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04" name="Shape 504"/>
          <p:cNvSpPr/>
          <p:nvPr/>
        </p:nvSpPr>
        <p:spPr>
          <a:xfrm>
            <a:off x="0" y="2116183"/>
            <a:ext cx="12192000" cy="121916"/>
          </a:xfrm>
          <a:prstGeom prst="rect">
            <a:avLst/>
          </a:prstGeom>
          <a:solidFill>
            <a:srgbClr val="B3D8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05" name="Shape 505"/>
          <p:cNvSpPr/>
          <p:nvPr/>
        </p:nvSpPr>
        <p:spPr>
          <a:xfrm>
            <a:off x="0" y="5333117"/>
            <a:ext cx="12192000" cy="121916"/>
          </a:xfrm>
          <a:prstGeom prst="rect">
            <a:avLst/>
          </a:prstGeom>
          <a:solidFill>
            <a:srgbClr val="B3D8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t="-8999" b="-8998"/>
          </a:stretch>
        </a:blip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/>
        </p:nvSpPr>
        <p:spPr>
          <a:xfrm>
            <a:off x="0" y="1715589"/>
            <a:ext cx="12192000" cy="3509553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11" name="Shape 5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098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12" name="Shape 512"/>
          <p:cNvSpPr txBox="1"/>
          <p:nvPr/>
        </p:nvSpPr>
        <p:spPr>
          <a:xfrm>
            <a:off x="235131" y="174171"/>
            <a:ext cx="8847908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3600">
                <a:solidFill>
                  <a:srgbClr val="92D050"/>
                </a:solidFill>
                <a:latin typeface="Cabin"/>
                <a:ea typeface="Cabin"/>
                <a:cs typeface="Cabin"/>
                <a:sym typeface="Cabin"/>
              </a:rPr>
              <a:t>PŘEROZDĚLOVÁNÍ PŘÍJMŮ Z ÚZEMÍ A NEMOVITOSTÍ A USMĚRŇOVÁNÍ</a:t>
            </a:r>
          </a:p>
        </p:txBody>
      </p:sp>
      <p:sp>
        <p:nvSpPr>
          <p:cNvPr id="513" name="Shape 513"/>
          <p:cNvSpPr txBox="1"/>
          <p:nvPr/>
        </p:nvSpPr>
        <p:spPr>
          <a:xfrm>
            <a:off x="611397" y="1927916"/>
            <a:ext cx="2699656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CÍLE A FORMY STIMULACE ROZVOJE</a:t>
            </a:r>
          </a:p>
        </p:txBody>
      </p:sp>
      <p:sp>
        <p:nvSpPr>
          <p:cNvPr id="514" name="Shape 514"/>
          <p:cNvSpPr txBox="1"/>
          <p:nvPr/>
        </p:nvSpPr>
        <p:spPr>
          <a:xfrm>
            <a:off x="611397" y="2646325"/>
            <a:ext cx="2778033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NIKDY NEBUDE MOŽNO Z VEŘEJNÝCH ROZPOČTŮ REALIZOVAT VŠE.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- sociální a ekonomické aspekty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- krátkodobé a dlouhodobé efekty</a:t>
            </a:r>
          </a:p>
        </p:txBody>
      </p:sp>
      <p:sp>
        <p:nvSpPr>
          <p:cNvPr id="515" name="Shape 515"/>
          <p:cNvSpPr txBox="1"/>
          <p:nvPr/>
        </p:nvSpPr>
        <p:spPr>
          <a:xfrm>
            <a:off x="3640946" y="1942280"/>
            <a:ext cx="258916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REGIONÁLNÍ POLITIKA</a:t>
            </a:r>
          </a:p>
        </p:txBody>
      </p:sp>
      <p:sp>
        <p:nvSpPr>
          <p:cNvPr id="516" name="Shape 516"/>
          <p:cNvSpPr txBox="1"/>
          <p:nvPr/>
        </p:nvSpPr>
        <p:spPr>
          <a:xfrm>
            <a:off x="3640946" y="2641189"/>
            <a:ext cx="2342605" cy="24622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REGIONÁLNÍ POLITIKA PODPORUJE I MÉNĚ VÝKONNÉ REGIONY.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Cabin"/>
              <a:buChar char="-"/>
            </a:pPr>
            <a:r>
              <a:rPr lang="cs-CZ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sociální a politické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Cabin"/>
              <a:buChar char="-"/>
            </a:pPr>
            <a:r>
              <a:rPr lang="cs-CZ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ekonomické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Cabin"/>
              <a:buNone/>
            </a:pPr>
            <a:endParaRPr sz="14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Cabin"/>
              <a:buChar char="-"/>
            </a:pPr>
            <a:r>
              <a:rPr lang="cs-CZ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přímá stimulace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Cabin"/>
              <a:buChar char="-"/>
            </a:pPr>
            <a:r>
              <a:rPr lang="cs-CZ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rozvoj infrastruktur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Cabin"/>
              <a:buChar char="-"/>
            </a:pPr>
            <a:r>
              <a:rPr lang="cs-CZ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investice do lidských zdrojů</a:t>
            </a:r>
          </a:p>
        </p:txBody>
      </p:sp>
      <p:sp>
        <p:nvSpPr>
          <p:cNvPr id="517" name="Shape 517"/>
          <p:cNvSpPr txBox="1"/>
          <p:nvPr/>
        </p:nvSpPr>
        <p:spPr>
          <a:xfrm>
            <a:off x="6714309" y="1942280"/>
            <a:ext cx="228940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PODPORA INVESTIC</a:t>
            </a:r>
          </a:p>
        </p:txBody>
      </p:sp>
      <p:sp>
        <p:nvSpPr>
          <p:cNvPr id="518" name="Shape 518"/>
          <p:cNvSpPr txBox="1"/>
          <p:nvPr/>
        </p:nvSpPr>
        <p:spPr>
          <a:xfrm>
            <a:off x="6781509" y="2641189"/>
            <a:ext cx="2222208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PODPOROU INVESTIČNÍ ČINNOSTI K ROZŠÍŘENÍ EFEKTIVNÍ POPTÁVKY PO NEMOVITOSTECH A TAK OŽIVIT EKONOMIKU.</a:t>
            </a:r>
          </a:p>
        </p:txBody>
      </p:sp>
      <p:sp>
        <p:nvSpPr>
          <p:cNvPr id="519" name="Shape 519"/>
          <p:cNvSpPr txBox="1"/>
          <p:nvPr/>
        </p:nvSpPr>
        <p:spPr>
          <a:xfrm>
            <a:off x="9415300" y="1953850"/>
            <a:ext cx="211025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REGULACE NÁJMŮ</a:t>
            </a:r>
          </a:p>
        </p:txBody>
      </p:sp>
      <p:sp>
        <p:nvSpPr>
          <p:cNvPr id="520" name="Shape 520"/>
          <p:cNvSpPr txBox="1"/>
          <p:nvPr/>
        </p:nvSpPr>
        <p:spPr>
          <a:xfrm>
            <a:off x="9489785" y="2562325"/>
            <a:ext cx="1961986" cy="11695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REGULACÍ K ZPŘÍSTUPNĚNÍ I MÉNĚ MAJETNÝM DOMÁCNOSTEM PŘIJATELNÉ BYDLENÍ.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t="-8999" b="-8998"/>
          </a:stretch>
        </a:blip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098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26" name="Shape 526"/>
          <p:cNvSpPr txBox="1"/>
          <p:nvPr/>
        </p:nvSpPr>
        <p:spPr>
          <a:xfrm>
            <a:off x="365761" y="191588"/>
            <a:ext cx="4366772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rgbClr val="92D050"/>
                </a:solidFill>
                <a:latin typeface="Cabin"/>
                <a:ea typeface="Cabin"/>
                <a:cs typeface="Cabin"/>
                <a:sym typeface="Cabin"/>
              </a:rPr>
              <a:t>INTERNALIZACE</a:t>
            </a:r>
          </a:p>
        </p:txBody>
      </p:sp>
      <p:sp>
        <p:nvSpPr>
          <p:cNvPr id="527" name="Shape 527"/>
          <p:cNvSpPr txBox="1"/>
          <p:nvPr/>
        </p:nvSpPr>
        <p:spPr>
          <a:xfrm>
            <a:off x="1341120" y="1152616"/>
            <a:ext cx="9833333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CO ZNAMENÁ TENTO POJEM?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JAKÝM ZPŮSOBEM SE MŮŽE OBJEVOVAT V PRAXI TRHU NEMOVITOSTÍ?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t="-8999" b="-8998"/>
          </a:stretch>
        </a:blip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/>
        </p:nvSpPr>
        <p:spPr>
          <a:xfrm>
            <a:off x="0" y="4338319"/>
            <a:ext cx="12192000" cy="2296159"/>
          </a:xfrm>
          <a:prstGeom prst="rect">
            <a:avLst/>
          </a:prstGeom>
          <a:solidFill>
            <a:schemeClr val="dk1">
              <a:alpha val="5098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33" name="Shape 533"/>
          <p:cNvSpPr/>
          <p:nvPr/>
        </p:nvSpPr>
        <p:spPr>
          <a:xfrm>
            <a:off x="5834576" y="144194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cs-CZ" sz="3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prof. RNDr. MilanViturka, CSc.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cs-CZ" sz="3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Kancelář 445</a:t>
            </a:r>
          </a:p>
        </p:txBody>
      </p:sp>
      <p:sp>
        <p:nvSpPr>
          <p:cNvPr id="534" name="Shape 534"/>
          <p:cNvSpPr/>
          <p:nvPr/>
        </p:nvSpPr>
        <p:spPr>
          <a:xfrm>
            <a:off x="756139" y="4433473"/>
            <a:ext cx="10814538" cy="21236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PROGRAMY A PROJEKTY REGIONÁLNÍHO A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LOKÁLNÍHO ROZVOJE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t="-8999" b="-8998"/>
          </a:stretch>
        </a:blip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/>
        </p:nvSpPr>
        <p:spPr>
          <a:xfrm>
            <a:off x="0" y="4737462"/>
            <a:ext cx="12192000" cy="1724297"/>
          </a:xfrm>
          <a:prstGeom prst="rect">
            <a:avLst/>
          </a:prstGeom>
          <a:solidFill>
            <a:schemeClr val="dk1">
              <a:alpha val="6470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5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VEŘEJNÉ INVESTICE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3666132" y="5962260"/>
            <a:ext cx="4720394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6.KAPITOLA – EKONOMIKA ÚZEMNÍHO ROZVOJE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t="-8999" b="-8998"/>
          </a:stretch>
        </a:blip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098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46" name="Shape 546"/>
          <p:cNvSpPr txBox="1"/>
          <p:nvPr/>
        </p:nvSpPr>
        <p:spPr>
          <a:xfrm>
            <a:off x="801189" y="444137"/>
            <a:ext cx="826097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rgbClr val="FFC000"/>
                </a:solidFill>
                <a:latin typeface="Cabin"/>
                <a:ea typeface="Cabin"/>
                <a:cs typeface="Cabin"/>
                <a:sym typeface="Cabin"/>
              </a:rPr>
              <a:t>SPECIFIKA VEŘEJNÝCH INVESTIC</a:t>
            </a:r>
          </a:p>
        </p:txBody>
      </p:sp>
      <p:sp>
        <p:nvSpPr>
          <p:cNvPr id="547" name="Shape 547"/>
          <p:cNvSpPr/>
          <p:nvPr/>
        </p:nvSpPr>
        <p:spPr>
          <a:xfrm>
            <a:off x="1039905" y="1317812"/>
            <a:ext cx="8256493" cy="1255058"/>
          </a:xfrm>
          <a:prstGeom prst="rect">
            <a:avLst/>
          </a:prstGeom>
          <a:solidFill>
            <a:schemeClr val="dk1">
              <a:alpha val="4470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48" name="Shape 548"/>
          <p:cNvSpPr txBox="1"/>
          <p:nvPr/>
        </p:nvSpPr>
        <p:spPr>
          <a:xfrm>
            <a:off x="1289379" y="1408995"/>
            <a:ext cx="7836690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PRO HARMONICKÝ URBANISTICKÝ ROZVOJ MĚST JE NEZBYTNĚ NUTNÁ ŘADA INVESTIC, KTERÉ NESPLŇUJÍ KRITÉRIA ZISKOVOSTI A EFEKTIVNOSTI VLASTNÍ SOUKROMÝM INVESTICÍM.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 txBox="1"/>
          <p:nvPr/>
        </p:nvSpPr>
        <p:spPr>
          <a:xfrm>
            <a:off x="452845" y="348341"/>
            <a:ext cx="8076634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rgbClr val="FFC000"/>
                </a:solidFill>
                <a:latin typeface="Cabin"/>
                <a:ea typeface="Cabin"/>
                <a:cs typeface="Cabin"/>
                <a:sym typeface="Cabin"/>
              </a:rPr>
              <a:t>KRITÉRIA VEŘEJNÝCH INVESTIC</a:t>
            </a:r>
          </a:p>
        </p:txBody>
      </p:sp>
      <p:sp>
        <p:nvSpPr>
          <p:cNvPr id="554" name="Shape 554"/>
          <p:cNvSpPr/>
          <p:nvPr/>
        </p:nvSpPr>
        <p:spPr>
          <a:xfrm>
            <a:off x="8105392" y="3771562"/>
            <a:ext cx="4089598" cy="288315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55" name="Shape 555"/>
          <p:cNvSpPr/>
          <p:nvPr/>
        </p:nvSpPr>
        <p:spPr>
          <a:xfrm>
            <a:off x="10195" y="3771514"/>
            <a:ext cx="4112396" cy="288315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56" name="Shape 556"/>
          <p:cNvSpPr/>
          <p:nvPr/>
        </p:nvSpPr>
        <p:spPr>
          <a:xfrm>
            <a:off x="4079992" y="3771514"/>
            <a:ext cx="4067999" cy="288315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57" name="Shape 557"/>
          <p:cNvSpPr/>
          <p:nvPr/>
        </p:nvSpPr>
        <p:spPr>
          <a:xfrm>
            <a:off x="8160596" y="3771467"/>
            <a:ext cx="4057194" cy="2883159"/>
          </a:xfrm>
          <a:prstGeom prst="rect">
            <a:avLst/>
          </a:prstGeom>
          <a:solidFill>
            <a:schemeClr val="lt1">
              <a:alpha val="45882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00" b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58" name="Shape 558"/>
          <p:cNvSpPr/>
          <p:nvPr/>
        </p:nvSpPr>
        <p:spPr>
          <a:xfrm>
            <a:off x="4193" y="3771514"/>
            <a:ext cx="4075798" cy="2883159"/>
          </a:xfrm>
          <a:prstGeom prst="rect">
            <a:avLst/>
          </a:prstGeom>
          <a:solidFill>
            <a:schemeClr val="lt1">
              <a:alpha val="45882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00" b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59" name="Shape 559"/>
          <p:cNvSpPr/>
          <p:nvPr/>
        </p:nvSpPr>
        <p:spPr>
          <a:xfrm>
            <a:off x="4079992" y="3771467"/>
            <a:ext cx="4067999" cy="2883159"/>
          </a:xfrm>
          <a:prstGeom prst="rect">
            <a:avLst/>
          </a:prstGeom>
          <a:solidFill>
            <a:schemeClr val="dk1">
              <a:alpha val="4196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00" b="1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60" name="Shape 560"/>
          <p:cNvSpPr/>
          <p:nvPr/>
        </p:nvSpPr>
        <p:spPr>
          <a:xfrm>
            <a:off x="0" y="3622766"/>
            <a:ext cx="12192000" cy="14870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61" name="Shape 561"/>
          <p:cNvSpPr txBox="1"/>
          <p:nvPr/>
        </p:nvSpPr>
        <p:spPr>
          <a:xfrm>
            <a:off x="704739" y="3217493"/>
            <a:ext cx="2953693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OBECNÁ PROSPĚŠNOST</a:t>
            </a:r>
          </a:p>
        </p:txBody>
      </p:sp>
      <p:sp>
        <p:nvSpPr>
          <p:cNvPr id="562" name="Shape 562"/>
          <p:cNvSpPr txBox="1"/>
          <p:nvPr/>
        </p:nvSpPr>
        <p:spPr>
          <a:xfrm>
            <a:off x="5360862" y="3217493"/>
            <a:ext cx="1470273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EFEKTIVITA</a:t>
            </a:r>
          </a:p>
        </p:txBody>
      </p:sp>
      <p:sp>
        <p:nvSpPr>
          <p:cNvPr id="563" name="Shape 563"/>
          <p:cNvSpPr txBox="1"/>
          <p:nvPr/>
        </p:nvSpPr>
        <p:spPr>
          <a:xfrm>
            <a:off x="9176575" y="3217493"/>
            <a:ext cx="2025233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SPRAVEDLNOST</a:t>
            </a:r>
          </a:p>
        </p:txBody>
      </p:sp>
      <p:cxnSp>
        <p:nvCxnSpPr>
          <p:cNvPr id="564" name="Shape 564"/>
          <p:cNvCxnSpPr/>
          <p:nvPr/>
        </p:nvCxnSpPr>
        <p:spPr>
          <a:xfrm rot="10800000">
            <a:off x="627017" y="2643055"/>
            <a:ext cx="10911839" cy="0"/>
          </a:xfrm>
          <a:prstGeom prst="straightConnector1">
            <a:avLst/>
          </a:prstGeom>
          <a:noFill/>
          <a:ln w="9525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565" name="Shape 565"/>
          <p:cNvSpPr/>
          <p:nvPr/>
        </p:nvSpPr>
        <p:spPr>
          <a:xfrm rot="5400000">
            <a:off x="10015346" y="2469208"/>
            <a:ext cx="347693" cy="34769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566" name="Shape 566"/>
          <p:cNvCxnSpPr/>
          <p:nvPr/>
        </p:nvCxnSpPr>
        <p:spPr>
          <a:xfrm rot="10800000">
            <a:off x="645010" y="2643055"/>
            <a:ext cx="10911839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567" name="Shape 567"/>
          <p:cNvSpPr/>
          <p:nvPr/>
        </p:nvSpPr>
        <p:spPr>
          <a:xfrm rot="5400000">
            <a:off x="5944949" y="2469207"/>
            <a:ext cx="347693" cy="34769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68" name="Shape 568"/>
          <p:cNvSpPr/>
          <p:nvPr/>
        </p:nvSpPr>
        <p:spPr>
          <a:xfrm rot="5400000">
            <a:off x="2007739" y="2469206"/>
            <a:ext cx="347693" cy="34769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-60959" y="-599439"/>
            <a:ext cx="12252960" cy="7440884"/>
          </a:xfrm>
          <a:prstGeom prst="rect">
            <a:avLst/>
          </a:prstGeom>
          <a:solidFill>
            <a:schemeClr val="dk1">
              <a:alpha val="81960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65874" y="294066"/>
            <a:ext cx="5202450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rgbClr val="B3D83F"/>
                </a:solidFill>
                <a:latin typeface="Cabin"/>
                <a:ea typeface="Cabin"/>
                <a:cs typeface="Cabin"/>
                <a:sym typeface="Cabin"/>
              </a:rPr>
              <a:t>SPECIFIKA TRHU NEMOVITOSTÍ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1808547" y="2442175"/>
            <a:ext cx="1826141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32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FYZICKÁ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7719102" y="2442175"/>
            <a:ext cx="2002471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32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SOCIÁLNÍ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989412" y="3163686"/>
            <a:ext cx="3464409" cy="16312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POLOHA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VYUŽITÍ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ZMĚNA ZPŮSOBU UŽÍVÁNÍ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EKONOMICKÝ POTENCIÁL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ZPŮSOB UŽÍVÁNÍ POZEMKU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5737628" y="3163686"/>
            <a:ext cx="5965415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OMEZENÉ MOŽNOSTI VÝBĚRU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PRODEJ ZA ÚČASTI ZPROSTŘEDKOVATELE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NEEXISTUJE PRODEJCE S KOMPLETNÍ NABÍDKOU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CENA JE OVLIVŇOVÁNA SOC.STATUTEM ÚZEMÍ</a:t>
            </a:r>
          </a:p>
        </p:txBody>
      </p:sp>
      <p:cxnSp>
        <p:nvCxnSpPr>
          <p:cNvPr id="112" name="Shape 112"/>
          <p:cNvCxnSpPr/>
          <p:nvPr/>
        </p:nvCxnSpPr>
        <p:spPr>
          <a:xfrm>
            <a:off x="5692658" y="-1183387"/>
            <a:ext cx="0" cy="605536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3" name="Shape 113"/>
          <p:cNvCxnSpPr/>
          <p:nvPr/>
        </p:nvCxnSpPr>
        <p:spPr>
          <a:xfrm rot="5400000">
            <a:off x="7156346" y="2250692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14" name="Shape 114"/>
          <p:cNvCxnSpPr/>
          <p:nvPr/>
        </p:nvCxnSpPr>
        <p:spPr>
          <a:xfrm rot="5400000">
            <a:off x="3383228" y="2250692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15" name="Shape 115"/>
          <p:cNvSpPr/>
          <p:nvPr/>
        </p:nvSpPr>
        <p:spPr>
          <a:xfrm rot="5400000">
            <a:off x="7485277" y="2657092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6" name="Shape 116"/>
          <p:cNvSpPr/>
          <p:nvPr/>
        </p:nvSpPr>
        <p:spPr>
          <a:xfrm rot="5400000">
            <a:off x="3712158" y="2657092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17" name="Shape 117"/>
          <p:cNvCxnSpPr/>
          <p:nvPr/>
        </p:nvCxnSpPr>
        <p:spPr>
          <a:xfrm>
            <a:off x="162559" y="530600"/>
            <a:ext cx="812799" cy="0"/>
          </a:xfrm>
          <a:prstGeom prst="straightConnector1">
            <a:avLst/>
          </a:prstGeom>
          <a:noFill/>
          <a:ln w="3175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18" name="Shape 118"/>
          <p:cNvSpPr/>
          <p:nvPr/>
        </p:nvSpPr>
        <p:spPr>
          <a:xfrm>
            <a:off x="959936" y="453129"/>
            <a:ext cx="154940" cy="154940"/>
          </a:xfrm>
          <a:prstGeom prst="flowChartConnector">
            <a:avLst/>
          </a:prstGeom>
          <a:solidFill>
            <a:srgbClr val="B3D83F"/>
          </a:solidFill>
          <a:ln w="1270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B3D83F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0" y="4347882"/>
            <a:ext cx="12192000" cy="251011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3374" t="-62964" r="-11609" b="-45707"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294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75" name="Shape 575"/>
          <p:cNvSpPr/>
          <p:nvPr/>
        </p:nvSpPr>
        <p:spPr>
          <a:xfrm>
            <a:off x="1281600" y="5029017"/>
            <a:ext cx="2748545" cy="1121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76" name="Shape 576"/>
          <p:cNvSpPr/>
          <p:nvPr/>
        </p:nvSpPr>
        <p:spPr>
          <a:xfrm>
            <a:off x="5131508" y="5029017"/>
            <a:ext cx="2748545" cy="1121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77" name="Shape 577"/>
          <p:cNvSpPr/>
          <p:nvPr/>
        </p:nvSpPr>
        <p:spPr>
          <a:xfrm>
            <a:off x="8772431" y="5029017"/>
            <a:ext cx="2748545" cy="1121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78" name="Shape 578"/>
          <p:cNvSpPr/>
          <p:nvPr/>
        </p:nvSpPr>
        <p:spPr>
          <a:xfrm>
            <a:off x="4361287" y="2053850"/>
            <a:ext cx="3518262" cy="2975167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79" name="Shape 579"/>
          <p:cNvSpPr/>
          <p:nvPr/>
        </p:nvSpPr>
        <p:spPr>
          <a:xfrm>
            <a:off x="8245932" y="2053850"/>
            <a:ext cx="3275045" cy="2975167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80" name="Shape 580"/>
          <p:cNvSpPr/>
          <p:nvPr/>
        </p:nvSpPr>
        <p:spPr>
          <a:xfrm>
            <a:off x="755100" y="2053850"/>
            <a:ext cx="3275045" cy="2975167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81" name="Shape 581"/>
          <p:cNvSpPr txBox="1"/>
          <p:nvPr/>
        </p:nvSpPr>
        <p:spPr>
          <a:xfrm>
            <a:off x="1281600" y="2842493"/>
            <a:ext cx="2222044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SLEDUJE SE CASH FLOW PO DOBU TRVÁNÍ PROJEKTU</a:t>
            </a:r>
          </a:p>
        </p:txBody>
      </p:sp>
      <p:sp>
        <p:nvSpPr>
          <p:cNvPr id="582" name="Shape 582"/>
          <p:cNvSpPr txBox="1"/>
          <p:nvPr/>
        </p:nvSpPr>
        <p:spPr>
          <a:xfrm>
            <a:off x="8581975" y="2261805"/>
            <a:ext cx="260295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SOCIÁLNÍ ANALÝZY</a:t>
            </a:r>
          </a:p>
        </p:txBody>
      </p:sp>
      <p:sp>
        <p:nvSpPr>
          <p:cNvPr id="583" name="Shape 583"/>
          <p:cNvSpPr txBox="1"/>
          <p:nvPr/>
        </p:nvSpPr>
        <p:spPr>
          <a:xfrm>
            <a:off x="4621125" y="2236458"/>
            <a:ext cx="3078983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EKONOMICKÉ ANALÝZY</a:t>
            </a:r>
          </a:p>
        </p:txBody>
      </p:sp>
      <p:sp>
        <p:nvSpPr>
          <p:cNvPr id="584" name="Shape 584"/>
          <p:cNvSpPr txBox="1"/>
          <p:nvPr/>
        </p:nvSpPr>
        <p:spPr>
          <a:xfrm>
            <a:off x="1067900" y="2243416"/>
            <a:ext cx="264944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FINANČNÍ ANALÝZY</a:t>
            </a:r>
          </a:p>
        </p:txBody>
      </p:sp>
      <p:sp>
        <p:nvSpPr>
          <p:cNvPr id="585" name="Shape 585"/>
          <p:cNvSpPr txBox="1"/>
          <p:nvPr/>
        </p:nvSpPr>
        <p:spPr>
          <a:xfrm>
            <a:off x="0" y="270859"/>
            <a:ext cx="5434149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rgbClr val="FFC000"/>
                </a:solidFill>
                <a:latin typeface="Cabin"/>
                <a:ea typeface="Cabin"/>
                <a:cs typeface="Cabin"/>
                <a:sym typeface="Cabin"/>
              </a:rPr>
              <a:t>HODNOCENÍ UŽITÍ VEŘEJNÝCH ZDROJŮ PRO ÚZEMNÍ ROZVOJ</a:t>
            </a:r>
          </a:p>
        </p:txBody>
      </p:sp>
      <p:sp>
        <p:nvSpPr>
          <p:cNvPr id="586" name="Shape 586"/>
          <p:cNvSpPr txBox="1"/>
          <p:nvPr/>
        </p:nvSpPr>
        <p:spPr>
          <a:xfrm>
            <a:off x="8481361" y="2836990"/>
            <a:ext cx="3039615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bin"/>
              <a:buChar char="-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Analýza sociálních důsledků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      (kdo získá a kdo ztratí)</a:t>
            </a:r>
          </a:p>
        </p:txBody>
      </p:sp>
      <p:sp>
        <p:nvSpPr>
          <p:cNvPr id="587" name="Shape 587"/>
          <p:cNvSpPr txBox="1"/>
          <p:nvPr/>
        </p:nvSpPr>
        <p:spPr>
          <a:xfrm>
            <a:off x="4440673" y="2836990"/>
            <a:ext cx="3439885" cy="1754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UŽÍVAJÍ SPOLEČENSKÉ NEBO STÍNOVÉ CENY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bin"/>
              <a:buChar char="-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Analýza nákladů a užitků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bin"/>
              <a:buChar char="-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Analýza nákladů a účinnosti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bin"/>
              <a:buChar char="-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Analýza ekonomického dopadu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 t="-23999" b="-23999"/>
          </a:stretch>
        </a:blip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/>
          <p:nvPr/>
        </p:nvSpPr>
        <p:spPr>
          <a:xfrm>
            <a:off x="1343279" y="3610764"/>
            <a:ext cx="10180026" cy="1037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93" name="Shape 593"/>
          <p:cNvSpPr/>
          <p:nvPr/>
        </p:nvSpPr>
        <p:spPr>
          <a:xfrm>
            <a:off x="5418755" y="3714516"/>
            <a:ext cx="5768648" cy="2975167"/>
          </a:xfrm>
          <a:prstGeom prst="rect">
            <a:avLst/>
          </a:prstGeom>
          <a:solidFill>
            <a:schemeClr val="dk1">
              <a:alpha val="66666"/>
            </a:schemeClr>
          </a:solidFill>
          <a:ln>
            <a:noFill/>
          </a:ln>
          <a:effectLst>
            <a:outerShdw blurRad="50799" dist="38100" dir="2700000" algn="tl" rotWithShape="0">
              <a:srgbClr val="000000">
                <a:alpha val="3882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94" name="Shape 594"/>
          <p:cNvSpPr/>
          <p:nvPr/>
        </p:nvSpPr>
        <p:spPr>
          <a:xfrm>
            <a:off x="769000" y="635597"/>
            <a:ext cx="3518262" cy="2975167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595" name="Shape 595"/>
          <p:cNvSpPr txBox="1"/>
          <p:nvPr/>
        </p:nvSpPr>
        <p:spPr>
          <a:xfrm>
            <a:off x="988640" y="830554"/>
            <a:ext cx="3078983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accent4"/>
                </a:solidFill>
                <a:latin typeface="Cabin"/>
                <a:ea typeface="Cabin"/>
                <a:cs typeface="Cabin"/>
                <a:sym typeface="Cabin"/>
              </a:rPr>
              <a:t>EKONOMICKÉ ANALÝZY</a:t>
            </a:r>
          </a:p>
        </p:txBody>
      </p:sp>
      <p:sp>
        <p:nvSpPr>
          <p:cNvPr id="596" name="Shape 596"/>
          <p:cNvSpPr txBox="1"/>
          <p:nvPr/>
        </p:nvSpPr>
        <p:spPr>
          <a:xfrm>
            <a:off x="848387" y="1418737"/>
            <a:ext cx="3439885" cy="1754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UŽÍVAJÍ SPOLEČENSKÉ NEBO STÍNOVÉ CENY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bin"/>
              <a:buChar char="-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Analýza nákladů a užitků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bin"/>
              <a:buChar char="-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Analýza nákladů a účinnosti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bin"/>
              <a:buChar char="-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Analýza ekonomického dopadu</a:t>
            </a:r>
          </a:p>
        </p:txBody>
      </p:sp>
      <p:sp>
        <p:nvSpPr>
          <p:cNvPr id="597" name="Shape 597"/>
          <p:cNvSpPr txBox="1"/>
          <p:nvPr/>
        </p:nvSpPr>
        <p:spPr>
          <a:xfrm>
            <a:off x="5570373" y="3840412"/>
            <a:ext cx="5499941" cy="23083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NEJVHODNĚJŠÍ VARIANTA VZHLEDEM K VEŘEJNÉMU ZÁJMU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SPOLEČENSKY NEJEFEKTIVNĚJŠÍ PŘI DANÉM OBJEMU INVESTIČNÍCH PROSTŘEDKŮ A MOŽNÉ ALTERNATIVNOSTI CÍLŮ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Noto Sans Symbols"/>
              <a:buChar char="•"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PROPOČET ČISTÉHO UŽITKU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t="-8999" b="-8998"/>
          </a:stretch>
        </a:blip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/>
          <p:nvPr/>
        </p:nvSpPr>
        <p:spPr>
          <a:xfrm>
            <a:off x="0" y="4338319"/>
            <a:ext cx="12192000" cy="2296159"/>
          </a:xfrm>
          <a:prstGeom prst="rect">
            <a:avLst/>
          </a:prstGeom>
          <a:solidFill>
            <a:schemeClr val="dk1">
              <a:alpha val="71764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03" name="Shape 603"/>
          <p:cNvSpPr/>
          <p:nvPr/>
        </p:nvSpPr>
        <p:spPr>
          <a:xfrm>
            <a:off x="5834576" y="144194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cs-CZ" sz="3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prof. RNDr. MilanViturka, CSc.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cs-CZ" sz="3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Kancelář 445</a:t>
            </a:r>
          </a:p>
        </p:txBody>
      </p:sp>
      <p:sp>
        <p:nvSpPr>
          <p:cNvPr id="604" name="Shape 604"/>
          <p:cNvSpPr/>
          <p:nvPr/>
        </p:nvSpPr>
        <p:spPr>
          <a:xfrm>
            <a:off x="756139" y="4433473"/>
            <a:ext cx="10814538" cy="21236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PROGRAMY A PROJEKTY REGIONÁLNÍHO A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LOKÁLNÍHO ROZVOJE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l="-31998" r="-31997"/>
          </a:stretch>
        </a:blip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/>
          <p:nvPr/>
        </p:nvSpPr>
        <p:spPr>
          <a:xfrm>
            <a:off x="0" y="4737462"/>
            <a:ext cx="12192000" cy="1724297"/>
          </a:xfrm>
          <a:prstGeom prst="rect">
            <a:avLst/>
          </a:prstGeom>
          <a:solidFill>
            <a:schemeClr val="dk1">
              <a:alpha val="6470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5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REALIZACE ROZVOJOVÝCH PROJEKTŮ</a:t>
            </a:r>
          </a:p>
        </p:txBody>
      </p:sp>
      <p:sp>
        <p:nvSpPr>
          <p:cNvPr id="610" name="Shape 610"/>
          <p:cNvSpPr txBox="1"/>
          <p:nvPr/>
        </p:nvSpPr>
        <p:spPr>
          <a:xfrm>
            <a:off x="3666132" y="5962260"/>
            <a:ext cx="4720394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7.KAPITOLA – EKONOMIKA ÚZEMNÍHO ROZVOJE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/>
          <p:nvPr/>
        </p:nvSpPr>
        <p:spPr>
          <a:xfrm>
            <a:off x="1357845" y="1616788"/>
            <a:ext cx="9631680" cy="146303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60384" b="-278712"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16" name="Shape 616"/>
          <p:cNvSpPr/>
          <p:nvPr/>
        </p:nvSpPr>
        <p:spPr>
          <a:xfrm>
            <a:off x="1357845" y="3271414"/>
            <a:ext cx="9631680" cy="146303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t="-60384" b="-278712"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17" name="Shape 617"/>
          <p:cNvSpPr/>
          <p:nvPr/>
        </p:nvSpPr>
        <p:spPr>
          <a:xfrm>
            <a:off x="1357845" y="4926039"/>
            <a:ext cx="9631680" cy="146303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t="-5675" r="-78" b="-223737"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18" name="Shape 618"/>
          <p:cNvSpPr/>
          <p:nvPr/>
        </p:nvSpPr>
        <p:spPr>
          <a:xfrm>
            <a:off x="2050216" y="1338980"/>
            <a:ext cx="8246937" cy="5327903"/>
          </a:xfrm>
          <a:prstGeom prst="rect">
            <a:avLst/>
          </a:prstGeom>
          <a:solidFill>
            <a:schemeClr val="dk1">
              <a:alpha val="4784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19" name="Shape 619"/>
          <p:cNvSpPr/>
          <p:nvPr/>
        </p:nvSpPr>
        <p:spPr>
          <a:xfrm>
            <a:off x="571772" y="1287358"/>
            <a:ext cx="7485888" cy="11919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20" name="Shape 620"/>
          <p:cNvSpPr txBox="1"/>
          <p:nvPr/>
        </p:nvSpPr>
        <p:spPr>
          <a:xfrm>
            <a:off x="338177" y="340266"/>
            <a:ext cx="7583614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rgbClr val="92D050"/>
                </a:solidFill>
                <a:latin typeface="Cabin"/>
                <a:ea typeface="Cabin"/>
                <a:cs typeface="Cabin"/>
                <a:sym typeface="Cabin"/>
              </a:rPr>
              <a:t>ROZVOJOVÁ POLITIKA OBCE</a:t>
            </a:r>
          </a:p>
        </p:txBody>
      </p:sp>
      <p:sp>
        <p:nvSpPr>
          <p:cNvPr id="621" name="Shape 621"/>
          <p:cNvSpPr txBox="1"/>
          <p:nvPr/>
        </p:nvSpPr>
        <p:spPr>
          <a:xfrm>
            <a:off x="2050216" y="2117475"/>
            <a:ext cx="8246937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POZEMKOVÉ VLASTNICTVÍ A POZEMKOVÁ POLITIKA OBCE</a:t>
            </a:r>
          </a:p>
        </p:txBody>
      </p:sp>
      <p:sp>
        <p:nvSpPr>
          <p:cNvPr id="622" name="Shape 622"/>
          <p:cNvSpPr txBox="1"/>
          <p:nvPr/>
        </p:nvSpPr>
        <p:spPr>
          <a:xfrm>
            <a:off x="2397908" y="3772101"/>
            <a:ext cx="7551554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PARTNERSTVÍ VEŘEJNÉHO A SOUKROMÉHO SEKTORU</a:t>
            </a:r>
          </a:p>
        </p:txBody>
      </p:sp>
      <p:sp>
        <p:nvSpPr>
          <p:cNvPr id="623" name="Shape 623"/>
          <p:cNvSpPr txBox="1"/>
          <p:nvPr/>
        </p:nvSpPr>
        <p:spPr>
          <a:xfrm>
            <a:off x="3525651" y="5426726"/>
            <a:ext cx="5296064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NAČASOVÁNÍ KLÍČOVÝCH INVESTIC</a:t>
            </a:r>
          </a:p>
        </p:txBody>
      </p:sp>
      <p:sp>
        <p:nvSpPr>
          <p:cNvPr id="624" name="Shape 624"/>
          <p:cNvSpPr txBox="1"/>
          <p:nvPr/>
        </p:nvSpPr>
        <p:spPr>
          <a:xfrm>
            <a:off x="4129985" y="5998464"/>
            <a:ext cx="18473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/>
          <p:nvPr/>
        </p:nvSpPr>
        <p:spPr>
          <a:xfrm>
            <a:off x="0" y="0"/>
            <a:ext cx="377952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30" name="Shape 630"/>
          <p:cNvSpPr/>
          <p:nvPr/>
        </p:nvSpPr>
        <p:spPr>
          <a:xfrm>
            <a:off x="3743282" y="0"/>
            <a:ext cx="3779520" cy="68580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0799" dist="50800" dir="5400000" algn="ctr" rotWithShape="0">
              <a:schemeClr val="lt2"/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31" name="Shape 631"/>
          <p:cNvSpPr/>
          <p:nvPr/>
        </p:nvSpPr>
        <p:spPr>
          <a:xfrm>
            <a:off x="4401312" y="4355548"/>
            <a:ext cx="6912863" cy="692376"/>
          </a:xfrm>
          <a:prstGeom prst="rect">
            <a:avLst/>
          </a:prstGeom>
          <a:solidFill>
            <a:schemeClr val="dk1">
              <a:alpha val="76862"/>
            </a:schemeClr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32" name="Shape 632"/>
          <p:cNvSpPr/>
          <p:nvPr/>
        </p:nvSpPr>
        <p:spPr>
          <a:xfrm>
            <a:off x="18117" y="0"/>
            <a:ext cx="7522803" cy="6858000"/>
          </a:xfrm>
          <a:prstGeom prst="rect">
            <a:avLst/>
          </a:prstGeom>
          <a:solidFill>
            <a:schemeClr val="dk1">
              <a:alpha val="2470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33" name="Shape 633"/>
          <p:cNvSpPr/>
          <p:nvPr/>
        </p:nvSpPr>
        <p:spPr>
          <a:xfrm>
            <a:off x="3182111" y="3608832"/>
            <a:ext cx="4035551" cy="2221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34" name="Shape 634"/>
          <p:cNvSpPr/>
          <p:nvPr/>
        </p:nvSpPr>
        <p:spPr>
          <a:xfrm>
            <a:off x="3182111" y="4964369"/>
            <a:ext cx="4035551" cy="2221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35" name="Shape 635"/>
          <p:cNvSpPr/>
          <p:nvPr/>
        </p:nvSpPr>
        <p:spPr>
          <a:xfrm>
            <a:off x="4401312" y="1011936"/>
            <a:ext cx="6912863" cy="2596895"/>
          </a:xfrm>
          <a:prstGeom prst="rect">
            <a:avLst/>
          </a:prstGeom>
          <a:solidFill>
            <a:schemeClr val="dk1">
              <a:alpha val="76862"/>
            </a:schemeClr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36" name="Shape 636"/>
          <p:cNvSpPr/>
          <p:nvPr/>
        </p:nvSpPr>
        <p:spPr>
          <a:xfrm>
            <a:off x="3120000" y="5773664"/>
            <a:ext cx="4035551" cy="2221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37" name="Shape 637"/>
          <p:cNvSpPr/>
          <p:nvPr/>
        </p:nvSpPr>
        <p:spPr>
          <a:xfrm>
            <a:off x="4401312" y="5184035"/>
            <a:ext cx="6912863" cy="692376"/>
          </a:xfrm>
          <a:prstGeom prst="rect">
            <a:avLst/>
          </a:prstGeom>
          <a:solidFill>
            <a:schemeClr val="dk1">
              <a:alpha val="76862"/>
            </a:schemeClr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38" name="Shape 638"/>
          <p:cNvSpPr txBox="1"/>
          <p:nvPr/>
        </p:nvSpPr>
        <p:spPr>
          <a:xfrm>
            <a:off x="4520071" y="1211769"/>
            <a:ext cx="6794104" cy="2246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PŘÍKLADY: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ROZVOJ ZA NÁHRADU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ROZVOJ JAKO SPOLEČNÝ PODNIK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ROZVOJ S PRODEJEM POZEMKU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ROZVOJ S DLOUHODOBÝM PRONÁJMEM</a:t>
            </a:r>
          </a:p>
        </p:txBody>
      </p:sp>
      <p:sp>
        <p:nvSpPr>
          <p:cNvPr id="639" name="Shape 639"/>
          <p:cNvSpPr txBox="1"/>
          <p:nvPr/>
        </p:nvSpPr>
        <p:spPr>
          <a:xfrm>
            <a:off x="5933191" y="4440126"/>
            <a:ext cx="4170115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ROZVOJOVÁ AGENTURA</a:t>
            </a:r>
          </a:p>
        </p:txBody>
      </p:sp>
      <p:sp>
        <p:nvSpPr>
          <p:cNvPr id="640" name="Shape 640"/>
          <p:cNvSpPr txBox="1"/>
          <p:nvPr/>
        </p:nvSpPr>
        <p:spPr>
          <a:xfrm>
            <a:off x="5137776" y="5254592"/>
            <a:ext cx="5992602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SPOLEČNOST PRO ÚZEMNÍ ROZVOJ</a:t>
            </a:r>
          </a:p>
        </p:txBody>
      </p:sp>
      <p:sp>
        <p:nvSpPr>
          <p:cNvPr id="641" name="Shape 641"/>
          <p:cNvSpPr txBox="1"/>
          <p:nvPr/>
        </p:nvSpPr>
        <p:spPr>
          <a:xfrm>
            <a:off x="7857743" y="84050"/>
            <a:ext cx="414528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000" b="1">
                <a:solidFill>
                  <a:srgbClr val="92D050"/>
                </a:solidFill>
                <a:latin typeface="Cabin"/>
                <a:ea typeface="Cabin"/>
                <a:cs typeface="Cabin"/>
                <a:sym typeface="Cabin"/>
              </a:rPr>
              <a:t>PARTNERSTVÍ VEŘEJNÉHO A SOUKROMÉHO SEKTORU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l="-31998" r="-31997"/>
          </a:stretch>
        </a:blip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5686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47" name="Shape 647"/>
          <p:cNvSpPr/>
          <p:nvPr/>
        </p:nvSpPr>
        <p:spPr>
          <a:xfrm>
            <a:off x="381697" y="2682239"/>
            <a:ext cx="5132832" cy="1853183"/>
          </a:xfrm>
          <a:prstGeom prst="rect">
            <a:avLst/>
          </a:prstGeom>
          <a:solidFill>
            <a:srgbClr val="92D050">
              <a:alpha val="73725"/>
            </a:srgbClr>
          </a:solidFill>
          <a:ln w="508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48" name="Shape 648"/>
          <p:cNvSpPr/>
          <p:nvPr/>
        </p:nvSpPr>
        <p:spPr>
          <a:xfrm>
            <a:off x="6468182" y="2964714"/>
            <a:ext cx="5004488" cy="1301982"/>
          </a:xfrm>
          <a:prstGeom prst="rect">
            <a:avLst/>
          </a:prstGeom>
          <a:solidFill>
            <a:srgbClr val="F2F2F2">
              <a:alpha val="80000"/>
            </a:srgbClr>
          </a:solidFill>
          <a:ln w="508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49" name="Shape 649"/>
          <p:cNvSpPr/>
          <p:nvPr/>
        </p:nvSpPr>
        <p:spPr>
          <a:xfrm>
            <a:off x="7184299" y="4427073"/>
            <a:ext cx="3669791" cy="838646"/>
          </a:xfrm>
          <a:prstGeom prst="rect">
            <a:avLst/>
          </a:prstGeom>
          <a:solidFill>
            <a:schemeClr val="lt1">
              <a:alpha val="85882"/>
            </a:schemeClr>
          </a:solidFill>
          <a:ln w="38100" cap="flat" cmpd="sng">
            <a:solidFill>
              <a:srgbClr val="F2F2F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50" name="Shape 650"/>
          <p:cNvSpPr txBox="1"/>
          <p:nvPr/>
        </p:nvSpPr>
        <p:spPr>
          <a:xfrm>
            <a:off x="564083" y="170688"/>
            <a:ext cx="9552022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36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OPTIMALIZACE ÚČASTI VEŘEJNÉHO ROZPOČTU NA ROZVOJOVÉ INVESTICE</a:t>
            </a:r>
          </a:p>
        </p:txBody>
      </p:sp>
      <p:sp>
        <p:nvSpPr>
          <p:cNvPr id="651" name="Shape 651"/>
          <p:cNvSpPr txBox="1"/>
          <p:nvPr/>
        </p:nvSpPr>
        <p:spPr>
          <a:xfrm>
            <a:off x="448754" y="2942389"/>
            <a:ext cx="4998719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„STÍNOVÉ“ POSOUZENÍ EKONOMICKÉ PROVEDITELNOSTI PROJEKTU</a:t>
            </a:r>
          </a:p>
        </p:txBody>
      </p:sp>
      <p:sp>
        <p:nvSpPr>
          <p:cNvPr id="652" name="Shape 652"/>
          <p:cNvSpPr txBox="1"/>
          <p:nvPr/>
        </p:nvSpPr>
        <p:spPr>
          <a:xfrm>
            <a:off x="6540262" y="3046101"/>
            <a:ext cx="4860326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APLIKACE METOD POSOUZENÍ EKONOMICKÉ PROVEDITELNOSTI PRO „STÍNOVÝ PROPOČET“</a:t>
            </a:r>
          </a:p>
        </p:txBody>
      </p:sp>
      <p:sp>
        <p:nvSpPr>
          <p:cNvPr id="653" name="Shape 653"/>
          <p:cNvSpPr txBox="1"/>
          <p:nvPr/>
        </p:nvSpPr>
        <p:spPr>
          <a:xfrm>
            <a:off x="7295132" y="4535423"/>
            <a:ext cx="3448123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VSTUPNÍ PODMÍNKY A DATA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POUŽITÉ METODY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l="-31998" r="-31997"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/>
          <p:nvPr/>
        </p:nvSpPr>
        <p:spPr>
          <a:xfrm>
            <a:off x="0" y="4338319"/>
            <a:ext cx="12192000" cy="2296159"/>
          </a:xfrm>
          <a:prstGeom prst="rect">
            <a:avLst/>
          </a:prstGeom>
          <a:solidFill>
            <a:schemeClr val="dk1">
              <a:alpha val="71764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59" name="Shape 659"/>
          <p:cNvSpPr/>
          <p:nvPr/>
        </p:nvSpPr>
        <p:spPr>
          <a:xfrm>
            <a:off x="5834576" y="144194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cs-CZ" sz="3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prof. RNDr. MilanViturka, CSc.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cs-CZ" sz="3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Kancelář 445</a:t>
            </a:r>
          </a:p>
        </p:txBody>
      </p:sp>
      <p:sp>
        <p:nvSpPr>
          <p:cNvPr id="660" name="Shape 660"/>
          <p:cNvSpPr/>
          <p:nvPr/>
        </p:nvSpPr>
        <p:spPr>
          <a:xfrm>
            <a:off x="756139" y="4433473"/>
            <a:ext cx="10814538" cy="21236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PROGRAMY A PROJEKTY REGIONÁLNÍHO A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LOKÁLNÍHO ROZVOJE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t="-8999" b="-8998"/>
          </a:stretch>
        </a:blipFill>
        <a:effectLst/>
      </p:bgPr>
    </p:bg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/>
          <p:nvPr/>
        </p:nvSpPr>
        <p:spPr>
          <a:xfrm>
            <a:off x="0" y="4737462"/>
            <a:ext cx="12192000" cy="1724297"/>
          </a:xfrm>
          <a:prstGeom prst="rect">
            <a:avLst/>
          </a:prstGeom>
          <a:solidFill>
            <a:schemeClr val="dk1">
              <a:alpha val="64705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5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EKONOMIKA V ÚZEMNÍM PLÁNOVÁNÍ</a:t>
            </a:r>
          </a:p>
        </p:txBody>
      </p:sp>
      <p:sp>
        <p:nvSpPr>
          <p:cNvPr id="666" name="Shape 666"/>
          <p:cNvSpPr txBox="1"/>
          <p:nvPr/>
        </p:nvSpPr>
        <p:spPr>
          <a:xfrm>
            <a:off x="3666132" y="5962260"/>
            <a:ext cx="4720394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8.KAPITOLA – EKONOMIKA ÚZEMNÍHO ROZVOJE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t="-8999" b="-8998"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60784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72" name="Shape 672"/>
          <p:cNvSpPr/>
          <p:nvPr/>
        </p:nvSpPr>
        <p:spPr>
          <a:xfrm>
            <a:off x="0" y="3697748"/>
            <a:ext cx="11155679" cy="2353056"/>
          </a:xfrm>
          <a:prstGeom prst="rect">
            <a:avLst/>
          </a:prstGeom>
          <a:solidFill>
            <a:srgbClr val="7F7F7F">
              <a:alpha val="57647"/>
            </a:srgbClr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73" name="Shape 673"/>
          <p:cNvSpPr/>
          <p:nvPr/>
        </p:nvSpPr>
        <p:spPr>
          <a:xfrm>
            <a:off x="0" y="804672"/>
            <a:ext cx="11155679" cy="2353056"/>
          </a:xfrm>
          <a:prstGeom prst="rect">
            <a:avLst/>
          </a:prstGeom>
          <a:solidFill>
            <a:srgbClr val="7F7F7F">
              <a:alpha val="63921"/>
            </a:srgbClr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74" name="Shape 674"/>
          <p:cNvSpPr txBox="1"/>
          <p:nvPr/>
        </p:nvSpPr>
        <p:spPr>
          <a:xfrm>
            <a:off x="1266450" y="1196370"/>
            <a:ext cx="8622779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32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SMYSL, VÝZNAM A PŘEDPOKLADY EKONOMICKÉHO POSOUZENÍ V ÚZEMNÍM PLÁNOVÁNÍ</a:t>
            </a:r>
          </a:p>
        </p:txBody>
      </p:sp>
      <p:sp>
        <p:nvSpPr>
          <p:cNvPr id="675" name="Shape 675"/>
          <p:cNvSpPr txBox="1"/>
          <p:nvPr/>
        </p:nvSpPr>
        <p:spPr>
          <a:xfrm>
            <a:off x="1709041" y="4089446"/>
            <a:ext cx="7737595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32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ZAČLENĚNÍ EKONOMICKÝCH PRACÍ DO PROCESU ÚZEMNÍHO PLÁNOVÁNÍ A ROZHODOVÁNÍ</a:t>
            </a:r>
          </a:p>
        </p:txBody>
      </p:sp>
      <p:sp>
        <p:nvSpPr>
          <p:cNvPr id="676" name="Shape 676"/>
          <p:cNvSpPr/>
          <p:nvPr/>
        </p:nvSpPr>
        <p:spPr>
          <a:xfrm>
            <a:off x="0" y="633983"/>
            <a:ext cx="9704832" cy="170688"/>
          </a:xfrm>
          <a:prstGeom prst="rect">
            <a:avLst/>
          </a:prstGeom>
          <a:solidFill>
            <a:srgbClr val="DBAB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77" name="Shape 677"/>
          <p:cNvSpPr/>
          <p:nvPr/>
        </p:nvSpPr>
        <p:spPr>
          <a:xfrm>
            <a:off x="0" y="3527060"/>
            <a:ext cx="9704832" cy="170688"/>
          </a:xfrm>
          <a:prstGeom prst="rect">
            <a:avLst/>
          </a:prstGeom>
          <a:solidFill>
            <a:srgbClr val="DBAB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/>
        </p:nvSpPr>
        <p:spPr>
          <a:xfrm>
            <a:off x="3769360" y="2346959"/>
            <a:ext cx="374929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CENA A HODNOTA NEMOVITOSTI</a:t>
            </a: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62000"/>
            <a:ext cx="12192000" cy="76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/>
          <p:nvPr/>
        </p:nvSpPr>
        <p:spPr>
          <a:xfrm>
            <a:off x="0" y="-762000"/>
            <a:ext cx="12192000" cy="7619999"/>
          </a:xfrm>
          <a:prstGeom prst="rect">
            <a:avLst/>
          </a:prstGeom>
          <a:solidFill>
            <a:srgbClr val="0C0C0C">
              <a:alpha val="3882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0" y="3413760"/>
            <a:ext cx="4078799" cy="3444239"/>
          </a:xfrm>
          <a:prstGeom prst="rect">
            <a:avLst/>
          </a:prstGeom>
          <a:solidFill>
            <a:schemeClr val="lt1">
              <a:alpha val="8392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4070848" y="3413760"/>
            <a:ext cx="4078799" cy="3444239"/>
          </a:xfrm>
          <a:prstGeom prst="rect">
            <a:avLst/>
          </a:prstGeom>
          <a:solidFill>
            <a:schemeClr val="dk1">
              <a:alpha val="55686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8149647" y="3413760"/>
            <a:ext cx="4042351" cy="3444239"/>
          </a:xfrm>
          <a:prstGeom prst="rect">
            <a:avLst/>
          </a:prstGeom>
          <a:solidFill>
            <a:schemeClr val="lt1">
              <a:alpha val="8392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162559" y="3610371"/>
            <a:ext cx="3744320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PROSTOROVÉ FAKTORY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4353119" y="3610371"/>
            <a:ext cx="3094729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ČASOVÉ ZMĚNY CENY A HODNOTY NEMOVITOSTI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8714982" y="3564205"/>
            <a:ext cx="3243227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ZJIŠŤOVÁNÍ CENY NEMOVITOSTI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342532" y="5280351"/>
            <a:ext cx="3162982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ÚROVEŇ MAKROPOLOHY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ÚROVEŇ MEZIPOLOHY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ÚROVEŇ MIKROPOLOHY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4421332" y="5280351"/>
            <a:ext cx="3291840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KONJUKTURÁLNÍ ZMĚNY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ZMĚNA HODNOTY NEMOVITOSTI V PRŮBĚHU ŽIVOTNOSTI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8505867" y="5280351"/>
            <a:ext cx="3452340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OCEŇOVÁNÍ NEMOVITOSTÍ JAKO CELKŮ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OCEŇOVÁNÍ A HODNOCENÍ BUDOV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OCEŇOVÁNÍ POZEMKŮ</a:t>
            </a:r>
          </a:p>
        </p:txBody>
      </p:sp>
      <p:cxnSp>
        <p:nvCxnSpPr>
          <p:cNvPr id="135" name="Shape 135"/>
          <p:cNvCxnSpPr/>
          <p:nvPr/>
        </p:nvCxnSpPr>
        <p:spPr>
          <a:xfrm>
            <a:off x="162559" y="530600"/>
            <a:ext cx="812799" cy="0"/>
          </a:xfrm>
          <a:prstGeom prst="straightConnector1">
            <a:avLst/>
          </a:prstGeom>
          <a:noFill/>
          <a:ln w="3175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36" name="Shape 136"/>
          <p:cNvSpPr/>
          <p:nvPr/>
        </p:nvSpPr>
        <p:spPr>
          <a:xfrm>
            <a:off x="959936" y="453129"/>
            <a:ext cx="154940" cy="154940"/>
          </a:xfrm>
          <a:prstGeom prst="flowChartConnector">
            <a:avLst/>
          </a:prstGeom>
          <a:solidFill>
            <a:srgbClr val="B3D83F"/>
          </a:solidFill>
          <a:ln w="1270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1160096" y="299766"/>
            <a:ext cx="5569602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CENA A HODNOTA NEMOVITOSTI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t="-8999" b="-8998"/>
          </a:stretch>
        </a:blip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3294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83" name="Shape 683"/>
          <p:cNvSpPr/>
          <p:nvPr/>
        </p:nvSpPr>
        <p:spPr>
          <a:xfrm>
            <a:off x="0" y="331596"/>
            <a:ext cx="5364479" cy="1131524"/>
          </a:xfrm>
          <a:prstGeom prst="rect">
            <a:avLst/>
          </a:prstGeom>
          <a:solidFill>
            <a:srgbClr val="7F7F7F">
              <a:alpha val="57647"/>
            </a:srgbClr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84" name="Shape 684"/>
          <p:cNvSpPr txBox="1"/>
          <p:nvPr/>
        </p:nvSpPr>
        <p:spPr>
          <a:xfrm>
            <a:off x="726537" y="495258"/>
            <a:ext cx="3720811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ZAČLENĚNÍ EKONOMICKÝCH PRACÍ DO PROCESU ÚZEMNÍHO PLÁNOVÁNÍ A ROZHODOVÁNÍ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85" name="Shape 685"/>
          <p:cNvSpPr/>
          <p:nvPr/>
        </p:nvSpPr>
        <p:spPr>
          <a:xfrm>
            <a:off x="0" y="249030"/>
            <a:ext cx="4666804" cy="82079"/>
          </a:xfrm>
          <a:prstGeom prst="rect">
            <a:avLst/>
          </a:prstGeom>
          <a:solidFill>
            <a:srgbClr val="DBAB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686" name="Shape 686"/>
          <p:cNvGrpSpPr/>
          <p:nvPr/>
        </p:nvGrpSpPr>
        <p:grpSpPr>
          <a:xfrm>
            <a:off x="158495" y="1817846"/>
            <a:ext cx="11795725" cy="4692342"/>
            <a:chOff x="0" y="122257"/>
            <a:chExt cx="11795725" cy="4692342"/>
          </a:xfrm>
        </p:grpSpPr>
        <p:sp>
          <p:nvSpPr>
            <p:cNvPr id="687" name="Shape 687"/>
            <p:cNvSpPr/>
            <p:nvPr/>
          </p:nvSpPr>
          <p:spPr>
            <a:xfrm>
              <a:off x="7728517" y="4516880"/>
              <a:ext cx="412027" cy="914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688" name="Shape 688"/>
            <p:cNvSpPr/>
            <p:nvPr/>
          </p:nvSpPr>
          <p:spPr>
            <a:xfrm>
              <a:off x="3655180" y="3328810"/>
              <a:ext cx="418157" cy="12337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879" y="0"/>
                  </a:lnTo>
                  <a:lnTo>
                    <a:pt x="60879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689" name="Shape 689"/>
            <p:cNvSpPr/>
            <p:nvPr/>
          </p:nvSpPr>
          <p:spPr>
            <a:xfrm>
              <a:off x="7728517" y="3420325"/>
              <a:ext cx="412027" cy="3807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59999" y="0"/>
                  </a:lnTo>
                  <a:lnTo>
                    <a:pt x="59999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690" name="Shape 690"/>
            <p:cNvSpPr/>
            <p:nvPr/>
          </p:nvSpPr>
          <p:spPr>
            <a:xfrm>
              <a:off x="7728517" y="3039566"/>
              <a:ext cx="412027" cy="3807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59999" y="120000"/>
                  </a:lnTo>
                  <a:lnTo>
                    <a:pt x="59999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691" name="Shape 691"/>
            <p:cNvSpPr/>
            <p:nvPr/>
          </p:nvSpPr>
          <p:spPr>
            <a:xfrm>
              <a:off x="3655180" y="3328810"/>
              <a:ext cx="418157" cy="915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879" y="0"/>
                  </a:lnTo>
                  <a:lnTo>
                    <a:pt x="60879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692" name="Shape 692"/>
            <p:cNvSpPr/>
            <p:nvPr/>
          </p:nvSpPr>
          <p:spPr>
            <a:xfrm>
              <a:off x="3655180" y="2658808"/>
              <a:ext cx="418157" cy="67000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879" y="120000"/>
                  </a:lnTo>
                  <a:lnTo>
                    <a:pt x="60879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693" name="Shape 693"/>
            <p:cNvSpPr/>
            <p:nvPr/>
          </p:nvSpPr>
          <p:spPr>
            <a:xfrm>
              <a:off x="3691758" y="1080963"/>
              <a:ext cx="381577" cy="8163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55211" y="0"/>
                  </a:lnTo>
                  <a:lnTo>
                    <a:pt x="55211" y="119999"/>
                  </a:lnTo>
                  <a:lnTo>
                    <a:pt x="120000" y="119999"/>
                  </a:lnTo>
                </a:path>
              </a:pathLst>
            </a:custGeom>
            <a:noFill/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694" name="Shape 694"/>
            <p:cNvSpPr/>
            <p:nvPr/>
          </p:nvSpPr>
          <p:spPr>
            <a:xfrm>
              <a:off x="3691758" y="1035244"/>
              <a:ext cx="381577" cy="914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55211" y="60000"/>
                  </a:lnTo>
                  <a:lnTo>
                    <a:pt x="55211" y="131929"/>
                  </a:lnTo>
                  <a:lnTo>
                    <a:pt x="120000" y="131929"/>
                  </a:lnTo>
                </a:path>
              </a:pathLst>
            </a:custGeom>
            <a:noFill/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695" name="Shape 695"/>
            <p:cNvSpPr/>
            <p:nvPr/>
          </p:nvSpPr>
          <p:spPr>
            <a:xfrm>
              <a:off x="3691758" y="374258"/>
              <a:ext cx="381577" cy="7067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55211" y="120000"/>
                  </a:lnTo>
                  <a:lnTo>
                    <a:pt x="55211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696" name="Shape 696"/>
            <p:cNvSpPr/>
            <p:nvPr/>
          </p:nvSpPr>
          <p:spPr>
            <a:xfrm>
              <a:off x="36579" y="828963"/>
              <a:ext cx="3655179" cy="503999"/>
            </a:xfrm>
            <a:prstGeom prst="rect">
              <a:avLst/>
            </a:prstGeom>
            <a:solidFill>
              <a:schemeClr val="dk1">
                <a:alpha val="51764"/>
              </a:schemeClr>
            </a:solidFill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DBABD8">
                  <a:alpha val="4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7" name="Shape 697"/>
            <p:cNvSpPr txBox="1"/>
            <p:nvPr/>
          </p:nvSpPr>
          <p:spPr>
            <a:xfrm>
              <a:off x="36579" y="828963"/>
              <a:ext cx="3655179" cy="503999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EKONOMICKÉ ANALÝZY</a:t>
              </a:r>
            </a:p>
          </p:txBody>
        </p:sp>
        <p:sp>
          <p:nvSpPr>
            <p:cNvPr id="698" name="Shape 698"/>
            <p:cNvSpPr/>
            <p:nvPr/>
          </p:nvSpPr>
          <p:spPr>
            <a:xfrm>
              <a:off x="4073337" y="122257"/>
              <a:ext cx="3655179" cy="503999"/>
            </a:xfrm>
            <a:prstGeom prst="rect">
              <a:avLst/>
            </a:prstGeom>
            <a:solidFill>
              <a:schemeClr val="dk1">
                <a:alpha val="51764"/>
              </a:schemeClr>
            </a:solidFill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DBABD8">
                  <a:alpha val="4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9" name="Shape 699"/>
            <p:cNvSpPr txBox="1"/>
            <p:nvPr/>
          </p:nvSpPr>
          <p:spPr>
            <a:xfrm>
              <a:off x="4073337" y="122257"/>
              <a:ext cx="3655179" cy="503999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V PŘÍPRAVNÉM STÁDIU</a:t>
              </a:r>
            </a:p>
          </p:txBody>
        </p:sp>
        <p:sp>
          <p:nvSpPr>
            <p:cNvPr id="700" name="Shape 700"/>
            <p:cNvSpPr/>
            <p:nvPr/>
          </p:nvSpPr>
          <p:spPr>
            <a:xfrm>
              <a:off x="4073337" y="883775"/>
              <a:ext cx="3655179" cy="503999"/>
            </a:xfrm>
            <a:prstGeom prst="rect">
              <a:avLst/>
            </a:prstGeom>
            <a:solidFill>
              <a:schemeClr val="dk1">
                <a:alpha val="51764"/>
              </a:schemeClr>
            </a:solidFill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DBABD8">
                  <a:alpha val="4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1" name="Shape 701"/>
            <p:cNvSpPr txBox="1"/>
            <p:nvPr/>
          </p:nvSpPr>
          <p:spPr>
            <a:xfrm>
              <a:off x="4073337" y="883775"/>
              <a:ext cx="3655179" cy="503999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PŘI PŘÍPRAVĚ ZADÁNÍ</a:t>
              </a:r>
            </a:p>
          </p:txBody>
        </p:sp>
        <p:sp>
          <p:nvSpPr>
            <p:cNvPr id="702" name="Shape 702"/>
            <p:cNvSpPr/>
            <p:nvPr/>
          </p:nvSpPr>
          <p:spPr>
            <a:xfrm>
              <a:off x="4073337" y="1645291"/>
              <a:ext cx="3655179" cy="503999"/>
            </a:xfrm>
            <a:prstGeom prst="rect">
              <a:avLst/>
            </a:prstGeom>
            <a:solidFill>
              <a:schemeClr val="dk1">
                <a:alpha val="51764"/>
              </a:schemeClr>
            </a:solidFill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DBABD8">
                  <a:alpha val="4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3" name="Shape 703"/>
            <p:cNvSpPr txBox="1"/>
            <p:nvPr/>
          </p:nvSpPr>
          <p:spPr>
            <a:xfrm>
              <a:off x="4073337" y="1645291"/>
              <a:ext cx="3655179" cy="503999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PŘI VYPRACOVÁNÍ VLASTNÍHO ÚZEMNÍHO PLÁNU</a:t>
              </a:r>
            </a:p>
          </p:txBody>
        </p:sp>
        <p:sp>
          <p:nvSpPr>
            <p:cNvPr id="704" name="Shape 704"/>
            <p:cNvSpPr/>
            <p:nvPr/>
          </p:nvSpPr>
          <p:spPr>
            <a:xfrm>
              <a:off x="0" y="3076810"/>
              <a:ext cx="3655179" cy="503999"/>
            </a:xfrm>
            <a:prstGeom prst="rect">
              <a:avLst/>
            </a:prstGeom>
            <a:solidFill>
              <a:schemeClr val="dk1">
                <a:alpha val="51764"/>
              </a:schemeClr>
            </a:solidFill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DBABD8">
                  <a:alpha val="4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5" name="Shape 705"/>
            <p:cNvSpPr txBox="1"/>
            <p:nvPr/>
          </p:nvSpPr>
          <p:spPr>
            <a:xfrm>
              <a:off x="0" y="3076810"/>
              <a:ext cx="3655179" cy="503999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EKONOMICKÉ EXPERTIZY</a:t>
              </a:r>
            </a:p>
          </p:txBody>
        </p:sp>
        <p:sp>
          <p:nvSpPr>
            <p:cNvPr id="706" name="Shape 706"/>
            <p:cNvSpPr/>
            <p:nvPr/>
          </p:nvSpPr>
          <p:spPr>
            <a:xfrm>
              <a:off x="4073337" y="2406808"/>
              <a:ext cx="3655179" cy="503999"/>
            </a:xfrm>
            <a:prstGeom prst="rect">
              <a:avLst/>
            </a:prstGeom>
            <a:solidFill>
              <a:schemeClr val="dk1">
                <a:alpha val="51764"/>
              </a:schemeClr>
            </a:solidFill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DBABD8">
                  <a:alpha val="4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7" name="Shape 707"/>
            <p:cNvSpPr txBox="1"/>
            <p:nvPr/>
          </p:nvSpPr>
          <p:spPr>
            <a:xfrm>
              <a:off x="4073337" y="2406808"/>
              <a:ext cx="3655179" cy="503999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EXPERTIZA STRATEGICKÉHO ROZVOJOVÉHO DOKUMENTU</a:t>
              </a:r>
            </a:p>
          </p:txBody>
        </p:sp>
        <p:sp>
          <p:nvSpPr>
            <p:cNvPr id="708" name="Shape 708"/>
            <p:cNvSpPr/>
            <p:nvPr/>
          </p:nvSpPr>
          <p:spPr>
            <a:xfrm>
              <a:off x="4073337" y="3168325"/>
              <a:ext cx="3655179" cy="503999"/>
            </a:xfrm>
            <a:prstGeom prst="rect">
              <a:avLst/>
            </a:prstGeom>
            <a:solidFill>
              <a:schemeClr val="dk1">
                <a:alpha val="51764"/>
              </a:schemeClr>
            </a:solidFill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DBABD8">
                  <a:alpha val="4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9" name="Shape 709"/>
            <p:cNvSpPr txBox="1"/>
            <p:nvPr/>
          </p:nvSpPr>
          <p:spPr>
            <a:xfrm>
              <a:off x="4073337" y="3168325"/>
              <a:ext cx="3655179" cy="503999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EKONOMICKÁ EXPERTIZA ÚZEMNÍHO PLÁNU</a:t>
              </a:r>
            </a:p>
          </p:txBody>
        </p:sp>
        <p:sp>
          <p:nvSpPr>
            <p:cNvPr id="710" name="Shape 710"/>
            <p:cNvSpPr/>
            <p:nvPr/>
          </p:nvSpPr>
          <p:spPr>
            <a:xfrm>
              <a:off x="8140545" y="2787566"/>
              <a:ext cx="3655179" cy="503999"/>
            </a:xfrm>
            <a:prstGeom prst="rect">
              <a:avLst/>
            </a:prstGeom>
            <a:solidFill>
              <a:schemeClr val="dk1">
                <a:alpha val="51764"/>
              </a:schemeClr>
            </a:solidFill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DBABD8">
                  <a:alpha val="4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1" name="Shape 711"/>
            <p:cNvSpPr txBox="1"/>
            <p:nvPr/>
          </p:nvSpPr>
          <p:spPr>
            <a:xfrm>
              <a:off x="8140545" y="2787566"/>
              <a:ext cx="3655179" cy="503999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EKONOMICKÁ EXPERTIZA ALTERNATIV/VARIANT KONCEPTU</a:t>
              </a:r>
            </a:p>
          </p:txBody>
        </p:sp>
        <p:sp>
          <p:nvSpPr>
            <p:cNvPr id="712" name="Shape 712"/>
            <p:cNvSpPr/>
            <p:nvPr/>
          </p:nvSpPr>
          <p:spPr>
            <a:xfrm>
              <a:off x="8140545" y="3549083"/>
              <a:ext cx="3655179" cy="503999"/>
            </a:xfrm>
            <a:prstGeom prst="rect">
              <a:avLst/>
            </a:prstGeom>
            <a:solidFill>
              <a:schemeClr val="dk1">
                <a:alpha val="51764"/>
              </a:schemeClr>
            </a:solidFill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DBABD8">
                  <a:alpha val="4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3" name="Shape 713"/>
            <p:cNvSpPr txBox="1"/>
            <p:nvPr/>
          </p:nvSpPr>
          <p:spPr>
            <a:xfrm>
              <a:off x="8140545" y="3549083"/>
              <a:ext cx="3655179" cy="503999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EKONOMICKÁ EXPERTIZA NÁVRHU</a:t>
              </a:r>
            </a:p>
          </p:txBody>
        </p:sp>
        <p:sp>
          <p:nvSpPr>
            <p:cNvPr id="714" name="Shape 714"/>
            <p:cNvSpPr/>
            <p:nvPr/>
          </p:nvSpPr>
          <p:spPr>
            <a:xfrm>
              <a:off x="4073337" y="4310601"/>
              <a:ext cx="3655179" cy="503999"/>
            </a:xfrm>
            <a:prstGeom prst="rect">
              <a:avLst/>
            </a:prstGeom>
            <a:solidFill>
              <a:schemeClr val="dk1">
                <a:alpha val="51764"/>
              </a:schemeClr>
            </a:solidFill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DBABD8">
                  <a:alpha val="4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5" name="Shape 715"/>
            <p:cNvSpPr txBox="1"/>
            <p:nvPr/>
          </p:nvSpPr>
          <p:spPr>
            <a:xfrm>
              <a:off x="4073337" y="4310601"/>
              <a:ext cx="3655179" cy="503999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EKONOMICKÁ EXPERTIZA PROJEKTŮ</a:t>
              </a:r>
            </a:p>
          </p:txBody>
        </p:sp>
        <p:sp>
          <p:nvSpPr>
            <p:cNvPr id="716" name="Shape 716"/>
            <p:cNvSpPr/>
            <p:nvPr/>
          </p:nvSpPr>
          <p:spPr>
            <a:xfrm>
              <a:off x="8140545" y="4310601"/>
              <a:ext cx="3655179" cy="503999"/>
            </a:xfrm>
            <a:prstGeom prst="rect">
              <a:avLst/>
            </a:prstGeom>
            <a:solidFill>
              <a:schemeClr val="dk1">
                <a:alpha val="51764"/>
              </a:schemeClr>
            </a:solidFill>
            <a:ln w="12700" cap="flat" cmpd="sng">
              <a:solidFill>
                <a:srgbClr val="DBABD8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DBABD8">
                  <a:alpha val="4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7" name="Shape 717"/>
            <p:cNvSpPr txBox="1"/>
            <p:nvPr/>
          </p:nvSpPr>
          <p:spPr>
            <a:xfrm>
              <a:off x="8140545" y="4310601"/>
              <a:ext cx="3655179" cy="503999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8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EKONOMICKÉ POSOUZENÍ VEŘEJNĚ PROSPĚŠNÉHO PROJEKTU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t="-8999" b="-8998"/>
          </a:stretch>
        </a:blip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/>
          <p:nvPr/>
        </p:nvSpPr>
        <p:spPr>
          <a:xfrm>
            <a:off x="0" y="4338319"/>
            <a:ext cx="12192000" cy="2296159"/>
          </a:xfrm>
          <a:prstGeom prst="rect">
            <a:avLst/>
          </a:prstGeom>
          <a:solidFill>
            <a:schemeClr val="dk1">
              <a:alpha val="71764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23" name="Shape 723"/>
          <p:cNvSpPr/>
          <p:nvPr/>
        </p:nvSpPr>
        <p:spPr>
          <a:xfrm>
            <a:off x="5834576" y="144194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cs-CZ" sz="36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prof. RNDr. MilanViturka, CSc.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cs-CZ" sz="36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Kancelář 445</a:t>
            </a:r>
          </a:p>
        </p:txBody>
      </p:sp>
      <p:sp>
        <p:nvSpPr>
          <p:cNvPr id="724" name="Shape 724"/>
          <p:cNvSpPr/>
          <p:nvPr/>
        </p:nvSpPr>
        <p:spPr>
          <a:xfrm>
            <a:off x="756139" y="4433473"/>
            <a:ext cx="10814538" cy="21236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PROGRAMY A PROJEKTY REGIONÁLNÍHO A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LOKÁLNÍHO ROZVOJE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Shape 7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98" y="249898"/>
            <a:ext cx="5650200" cy="432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Shape 7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1917" y="3423919"/>
            <a:ext cx="6760082" cy="343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Shape 7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0498" y="1143033"/>
            <a:ext cx="5031000" cy="457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Shape 7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758" y="310139"/>
            <a:ext cx="6647440" cy="295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Shape 7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4880" y="3469080"/>
            <a:ext cx="7356161" cy="337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Shape 7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058" y="164166"/>
            <a:ext cx="6905714" cy="3523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Shape 7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9198" y="-24200"/>
            <a:ext cx="4953600" cy="69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Shape 7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3234" y="863600"/>
            <a:ext cx="7405365" cy="387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Shape 7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403" y="701039"/>
            <a:ext cx="8209196" cy="3924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Shape 7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9198" y="2281166"/>
            <a:ext cx="4953600" cy="2295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t="-8999" b="-8998"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66666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143" name="Shape 143"/>
          <p:cNvGrpSpPr/>
          <p:nvPr/>
        </p:nvGrpSpPr>
        <p:grpSpPr>
          <a:xfrm>
            <a:off x="302418" y="133161"/>
            <a:ext cx="11633459" cy="6571356"/>
            <a:chOff x="302418" y="1081"/>
            <a:chExt cx="11633459" cy="6571356"/>
          </a:xfrm>
        </p:grpSpPr>
        <p:sp>
          <p:nvSpPr>
            <p:cNvPr id="144" name="Shape 144"/>
            <p:cNvSpPr/>
            <p:nvPr/>
          </p:nvSpPr>
          <p:spPr>
            <a:xfrm>
              <a:off x="7978295" y="5962596"/>
              <a:ext cx="285588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50273" y="0"/>
                  </a:lnTo>
                  <a:lnTo>
                    <a:pt x="50273" y="120000"/>
                  </a:lnTo>
                  <a:lnTo>
                    <a:pt x="119999" y="12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45" name="Shape 145"/>
            <p:cNvSpPr/>
            <p:nvPr/>
          </p:nvSpPr>
          <p:spPr>
            <a:xfrm>
              <a:off x="7978295" y="5605817"/>
              <a:ext cx="285588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50273" y="120000"/>
                  </a:lnTo>
                  <a:lnTo>
                    <a:pt x="50273" y="0"/>
                  </a:lnTo>
                  <a:lnTo>
                    <a:pt x="119999" y="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46" name="Shape 146"/>
            <p:cNvSpPr/>
            <p:nvPr/>
          </p:nvSpPr>
          <p:spPr>
            <a:xfrm>
              <a:off x="3974414" y="5249039"/>
              <a:ext cx="331885" cy="7135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47" name="Shape 147"/>
            <p:cNvSpPr/>
            <p:nvPr/>
          </p:nvSpPr>
          <p:spPr>
            <a:xfrm>
              <a:off x="7978295" y="4535482"/>
              <a:ext cx="285588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50273" y="0"/>
                  </a:lnTo>
                  <a:lnTo>
                    <a:pt x="50273" y="120000"/>
                  </a:lnTo>
                  <a:lnTo>
                    <a:pt x="119999" y="12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48" name="Shape 148"/>
            <p:cNvSpPr/>
            <p:nvPr/>
          </p:nvSpPr>
          <p:spPr>
            <a:xfrm>
              <a:off x="7978295" y="4178705"/>
              <a:ext cx="285588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50273" y="120000"/>
                  </a:lnTo>
                  <a:lnTo>
                    <a:pt x="50273" y="0"/>
                  </a:lnTo>
                  <a:lnTo>
                    <a:pt x="119999" y="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49" name="Shape 149"/>
            <p:cNvSpPr/>
            <p:nvPr/>
          </p:nvSpPr>
          <p:spPr>
            <a:xfrm>
              <a:off x="3974414" y="4535482"/>
              <a:ext cx="331885" cy="7135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50" name="Shape 150"/>
            <p:cNvSpPr/>
            <p:nvPr/>
          </p:nvSpPr>
          <p:spPr>
            <a:xfrm>
              <a:off x="3974414" y="2751591"/>
              <a:ext cx="331885" cy="107033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51" name="Shape 151"/>
            <p:cNvSpPr/>
            <p:nvPr/>
          </p:nvSpPr>
          <p:spPr>
            <a:xfrm>
              <a:off x="3974414" y="2751591"/>
              <a:ext cx="331885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52" name="Shape 152"/>
            <p:cNvSpPr/>
            <p:nvPr/>
          </p:nvSpPr>
          <p:spPr>
            <a:xfrm>
              <a:off x="3974414" y="2394814"/>
              <a:ext cx="331885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53" name="Shape 153"/>
            <p:cNvSpPr/>
            <p:nvPr/>
          </p:nvSpPr>
          <p:spPr>
            <a:xfrm>
              <a:off x="3974414" y="1681257"/>
              <a:ext cx="331885" cy="107033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54" name="Shape 154"/>
            <p:cNvSpPr/>
            <p:nvPr/>
          </p:nvSpPr>
          <p:spPr>
            <a:xfrm>
              <a:off x="3974414" y="610922"/>
              <a:ext cx="331885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55" name="Shape 155"/>
            <p:cNvSpPr/>
            <p:nvPr/>
          </p:nvSpPr>
          <p:spPr>
            <a:xfrm>
              <a:off x="3974414" y="254144"/>
              <a:ext cx="331885" cy="3567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sp>
        <p:sp>
          <p:nvSpPr>
            <p:cNvPr id="156" name="Shape 156"/>
            <p:cNvSpPr/>
            <p:nvPr/>
          </p:nvSpPr>
          <p:spPr>
            <a:xfrm>
              <a:off x="302418" y="357859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 txBox="1"/>
            <p:nvPr/>
          </p:nvSpPr>
          <p:spPr>
            <a:xfrm>
              <a:off x="302418" y="357859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OCEŇOVÁNÍ NEMOVITOSTI JAKO CELKU</a:t>
              </a:r>
            </a:p>
          </p:txBody>
        </p:sp>
        <p:sp>
          <p:nvSpPr>
            <p:cNvPr id="158" name="Shape 158"/>
            <p:cNvSpPr/>
            <p:nvPr/>
          </p:nvSpPr>
          <p:spPr>
            <a:xfrm>
              <a:off x="4306300" y="1081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9" name="Shape 159"/>
            <p:cNvSpPr txBox="1"/>
            <p:nvPr/>
          </p:nvSpPr>
          <p:spPr>
            <a:xfrm>
              <a:off x="4306300" y="1081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PRODEJNÍCH DAT</a:t>
              </a:r>
            </a:p>
          </p:txBody>
        </p:sp>
        <p:sp>
          <p:nvSpPr>
            <p:cNvPr id="160" name="Shape 160"/>
            <p:cNvSpPr/>
            <p:nvPr/>
          </p:nvSpPr>
          <p:spPr>
            <a:xfrm>
              <a:off x="4306300" y="714637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" name="Shape 161"/>
            <p:cNvSpPr txBox="1"/>
            <p:nvPr/>
          </p:nvSpPr>
          <p:spPr>
            <a:xfrm>
              <a:off x="4306300" y="714637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NORMATIVNÍ URČOVÁNÍ CENY</a:t>
              </a:r>
            </a:p>
          </p:txBody>
        </p:sp>
        <p:sp>
          <p:nvSpPr>
            <p:cNvPr id="162" name="Shape 162"/>
            <p:cNvSpPr/>
            <p:nvPr/>
          </p:nvSpPr>
          <p:spPr>
            <a:xfrm>
              <a:off x="302418" y="2498528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" name="Shape 163"/>
            <p:cNvSpPr txBox="1"/>
            <p:nvPr/>
          </p:nvSpPr>
          <p:spPr>
            <a:xfrm>
              <a:off x="302418" y="2498528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OCEŇOVÁNÍ A HODNOCENÍ BUDOV</a:t>
              </a:r>
            </a:p>
          </p:txBody>
        </p:sp>
        <p:sp>
          <p:nvSpPr>
            <p:cNvPr id="164" name="Shape 164"/>
            <p:cNvSpPr/>
            <p:nvPr/>
          </p:nvSpPr>
          <p:spPr>
            <a:xfrm>
              <a:off x="4306300" y="1428194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" name="Shape 165"/>
            <p:cNvSpPr txBox="1"/>
            <p:nvPr/>
          </p:nvSpPr>
          <p:spPr>
            <a:xfrm>
              <a:off x="4306300" y="1428194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OCEŇOVÁNÍ PODLE VYHLÁŠKY</a:t>
              </a:r>
            </a:p>
          </p:txBody>
        </p:sp>
        <p:sp>
          <p:nvSpPr>
            <p:cNvPr id="166" name="Shape 166"/>
            <p:cNvSpPr/>
            <p:nvPr/>
          </p:nvSpPr>
          <p:spPr>
            <a:xfrm>
              <a:off x="4306300" y="2141750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7" name="Shape 167"/>
            <p:cNvSpPr txBox="1"/>
            <p:nvPr/>
          </p:nvSpPr>
          <p:spPr>
            <a:xfrm>
              <a:off x="4306300" y="2141750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OCEŇOVÁNÍ ÚČETNÍ HODNOTOU</a:t>
              </a:r>
            </a:p>
          </p:txBody>
        </p:sp>
        <p:sp>
          <p:nvSpPr>
            <p:cNvPr id="168" name="Shape 168"/>
            <p:cNvSpPr/>
            <p:nvPr/>
          </p:nvSpPr>
          <p:spPr>
            <a:xfrm>
              <a:off x="4306300" y="2855307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9" name="Shape 169"/>
            <p:cNvSpPr txBox="1"/>
            <p:nvPr/>
          </p:nvSpPr>
          <p:spPr>
            <a:xfrm>
              <a:off x="4306300" y="2855307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UŽIVATELSKÉ HODNOTÍCÍ SYSTÉMY</a:t>
              </a:r>
            </a:p>
          </p:txBody>
        </p:sp>
        <p:sp>
          <p:nvSpPr>
            <p:cNvPr id="170" name="Shape 170"/>
            <p:cNvSpPr/>
            <p:nvPr/>
          </p:nvSpPr>
          <p:spPr>
            <a:xfrm>
              <a:off x="4306300" y="3568862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1" name="Shape 171"/>
            <p:cNvSpPr txBox="1"/>
            <p:nvPr/>
          </p:nvSpPr>
          <p:spPr>
            <a:xfrm>
              <a:off x="4306300" y="3568862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NÁKLADOVÁ CENA</a:t>
              </a:r>
            </a:p>
          </p:txBody>
        </p:sp>
        <p:sp>
          <p:nvSpPr>
            <p:cNvPr id="172" name="Shape 172"/>
            <p:cNvSpPr/>
            <p:nvPr/>
          </p:nvSpPr>
          <p:spPr>
            <a:xfrm>
              <a:off x="302418" y="4995976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" name="Shape 173"/>
            <p:cNvSpPr txBox="1"/>
            <p:nvPr/>
          </p:nvSpPr>
          <p:spPr>
            <a:xfrm>
              <a:off x="302418" y="4995976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OCEŇOVÁNÍ POZEMKŮ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4306300" y="4282419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" name="Shape 175"/>
            <p:cNvSpPr txBox="1"/>
            <p:nvPr/>
          </p:nvSpPr>
          <p:spPr>
            <a:xfrm>
              <a:off x="4306300" y="4282419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METODY PŘÍMÉ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8263884" y="3925641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7" name="Shape 177"/>
            <p:cNvSpPr txBox="1"/>
            <p:nvPr/>
          </p:nvSpPr>
          <p:spPr>
            <a:xfrm>
              <a:off x="8263884" y="3925641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OCEŇOVÁNÍ PODLE VYHLÁŠKY</a:t>
              </a:r>
            </a:p>
          </p:txBody>
        </p:sp>
        <p:sp>
          <p:nvSpPr>
            <p:cNvPr id="178" name="Shape 178"/>
            <p:cNvSpPr/>
            <p:nvPr/>
          </p:nvSpPr>
          <p:spPr>
            <a:xfrm>
              <a:off x="8263884" y="4639198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9" name="Shape 179"/>
            <p:cNvSpPr txBox="1"/>
            <p:nvPr/>
          </p:nvSpPr>
          <p:spPr>
            <a:xfrm>
              <a:off x="8263884" y="4639198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CENOVÉ MAPY</a:t>
              </a:r>
            </a:p>
          </p:txBody>
        </p:sp>
        <p:sp>
          <p:nvSpPr>
            <p:cNvPr id="180" name="Shape 180"/>
            <p:cNvSpPr/>
            <p:nvPr/>
          </p:nvSpPr>
          <p:spPr>
            <a:xfrm>
              <a:off x="4306300" y="5709532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" name="Shape 181"/>
            <p:cNvSpPr txBox="1"/>
            <p:nvPr/>
          </p:nvSpPr>
          <p:spPr>
            <a:xfrm>
              <a:off x="4306300" y="5709532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METODY NEPŘÍMÉ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8263884" y="5352753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" name="Shape 183"/>
            <p:cNvSpPr txBox="1"/>
            <p:nvPr/>
          </p:nvSpPr>
          <p:spPr>
            <a:xfrm>
              <a:off x="8263884" y="5352753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NAEGELIHO METODA POLOHOVÝCH TŘÍD</a:t>
              </a:r>
            </a:p>
          </p:txBody>
        </p:sp>
        <p:sp>
          <p:nvSpPr>
            <p:cNvPr id="184" name="Shape 184"/>
            <p:cNvSpPr/>
            <p:nvPr/>
          </p:nvSpPr>
          <p:spPr>
            <a:xfrm>
              <a:off x="8263884" y="6066310"/>
              <a:ext cx="3671993" cy="506126"/>
            </a:xfrm>
            <a:prstGeom prst="rect">
              <a:avLst/>
            </a:prstGeom>
            <a:solidFill>
              <a:srgbClr val="B3D83F"/>
            </a:solidFill>
            <a:ln w="12700" cap="flat" cmpd="sng">
              <a:solidFill>
                <a:srgbClr val="B3D83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" name="Shape 185"/>
            <p:cNvSpPr txBox="1"/>
            <p:nvPr/>
          </p:nvSpPr>
          <p:spPr>
            <a:xfrm>
              <a:off x="8263884" y="6066310"/>
              <a:ext cx="3671993" cy="506126"/>
            </a:xfrm>
            <a:prstGeom prst="rect">
              <a:avLst/>
            </a:prstGeom>
            <a:noFill/>
            <a:ln>
              <a:noFill/>
            </a:ln>
          </p:spPr>
          <p:txBody>
            <a:bodyPr lIns="10775" tIns="10775" rIns="10775" bIns="10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cs-CZ" sz="1700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METODA REZIDUÁLNÍHO URČOVÁNÍ TRŽNÍ HODNOTY POZEMKU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Shape 7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258" y="127692"/>
            <a:ext cx="7255742" cy="358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Shape 7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8401" y="3385378"/>
            <a:ext cx="7213600" cy="3472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l="-5999" r="-5998"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0" y="-5902"/>
            <a:ext cx="12192000" cy="1096090"/>
          </a:xfrm>
          <a:prstGeom prst="rect">
            <a:avLst/>
          </a:prstGeom>
          <a:solidFill>
            <a:schemeClr val="dk1">
              <a:alpha val="48627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0" y="6684463"/>
            <a:ext cx="12192000" cy="158623"/>
          </a:xfrm>
          <a:prstGeom prst="rect">
            <a:avLst/>
          </a:prstGeom>
          <a:solidFill>
            <a:schemeClr val="dk1">
              <a:alpha val="48627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0" y="1096091"/>
            <a:ext cx="12192000" cy="5570928"/>
          </a:xfrm>
          <a:prstGeom prst="rect">
            <a:avLst/>
          </a:prstGeom>
          <a:solidFill>
            <a:schemeClr val="lt1">
              <a:alpha val="76862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93" name="Shape 193"/>
          <p:cNvCxnSpPr/>
          <p:nvPr/>
        </p:nvCxnSpPr>
        <p:spPr>
          <a:xfrm>
            <a:off x="6648510" y="1090187"/>
            <a:ext cx="0" cy="5576831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194" name="Shape 194"/>
          <p:cNvGrpSpPr/>
          <p:nvPr/>
        </p:nvGrpSpPr>
        <p:grpSpPr>
          <a:xfrm rot="10800000">
            <a:off x="5680770" y="1592683"/>
            <a:ext cx="967740" cy="154940"/>
            <a:chOff x="3245185" y="1777223"/>
            <a:chExt cx="967740" cy="154940"/>
          </a:xfrm>
        </p:grpSpPr>
        <p:cxnSp>
          <p:nvCxnSpPr>
            <p:cNvPr id="195" name="Shape 195"/>
            <p:cNvCxnSpPr/>
            <p:nvPr/>
          </p:nvCxnSpPr>
          <p:spPr>
            <a:xfrm>
              <a:off x="3245185" y="1854692"/>
              <a:ext cx="812799" cy="0"/>
            </a:xfrm>
            <a:prstGeom prst="straightConnector1">
              <a:avLst/>
            </a:prstGeom>
            <a:noFill/>
            <a:ln w="3175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196" name="Shape 196"/>
            <p:cNvSpPr/>
            <p:nvPr/>
          </p:nvSpPr>
          <p:spPr>
            <a:xfrm>
              <a:off x="4057985" y="1777223"/>
              <a:ext cx="154940" cy="154940"/>
            </a:xfrm>
            <a:prstGeom prst="flowChartConnector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</p:grpSp>
      <p:cxnSp>
        <p:nvCxnSpPr>
          <p:cNvPr id="197" name="Shape 197"/>
          <p:cNvCxnSpPr/>
          <p:nvPr/>
        </p:nvCxnSpPr>
        <p:spPr>
          <a:xfrm rot="10800000">
            <a:off x="5823802" y="3079771"/>
            <a:ext cx="812799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98" name="Shape 198"/>
          <p:cNvCxnSpPr/>
          <p:nvPr/>
        </p:nvCxnSpPr>
        <p:spPr>
          <a:xfrm rot="10800000">
            <a:off x="5839957" y="2374963"/>
            <a:ext cx="812799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99" name="Shape 199"/>
          <p:cNvSpPr/>
          <p:nvPr/>
        </p:nvSpPr>
        <p:spPr>
          <a:xfrm rot="10800000">
            <a:off x="5668861" y="3002301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0" name="Shape 200"/>
          <p:cNvSpPr/>
          <p:nvPr/>
        </p:nvSpPr>
        <p:spPr>
          <a:xfrm rot="10800000">
            <a:off x="5685017" y="2297493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755260" y="1402375"/>
            <a:ext cx="468932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NADMĚRNÁ INTENZITA VYUŽÍVÁNÍ ÚZEMÍ</a:t>
            </a:r>
          </a:p>
        </p:txBody>
      </p:sp>
      <p:sp>
        <p:nvSpPr>
          <p:cNvPr id="202" name="Shape 202"/>
          <p:cNvSpPr/>
          <p:nvPr/>
        </p:nvSpPr>
        <p:spPr>
          <a:xfrm>
            <a:off x="550658" y="2051797"/>
            <a:ext cx="5098532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ZHROUCENÍ TRHU S NEELASTICKOU OMEZENOU NABÍDKOU</a:t>
            </a:r>
          </a:p>
        </p:txBody>
      </p:sp>
      <p:sp>
        <p:nvSpPr>
          <p:cNvPr id="203" name="Shape 203"/>
          <p:cNvSpPr/>
          <p:nvPr/>
        </p:nvSpPr>
        <p:spPr>
          <a:xfrm>
            <a:off x="1128254" y="2782668"/>
            <a:ext cx="404802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SUBJEKTIVNÍ FAKTORY NA TRHU NEMOVITOSTÍ</a:t>
            </a:r>
          </a:p>
        </p:txBody>
      </p:sp>
      <p:sp>
        <p:nvSpPr>
          <p:cNvPr id="204" name="Shape 204"/>
          <p:cNvSpPr/>
          <p:nvPr/>
        </p:nvSpPr>
        <p:spPr>
          <a:xfrm>
            <a:off x="7082050" y="3291401"/>
            <a:ext cx="3809999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SETRVAČNOST A SPEKULACE SE STÁVAJÍCÍMI STAVEBNÍMI FONDY</a:t>
            </a:r>
          </a:p>
        </p:txBody>
      </p:sp>
      <p:sp>
        <p:nvSpPr>
          <p:cNvPr id="205" name="Shape 205"/>
          <p:cNvSpPr/>
          <p:nvPr/>
        </p:nvSpPr>
        <p:spPr>
          <a:xfrm>
            <a:off x="7007425" y="4193130"/>
            <a:ext cx="4080904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SPEKULACE V ROZVOJOVÝCH ÚZEMÍCH</a:t>
            </a:r>
          </a:p>
        </p:txBody>
      </p:sp>
      <p:sp>
        <p:nvSpPr>
          <p:cNvPr id="206" name="Shape 206"/>
          <p:cNvSpPr/>
          <p:nvPr/>
        </p:nvSpPr>
        <p:spPr>
          <a:xfrm>
            <a:off x="7096224" y="4903301"/>
            <a:ext cx="3903306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BLOKOVÁNÍ ÚZEMNÍHO ROZVOJE JEDNOTLIVÝMI MAJITELI</a:t>
            </a:r>
          </a:p>
        </p:txBody>
      </p:sp>
      <p:sp>
        <p:nvSpPr>
          <p:cNvPr id="207" name="Shape 207"/>
          <p:cNvSpPr/>
          <p:nvPr/>
        </p:nvSpPr>
        <p:spPr>
          <a:xfrm>
            <a:off x="7096224" y="5890471"/>
            <a:ext cx="379582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1800" b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SUBJEKTIVNÍ HODNOTA NEMOVITOSTI</a:t>
            </a:r>
          </a:p>
        </p:txBody>
      </p:sp>
      <p:cxnSp>
        <p:nvCxnSpPr>
          <p:cNvPr id="208" name="Shape 208"/>
          <p:cNvCxnSpPr/>
          <p:nvPr/>
        </p:nvCxnSpPr>
        <p:spPr>
          <a:xfrm>
            <a:off x="162559" y="530600"/>
            <a:ext cx="812799" cy="0"/>
          </a:xfrm>
          <a:prstGeom prst="straightConnector1">
            <a:avLst/>
          </a:prstGeom>
          <a:noFill/>
          <a:ln w="3175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09" name="Shape 209"/>
          <p:cNvSpPr/>
          <p:nvPr/>
        </p:nvSpPr>
        <p:spPr>
          <a:xfrm>
            <a:off x="959936" y="453129"/>
            <a:ext cx="154940" cy="154940"/>
          </a:xfrm>
          <a:prstGeom prst="flowChartConnector">
            <a:avLst/>
          </a:prstGeom>
          <a:solidFill>
            <a:srgbClr val="B3D83F"/>
          </a:solidFill>
          <a:ln w="12700" cap="flat" cmpd="sng">
            <a:solidFill>
              <a:srgbClr val="B3D83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0" name="Shape 210"/>
          <p:cNvSpPr txBox="1"/>
          <p:nvPr/>
        </p:nvSpPr>
        <p:spPr>
          <a:xfrm>
            <a:off x="1160096" y="299766"/>
            <a:ext cx="5491055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rgbClr val="B3D83F"/>
                </a:solidFill>
                <a:latin typeface="Cabin"/>
                <a:ea typeface="Cabin"/>
                <a:cs typeface="Cabin"/>
                <a:sym typeface="Cabin"/>
              </a:rPr>
              <a:t>DYSFUNKCE TRHU NEMOVITOSTÍ</a:t>
            </a:r>
          </a:p>
        </p:txBody>
      </p:sp>
      <p:cxnSp>
        <p:nvCxnSpPr>
          <p:cNvPr id="211" name="Shape 211"/>
          <p:cNvCxnSpPr/>
          <p:nvPr/>
        </p:nvCxnSpPr>
        <p:spPr>
          <a:xfrm>
            <a:off x="6512767" y="3609516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12" name="Shape 212"/>
          <p:cNvSpPr/>
          <p:nvPr/>
        </p:nvSpPr>
        <p:spPr>
          <a:xfrm>
            <a:off x="6927110" y="3532046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13" name="Shape 213"/>
          <p:cNvCxnSpPr/>
          <p:nvPr/>
        </p:nvCxnSpPr>
        <p:spPr>
          <a:xfrm>
            <a:off x="6522635" y="4531903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14" name="Shape 214"/>
          <p:cNvSpPr/>
          <p:nvPr/>
        </p:nvSpPr>
        <p:spPr>
          <a:xfrm>
            <a:off x="6936978" y="4454433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15" name="Shape 215"/>
          <p:cNvCxnSpPr/>
          <p:nvPr/>
        </p:nvCxnSpPr>
        <p:spPr>
          <a:xfrm>
            <a:off x="6516412" y="5203180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16" name="Shape 216"/>
          <p:cNvSpPr/>
          <p:nvPr/>
        </p:nvSpPr>
        <p:spPr>
          <a:xfrm>
            <a:off x="6930757" y="5125710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17" name="Shape 217"/>
          <p:cNvCxnSpPr/>
          <p:nvPr/>
        </p:nvCxnSpPr>
        <p:spPr>
          <a:xfrm>
            <a:off x="6522635" y="6202205"/>
            <a:ext cx="414343" cy="0"/>
          </a:xfrm>
          <a:prstGeom prst="straightConnector1">
            <a:avLst/>
          </a:prstGeom>
          <a:solidFill>
            <a:schemeClr val="dk1"/>
          </a:solidFill>
          <a:ln w="3175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18" name="Shape 218"/>
          <p:cNvSpPr/>
          <p:nvPr/>
        </p:nvSpPr>
        <p:spPr>
          <a:xfrm>
            <a:off x="6936978" y="6124735"/>
            <a:ext cx="154940" cy="154940"/>
          </a:xfrm>
          <a:prstGeom prst="flowChartConnector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1895644" y="634425"/>
            <a:ext cx="3862595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POZITIVNÍ VS. NEGATIVNÍ EXTERNALITA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0" y="4338319"/>
            <a:ext cx="12192000" cy="2296159"/>
          </a:xfrm>
          <a:prstGeom prst="rect">
            <a:avLst/>
          </a:prstGeom>
          <a:solidFill>
            <a:schemeClr val="dk1">
              <a:alpha val="5098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5834576" y="144194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cs-CZ" sz="3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prof. RNDr. MilanViturka, CSc.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cs-CZ" sz="3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Kancelář 445</a:t>
            </a:r>
          </a:p>
        </p:txBody>
      </p:sp>
      <p:sp>
        <p:nvSpPr>
          <p:cNvPr id="226" name="Shape 226"/>
          <p:cNvSpPr/>
          <p:nvPr/>
        </p:nvSpPr>
        <p:spPr>
          <a:xfrm>
            <a:off x="756139" y="4433473"/>
            <a:ext cx="10814538" cy="21236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PROGRAMY A PROJEKTY REGIONÁLNÍHO A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44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LOKÁLNÍHO ROZVOJE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 l="-9999" r="-9999"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-400593" y="4676503"/>
            <a:ext cx="12853850" cy="1785257"/>
          </a:xfrm>
          <a:prstGeom prst="rect">
            <a:avLst/>
          </a:prstGeom>
          <a:solidFill>
            <a:schemeClr val="dk1">
              <a:alpha val="48627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cs-CZ" sz="80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ÚZEMNÍ ROZVOJ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3666132" y="5962260"/>
            <a:ext cx="4720394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160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4.KAPITOLA – EKONOMIKA ÚZEMNÍHO ROZVOJE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7000"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/>
        </p:nvSpPr>
        <p:spPr>
          <a:xfrm>
            <a:off x="-83975" y="-67309"/>
            <a:ext cx="12456160" cy="7112000"/>
          </a:xfrm>
          <a:prstGeom prst="rect">
            <a:avLst/>
          </a:prstGeom>
          <a:solidFill>
            <a:schemeClr val="dk1">
              <a:alpha val="66666"/>
            </a:schemeClr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238" name="Shape 238"/>
          <p:cNvCxnSpPr/>
          <p:nvPr/>
        </p:nvCxnSpPr>
        <p:spPr>
          <a:xfrm>
            <a:off x="853440" y="314960"/>
            <a:ext cx="0" cy="605536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39" name="Shape 239"/>
          <p:cNvCxnSpPr/>
          <p:nvPr/>
        </p:nvCxnSpPr>
        <p:spPr>
          <a:xfrm>
            <a:off x="853440" y="1706880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40" name="Shape 240"/>
          <p:cNvCxnSpPr/>
          <p:nvPr/>
        </p:nvCxnSpPr>
        <p:spPr>
          <a:xfrm>
            <a:off x="853440" y="2621280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41" name="Shape 241"/>
          <p:cNvCxnSpPr/>
          <p:nvPr/>
        </p:nvCxnSpPr>
        <p:spPr>
          <a:xfrm>
            <a:off x="853440" y="3566160"/>
            <a:ext cx="812799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42" name="Shape 242"/>
          <p:cNvSpPr/>
          <p:nvPr/>
        </p:nvSpPr>
        <p:spPr>
          <a:xfrm>
            <a:off x="1666240" y="1629409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1666240" y="2543809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1666240" y="3488689"/>
            <a:ext cx="154940" cy="154940"/>
          </a:xfrm>
          <a:prstGeom prst="flowChartConnector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1930056" y="1476046"/>
            <a:ext cx="524791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SUBJEKTY ÚZEMNÍHO ROZVOJE</a:t>
            </a:r>
          </a:p>
        </p:txBody>
      </p:sp>
      <p:sp>
        <p:nvSpPr>
          <p:cNvPr id="246" name="Shape 246"/>
          <p:cNvSpPr/>
          <p:nvPr/>
        </p:nvSpPr>
        <p:spPr>
          <a:xfrm>
            <a:off x="1930056" y="2390447"/>
            <a:ext cx="5268878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PROJEKTY ÚZEMNÍHO ROZVOJE</a:t>
            </a:r>
          </a:p>
        </p:txBody>
      </p:sp>
      <p:sp>
        <p:nvSpPr>
          <p:cNvPr id="247" name="Shape 247"/>
          <p:cNvSpPr/>
          <p:nvPr/>
        </p:nvSpPr>
        <p:spPr>
          <a:xfrm>
            <a:off x="1930056" y="3335326"/>
            <a:ext cx="6965304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cs-CZ" sz="2400" b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PŘÍPRAVA PROJEKTU ÚZEMNÍHO ROZVOJE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909</Words>
  <Application>Microsoft Office PowerPoint</Application>
  <PresentationFormat>Vlastní</PresentationFormat>
  <Paragraphs>253</Paragraphs>
  <Slides>50</Slides>
  <Notes>50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1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Viturka Milan</dc:creator>
  <cp:lastModifiedBy>Viturka Milan</cp:lastModifiedBy>
  <cp:revision>1</cp:revision>
  <dcterms:modified xsi:type="dcterms:W3CDTF">2017-09-21T07:28:07Z</dcterms:modified>
</cp:coreProperties>
</file>