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notesMasterIdLst>
    <p:notesMasterId r:id="rId62"/>
  </p:notesMasterIdLst>
  <p:sldIdLst>
    <p:sldId id="293" r:id="rId2"/>
    <p:sldId id="258" r:id="rId3"/>
    <p:sldId id="259" r:id="rId4"/>
    <p:sldId id="308" r:id="rId5"/>
    <p:sldId id="294" r:id="rId6"/>
    <p:sldId id="309" r:id="rId7"/>
    <p:sldId id="310" r:id="rId8"/>
    <p:sldId id="277" r:id="rId9"/>
    <p:sldId id="311" r:id="rId10"/>
    <p:sldId id="295" r:id="rId11"/>
    <p:sldId id="313" r:id="rId12"/>
    <p:sldId id="314" r:id="rId13"/>
    <p:sldId id="315" r:id="rId14"/>
    <p:sldId id="316" r:id="rId15"/>
    <p:sldId id="296" r:id="rId16"/>
    <p:sldId id="317" r:id="rId17"/>
    <p:sldId id="297" r:id="rId18"/>
    <p:sldId id="298" r:id="rId19"/>
    <p:sldId id="318" r:id="rId20"/>
    <p:sldId id="319" r:id="rId21"/>
    <p:sldId id="299" r:id="rId22"/>
    <p:sldId id="320" r:id="rId23"/>
    <p:sldId id="321" r:id="rId24"/>
    <p:sldId id="300" r:id="rId25"/>
    <p:sldId id="322" r:id="rId26"/>
    <p:sldId id="323" r:id="rId27"/>
    <p:sldId id="324" r:id="rId28"/>
    <p:sldId id="325" r:id="rId29"/>
    <p:sldId id="301" r:id="rId30"/>
    <p:sldId id="326" r:id="rId31"/>
    <p:sldId id="327" r:id="rId32"/>
    <p:sldId id="328" r:id="rId33"/>
    <p:sldId id="329" r:id="rId34"/>
    <p:sldId id="330" r:id="rId35"/>
    <p:sldId id="331" r:id="rId36"/>
    <p:sldId id="332" r:id="rId37"/>
    <p:sldId id="304" r:id="rId38"/>
    <p:sldId id="303" r:id="rId39"/>
    <p:sldId id="305" r:id="rId40"/>
    <p:sldId id="334" r:id="rId41"/>
    <p:sldId id="306" r:id="rId42"/>
    <p:sldId id="335" r:id="rId43"/>
    <p:sldId id="279" r:id="rId44"/>
    <p:sldId id="336" r:id="rId45"/>
    <p:sldId id="342" r:id="rId46"/>
    <p:sldId id="343" r:id="rId47"/>
    <p:sldId id="344" r:id="rId48"/>
    <p:sldId id="337" r:id="rId49"/>
    <p:sldId id="345" r:id="rId50"/>
    <p:sldId id="350" r:id="rId51"/>
    <p:sldId id="351" r:id="rId52"/>
    <p:sldId id="353" r:id="rId53"/>
    <p:sldId id="352" r:id="rId54"/>
    <p:sldId id="354" r:id="rId55"/>
    <p:sldId id="339" r:id="rId56"/>
    <p:sldId id="346" r:id="rId57"/>
    <p:sldId id="340" r:id="rId58"/>
    <p:sldId id="347" r:id="rId59"/>
    <p:sldId id="348" r:id="rId60"/>
    <p:sldId id="349" r:id="rId61"/>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24" autoAdjust="0"/>
  </p:normalViewPr>
  <p:slideViewPr>
    <p:cSldViewPr>
      <p:cViewPr varScale="1">
        <p:scale>
          <a:sx n="65" d="100"/>
          <a:sy n="65" d="100"/>
        </p:scale>
        <p:origin x="-1452"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85775"/>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85775"/>
          </a:xfrm>
          <a:prstGeom prst="rect">
            <a:avLst/>
          </a:prstGeom>
        </p:spPr>
        <p:txBody>
          <a:bodyPr vert="horz" lIns="91440" tIns="45720" rIns="91440" bIns="45720" rtlCol="0"/>
          <a:lstStyle>
            <a:lvl1pPr algn="r">
              <a:defRPr sz="1200"/>
            </a:lvl1pPr>
          </a:lstStyle>
          <a:p>
            <a:fld id="{66ACF875-35D8-4D0F-B5C6-0A90BC106947}" type="datetimeFigureOut">
              <a:rPr lang="en-US" smtClean="0"/>
              <a:pPr/>
              <a:t>26-Oct-15</a:t>
            </a:fld>
            <a:endParaRPr lang="en-US"/>
          </a:p>
        </p:txBody>
      </p:sp>
      <p:sp>
        <p:nvSpPr>
          <p:cNvPr id="4" name="Образ слайда 3"/>
          <p:cNvSpPr>
            <a:spLocks noGrp="1" noRot="1" noChangeAspect="1"/>
          </p:cNvSpPr>
          <p:nvPr>
            <p:ph type="sldImg" idx="2"/>
          </p:nvPr>
        </p:nvSpPr>
        <p:spPr>
          <a:xfrm>
            <a:off x="1000125" y="728663"/>
            <a:ext cx="4857750" cy="3643312"/>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614863"/>
            <a:ext cx="5486400" cy="4371975"/>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9228138"/>
            <a:ext cx="2971800" cy="485775"/>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9228138"/>
            <a:ext cx="2971800" cy="485775"/>
          </a:xfrm>
          <a:prstGeom prst="rect">
            <a:avLst/>
          </a:prstGeom>
        </p:spPr>
        <p:txBody>
          <a:bodyPr vert="horz" lIns="91440" tIns="45720" rIns="91440" bIns="45720" rtlCol="0" anchor="b"/>
          <a:lstStyle>
            <a:lvl1pPr algn="r">
              <a:defRPr sz="1200"/>
            </a:lvl1pPr>
          </a:lstStyle>
          <a:p>
            <a:fld id="{4F58317D-6963-4497-8ACA-F100B1D5EC8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315</a:t>
            </a:r>
          </a:p>
          <a:p>
            <a:endParaRPr lang="en-US" dirty="0"/>
          </a:p>
        </p:txBody>
      </p:sp>
      <p:sp>
        <p:nvSpPr>
          <p:cNvPr id="4" name="Номер слайда 3"/>
          <p:cNvSpPr>
            <a:spLocks noGrp="1"/>
          </p:cNvSpPr>
          <p:nvPr>
            <p:ph type="sldNum" sz="quarter" idx="10"/>
          </p:nvPr>
        </p:nvSpPr>
        <p:spPr/>
        <p:txBody>
          <a:bodyPr/>
          <a:lstStyle/>
          <a:p>
            <a:fld id="{4F58317D-6963-4497-8ACA-F100B1D5EC8A}" type="slidenum">
              <a:rPr lang="en-US" smtClean="0"/>
              <a:pPr/>
              <a:t>4</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315, 320, 330</a:t>
            </a:r>
          </a:p>
          <a:p>
            <a:endParaRPr lang="en-US" dirty="0"/>
          </a:p>
        </p:txBody>
      </p:sp>
      <p:sp>
        <p:nvSpPr>
          <p:cNvPr id="4" name="Номер слайда 3"/>
          <p:cNvSpPr>
            <a:spLocks noGrp="1"/>
          </p:cNvSpPr>
          <p:nvPr>
            <p:ph type="sldNum" sz="quarter" idx="10"/>
          </p:nvPr>
        </p:nvSpPr>
        <p:spPr/>
        <p:txBody>
          <a:bodyPr/>
          <a:lstStyle/>
          <a:p>
            <a:fld id="{4F58317D-6963-4497-8ACA-F100B1D5EC8A}" type="slidenum">
              <a:rPr lang="en-US" smtClean="0"/>
              <a:pPr/>
              <a:t>15</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315, 320, 330</a:t>
            </a:r>
          </a:p>
          <a:p>
            <a:endParaRPr lang="en-US" dirty="0"/>
          </a:p>
        </p:txBody>
      </p:sp>
      <p:sp>
        <p:nvSpPr>
          <p:cNvPr id="4" name="Номер слайда 3"/>
          <p:cNvSpPr>
            <a:spLocks noGrp="1"/>
          </p:cNvSpPr>
          <p:nvPr>
            <p:ph type="sldNum" sz="quarter" idx="10"/>
          </p:nvPr>
        </p:nvSpPr>
        <p:spPr/>
        <p:txBody>
          <a:bodyPr/>
          <a:lstStyle/>
          <a:p>
            <a:fld id="{4F58317D-6963-4497-8ACA-F100B1D5EC8A}" type="slidenum">
              <a:rPr lang="en-US" smtClean="0"/>
              <a:pPr/>
              <a:t>16</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315, 320, 330</a:t>
            </a:r>
          </a:p>
          <a:p>
            <a:endParaRPr lang="en-US" dirty="0"/>
          </a:p>
        </p:txBody>
      </p:sp>
      <p:sp>
        <p:nvSpPr>
          <p:cNvPr id="4" name="Номер слайда 3"/>
          <p:cNvSpPr>
            <a:spLocks noGrp="1"/>
          </p:cNvSpPr>
          <p:nvPr>
            <p:ph type="sldNum" sz="quarter" idx="10"/>
          </p:nvPr>
        </p:nvSpPr>
        <p:spPr/>
        <p:txBody>
          <a:bodyPr/>
          <a:lstStyle/>
          <a:p>
            <a:fld id="{4F58317D-6963-4497-8ACA-F100B1D5EC8A}" type="slidenum">
              <a:rPr lang="en-US" smtClean="0"/>
              <a:pPr/>
              <a:t>17</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315, 320, 330</a:t>
            </a:r>
          </a:p>
          <a:p>
            <a:endParaRPr lang="en-US" dirty="0"/>
          </a:p>
        </p:txBody>
      </p:sp>
      <p:sp>
        <p:nvSpPr>
          <p:cNvPr id="4" name="Номер слайда 3"/>
          <p:cNvSpPr>
            <a:spLocks noGrp="1"/>
          </p:cNvSpPr>
          <p:nvPr>
            <p:ph type="sldNum" sz="quarter" idx="10"/>
          </p:nvPr>
        </p:nvSpPr>
        <p:spPr/>
        <p:txBody>
          <a:bodyPr/>
          <a:lstStyle/>
          <a:p>
            <a:fld id="{4F58317D-6963-4497-8ACA-F100B1D5EC8A}" type="slidenum">
              <a:rPr lang="en-US" smtClean="0"/>
              <a:pPr/>
              <a:t>18</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315, 320, 330</a:t>
            </a:r>
          </a:p>
          <a:p>
            <a:endParaRPr lang="en-US" dirty="0"/>
          </a:p>
        </p:txBody>
      </p:sp>
      <p:sp>
        <p:nvSpPr>
          <p:cNvPr id="4" name="Номер слайда 3"/>
          <p:cNvSpPr>
            <a:spLocks noGrp="1"/>
          </p:cNvSpPr>
          <p:nvPr>
            <p:ph type="sldNum" sz="quarter" idx="10"/>
          </p:nvPr>
        </p:nvSpPr>
        <p:spPr/>
        <p:txBody>
          <a:bodyPr/>
          <a:lstStyle/>
          <a:p>
            <a:fld id="{4F58317D-6963-4497-8ACA-F100B1D5EC8A}" type="slidenum">
              <a:rPr lang="en-US" smtClean="0"/>
              <a:pPr/>
              <a:t>19</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315, 320, 330</a:t>
            </a:r>
          </a:p>
          <a:p>
            <a:endParaRPr lang="en-US" dirty="0"/>
          </a:p>
        </p:txBody>
      </p:sp>
      <p:sp>
        <p:nvSpPr>
          <p:cNvPr id="4" name="Номер слайда 3"/>
          <p:cNvSpPr>
            <a:spLocks noGrp="1"/>
          </p:cNvSpPr>
          <p:nvPr>
            <p:ph type="sldNum" sz="quarter" idx="10"/>
          </p:nvPr>
        </p:nvSpPr>
        <p:spPr/>
        <p:txBody>
          <a:bodyPr/>
          <a:lstStyle/>
          <a:p>
            <a:fld id="{4F58317D-6963-4497-8ACA-F100B1D5EC8A}" type="slidenum">
              <a:rPr lang="en-US" smtClean="0"/>
              <a:pPr/>
              <a:t>20</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dirty="0" smtClean="0"/>
              <a:t>* </a:t>
            </a:r>
          </a:p>
          <a:p>
            <a:pPr>
              <a:buFont typeface="Arial" pitchFamily="34" charset="0"/>
              <a:buChar char="•"/>
            </a:pPr>
            <a:r>
              <a:rPr lang="en-US" sz="1200" dirty="0" smtClean="0"/>
              <a:t>separation of the custody of assets from accounting -</a:t>
            </a:r>
            <a:r>
              <a:rPr lang="en-US" sz="1200" baseline="0" dirty="0" smtClean="0"/>
              <a:t> </a:t>
            </a:r>
            <a:r>
              <a:rPr lang="en-US" sz="1200" dirty="0" smtClean="0"/>
              <a:t>a person who has temporary or permanent custody of an asset should not account for that asset,</a:t>
            </a:r>
          </a:p>
          <a:p>
            <a:pPr>
              <a:buFont typeface="Arial" pitchFamily="34" charset="0"/>
              <a:buChar char="•"/>
            </a:pPr>
            <a:r>
              <a:rPr lang="en-US" sz="1200" dirty="0" smtClean="0"/>
              <a:t>separation of the authorization of transactions from the custody of related assets - it is desirable to prevent persons who authorize transactions from having control over the related asset, to reduce the likelihood of embezzlement, </a:t>
            </a:r>
          </a:p>
          <a:p>
            <a:pPr>
              <a:buFont typeface="Arial" pitchFamily="34" charset="0"/>
              <a:buChar char="•"/>
            </a:pPr>
            <a:r>
              <a:rPr lang="en-US" sz="1200" dirty="0" smtClean="0"/>
              <a:t>separation of operational responsibility from record-keeping responsibility</a:t>
            </a:r>
            <a:r>
              <a:rPr lang="en-US" sz="1200" baseline="0" dirty="0" smtClean="0"/>
              <a:t> - </a:t>
            </a:r>
            <a:r>
              <a:rPr lang="en-US" sz="1200" kern="1200" baseline="0" dirty="0" smtClean="0">
                <a:solidFill>
                  <a:schemeClr val="tx1"/>
                </a:solidFill>
                <a:latin typeface="+mn-lt"/>
                <a:ea typeface="+mn-ea"/>
                <a:cs typeface="+mn-cs"/>
              </a:rPr>
              <a:t>t</a:t>
            </a:r>
            <a:r>
              <a:rPr lang="en-US" sz="1200" kern="1200" dirty="0" smtClean="0">
                <a:solidFill>
                  <a:schemeClr val="tx1"/>
                </a:solidFill>
                <a:latin typeface="+mn-lt"/>
                <a:ea typeface="+mn-ea"/>
                <a:cs typeface="+mn-cs"/>
              </a:rPr>
              <a:t>o ensure unbiased information, record keeping is typically the responsibility of a separate department reporting to the controller.</a:t>
            </a:r>
            <a:endParaRPr lang="en-US" sz="1200" dirty="0" smtClean="0"/>
          </a:p>
          <a:p>
            <a:pPr>
              <a:buFont typeface="Arial" pitchFamily="34" charset="0"/>
              <a:buChar char="•"/>
            </a:pPr>
            <a:r>
              <a:rPr lang="en-US" sz="1200" dirty="0" smtClean="0"/>
              <a:t>separation of IT duties from user departments - </a:t>
            </a:r>
            <a:r>
              <a:rPr lang="en-US" sz="1200" kern="1200" dirty="0" smtClean="0">
                <a:solidFill>
                  <a:schemeClr val="tx1"/>
                </a:solidFill>
                <a:latin typeface="+mn-lt"/>
                <a:ea typeface="+mn-ea"/>
                <a:cs typeface="+mn-cs"/>
              </a:rPr>
              <a:t>to compensate for these overlaps of IT duties and</a:t>
            </a:r>
            <a:r>
              <a:rPr lang="en-US" sz="1200" kern="1200" baseline="0" dirty="0" smtClean="0">
                <a:solidFill>
                  <a:schemeClr val="tx1"/>
                </a:solidFill>
                <a:latin typeface="+mn-lt"/>
                <a:ea typeface="+mn-ea"/>
                <a:cs typeface="+mn-cs"/>
              </a:rPr>
              <a:t> specific</a:t>
            </a:r>
            <a:r>
              <a:rPr lang="en-US" sz="1200" kern="1200" dirty="0" smtClean="0">
                <a:solidFill>
                  <a:schemeClr val="tx1"/>
                </a:solidFill>
                <a:latin typeface="+mn-lt"/>
                <a:ea typeface="+mn-ea"/>
                <a:cs typeface="+mn-cs"/>
              </a:rPr>
              <a:t> </a:t>
            </a:r>
            <a:r>
              <a:rPr lang="en-US" sz="1200" dirty="0" smtClean="0"/>
              <a:t>user departments duties</a:t>
            </a:r>
            <a:r>
              <a:rPr lang="en-US" sz="1200" kern="1200" dirty="0" smtClean="0">
                <a:solidFill>
                  <a:schemeClr val="tx1"/>
                </a:solidFill>
                <a:latin typeface="+mn-lt"/>
                <a:ea typeface="+mn-ea"/>
                <a:cs typeface="+mn-cs"/>
              </a:rPr>
              <a:t>, it is important for companies to separate major IT-related functions from key user department functions.</a:t>
            </a:r>
            <a:endParaRPr lang="en-US" dirty="0"/>
          </a:p>
        </p:txBody>
      </p:sp>
      <p:sp>
        <p:nvSpPr>
          <p:cNvPr id="4" name="Номер слайда 3"/>
          <p:cNvSpPr>
            <a:spLocks noGrp="1"/>
          </p:cNvSpPr>
          <p:nvPr>
            <p:ph type="sldNum" sz="quarter" idx="10"/>
          </p:nvPr>
        </p:nvSpPr>
        <p:spPr/>
        <p:txBody>
          <a:bodyPr/>
          <a:lstStyle/>
          <a:p>
            <a:fld id="{4F58317D-6963-4497-8ACA-F100B1D5EC8A}" type="slidenum">
              <a:rPr lang="en-US" smtClean="0"/>
              <a:pPr/>
              <a:t>31</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en-US" dirty="0"/>
          </a:p>
        </p:txBody>
      </p:sp>
      <p:sp>
        <p:nvSpPr>
          <p:cNvPr id="4" name="Номер слайда 3"/>
          <p:cNvSpPr>
            <a:spLocks noGrp="1"/>
          </p:cNvSpPr>
          <p:nvPr>
            <p:ph type="sldNum" sz="quarter" idx="10"/>
          </p:nvPr>
        </p:nvSpPr>
        <p:spPr/>
        <p:txBody>
          <a:bodyPr/>
          <a:lstStyle/>
          <a:p>
            <a:fld id="{4F58317D-6963-4497-8ACA-F100B1D5EC8A}" type="slidenum">
              <a:rPr lang="en-US" smtClean="0"/>
              <a:pPr/>
              <a:t>32</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en-US" dirty="0"/>
          </a:p>
        </p:txBody>
      </p:sp>
      <p:sp>
        <p:nvSpPr>
          <p:cNvPr id="4" name="Номер слайда 3"/>
          <p:cNvSpPr>
            <a:spLocks noGrp="1"/>
          </p:cNvSpPr>
          <p:nvPr>
            <p:ph type="sldNum" sz="quarter" idx="10"/>
          </p:nvPr>
        </p:nvSpPr>
        <p:spPr/>
        <p:txBody>
          <a:bodyPr/>
          <a:lstStyle/>
          <a:p>
            <a:fld id="{4F58317D-6963-4497-8ACA-F100B1D5EC8A}" type="slidenum">
              <a:rPr lang="en-US" smtClean="0"/>
              <a:pPr/>
              <a:t>33</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en-US" dirty="0"/>
          </a:p>
        </p:txBody>
      </p:sp>
      <p:sp>
        <p:nvSpPr>
          <p:cNvPr id="4" name="Номер слайда 3"/>
          <p:cNvSpPr>
            <a:spLocks noGrp="1"/>
          </p:cNvSpPr>
          <p:nvPr>
            <p:ph type="sldNum" sz="quarter" idx="10"/>
          </p:nvPr>
        </p:nvSpPr>
        <p:spPr/>
        <p:txBody>
          <a:bodyPr/>
          <a:lstStyle/>
          <a:p>
            <a:fld id="{4F58317D-6963-4497-8ACA-F100B1D5EC8A}" type="slidenum">
              <a:rPr lang="en-US" smtClean="0"/>
              <a:pPr/>
              <a:t>34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315</a:t>
            </a:r>
          </a:p>
          <a:p>
            <a:endParaRPr lang="en-US" dirty="0"/>
          </a:p>
        </p:txBody>
      </p:sp>
      <p:sp>
        <p:nvSpPr>
          <p:cNvPr id="4" name="Номер слайда 3"/>
          <p:cNvSpPr>
            <a:spLocks noGrp="1"/>
          </p:cNvSpPr>
          <p:nvPr>
            <p:ph type="sldNum" sz="quarter" idx="10"/>
          </p:nvPr>
        </p:nvSpPr>
        <p:spPr/>
        <p:txBody>
          <a:bodyPr/>
          <a:lstStyle/>
          <a:p>
            <a:fld id="{4F58317D-6963-4497-8ACA-F100B1D5EC8A}" type="slidenum">
              <a:rPr lang="en-US" smtClean="0"/>
              <a:pPr/>
              <a:t>5</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en-US" dirty="0"/>
          </a:p>
        </p:txBody>
      </p:sp>
      <p:sp>
        <p:nvSpPr>
          <p:cNvPr id="4" name="Номер слайда 3"/>
          <p:cNvSpPr>
            <a:spLocks noGrp="1"/>
          </p:cNvSpPr>
          <p:nvPr>
            <p:ph type="sldNum" sz="quarter" idx="10"/>
          </p:nvPr>
        </p:nvSpPr>
        <p:spPr/>
        <p:txBody>
          <a:bodyPr/>
          <a:lstStyle/>
          <a:p>
            <a:fld id="{4F58317D-6963-4497-8ACA-F100B1D5EC8A}" type="slidenum">
              <a:rPr lang="en-US" smtClean="0"/>
              <a:pPr/>
              <a:t>35</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en-US" dirty="0"/>
          </a:p>
        </p:txBody>
      </p:sp>
      <p:sp>
        <p:nvSpPr>
          <p:cNvPr id="4" name="Номер слайда 3"/>
          <p:cNvSpPr>
            <a:spLocks noGrp="1"/>
          </p:cNvSpPr>
          <p:nvPr>
            <p:ph type="sldNum" sz="quarter" idx="10"/>
          </p:nvPr>
        </p:nvSpPr>
        <p:spPr/>
        <p:txBody>
          <a:bodyPr/>
          <a:lstStyle/>
          <a:p>
            <a:fld id="{4F58317D-6963-4497-8ACA-F100B1D5EC8A}" type="slidenum">
              <a:rPr lang="en-US" smtClean="0"/>
              <a:pPr/>
              <a:t>36</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300</a:t>
            </a:r>
          </a:p>
          <a:p>
            <a:endParaRPr lang="en-US" dirty="0"/>
          </a:p>
        </p:txBody>
      </p:sp>
      <p:sp>
        <p:nvSpPr>
          <p:cNvPr id="4" name="Номер слайда 3"/>
          <p:cNvSpPr>
            <a:spLocks noGrp="1"/>
          </p:cNvSpPr>
          <p:nvPr>
            <p:ph type="sldNum" sz="quarter" idx="10"/>
          </p:nvPr>
        </p:nvSpPr>
        <p:spPr/>
        <p:txBody>
          <a:bodyPr/>
          <a:lstStyle/>
          <a:p>
            <a:fld id="{4F58317D-6963-4497-8ACA-F100B1D5EC8A}" type="slidenum">
              <a:rPr lang="en-US" smtClean="0"/>
              <a:pPr/>
              <a:t>41</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fontScale="92500"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300</a:t>
            </a:r>
          </a:p>
        </p:txBody>
      </p:sp>
      <p:sp>
        <p:nvSpPr>
          <p:cNvPr id="4" name="Номер слайда 3"/>
          <p:cNvSpPr>
            <a:spLocks noGrp="1"/>
          </p:cNvSpPr>
          <p:nvPr>
            <p:ph type="sldNum" sz="quarter" idx="10"/>
          </p:nvPr>
        </p:nvSpPr>
        <p:spPr/>
        <p:txBody>
          <a:bodyPr/>
          <a:lstStyle/>
          <a:p>
            <a:fld id="{4F58317D-6963-4497-8ACA-F100B1D5EC8A}" type="slidenum">
              <a:rPr lang="en-US" smtClean="0"/>
              <a:pPr/>
              <a:t>42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315</a:t>
            </a:r>
          </a:p>
          <a:p>
            <a:endParaRPr lang="en-US" dirty="0"/>
          </a:p>
        </p:txBody>
      </p:sp>
      <p:sp>
        <p:nvSpPr>
          <p:cNvPr id="4" name="Номер слайда 3"/>
          <p:cNvSpPr>
            <a:spLocks noGrp="1"/>
          </p:cNvSpPr>
          <p:nvPr>
            <p:ph type="sldNum" sz="quarter" idx="10"/>
          </p:nvPr>
        </p:nvSpPr>
        <p:spPr/>
        <p:txBody>
          <a:bodyPr/>
          <a:lstStyle/>
          <a:p>
            <a:fld id="{4F58317D-6963-4497-8ACA-F100B1D5EC8A}"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315</a:t>
            </a:r>
          </a:p>
          <a:p>
            <a:endParaRPr lang="en-US" dirty="0"/>
          </a:p>
        </p:txBody>
      </p:sp>
      <p:sp>
        <p:nvSpPr>
          <p:cNvPr id="4" name="Номер слайда 3"/>
          <p:cNvSpPr>
            <a:spLocks noGrp="1"/>
          </p:cNvSpPr>
          <p:nvPr>
            <p:ph type="sldNum" sz="quarter" idx="10"/>
          </p:nvPr>
        </p:nvSpPr>
        <p:spPr/>
        <p:txBody>
          <a:bodyPr/>
          <a:lstStyle/>
          <a:p>
            <a:fld id="{4F58317D-6963-4497-8ACA-F100B1D5EC8A}"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315, 320, 330</a:t>
            </a:r>
          </a:p>
          <a:p>
            <a:endParaRPr lang="en-US" dirty="0"/>
          </a:p>
        </p:txBody>
      </p:sp>
      <p:sp>
        <p:nvSpPr>
          <p:cNvPr id="4" name="Номер слайда 3"/>
          <p:cNvSpPr>
            <a:spLocks noGrp="1"/>
          </p:cNvSpPr>
          <p:nvPr>
            <p:ph type="sldNum" sz="quarter" idx="10"/>
          </p:nvPr>
        </p:nvSpPr>
        <p:spPr/>
        <p:txBody>
          <a:bodyPr/>
          <a:lstStyle/>
          <a:p>
            <a:fld id="{4F58317D-6963-4497-8ACA-F100B1D5EC8A}" type="slidenum">
              <a:rPr lang="en-US" smtClean="0"/>
              <a:pPr/>
              <a:t>10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315, 320, 330</a:t>
            </a:r>
          </a:p>
          <a:p>
            <a:endParaRPr lang="en-US" dirty="0"/>
          </a:p>
        </p:txBody>
      </p:sp>
      <p:sp>
        <p:nvSpPr>
          <p:cNvPr id="4" name="Номер слайда 3"/>
          <p:cNvSpPr>
            <a:spLocks noGrp="1"/>
          </p:cNvSpPr>
          <p:nvPr>
            <p:ph type="sldNum" sz="quarter" idx="10"/>
          </p:nvPr>
        </p:nvSpPr>
        <p:spPr/>
        <p:txBody>
          <a:bodyPr/>
          <a:lstStyle/>
          <a:p>
            <a:fld id="{4F58317D-6963-4497-8ACA-F100B1D5EC8A}" type="slidenum">
              <a:rPr lang="en-US" smtClean="0"/>
              <a:pPr/>
              <a:t>11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315, 320, 330</a:t>
            </a:r>
          </a:p>
          <a:p>
            <a:endParaRPr lang="en-US" dirty="0"/>
          </a:p>
        </p:txBody>
      </p:sp>
      <p:sp>
        <p:nvSpPr>
          <p:cNvPr id="4" name="Номер слайда 3"/>
          <p:cNvSpPr>
            <a:spLocks noGrp="1"/>
          </p:cNvSpPr>
          <p:nvPr>
            <p:ph type="sldNum" sz="quarter" idx="10"/>
          </p:nvPr>
        </p:nvSpPr>
        <p:spPr/>
        <p:txBody>
          <a:bodyPr/>
          <a:lstStyle/>
          <a:p>
            <a:fld id="{4F58317D-6963-4497-8ACA-F100B1D5EC8A}" type="slidenum">
              <a:rPr lang="en-US" smtClean="0"/>
              <a:pPr/>
              <a:t>12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315, 320, 330</a:t>
            </a:r>
          </a:p>
          <a:p>
            <a:endParaRPr lang="en-US" dirty="0"/>
          </a:p>
        </p:txBody>
      </p:sp>
      <p:sp>
        <p:nvSpPr>
          <p:cNvPr id="4" name="Номер слайда 3"/>
          <p:cNvSpPr>
            <a:spLocks noGrp="1"/>
          </p:cNvSpPr>
          <p:nvPr>
            <p:ph type="sldNum" sz="quarter" idx="10"/>
          </p:nvPr>
        </p:nvSpPr>
        <p:spPr/>
        <p:txBody>
          <a:bodyPr/>
          <a:lstStyle/>
          <a:p>
            <a:fld id="{4F58317D-6963-4497-8ACA-F100B1D5EC8A}" type="slidenum">
              <a:rPr lang="en-US" smtClean="0"/>
              <a:pPr/>
              <a:t>13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315, 320, 330</a:t>
            </a:r>
          </a:p>
          <a:p>
            <a:endParaRPr lang="en-US" dirty="0"/>
          </a:p>
        </p:txBody>
      </p:sp>
      <p:sp>
        <p:nvSpPr>
          <p:cNvPr id="4" name="Номер слайда 3"/>
          <p:cNvSpPr>
            <a:spLocks noGrp="1"/>
          </p:cNvSpPr>
          <p:nvPr>
            <p:ph type="sldNum" sz="quarter" idx="10"/>
          </p:nvPr>
        </p:nvSpPr>
        <p:spPr/>
        <p:txBody>
          <a:bodyPr/>
          <a:lstStyle/>
          <a:p>
            <a:fld id="{4F58317D-6963-4497-8ACA-F100B1D5EC8A}"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447800" y="3505200"/>
            <a:ext cx="73152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p:cNvSpPr>
            <a:spLocks noGrp="1"/>
          </p:cNvSpPr>
          <p:nvPr>
            <p:ph type="ctrTitle"/>
          </p:nvPr>
        </p:nvSpPr>
        <p:spPr>
          <a:xfrm>
            <a:off x="914400" y="1524000"/>
            <a:ext cx="7623175" cy="2590800"/>
          </a:xfrm>
        </p:spPr>
        <p:txBody>
          <a:bodyPr/>
          <a:lstStyle/>
          <a:p>
            <a:r>
              <a:rPr lang="en-US" sz="2400" dirty="0" smtClean="0">
                <a:latin typeface="Verdana" pitchFamily="34" charset="0"/>
              </a:rPr>
              <a:t>Auditing – Lecture 5</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en-US" sz="4800" dirty="0" smtClean="0">
                <a:latin typeface="Verdana" pitchFamily="34" charset="0"/>
              </a:rPr>
              <a:t>Part II. Audit process by phase: Phase II. Planning</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Audit risk – </a:t>
            </a:r>
            <a:r>
              <a:rPr lang="en-US" sz="4000" dirty="0" smtClean="0">
                <a:latin typeface="Verdana" pitchFamily="34" charset="0"/>
                <a:ea typeface="Verdana" pitchFamily="34" charset="0"/>
                <a:cs typeface="Verdana" pitchFamily="34" charset="0"/>
              </a:rPr>
              <a:t>assess-t </a:t>
            </a:r>
            <a:r>
              <a:rPr lang="en-US" sz="4000" dirty="0" smtClean="0">
                <a:latin typeface="Verdana" pitchFamily="34" charset="0"/>
                <a:ea typeface="Verdana" pitchFamily="34" charset="0"/>
                <a:cs typeface="Verdana" pitchFamily="34" charset="0"/>
              </a:rPr>
              <a:t>(</a:t>
            </a:r>
            <a:r>
              <a:rPr lang="en-US" sz="4000" dirty="0" err="1" smtClean="0">
                <a:latin typeface="Verdana" pitchFamily="34" charset="0"/>
                <a:ea typeface="Verdana" pitchFamily="34" charset="0"/>
                <a:cs typeface="Verdana" pitchFamily="34" charset="0"/>
              </a:rPr>
              <a:t>B&amp;Arisk</a:t>
            </a:r>
            <a:r>
              <a:rPr lang="en-US" sz="4000" dirty="0" smtClean="0">
                <a:latin typeface="Verdana" pitchFamily="34" charset="0"/>
                <a:ea typeface="Verdana" pitchFamily="34" charset="0"/>
                <a:cs typeface="Verdana" pitchFamily="34" charset="0"/>
              </a:rPr>
              <a: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sp>
        <p:nvSpPr>
          <p:cNvPr id="7" name="Содержимое 2"/>
          <p:cNvSpPr txBox="1">
            <a:spLocks/>
          </p:cNvSpPr>
          <p:nvPr/>
        </p:nvSpPr>
        <p:spPr bwMode="auto">
          <a:xfrm>
            <a:off x="609600" y="8794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chemeClr val="accent1"/>
              </a:buClr>
              <a:buSzPct val="65000"/>
              <a:buFont typeface="Wingdings" pitchFamily="2" charset="2"/>
              <a:buChar char="n"/>
              <a:defRPr/>
            </a:pPr>
            <a:r>
              <a:rPr lang="en-US" sz="2000" b="1" dirty="0" smtClean="0"/>
              <a:t>Business risks </a:t>
            </a:r>
            <a:r>
              <a:rPr lang="en-US" sz="2000" dirty="0" smtClean="0"/>
              <a:t>result from significant conditions, events, circumstances, or actions that could adversely affect the entity’s ability to achieve its objectives and execute its strategies. </a:t>
            </a:r>
            <a:r>
              <a:rPr lang="en-US" sz="2000" b="1" dirty="0" smtClean="0"/>
              <a:t>Even though such risks are likely to eventually have an impact on an entity’s financial statements, not every business risk will translate directly in a risk of a material misstatement in the financial statements, which is often referred to as audit risk</a:t>
            </a:r>
            <a:r>
              <a:rPr lang="en-US" sz="2000" dirty="0" smtClean="0"/>
              <a:t>. For example, the fact that an engineering company has difficulty finding sufficient engineers is clearly a business risk, without there being an obvious direct link to an audit risk.</a:t>
            </a:r>
          </a:p>
          <a:p>
            <a:pPr marL="342900" indent="-342900">
              <a:spcBef>
                <a:spcPct val="20000"/>
              </a:spcBef>
              <a:buClr>
                <a:schemeClr val="accent1"/>
              </a:buClr>
              <a:buSzPct val="65000"/>
              <a:buFont typeface="Wingdings" pitchFamily="2" charset="2"/>
              <a:buChar char="n"/>
              <a:defRPr/>
            </a:pPr>
            <a:r>
              <a:rPr lang="en-US" sz="2000" b="1" dirty="0" smtClean="0"/>
              <a:t>Audit risk </a:t>
            </a:r>
            <a:r>
              <a:rPr lang="en-US" sz="2000" dirty="0" smtClean="0"/>
              <a:t>is the risk that </a:t>
            </a:r>
            <a:r>
              <a:rPr lang="en-US" sz="2000" b="1" dirty="0" smtClean="0"/>
              <a:t>the auditor gives an inappropriate audit opinion when the financial statements are materially misstated</a:t>
            </a:r>
            <a:r>
              <a:rPr lang="en-US" sz="2000" dirty="0" smtClean="0"/>
              <a:t>. </a:t>
            </a:r>
            <a:r>
              <a:rPr lang="en-US" sz="2000" b="1" dirty="0" smtClean="0"/>
              <a:t>Audit risk is a measure of how reliable the information used by the accounting system is</a:t>
            </a:r>
            <a:r>
              <a:rPr lang="en-US" sz="2000" dirty="0" smtClean="0"/>
              <a:t>, i.e. how much reliance can be put on it. The higher the audit risk, the more evidence must be gathered in order for the auditor to obtain sufficient assurance as a basis for expressing an opinion on the financial statements.</a:t>
            </a:r>
          </a:p>
          <a:p>
            <a:pPr marL="342900" indent="-342900">
              <a:spcBef>
                <a:spcPct val="20000"/>
              </a:spcBef>
              <a:buClr>
                <a:schemeClr val="accent1"/>
              </a:buClr>
              <a:buSzPct val="65000"/>
              <a:buFont typeface="Wingdings" pitchFamily="2" charset="2"/>
              <a:buChar char="n"/>
              <a:defRPr/>
            </a:pPr>
            <a:r>
              <a:rPr lang="en-US" sz="2000" b="1" dirty="0" smtClean="0"/>
              <a:t>Audit risk has three components</a:t>
            </a:r>
            <a:r>
              <a:rPr lang="en-US" sz="2000" dirty="0" smtClean="0"/>
              <a:t>:</a:t>
            </a:r>
            <a:endParaRPr lang="en-US" sz="2000" dirty="0" smtClean="0">
              <a:latin typeface="+mn-lt"/>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912813" marR="0" lvl="0" indent="-342900" algn="l" defTabSz="1258888" rtl="0" eaLnBrk="1" fontAlgn="base" latinLnBrk="0" hangingPunct="1">
              <a:lnSpc>
                <a:spcPct val="100000"/>
              </a:lnSpc>
              <a:spcBef>
                <a:spcPct val="20000"/>
              </a:spcBef>
              <a:spcAft>
                <a:spcPct val="0"/>
              </a:spcAft>
              <a:buClr>
                <a:schemeClr val="accent1"/>
              </a:buClr>
              <a:buSzPct val="65000"/>
              <a:buFont typeface="Wingdings" pitchFamily="2" charset="2"/>
              <a:buNone/>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pPr>
              <a:defRPr/>
            </a:pPr>
            <a:r>
              <a:rPr lang="en-US" altLang="en-US" dirty="0" smtClean="0"/>
              <a:t>Oct 19, 2015</a:t>
            </a:r>
            <a:endParaRPr lang="de-AT" altLang="en-US"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sp>
        <p:nvSpPr>
          <p:cNvPr id="7" name="Содержимое 2"/>
          <p:cNvSpPr txBox="1">
            <a:spLocks/>
          </p:cNvSpPr>
          <p:nvPr/>
        </p:nvSpPr>
        <p:spPr bwMode="auto">
          <a:xfrm>
            <a:off x="609600" y="10668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912813" indent="-342900">
              <a:spcBef>
                <a:spcPct val="20000"/>
              </a:spcBef>
              <a:buClr>
                <a:schemeClr val="accent1"/>
              </a:buClr>
              <a:buSzPct val="65000"/>
              <a:buFont typeface="Wingdings" pitchFamily="2" charset="2"/>
              <a:buChar char="q"/>
              <a:defRPr/>
            </a:pPr>
            <a:r>
              <a:rPr lang="en-US" sz="2000" b="1" dirty="0" smtClean="0"/>
              <a:t>Inherent risk </a:t>
            </a:r>
            <a:r>
              <a:rPr lang="en-US" sz="2000" dirty="0" smtClean="0"/>
              <a:t>– is the </a:t>
            </a:r>
            <a:r>
              <a:rPr lang="en-US" sz="2000" b="1" dirty="0" smtClean="0"/>
              <a:t>susceptibility of an account balance or class of transactions to misstatements</a:t>
            </a:r>
            <a:r>
              <a:rPr lang="en-US" sz="2000" dirty="0" smtClean="0"/>
              <a:t> that could be material, individually or when aggregated with misstatements in other balances or classes, </a:t>
            </a:r>
            <a:r>
              <a:rPr lang="en-US" sz="2000" b="1" dirty="0" smtClean="0"/>
              <a:t>assuming that there were no related internal controls.</a:t>
            </a:r>
          </a:p>
          <a:p>
            <a:pPr marL="912813" indent="-342900">
              <a:spcBef>
                <a:spcPct val="20000"/>
              </a:spcBef>
              <a:buClr>
                <a:schemeClr val="accent1"/>
              </a:buClr>
              <a:buSzPct val="65000"/>
              <a:buFont typeface="Wingdings" pitchFamily="2" charset="2"/>
              <a:buChar char="q"/>
              <a:defRPr/>
            </a:pPr>
            <a:r>
              <a:rPr lang="en-US" sz="2000" b="1" dirty="0" smtClean="0"/>
              <a:t>Control risk </a:t>
            </a:r>
            <a:r>
              <a:rPr lang="en-US" sz="2000" dirty="0" smtClean="0"/>
              <a:t>– is the </a:t>
            </a:r>
            <a:r>
              <a:rPr lang="en-US" sz="2000" b="1" dirty="0" smtClean="0"/>
              <a:t>risk that a misstatement that could occur in an account balance or class of transactions </a:t>
            </a:r>
            <a:r>
              <a:rPr lang="en-US" sz="2000" dirty="0" smtClean="0"/>
              <a:t>and that could be material – individually or when aggregated with misstatements in other balances or classes – </a:t>
            </a:r>
            <a:r>
              <a:rPr lang="en-US" sz="2000" b="1" dirty="0" smtClean="0"/>
              <a:t>will not be prevented or detected and corrected on a timely basis by accounting and internal control systems.</a:t>
            </a:r>
          </a:p>
          <a:p>
            <a:pPr marL="912813" indent="-342900">
              <a:spcBef>
                <a:spcPct val="20000"/>
              </a:spcBef>
              <a:buClr>
                <a:schemeClr val="accent1"/>
              </a:buClr>
              <a:buSzPct val="65000"/>
              <a:buFont typeface="Wingdings" pitchFamily="2" charset="2"/>
              <a:buChar char="q"/>
              <a:defRPr/>
            </a:pPr>
            <a:r>
              <a:rPr lang="en-US" sz="2000" b="1" dirty="0" smtClean="0"/>
              <a:t>Detection risk </a:t>
            </a:r>
            <a:r>
              <a:rPr lang="en-US" sz="2000" dirty="0" smtClean="0"/>
              <a:t>– is </a:t>
            </a:r>
            <a:r>
              <a:rPr lang="en-US" sz="2000" b="1" dirty="0" smtClean="0"/>
              <a:t>the risk that an auditor’s substantive procedures will not detect a misstatement that exists in an account balance or class of transactions </a:t>
            </a:r>
            <a:r>
              <a:rPr lang="en-US" sz="2000" dirty="0" smtClean="0"/>
              <a:t>that could be material, individually or when aggregated with misstatements in other balances or classes.</a:t>
            </a: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912813" marR="0" lvl="0" indent="-342900" algn="l" defTabSz="1258888" rtl="0" eaLnBrk="1" fontAlgn="base" latinLnBrk="0" hangingPunct="1">
              <a:lnSpc>
                <a:spcPct val="100000"/>
              </a:lnSpc>
              <a:spcBef>
                <a:spcPct val="20000"/>
              </a:spcBef>
              <a:spcAft>
                <a:spcPct val="0"/>
              </a:spcAft>
              <a:buClr>
                <a:schemeClr val="accent1"/>
              </a:buClr>
              <a:buSzPct val="65000"/>
              <a:buFont typeface="Wingdings" pitchFamily="2" charset="2"/>
              <a:buNone/>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
        <p:nvSpPr>
          <p:cNvPr id="8" name="Заголовок 7"/>
          <p:cNvSpPr>
            <a:spLocks noGrp="1"/>
          </p:cNvSpPr>
          <p:nvPr>
            <p:ph type="title"/>
          </p:nvPr>
        </p:nvSpPr>
        <p:spPr/>
        <p:txBody>
          <a:bodyPr/>
          <a:lstStyle/>
          <a:p>
            <a:endParaRPr lang="en-US"/>
          </a:p>
        </p:txBody>
      </p:sp>
      <p:sp>
        <p:nvSpPr>
          <p:cNvPr id="9" name="Заголовок 1"/>
          <p:cNvSpPr txBox="1">
            <a:spLocks/>
          </p:cNvSpPr>
          <p:nvPr/>
        </p:nvSpPr>
        <p:spPr bwMode="auto">
          <a:xfrm>
            <a:off x="457200" y="277813"/>
            <a:ext cx="86868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0" cap="none" spc="0" normalizeH="0" baseline="0" noProof="0" smtClean="0">
                <a:ln>
                  <a:noFill/>
                </a:ln>
                <a:solidFill>
                  <a:schemeClr val="tx2"/>
                </a:solidFill>
                <a:effectLst/>
                <a:uLnTx/>
                <a:uFillTx/>
                <a:latin typeface="Verdana" pitchFamily="34" charset="0"/>
                <a:ea typeface="Verdana" pitchFamily="34" charset="0"/>
                <a:cs typeface="Verdana" pitchFamily="34" charset="0"/>
              </a:rPr>
              <a:t>Audit risk – assess-t (B&amp;Arisk)*</a:t>
            </a:r>
            <a:endParaRPr kumimoji="0" lang="en-US" sz="4000" b="0" i="0" u="none" strike="noStrike" kern="0" cap="none" spc="0" normalizeH="0" baseline="0" noProof="0" dirty="0">
              <a:ln>
                <a:noFill/>
              </a:ln>
              <a:solidFill>
                <a:schemeClr val="tx2"/>
              </a:solidFill>
              <a:effectLst/>
              <a:uLnTx/>
              <a:uFillTx/>
              <a:latin typeface="Verdana" pitchFamily="34" charset="0"/>
              <a:ea typeface="Verdana" pitchFamily="34" charset="0"/>
              <a:cs typeface="Verdana"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pPr>
              <a:defRPr/>
            </a:pPr>
            <a:r>
              <a:rPr lang="en-US" altLang="en-US" dirty="0" smtClean="0"/>
              <a:t>Oct 19,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pic>
        <p:nvPicPr>
          <p:cNvPr id="1026" name="Picture 2"/>
          <p:cNvPicPr>
            <a:picLocks noChangeAspect="1" noChangeArrowheads="1"/>
          </p:cNvPicPr>
          <p:nvPr/>
        </p:nvPicPr>
        <p:blipFill>
          <a:blip r:embed="rId3" cstate="print"/>
          <a:srcRect/>
          <a:stretch>
            <a:fillRect/>
          </a:stretch>
        </p:blipFill>
        <p:spPr bwMode="auto">
          <a:xfrm>
            <a:off x="661988" y="1219200"/>
            <a:ext cx="7796212" cy="4889150"/>
          </a:xfrm>
          <a:prstGeom prst="rect">
            <a:avLst/>
          </a:prstGeom>
          <a:noFill/>
          <a:ln w="9525">
            <a:noFill/>
            <a:miter lim="800000"/>
            <a:headEnd/>
            <a:tailEnd/>
          </a:ln>
        </p:spPr>
      </p:pic>
      <p:sp>
        <p:nvSpPr>
          <p:cNvPr id="7" name="Заголовок 6"/>
          <p:cNvSpPr>
            <a:spLocks noGrp="1"/>
          </p:cNvSpPr>
          <p:nvPr>
            <p:ph type="title"/>
          </p:nvPr>
        </p:nvSpPr>
        <p:spPr/>
        <p:txBody>
          <a:bodyPr/>
          <a:lstStyle/>
          <a:p>
            <a:endParaRPr lang="en-US"/>
          </a:p>
        </p:txBody>
      </p:sp>
      <p:sp>
        <p:nvSpPr>
          <p:cNvPr id="8" name="Заголовок 1"/>
          <p:cNvSpPr txBox="1">
            <a:spLocks/>
          </p:cNvSpPr>
          <p:nvPr/>
        </p:nvSpPr>
        <p:spPr bwMode="auto">
          <a:xfrm>
            <a:off x="457200" y="277813"/>
            <a:ext cx="86868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0" cap="none" spc="0" normalizeH="0" baseline="0" noProof="0" smtClean="0">
                <a:ln>
                  <a:noFill/>
                </a:ln>
                <a:solidFill>
                  <a:schemeClr val="tx2"/>
                </a:solidFill>
                <a:effectLst/>
                <a:uLnTx/>
                <a:uFillTx/>
                <a:latin typeface="Verdana" pitchFamily="34" charset="0"/>
                <a:ea typeface="Verdana" pitchFamily="34" charset="0"/>
                <a:cs typeface="Verdana" pitchFamily="34" charset="0"/>
              </a:rPr>
              <a:t>Audit risk – assess-t (B&amp;Arisk)*</a:t>
            </a:r>
            <a:endParaRPr kumimoji="0" lang="en-US" sz="4000" b="0" i="0" u="none" strike="noStrike" kern="0" cap="none" spc="0" normalizeH="0" baseline="0" noProof="0" dirty="0">
              <a:ln>
                <a:noFill/>
              </a:ln>
              <a:solidFill>
                <a:schemeClr val="tx2"/>
              </a:solidFill>
              <a:effectLst/>
              <a:uLnTx/>
              <a:uFillTx/>
              <a:latin typeface="Verdana" pitchFamily="34" charset="0"/>
              <a:ea typeface="Verdana" pitchFamily="34" charset="0"/>
              <a:cs typeface="Verdana"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a:p>
        </p:txBody>
      </p:sp>
      <p:sp>
        <p:nvSpPr>
          <p:cNvPr id="7" name="Содержимое 2"/>
          <p:cNvSpPr txBox="1">
            <a:spLocks/>
          </p:cNvSpPr>
          <p:nvPr/>
        </p:nvSpPr>
        <p:spPr bwMode="auto">
          <a:xfrm>
            <a:off x="609600" y="9906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chemeClr val="accent1"/>
              </a:buClr>
              <a:buSzPct val="65000"/>
              <a:buFont typeface="Wingdings" pitchFamily="2" charset="2"/>
              <a:buChar char="n"/>
              <a:defRPr/>
            </a:pPr>
            <a:r>
              <a:rPr lang="en-US" sz="2000" b="1" dirty="0" smtClean="0"/>
              <a:t>When inherent and control risks are high, acceptable detection risk needs to be low to reduce audit risk to an acceptably low level. </a:t>
            </a:r>
            <a:r>
              <a:rPr lang="en-US" sz="2000" dirty="0" smtClean="0"/>
              <a:t>For example, if the internal control structure is effective in preventing and/or detecting errors (i.e. control risk is low), the auditor is able to perform less effective substantive tests (detection risk is high). Alternatively, if the account balance is more susceptible to misstatement (inherent risk is higher), the auditor must apply more effective substantive testing procedures (detection risk is lower). In short, </a:t>
            </a:r>
            <a:r>
              <a:rPr lang="en-US" sz="2000" b="1" dirty="0" smtClean="0"/>
              <a:t>the higher the assessment of inherent and control risk, the more audit evidence the auditor should obtain from the performance of substantive procedures.</a:t>
            </a:r>
          </a:p>
          <a:p>
            <a:pPr marL="342900" indent="-342900">
              <a:spcBef>
                <a:spcPct val="20000"/>
              </a:spcBef>
              <a:buClr>
                <a:schemeClr val="accent1"/>
              </a:buClr>
              <a:buSzPct val="65000"/>
              <a:buFont typeface="Wingdings" pitchFamily="2" charset="2"/>
              <a:buChar char="n"/>
              <a:defRPr/>
            </a:pPr>
            <a:endParaRPr lang="en-US" sz="2000" dirty="0" smtClean="0"/>
          </a:p>
          <a:p>
            <a:pPr marL="342900" marR="0" lvl="0" indent="-342900" algn="l" defTabSz="914400" rtl="0" eaLnBrk="1" fontAlgn="base" latinLnBrk="0" hangingPunct="1">
              <a:lnSpc>
                <a:spcPct val="100000"/>
              </a:lnSpc>
              <a:spcBef>
                <a:spcPct val="20000"/>
              </a:spcBef>
              <a:spcAft>
                <a:spcPct val="0"/>
              </a:spcAft>
              <a:buClr>
                <a:schemeClr val="accent1"/>
              </a:buClr>
              <a:buSzPct val="65000"/>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912813" marR="0" lvl="0" indent="-342900" algn="l" defTabSz="1258888" rtl="0" eaLnBrk="1" fontAlgn="base" latinLnBrk="0" hangingPunct="1">
              <a:lnSpc>
                <a:spcPct val="100000"/>
              </a:lnSpc>
              <a:spcBef>
                <a:spcPct val="20000"/>
              </a:spcBef>
              <a:spcAft>
                <a:spcPct val="0"/>
              </a:spcAft>
              <a:buClr>
                <a:schemeClr val="accent1"/>
              </a:buClr>
              <a:buSzPct val="65000"/>
              <a:buFont typeface="Wingdings" pitchFamily="2" charset="2"/>
              <a:buNone/>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pic>
        <p:nvPicPr>
          <p:cNvPr id="8" name="Picture 2"/>
          <p:cNvPicPr>
            <a:picLocks noChangeAspect="1" noChangeArrowheads="1"/>
          </p:cNvPicPr>
          <p:nvPr/>
        </p:nvPicPr>
        <p:blipFill>
          <a:blip r:embed="rId3" cstate="print"/>
          <a:srcRect/>
          <a:stretch>
            <a:fillRect/>
          </a:stretch>
        </p:blipFill>
        <p:spPr bwMode="auto">
          <a:xfrm>
            <a:off x="762000" y="4495800"/>
            <a:ext cx="8031773" cy="2209800"/>
          </a:xfrm>
          <a:prstGeom prst="rect">
            <a:avLst/>
          </a:prstGeom>
          <a:noFill/>
          <a:ln w="9525">
            <a:noFill/>
            <a:miter lim="800000"/>
            <a:headEnd/>
            <a:tailEnd/>
          </a:ln>
        </p:spPr>
      </p:pic>
      <p:sp>
        <p:nvSpPr>
          <p:cNvPr id="9" name="Заголовок 8"/>
          <p:cNvSpPr>
            <a:spLocks noGrp="1"/>
          </p:cNvSpPr>
          <p:nvPr>
            <p:ph type="title"/>
          </p:nvPr>
        </p:nvSpPr>
        <p:spPr/>
        <p:txBody>
          <a:bodyPr/>
          <a:lstStyle/>
          <a:p>
            <a:endParaRPr lang="en-US"/>
          </a:p>
        </p:txBody>
      </p:sp>
      <p:sp>
        <p:nvSpPr>
          <p:cNvPr id="10" name="Заголовок 1"/>
          <p:cNvSpPr txBox="1">
            <a:spLocks/>
          </p:cNvSpPr>
          <p:nvPr/>
        </p:nvSpPr>
        <p:spPr bwMode="auto">
          <a:xfrm>
            <a:off x="457200" y="277813"/>
            <a:ext cx="86868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0" cap="none" spc="0" normalizeH="0" baseline="0" noProof="0" smtClean="0">
                <a:ln>
                  <a:noFill/>
                </a:ln>
                <a:solidFill>
                  <a:schemeClr val="tx2"/>
                </a:solidFill>
                <a:effectLst/>
                <a:uLnTx/>
                <a:uFillTx/>
                <a:latin typeface="Verdana" pitchFamily="34" charset="0"/>
                <a:ea typeface="Verdana" pitchFamily="34" charset="0"/>
                <a:cs typeface="Verdana" pitchFamily="34" charset="0"/>
              </a:rPr>
              <a:t>Audit risk – assess-t (B&amp;Arisk)*</a:t>
            </a:r>
            <a:endParaRPr kumimoji="0" lang="en-US" sz="4000" b="0" i="0" u="none" strike="noStrike" kern="0" cap="none" spc="0" normalizeH="0" baseline="0" noProof="0" dirty="0">
              <a:ln>
                <a:noFill/>
              </a:ln>
              <a:solidFill>
                <a:schemeClr val="tx2"/>
              </a:solidFill>
              <a:effectLst/>
              <a:uLnTx/>
              <a:uFillTx/>
              <a:latin typeface="Verdana" pitchFamily="34" charset="0"/>
              <a:ea typeface="Verdana" pitchFamily="34" charset="0"/>
              <a:cs typeface="Verdana"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a:p>
        </p:txBody>
      </p:sp>
      <p:pic>
        <p:nvPicPr>
          <p:cNvPr id="9" name="Picture 3"/>
          <p:cNvPicPr>
            <a:picLocks noChangeAspect="1" noChangeArrowheads="1"/>
          </p:cNvPicPr>
          <p:nvPr/>
        </p:nvPicPr>
        <p:blipFill>
          <a:blip r:embed="rId3" cstate="print"/>
          <a:srcRect/>
          <a:stretch>
            <a:fillRect/>
          </a:stretch>
        </p:blipFill>
        <p:spPr bwMode="auto">
          <a:xfrm>
            <a:off x="914400" y="1170182"/>
            <a:ext cx="7272337" cy="4933282"/>
          </a:xfrm>
          <a:prstGeom prst="rect">
            <a:avLst/>
          </a:prstGeom>
          <a:noFill/>
          <a:ln w="9525">
            <a:noFill/>
            <a:miter lim="800000"/>
            <a:headEnd/>
            <a:tailEnd/>
          </a:ln>
        </p:spPr>
      </p:pic>
      <p:sp>
        <p:nvSpPr>
          <p:cNvPr id="5" name="Заголовок 4"/>
          <p:cNvSpPr>
            <a:spLocks noGrp="1"/>
          </p:cNvSpPr>
          <p:nvPr>
            <p:ph type="title"/>
          </p:nvPr>
        </p:nvSpPr>
        <p:spPr/>
        <p:txBody>
          <a:bodyPr/>
          <a:lstStyle/>
          <a:p>
            <a:endParaRPr lang="en-US"/>
          </a:p>
        </p:txBody>
      </p:sp>
      <p:sp>
        <p:nvSpPr>
          <p:cNvPr id="7" name="Заголовок 1"/>
          <p:cNvSpPr txBox="1">
            <a:spLocks/>
          </p:cNvSpPr>
          <p:nvPr/>
        </p:nvSpPr>
        <p:spPr bwMode="auto">
          <a:xfrm>
            <a:off x="457200" y="277813"/>
            <a:ext cx="86868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0" cap="none" spc="0" normalizeH="0" baseline="0" noProof="0" smtClean="0">
                <a:ln>
                  <a:noFill/>
                </a:ln>
                <a:solidFill>
                  <a:schemeClr val="tx2"/>
                </a:solidFill>
                <a:effectLst/>
                <a:uLnTx/>
                <a:uFillTx/>
                <a:latin typeface="Verdana" pitchFamily="34" charset="0"/>
                <a:ea typeface="Verdana" pitchFamily="34" charset="0"/>
                <a:cs typeface="Verdana" pitchFamily="34" charset="0"/>
              </a:rPr>
              <a:t>Audit risk – assess-t (B&amp;Arisk)*</a:t>
            </a:r>
            <a:endParaRPr kumimoji="0" lang="en-US" sz="4000" b="0" i="0" u="none" strike="noStrike" kern="0" cap="none" spc="0" normalizeH="0" baseline="0" noProof="0" dirty="0">
              <a:ln>
                <a:noFill/>
              </a:ln>
              <a:solidFill>
                <a:schemeClr val="tx2"/>
              </a:solidFill>
              <a:effectLst/>
              <a:uLnTx/>
              <a:uFillTx/>
              <a:latin typeface="Verdana" pitchFamily="34" charset="0"/>
              <a:ea typeface="Verdana" pitchFamily="34" charset="0"/>
              <a:cs typeface="Verdana"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risk – assess-t (IR</a:t>
            </a:r>
            <a:r>
              <a:rPr lang="en-US" sz="4000" dirty="0" smtClean="0">
                <a:latin typeface="Verdana" pitchFamily="34" charset="0"/>
                <a:ea typeface="Verdana" pitchFamily="34" charset="0"/>
                <a:cs typeface="Verdana" pitchFamily="34" charset="0"/>
              </a:rPr>
              <a:t>)*</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15</a:t>
            </a:fld>
            <a:endParaRPr lang="de-AT" altLang="en-US"/>
          </a:p>
        </p:txBody>
      </p:sp>
      <p:sp>
        <p:nvSpPr>
          <p:cNvPr id="9" name="Содержимое 2"/>
          <p:cNvSpPr txBox="1">
            <a:spLocks/>
          </p:cNvSpPr>
          <p:nvPr/>
        </p:nvSpPr>
        <p:spPr bwMode="auto">
          <a:xfrm>
            <a:off x="609600" y="11430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chemeClr val="accent1"/>
              </a:buClr>
              <a:buSzPct val="65000"/>
              <a:buFont typeface="Wingdings" pitchFamily="2" charset="2"/>
              <a:buChar char="n"/>
              <a:defRPr/>
            </a:pPr>
            <a:r>
              <a:rPr lang="en-US" sz="2000" b="1" dirty="0" smtClean="0"/>
              <a:t>The inclusion of inherent risk (IR) in the audit risk model is one of the most important concepts in auditing</a:t>
            </a:r>
            <a:r>
              <a:rPr lang="en-US" sz="2000" dirty="0" smtClean="0"/>
              <a:t>. It implies that </a:t>
            </a:r>
            <a:r>
              <a:rPr lang="en-US" sz="2000" b="1" dirty="0" smtClean="0"/>
              <a:t>auditors should attempt to predict where misstatements are most and least likely in the financial statement segments. This information affects the amount of evidence that the auditor needs to accumulate, the assignment of staff and the review of audit documentation. </a:t>
            </a:r>
          </a:p>
          <a:p>
            <a:pPr marL="342900" indent="-342900">
              <a:spcBef>
                <a:spcPct val="20000"/>
              </a:spcBef>
              <a:buClr>
                <a:schemeClr val="accent1"/>
              </a:buClr>
              <a:buSzPct val="65000"/>
              <a:buFont typeface="Wingdings" pitchFamily="2" charset="2"/>
              <a:buChar char="n"/>
              <a:defRPr/>
            </a:pPr>
            <a:r>
              <a:rPr lang="en-US" sz="2000" b="1" dirty="0" smtClean="0"/>
              <a:t>The auditor must assess the factors that make up IR</a:t>
            </a:r>
            <a:r>
              <a:rPr lang="en-US" sz="2000" dirty="0" smtClean="0"/>
              <a:t> and modify audit evidence to take them into consideration: </a:t>
            </a:r>
            <a:r>
              <a:rPr lang="en-US" sz="2000" b="1" dirty="0" smtClean="0"/>
              <a:t>nature of the client’s business, results of previous audits, initial versus repeat engagement, related parties, </a:t>
            </a:r>
            <a:r>
              <a:rPr lang="en-US" sz="2000" b="1" dirty="0" err="1" smtClean="0"/>
              <a:t>nonroutine</a:t>
            </a:r>
            <a:r>
              <a:rPr lang="en-US" sz="2000" b="1" dirty="0" smtClean="0"/>
              <a:t> transactions, judgment required to correctly record account balances and transactions, makeup of the population, factors related to fraudulent financial reporting, factors related to misappropriation of assets</a:t>
            </a:r>
            <a:r>
              <a:rPr lang="en-US" sz="2000" dirty="0" smtClean="0"/>
              <a:t>. It is difficult to separate the latter ones – factors related to fraudulent financial reporting and/or misappropriation of assets – into acceptable audit risk, inherent risk, or control risk. </a:t>
            </a: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912813" marR="0" lvl="0" indent="-342900" algn="l" defTabSz="1258888" rtl="0" eaLnBrk="1" fontAlgn="base" latinLnBrk="0" hangingPunct="1">
              <a:lnSpc>
                <a:spcPct val="100000"/>
              </a:lnSpc>
              <a:spcBef>
                <a:spcPct val="20000"/>
              </a:spcBef>
              <a:spcAft>
                <a:spcPct val="0"/>
              </a:spcAft>
              <a:buClr>
                <a:schemeClr val="accent1"/>
              </a:buClr>
              <a:buSzPct val="65000"/>
              <a:buFont typeface="Wingdings" pitchFamily="2" charset="2"/>
              <a:buNone/>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risk – assess-t (IR</a:t>
            </a:r>
            <a:r>
              <a:rPr lang="en-US" sz="4000" dirty="0" smtClean="0">
                <a:latin typeface="Verdana" pitchFamily="34" charset="0"/>
                <a:ea typeface="Verdana" pitchFamily="34" charset="0"/>
                <a:cs typeface="Verdana" pitchFamily="34" charset="0"/>
              </a:rPr>
              <a:t>)*</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16</a:t>
            </a:fld>
            <a:endParaRPr lang="de-AT" altLang="en-US"/>
          </a:p>
        </p:txBody>
      </p:sp>
      <p:sp>
        <p:nvSpPr>
          <p:cNvPr id="9" name="Содержимое 2"/>
          <p:cNvSpPr txBox="1">
            <a:spLocks/>
          </p:cNvSpPr>
          <p:nvPr/>
        </p:nvSpPr>
        <p:spPr bwMode="auto">
          <a:xfrm>
            <a:off x="609600" y="14890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chemeClr val="accent1"/>
              </a:buClr>
              <a:buSzPct val="65000"/>
              <a:buFont typeface="Wingdings" pitchFamily="2" charset="2"/>
              <a:buChar char="n"/>
              <a:defRPr/>
            </a:pPr>
            <a:r>
              <a:rPr lang="en-US" sz="2000" b="1" dirty="0" smtClean="0"/>
              <a:t>The auditor must evaluate the information affecting inherent risk and decide on an appropriate inherent risk level for each cycle, account, and, many times, for each audit objective. </a:t>
            </a:r>
            <a:r>
              <a:rPr lang="en-US" sz="2000" dirty="0" smtClean="0"/>
              <a:t>Some factors, such as an initial versus repeat engagement, will affect many or perhaps all cycles, whereas others, such as </a:t>
            </a:r>
            <a:r>
              <a:rPr lang="en-US" sz="2000" dirty="0" err="1" smtClean="0"/>
              <a:t>nonroutine</a:t>
            </a:r>
            <a:r>
              <a:rPr lang="en-US" sz="2000" dirty="0" smtClean="0"/>
              <a:t> transactions, will affect only specific accounts or audit objectives. </a:t>
            </a:r>
          </a:p>
          <a:p>
            <a:pPr marL="342900" indent="-342900">
              <a:spcBef>
                <a:spcPct val="20000"/>
              </a:spcBef>
              <a:buClr>
                <a:schemeClr val="accent1"/>
              </a:buClr>
              <a:buSzPct val="65000"/>
              <a:buFont typeface="Wingdings" pitchFamily="2" charset="2"/>
              <a:buChar char="n"/>
              <a:defRPr/>
            </a:pPr>
            <a:r>
              <a:rPr lang="en-US" sz="2000" b="1" dirty="0" smtClean="0"/>
              <a:t>By performing preliminary analytical procedures (inquiry, observation, investigation) auditors begin their assessments of inherent risk during the planning phase and update the assessments throughout the whole audit process.</a:t>
            </a:r>
          </a:p>
          <a:p>
            <a:pPr marL="342900" marR="0" lvl="0" indent="-342900" algn="l" defTabSz="914400" rtl="0" eaLnBrk="1" fontAlgn="base" latinLnBrk="0" hangingPunct="1">
              <a:lnSpc>
                <a:spcPct val="100000"/>
              </a:lnSpc>
              <a:spcBef>
                <a:spcPct val="20000"/>
              </a:spcBef>
              <a:spcAft>
                <a:spcPct val="0"/>
              </a:spcAft>
              <a:buClr>
                <a:schemeClr val="accent1"/>
              </a:buClr>
              <a:buSzPct val="65000"/>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912813" marR="0" lvl="0" indent="-342900" algn="l" defTabSz="1258888" rtl="0" eaLnBrk="1" fontAlgn="base" latinLnBrk="0" hangingPunct="1">
              <a:lnSpc>
                <a:spcPct val="100000"/>
              </a:lnSpc>
              <a:spcBef>
                <a:spcPct val="20000"/>
              </a:spcBef>
              <a:spcAft>
                <a:spcPct val="0"/>
              </a:spcAft>
              <a:buClr>
                <a:schemeClr val="accent1"/>
              </a:buClr>
              <a:buSzPct val="65000"/>
              <a:buFont typeface="Wingdings" pitchFamily="2" charset="2"/>
              <a:buNone/>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risk – assess-t (SR</a:t>
            </a:r>
            <a:r>
              <a:rPr lang="en-US" sz="4000" dirty="0" smtClean="0">
                <a:latin typeface="Verdana" pitchFamily="34" charset="0"/>
                <a:ea typeface="Verdana" pitchFamily="34" charset="0"/>
                <a:cs typeface="Verdana" pitchFamily="34" charset="0"/>
              </a:rPr>
              <a:t>)*</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17</a:t>
            </a:fld>
            <a:endParaRPr lang="de-AT" altLang="en-US"/>
          </a:p>
        </p:txBody>
      </p:sp>
      <p:sp>
        <p:nvSpPr>
          <p:cNvPr id="9" name="Содержимое 2"/>
          <p:cNvSpPr txBox="1">
            <a:spLocks/>
          </p:cNvSpPr>
          <p:nvPr/>
        </p:nvSpPr>
        <p:spPr bwMode="auto">
          <a:xfrm>
            <a:off x="609600" y="14890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chemeClr val="accent1"/>
              </a:buClr>
              <a:buSzPct val="65000"/>
              <a:buFont typeface="Wingdings" pitchFamily="2" charset="2"/>
              <a:buChar char="n"/>
              <a:defRPr/>
            </a:pPr>
            <a:r>
              <a:rPr lang="en-US" sz="2000" b="1" dirty="0" smtClean="0"/>
              <a:t>Significant risks (SR) are audit risks that require special audit consideration</a:t>
            </a:r>
            <a:r>
              <a:rPr lang="en-US" sz="2000" dirty="0" smtClean="0"/>
              <a:t>. Significant risks generally </a:t>
            </a:r>
            <a:r>
              <a:rPr lang="en-US" sz="2000" b="1" dirty="0" smtClean="0"/>
              <a:t>relate to judgmental matters and significant non-routine transactions</a:t>
            </a:r>
            <a:r>
              <a:rPr lang="en-US" sz="2000" dirty="0" smtClean="0"/>
              <a:t>. </a:t>
            </a:r>
            <a:r>
              <a:rPr lang="en-US" sz="2000" b="1" dirty="0" smtClean="0"/>
              <a:t>Judgment is used, </a:t>
            </a:r>
            <a:r>
              <a:rPr lang="en-US" sz="2000" dirty="0" smtClean="0"/>
              <a:t>for example, </a:t>
            </a:r>
            <a:r>
              <a:rPr lang="en-US" sz="2000" b="1" dirty="0" smtClean="0"/>
              <a:t>in the development of significant accounting </a:t>
            </a:r>
            <a:r>
              <a:rPr lang="en-US" sz="2000" dirty="0" smtClean="0"/>
              <a:t>or </a:t>
            </a:r>
            <a:r>
              <a:rPr lang="en-US" sz="2000" b="1" dirty="0" smtClean="0"/>
              <a:t>fair value estimates</a:t>
            </a:r>
            <a:r>
              <a:rPr lang="en-US" sz="2000" dirty="0" smtClean="0"/>
              <a:t>. </a:t>
            </a:r>
            <a:r>
              <a:rPr lang="en-US" sz="2000" b="1" dirty="0" smtClean="0"/>
              <a:t>Non-routine transactions are transactions </a:t>
            </a:r>
            <a:r>
              <a:rPr lang="en-US" sz="2000" dirty="0" smtClean="0"/>
              <a:t>that are</a:t>
            </a:r>
            <a:r>
              <a:rPr lang="en-US" sz="2000" b="1" dirty="0" smtClean="0"/>
              <a:t> unusual, either due to size or nature, and that therefore occur infrequently. </a:t>
            </a:r>
            <a:r>
              <a:rPr lang="en-US" sz="2000" dirty="0" smtClean="0"/>
              <a:t>Risks of material misstatement may be greater for significant judgmental matters requiring accounting estimates or revenue recognition, and for assumptions about the effects of future events (e.g. fair value) than for ordinary transactions.</a:t>
            </a:r>
          </a:p>
          <a:p>
            <a:pPr marL="342900" indent="-342900">
              <a:spcBef>
                <a:spcPct val="20000"/>
              </a:spcBef>
              <a:buClr>
                <a:schemeClr val="accent1"/>
              </a:buClr>
              <a:buSzPct val="65000"/>
              <a:buFont typeface="Wingdings" pitchFamily="2" charset="2"/>
              <a:buChar char="n"/>
              <a:defRPr/>
            </a:pPr>
            <a:r>
              <a:rPr lang="en-US" sz="2000" b="1" dirty="0" smtClean="0"/>
              <a:t>Significant risks arise on most audits, but their determination is a matter for the auditor’s professional judgment. </a:t>
            </a:r>
          </a:p>
          <a:p>
            <a:pPr marL="342900" lvl="0" indent="-342900">
              <a:spcBef>
                <a:spcPct val="20000"/>
              </a:spcBef>
              <a:buClr>
                <a:schemeClr val="accent1"/>
              </a:buClr>
              <a:buSzPct val="65000"/>
              <a:buFont typeface="Wingdings" pitchFamily="2" charset="2"/>
              <a:buChar char="n"/>
              <a:defRPr/>
            </a:pPr>
            <a:endParaRPr lang="en-US" sz="2000" dirty="0" smtClean="0"/>
          </a:p>
          <a:p>
            <a:pPr marL="342900" marR="0" lvl="0" indent="-342900" algn="l" defTabSz="914400" rtl="0" eaLnBrk="1" fontAlgn="base" latinLnBrk="0" hangingPunct="1">
              <a:lnSpc>
                <a:spcPct val="100000"/>
              </a:lnSpc>
              <a:spcBef>
                <a:spcPct val="20000"/>
              </a:spcBef>
              <a:spcAft>
                <a:spcPct val="0"/>
              </a:spcAft>
              <a:buClr>
                <a:schemeClr val="accent1"/>
              </a:buClr>
              <a:buSzPct val="65000"/>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912813" marR="0" lvl="0" indent="-342900" algn="l" defTabSz="1258888" rtl="0" eaLnBrk="1" fontAlgn="base" latinLnBrk="0" hangingPunct="1">
              <a:lnSpc>
                <a:spcPct val="100000"/>
              </a:lnSpc>
              <a:spcBef>
                <a:spcPct val="20000"/>
              </a:spcBef>
              <a:spcAft>
                <a:spcPct val="0"/>
              </a:spcAft>
              <a:buClr>
                <a:schemeClr val="accent1"/>
              </a:buClr>
              <a:buSzPct val="65000"/>
              <a:buFont typeface="Wingdings" pitchFamily="2" charset="2"/>
              <a:buNone/>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risk – </a:t>
            </a:r>
            <a:r>
              <a:rPr lang="en-US" sz="4000" dirty="0" smtClean="0">
                <a:latin typeface="Verdana" pitchFamily="34" charset="0"/>
                <a:ea typeface="Verdana" pitchFamily="34" charset="0"/>
                <a:cs typeface="Verdana" pitchFamily="34" charset="0"/>
              </a:rPr>
              <a:t>materiality*</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18</a:t>
            </a:fld>
            <a:endParaRPr lang="de-AT" altLang="en-US"/>
          </a:p>
        </p:txBody>
      </p:sp>
      <p:sp>
        <p:nvSpPr>
          <p:cNvPr id="9" name="Содержимое 2"/>
          <p:cNvSpPr txBox="1">
            <a:spLocks/>
          </p:cNvSpPr>
          <p:nvPr/>
        </p:nvSpPr>
        <p:spPr bwMode="auto">
          <a:xfrm>
            <a:off x="609600" y="9144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chemeClr val="accent1"/>
              </a:buClr>
              <a:buSzPct val="65000"/>
              <a:buFont typeface="Wingdings" pitchFamily="2" charset="2"/>
              <a:buChar char="n"/>
              <a:defRPr/>
            </a:pPr>
            <a:r>
              <a:rPr lang="en-US" sz="2000" dirty="0" smtClean="0"/>
              <a:t>As it comes from definition of materiality given by IFAC’s and AICPA frameworks </a:t>
            </a:r>
            <a:r>
              <a:rPr lang="en-US" sz="2000" b="1" dirty="0" smtClean="0"/>
              <a:t>information is material if its omission or misstatement could influence the economic decisions of users taken on the basis of the financial statements</a:t>
            </a:r>
            <a:r>
              <a:rPr lang="en-US" sz="2000" dirty="0" smtClean="0"/>
              <a:t>. Materiality depends on the </a:t>
            </a:r>
            <a:r>
              <a:rPr lang="en-US" sz="2000" b="1" dirty="0" smtClean="0"/>
              <a:t>size of the item or error judged in the particular circumstances of its omission or misstatement.</a:t>
            </a:r>
            <a:r>
              <a:rPr lang="en-US" sz="2000" dirty="0" smtClean="0"/>
              <a:t> Thus, materiality provides </a:t>
            </a:r>
            <a:r>
              <a:rPr lang="en-US" sz="2000" b="1" dirty="0" smtClean="0"/>
              <a:t>a threshold or cutoff point rather than being a primary qualitative characteristic </a:t>
            </a:r>
            <a:r>
              <a:rPr lang="en-US" sz="2000" dirty="0" smtClean="0"/>
              <a:t>which information must have if it is to be useful</a:t>
            </a:r>
            <a:r>
              <a:rPr lang="ru-RU" sz="2000" dirty="0" smtClean="0"/>
              <a:t>.</a:t>
            </a:r>
            <a:endParaRPr lang="en-US" sz="2000" dirty="0" smtClean="0"/>
          </a:p>
          <a:p>
            <a:pPr marL="342900" indent="-342900">
              <a:spcBef>
                <a:spcPct val="20000"/>
              </a:spcBef>
              <a:buClr>
                <a:schemeClr val="accent1"/>
              </a:buClr>
              <a:buSzPct val="65000"/>
              <a:buFont typeface="Wingdings" pitchFamily="2" charset="2"/>
              <a:buChar char="n"/>
              <a:defRPr/>
            </a:pPr>
            <a:r>
              <a:rPr lang="en-US" sz="2000" b="1" dirty="0" smtClean="0"/>
              <a:t>Planning materiality is a concept that is used to design the audit such that the auditor can obtain reasonable assurance that any error of a relevant (material) size or nature will be identified. </a:t>
            </a:r>
            <a:r>
              <a:rPr lang="en-US" sz="2000" dirty="0" smtClean="0"/>
              <a:t>There are additional costs for an auditor to audit with a lower materiality. </a:t>
            </a:r>
            <a:r>
              <a:rPr lang="en-US" sz="2000" b="1" dirty="0" smtClean="0"/>
              <a:t>The lower the materiality, the more costly is the audit. If any error of whatever small size needs to be found in the audit, the auditor would spend significantly more time than when a certain level of imprecision (higher materiality level) is considered acceptable.</a:t>
            </a:r>
            <a:endParaRPr kumimoji="0" lang="en-US" sz="2000" b="1" i="0" u="none" strike="noStrike" kern="0" cap="none" spc="0" normalizeH="0" baseline="0" noProof="0" dirty="0" smtClean="0">
              <a:ln>
                <a:noFill/>
              </a:ln>
              <a:solidFill>
                <a:schemeClr val="tx1"/>
              </a:solidFill>
              <a:effectLst/>
              <a:uLnTx/>
              <a:uFillTx/>
              <a:latin typeface="+mn-lt"/>
              <a:ea typeface="+mn-ea"/>
              <a:cs typeface="+mn-cs"/>
            </a:endParaRPr>
          </a:p>
          <a:p>
            <a:pPr marL="912813" marR="0" lvl="0" indent="-342900" algn="l" defTabSz="1258888" rtl="0" eaLnBrk="1" fontAlgn="base" latinLnBrk="0" hangingPunct="1">
              <a:lnSpc>
                <a:spcPct val="100000"/>
              </a:lnSpc>
              <a:spcBef>
                <a:spcPct val="20000"/>
              </a:spcBef>
              <a:spcAft>
                <a:spcPct val="0"/>
              </a:spcAft>
              <a:buClr>
                <a:schemeClr val="accent1"/>
              </a:buClr>
              <a:buSzPct val="65000"/>
              <a:buFont typeface="Wingdings" pitchFamily="2" charset="2"/>
              <a:buNone/>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risk – </a:t>
            </a:r>
            <a:r>
              <a:rPr lang="en-US" sz="4000" dirty="0" smtClean="0">
                <a:latin typeface="Verdana" pitchFamily="34" charset="0"/>
                <a:ea typeface="Verdana" pitchFamily="34" charset="0"/>
                <a:cs typeface="Verdana" pitchFamily="34" charset="0"/>
              </a:rPr>
              <a:t>materiality*</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19</a:t>
            </a:fld>
            <a:endParaRPr lang="de-AT" altLang="en-US"/>
          </a:p>
        </p:txBody>
      </p:sp>
      <p:sp>
        <p:nvSpPr>
          <p:cNvPr id="9" name="Содержимое 2"/>
          <p:cNvSpPr txBox="1">
            <a:spLocks/>
          </p:cNvSpPr>
          <p:nvPr/>
        </p:nvSpPr>
        <p:spPr bwMode="auto">
          <a:xfrm>
            <a:off x="609600" y="1066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7938">
              <a:spcBef>
                <a:spcPct val="20000"/>
              </a:spcBef>
              <a:buClr>
                <a:schemeClr val="accent1"/>
              </a:buClr>
              <a:buSzPct val="65000"/>
              <a:defRPr/>
            </a:pPr>
            <a:r>
              <a:rPr lang="en-US" sz="2000" dirty="0" smtClean="0"/>
              <a:t>What is material is often difficult to determine in practice. However, four factors are generally considered - size of item, nature of it, the circumstances, and the cost and benefit of auditing the item.</a:t>
            </a:r>
          </a:p>
          <a:p>
            <a:pPr marL="912813" indent="-342900">
              <a:spcBef>
                <a:spcPct val="20000"/>
              </a:spcBef>
              <a:buClr>
                <a:schemeClr val="accent1"/>
              </a:buClr>
              <a:buSzPct val="65000"/>
              <a:buFont typeface="Wingdings" pitchFamily="2" charset="2"/>
              <a:buChar char="q"/>
              <a:defRPr/>
            </a:pPr>
            <a:r>
              <a:rPr lang="en-US" sz="2000" b="1" dirty="0" smtClean="0"/>
              <a:t>Size of the item</a:t>
            </a:r>
            <a:r>
              <a:rPr lang="en-US" sz="2000" dirty="0" smtClean="0"/>
              <a:t> – it is the most common characteristics for applying materiality. A large dollar amount item omitted from the financial statements is generally material. Size must be considered in relative terms, for example, as a percentage of the relevant base (net income, total assets, sales, etc.) rather than an absolute amount. </a:t>
            </a:r>
          </a:p>
          <a:p>
            <a:pPr marL="912813" indent="-342900">
              <a:spcBef>
                <a:spcPct val="20000"/>
              </a:spcBef>
              <a:buClr>
                <a:schemeClr val="accent1"/>
              </a:buClr>
              <a:buSzPct val="65000"/>
              <a:buFont typeface="Wingdings" pitchFamily="2" charset="2"/>
              <a:buChar char="q"/>
              <a:defRPr/>
            </a:pPr>
            <a:r>
              <a:rPr lang="en-US" sz="2000" b="1" dirty="0" smtClean="0"/>
              <a:t>Nature of the item </a:t>
            </a:r>
            <a:r>
              <a:rPr lang="en-US" sz="2000" dirty="0" smtClean="0"/>
              <a:t>– it is a qualitative characteristic. An auditor cannot quantify the materiality decision in all cases; certain items may have significance even though the dollar amount may not be quite as large as the auditor would typically consider material. It has been suggested that in making judgments about materiality, the following aspects of the nature of a misstatement should be considered:</a:t>
            </a:r>
          </a:p>
          <a:p>
            <a:pPr marL="1600200" indent="-334963">
              <a:buFont typeface="Wingdings" pitchFamily="2" charset="2"/>
              <a:buChar char="Ø"/>
            </a:pPr>
            <a:r>
              <a:rPr lang="en-US" sz="2000" dirty="0" smtClean="0"/>
              <a:t>the </a:t>
            </a:r>
            <a:r>
              <a:rPr lang="en-US" sz="2000" b="1" dirty="0" smtClean="0"/>
              <a:t>events giving rise to the misstatement</a:t>
            </a:r>
            <a:r>
              <a:rPr lang="en-US" sz="2000" dirty="0" smtClean="0"/>
              <a:t>;</a:t>
            </a:r>
          </a:p>
          <a:p>
            <a:pPr marL="342900" marR="0" lvl="0" indent="-342900" algn="l" defTabSz="914400" rtl="0" eaLnBrk="1" fontAlgn="base" latinLnBrk="0" hangingPunct="1">
              <a:lnSpc>
                <a:spcPct val="100000"/>
              </a:lnSpc>
              <a:spcBef>
                <a:spcPct val="20000"/>
              </a:spcBef>
              <a:spcAft>
                <a:spcPct val="0"/>
              </a:spcAft>
              <a:buClr>
                <a:schemeClr val="accent1"/>
              </a:buClr>
              <a:buSzPct val="65000"/>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912813" marR="0" lvl="0" indent="-342900" algn="l" defTabSz="1258888" rtl="0" eaLnBrk="1" fontAlgn="base" latinLnBrk="0" hangingPunct="1">
              <a:lnSpc>
                <a:spcPct val="100000"/>
              </a:lnSpc>
              <a:spcBef>
                <a:spcPct val="20000"/>
              </a:spcBef>
              <a:spcAft>
                <a:spcPct val="0"/>
              </a:spcAft>
              <a:buClr>
                <a:schemeClr val="accent1"/>
              </a:buClr>
              <a:buSzPct val="65000"/>
              <a:buFont typeface="Wingdings" pitchFamily="2" charset="2"/>
              <a:buNone/>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a:t>
            </a:r>
            <a:endParaRPr lang="en-US" sz="4000" dirty="0"/>
          </a:p>
        </p:txBody>
      </p:sp>
      <p:sp>
        <p:nvSpPr>
          <p:cNvPr id="3" name="Содержимое 2"/>
          <p:cNvSpPr>
            <a:spLocks noGrp="1"/>
          </p:cNvSpPr>
          <p:nvPr>
            <p:ph idx="1"/>
          </p:nvPr>
        </p:nvSpPr>
        <p:spPr/>
        <p:txBody>
          <a:bodyPr/>
          <a:lstStyle/>
          <a:p>
            <a:r>
              <a:rPr lang="en-US" sz="2000" dirty="0" smtClean="0"/>
              <a:t>Understanding of the client</a:t>
            </a:r>
          </a:p>
          <a:p>
            <a:r>
              <a:rPr lang="en-US" sz="2000" dirty="0" smtClean="0"/>
              <a:t>Audit risk</a:t>
            </a:r>
          </a:p>
          <a:p>
            <a:r>
              <a:rPr lang="en-US" sz="2000" dirty="0" smtClean="0"/>
              <a:t>Internal control </a:t>
            </a:r>
          </a:p>
          <a:p>
            <a:r>
              <a:rPr lang="en-US" sz="2000" dirty="0" smtClean="0"/>
              <a:t>Control risk</a:t>
            </a:r>
          </a:p>
          <a:p>
            <a:r>
              <a:rPr lang="en-US" sz="2000" dirty="0" smtClean="0"/>
              <a:t>Planning of the audit</a:t>
            </a:r>
          </a:p>
          <a:p>
            <a:r>
              <a:rPr lang="en-US" sz="2000" dirty="0" smtClean="0"/>
              <a:t>Recommended reading</a:t>
            </a:r>
          </a:p>
          <a:p>
            <a:r>
              <a:rPr lang="en-US" sz="2000" dirty="0" smtClean="0"/>
              <a:t>Appendices: ISA 300, 310, 315, 320, </a:t>
            </a:r>
            <a:r>
              <a:rPr lang="en-US" sz="2000" dirty="0" smtClean="0"/>
              <a:t>330</a:t>
            </a:r>
            <a:endParaRPr lang="en-US" dirty="0"/>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risk – </a:t>
            </a:r>
            <a:r>
              <a:rPr lang="en-US" sz="4000" dirty="0" smtClean="0">
                <a:latin typeface="Verdana" pitchFamily="34" charset="0"/>
                <a:ea typeface="Verdana" pitchFamily="34" charset="0"/>
                <a:cs typeface="Verdana" pitchFamily="34" charset="0"/>
              </a:rPr>
              <a:t>materiality*</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20</a:t>
            </a:fld>
            <a:endParaRPr lang="de-AT" altLang="en-US"/>
          </a:p>
        </p:txBody>
      </p:sp>
      <p:sp>
        <p:nvSpPr>
          <p:cNvPr id="9" name="Содержимое 2"/>
          <p:cNvSpPr txBox="1">
            <a:spLocks/>
          </p:cNvSpPr>
          <p:nvPr/>
        </p:nvSpPr>
        <p:spPr bwMode="auto">
          <a:xfrm>
            <a:off x="609600" y="1066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1600200" indent="-334963">
              <a:buFont typeface="Wingdings" pitchFamily="2" charset="2"/>
              <a:buChar char="Ø"/>
            </a:pPr>
            <a:r>
              <a:rPr lang="en-US" sz="2000" dirty="0" smtClean="0"/>
              <a:t>the </a:t>
            </a:r>
            <a:r>
              <a:rPr lang="en-US" sz="2000" b="1" dirty="0" smtClean="0"/>
              <a:t>legality, sensitivity, normality, and potential circumstances of the event or transaction</a:t>
            </a:r>
            <a:r>
              <a:rPr lang="en-US" sz="2000" dirty="0" smtClean="0"/>
              <a:t>;</a:t>
            </a:r>
          </a:p>
          <a:p>
            <a:pPr marL="1600200" indent="-334963">
              <a:buFont typeface="Wingdings" pitchFamily="2" charset="2"/>
              <a:buChar char="Ø"/>
            </a:pPr>
            <a:r>
              <a:rPr lang="en-US" sz="2000" dirty="0" smtClean="0"/>
              <a:t>the </a:t>
            </a:r>
            <a:r>
              <a:rPr lang="en-US" sz="2000" b="1" dirty="0" smtClean="0"/>
              <a:t>identity of any other parties involved</a:t>
            </a:r>
            <a:r>
              <a:rPr lang="en-US" sz="2000" dirty="0" smtClean="0"/>
              <a:t>; and</a:t>
            </a:r>
          </a:p>
          <a:p>
            <a:pPr marL="1600200" indent="-334963">
              <a:buFont typeface="Wingdings" pitchFamily="2" charset="2"/>
              <a:buChar char="Ø"/>
            </a:pPr>
            <a:r>
              <a:rPr lang="en-US" sz="2000" dirty="0" smtClean="0"/>
              <a:t>the </a:t>
            </a:r>
            <a:r>
              <a:rPr lang="en-US" sz="2000" b="1" dirty="0" smtClean="0"/>
              <a:t>accounts and disclosure notes affected</a:t>
            </a:r>
            <a:r>
              <a:rPr lang="en-US" sz="2000" dirty="0" smtClean="0"/>
              <a:t>.</a:t>
            </a:r>
          </a:p>
          <a:p>
            <a:pPr marL="912813" indent="-342900">
              <a:spcBef>
                <a:spcPct val="20000"/>
              </a:spcBef>
              <a:buClr>
                <a:schemeClr val="accent1"/>
              </a:buClr>
              <a:buSzPct val="65000"/>
              <a:buFont typeface="Wingdings" pitchFamily="2" charset="2"/>
              <a:buChar char="q"/>
              <a:defRPr/>
            </a:pPr>
            <a:r>
              <a:rPr lang="en-US" sz="2000" b="1" dirty="0" smtClean="0"/>
              <a:t>Circumstances of occurrence of the item </a:t>
            </a:r>
          </a:p>
          <a:p>
            <a:pPr marL="912813" indent="-342900">
              <a:spcBef>
                <a:spcPct val="20000"/>
              </a:spcBef>
              <a:buClr>
                <a:schemeClr val="accent1"/>
              </a:buClr>
              <a:buSzPct val="65000"/>
              <a:buFont typeface="Wingdings" pitchFamily="2" charset="2"/>
              <a:buChar char="q"/>
              <a:defRPr/>
            </a:pPr>
            <a:r>
              <a:rPr lang="en-US" sz="2000" b="1" dirty="0" smtClean="0"/>
              <a:t>Cost and benefit of auditing the item </a:t>
            </a:r>
          </a:p>
          <a:p>
            <a:pPr marL="342900" indent="-342900">
              <a:spcBef>
                <a:spcPct val="20000"/>
              </a:spcBef>
              <a:buClr>
                <a:schemeClr val="accent1"/>
              </a:buClr>
              <a:buSzPct val="65000"/>
              <a:buFont typeface="Wingdings" pitchFamily="2" charset="2"/>
              <a:buChar char="n"/>
              <a:defRPr/>
            </a:pPr>
            <a:r>
              <a:rPr lang="en-US" sz="2000" dirty="0" smtClean="0"/>
              <a:t>What degree of imprecision or materiality is acceptable in auditing financial statements? </a:t>
            </a:r>
          </a:p>
          <a:p>
            <a:pPr marL="912813" indent="-342900">
              <a:spcBef>
                <a:spcPct val="20000"/>
              </a:spcBef>
              <a:buClr>
                <a:schemeClr val="accent1"/>
              </a:buClr>
              <a:buSzPct val="65000"/>
              <a:buFont typeface="Wingdings" pitchFamily="2" charset="2"/>
              <a:buChar char="q"/>
              <a:defRPr/>
            </a:pPr>
            <a:endParaRPr lang="en-US" sz="2000" dirty="0" smtClean="0"/>
          </a:p>
          <a:p>
            <a:pPr marL="912813" indent="-342900">
              <a:spcBef>
                <a:spcPct val="20000"/>
              </a:spcBef>
              <a:buClr>
                <a:schemeClr val="accent1"/>
              </a:buClr>
              <a:buSzPct val="65000"/>
              <a:buFont typeface="Wingdings" pitchFamily="2" charset="2"/>
              <a:buChar char="q"/>
              <a:defRPr/>
            </a:pPr>
            <a:endParaRPr lang="en-US" sz="2000" dirty="0" smtClean="0"/>
          </a:p>
          <a:p>
            <a:pPr marL="342900" marR="0" lvl="0" indent="-342900" algn="l" defTabSz="914400" rtl="0" eaLnBrk="1" fontAlgn="base" latinLnBrk="0" hangingPunct="1">
              <a:lnSpc>
                <a:spcPct val="100000"/>
              </a:lnSpc>
              <a:spcBef>
                <a:spcPct val="20000"/>
              </a:spcBef>
              <a:spcAft>
                <a:spcPct val="0"/>
              </a:spcAft>
              <a:buClr>
                <a:schemeClr val="accent1"/>
              </a:buClr>
              <a:buSzPct val="65000"/>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912813" marR="0" lvl="0" indent="-342900" algn="l" defTabSz="1258888" rtl="0" eaLnBrk="1" fontAlgn="base" latinLnBrk="0" hangingPunct="1">
              <a:lnSpc>
                <a:spcPct val="100000"/>
              </a:lnSpc>
              <a:spcBef>
                <a:spcPct val="20000"/>
              </a:spcBef>
              <a:spcAft>
                <a:spcPct val="0"/>
              </a:spcAft>
              <a:buClr>
                <a:schemeClr val="accent1"/>
              </a:buClr>
              <a:buSzPct val="65000"/>
              <a:buFont typeface="Wingdings" pitchFamily="2" charset="2"/>
              <a:buNone/>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pic>
        <p:nvPicPr>
          <p:cNvPr id="7" name="Picture 2"/>
          <p:cNvPicPr>
            <a:picLocks noChangeAspect="1" noChangeArrowheads="1"/>
          </p:cNvPicPr>
          <p:nvPr/>
        </p:nvPicPr>
        <p:blipFill>
          <a:blip r:embed="rId3" cstate="print"/>
          <a:srcRect/>
          <a:stretch>
            <a:fillRect/>
          </a:stretch>
        </p:blipFill>
        <p:spPr bwMode="auto">
          <a:xfrm>
            <a:off x="1676400" y="3767204"/>
            <a:ext cx="6189315" cy="2862196"/>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Internal control (IC) – </a:t>
            </a:r>
            <a:r>
              <a:rPr lang="en-US" sz="4000" dirty="0" err="1" smtClean="0">
                <a:latin typeface="Verdana" pitchFamily="34" charset="0"/>
                <a:ea typeface="Verdana" pitchFamily="34" charset="0"/>
                <a:cs typeface="Verdana" pitchFamily="34" charset="0"/>
              </a:rPr>
              <a:t>def&amp;im</a:t>
            </a:r>
            <a:r>
              <a:rPr lang="en-US" sz="4000" dirty="0" smtClean="0">
                <a:latin typeface="Verdana" pitchFamily="34" charset="0"/>
                <a:ea typeface="Verdana" pitchFamily="34" charset="0"/>
                <a:cs typeface="Verdana" pitchFamily="34" charset="0"/>
              </a:rPr>
              <a:t> </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21</a:t>
            </a:fld>
            <a:endParaRPr lang="de-AT" altLang="en-US"/>
          </a:p>
        </p:txBody>
      </p:sp>
      <p:sp>
        <p:nvSpPr>
          <p:cNvPr id="8" name="Содержимое 2"/>
          <p:cNvSpPr>
            <a:spLocks noGrp="1"/>
          </p:cNvSpPr>
          <p:nvPr>
            <p:ph idx="1"/>
          </p:nvPr>
        </p:nvSpPr>
        <p:spPr>
          <a:xfrm>
            <a:off x="457200" y="1031875"/>
            <a:ext cx="8229600" cy="4530725"/>
          </a:xfrm>
        </p:spPr>
        <p:txBody>
          <a:bodyPr/>
          <a:lstStyle/>
          <a:p>
            <a:r>
              <a:rPr lang="en-US" sz="2000" b="1" dirty="0" smtClean="0"/>
              <a:t>Internal control is a process</a:t>
            </a:r>
            <a:r>
              <a:rPr lang="en-US" sz="2000" dirty="0" smtClean="0"/>
              <a:t>, effected by an entity’s board of directors, management and other personnel, </a:t>
            </a:r>
            <a:r>
              <a:rPr lang="en-US" sz="2000" b="1" dirty="0" smtClean="0"/>
              <a:t>designed to provide reasonable assurance regarding the achievement of objectives in the following categories:</a:t>
            </a:r>
            <a:r>
              <a:rPr lang="en-US" sz="2000" dirty="0" smtClean="0"/>
              <a:t> </a:t>
            </a:r>
            <a:r>
              <a:rPr lang="en-US" sz="2000" b="1" dirty="0" smtClean="0"/>
              <a:t>effectiveness and efficiency of operations, reliability of financial reporting, compliance with applicable laws and regulations, and safeguarding of assets </a:t>
            </a:r>
            <a:r>
              <a:rPr lang="en-US" sz="2000" dirty="0" smtClean="0"/>
              <a:t>against unauthorized acquisition, use or disposition. This definition reflects certain fundamental concepts:</a:t>
            </a:r>
          </a:p>
          <a:p>
            <a:pPr marL="912813" lvl="0">
              <a:buFont typeface="Wingdings" pitchFamily="2" charset="2"/>
              <a:buChar char="q"/>
              <a:defRPr/>
            </a:pPr>
            <a:r>
              <a:rPr lang="en-US" sz="2000" b="1" kern="1200" dirty="0" smtClean="0">
                <a:latin typeface="Arial" charset="0"/>
                <a:cs typeface="Arial" charset="0"/>
              </a:rPr>
              <a:t>Internal control is a “process.” </a:t>
            </a:r>
            <a:r>
              <a:rPr lang="en-US" sz="2000" kern="1200" dirty="0" smtClean="0">
                <a:latin typeface="Arial" charset="0"/>
                <a:cs typeface="Arial" charset="0"/>
              </a:rPr>
              <a:t>Internal control is not one event or circumstance, but a series of actions that permeate an entity’s activities. These actions are persuasive and are inherent in the way management runs the business.</a:t>
            </a:r>
          </a:p>
          <a:p>
            <a:pPr marL="912813" lvl="0">
              <a:buFont typeface="Wingdings" pitchFamily="2" charset="2"/>
              <a:buChar char="q"/>
              <a:defRPr/>
            </a:pPr>
            <a:r>
              <a:rPr lang="en-US" sz="2000" b="1" kern="1200" dirty="0" smtClean="0">
                <a:latin typeface="Arial" charset="0"/>
                <a:cs typeface="Arial" charset="0"/>
              </a:rPr>
              <a:t>Internal control is effected by people. </a:t>
            </a:r>
            <a:r>
              <a:rPr lang="en-US" sz="2000" kern="1200" dirty="0" smtClean="0">
                <a:latin typeface="Arial" charset="0"/>
                <a:cs typeface="Arial" charset="0"/>
              </a:rPr>
              <a:t>A board of directors, management, and other personnel in an entity effect internal control. The people of an organization accomplish it, by what they do and say. People establish the entity’s objectives and put control mechanisms in place.</a:t>
            </a:r>
          </a:p>
          <a:p>
            <a:pPr>
              <a:buNone/>
            </a:pPr>
            <a:endParaRPr lang="en-US" sz="2000" dirty="0" smtClean="0"/>
          </a:p>
          <a:p>
            <a:pPr>
              <a:buNone/>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Internal control (IC) – </a:t>
            </a:r>
            <a:r>
              <a:rPr lang="en-US" sz="4000" dirty="0" err="1" smtClean="0">
                <a:latin typeface="Verdana" pitchFamily="34" charset="0"/>
                <a:ea typeface="Verdana" pitchFamily="34" charset="0"/>
                <a:cs typeface="Verdana" pitchFamily="34" charset="0"/>
              </a:rPr>
              <a:t>def&amp;im</a:t>
            </a:r>
            <a:r>
              <a:rPr lang="en-US" sz="4000" dirty="0" smtClean="0">
                <a:latin typeface="Verdana" pitchFamily="34" charset="0"/>
                <a:ea typeface="Verdana" pitchFamily="34" charset="0"/>
                <a:cs typeface="Verdana" pitchFamily="34" charset="0"/>
              </a:rPr>
              <a:t> </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22</a:t>
            </a:fld>
            <a:endParaRPr lang="de-AT" altLang="en-US"/>
          </a:p>
        </p:txBody>
      </p:sp>
      <p:sp>
        <p:nvSpPr>
          <p:cNvPr id="8" name="Содержимое 2"/>
          <p:cNvSpPr>
            <a:spLocks noGrp="1"/>
          </p:cNvSpPr>
          <p:nvPr>
            <p:ph idx="1"/>
          </p:nvPr>
        </p:nvSpPr>
        <p:spPr>
          <a:xfrm>
            <a:off x="457200" y="914400"/>
            <a:ext cx="8229600" cy="5943600"/>
          </a:xfrm>
        </p:spPr>
        <p:txBody>
          <a:bodyPr/>
          <a:lstStyle/>
          <a:p>
            <a:pPr marL="912813" lvl="0">
              <a:buFont typeface="Wingdings" pitchFamily="2" charset="2"/>
              <a:buChar char="q"/>
              <a:defRPr/>
            </a:pPr>
            <a:r>
              <a:rPr lang="en-US" sz="2000" b="1" kern="1200" dirty="0" smtClean="0">
                <a:latin typeface="Arial" charset="0"/>
                <a:cs typeface="Arial" charset="0"/>
              </a:rPr>
              <a:t>Internal control </a:t>
            </a:r>
            <a:r>
              <a:rPr lang="en-US" sz="2000" kern="1200" dirty="0" smtClean="0">
                <a:latin typeface="Arial" charset="0"/>
                <a:cs typeface="Arial" charset="0"/>
              </a:rPr>
              <a:t>can be expected to </a:t>
            </a:r>
            <a:r>
              <a:rPr lang="en-US" sz="2000" b="1" kern="1200" dirty="0" smtClean="0">
                <a:latin typeface="Arial" charset="0"/>
                <a:cs typeface="Arial" charset="0"/>
              </a:rPr>
              <a:t>provide only reasonable assurance, not absolute assurance</a:t>
            </a:r>
            <a:r>
              <a:rPr lang="en-US" sz="2000" kern="1200" dirty="0" smtClean="0">
                <a:latin typeface="Arial" charset="0"/>
                <a:cs typeface="Arial" charset="0"/>
              </a:rPr>
              <a:t>, to an entity’s management and board that the company’s objectives are achieved. </a:t>
            </a:r>
            <a:r>
              <a:rPr lang="en-US" sz="2000" b="1" kern="1200" dirty="0" smtClean="0">
                <a:latin typeface="Arial" charset="0"/>
                <a:cs typeface="Arial" charset="0"/>
              </a:rPr>
              <a:t>The likelihood of achievement is affected by limitations inherent in all internal control systems</a:t>
            </a:r>
            <a:r>
              <a:rPr lang="en-US" sz="2000" kern="1200" dirty="0" smtClean="0">
                <a:latin typeface="Arial" charset="0"/>
                <a:cs typeface="Arial" charset="0"/>
              </a:rPr>
              <a:t>. These limitations include the realities that human judgment can be faulty, breakdowns may occur because of human failures such as simple error, and controls may be circumvented by collusion of two or more people. Finally, management has the ability to override the internal control system.</a:t>
            </a:r>
          </a:p>
          <a:p>
            <a:pPr marL="912813" lvl="0">
              <a:buFont typeface="Wingdings" pitchFamily="2" charset="2"/>
              <a:buChar char="q"/>
              <a:defRPr/>
            </a:pPr>
            <a:r>
              <a:rPr lang="en-US" sz="2000" b="1" kern="1200" dirty="0" smtClean="0">
                <a:latin typeface="Arial" charset="0"/>
                <a:cs typeface="Arial" charset="0"/>
              </a:rPr>
              <a:t>Internal control is geared to the achievement of objectives </a:t>
            </a:r>
            <a:r>
              <a:rPr lang="en-US" sz="2000" kern="1200" dirty="0" smtClean="0">
                <a:latin typeface="Arial" charset="0"/>
                <a:cs typeface="Arial" charset="0"/>
              </a:rPr>
              <a:t>in one or more separate overlapping categories:</a:t>
            </a:r>
          </a:p>
          <a:p>
            <a:pPr marL="1600200" indent="-334963">
              <a:spcBef>
                <a:spcPct val="0"/>
              </a:spcBef>
              <a:buFont typeface="Wingdings" pitchFamily="2" charset="2"/>
              <a:buChar char="Ø"/>
            </a:pPr>
            <a:r>
              <a:rPr lang="en-US" sz="2000" b="1" kern="1200" dirty="0" smtClean="0">
                <a:latin typeface="Arial" charset="0"/>
                <a:cs typeface="Arial" charset="0"/>
              </a:rPr>
              <a:t>operations</a:t>
            </a:r>
            <a:r>
              <a:rPr lang="en-US" sz="2000" kern="1200" dirty="0" smtClean="0">
                <a:latin typeface="Arial" charset="0"/>
                <a:cs typeface="Arial" charset="0"/>
              </a:rPr>
              <a:t> – relating to effective and efficient use of the entity’s resources;</a:t>
            </a:r>
          </a:p>
          <a:p>
            <a:pPr marL="1600200" indent="-334963">
              <a:spcBef>
                <a:spcPct val="0"/>
              </a:spcBef>
              <a:buFont typeface="Wingdings" pitchFamily="2" charset="2"/>
              <a:buChar char="Ø"/>
            </a:pPr>
            <a:r>
              <a:rPr lang="en-US" sz="2000" b="1" kern="1200" dirty="0" smtClean="0">
                <a:latin typeface="Arial" charset="0"/>
                <a:cs typeface="Arial" charset="0"/>
              </a:rPr>
              <a:t>financial reporting </a:t>
            </a:r>
            <a:r>
              <a:rPr lang="en-US" sz="2000" kern="1200" dirty="0" smtClean="0">
                <a:latin typeface="Arial" charset="0"/>
                <a:cs typeface="Arial" charset="0"/>
              </a:rPr>
              <a:t>– relating to preparation of reliable published financial statements;</a:t>
            </a:r>
          </a:p>
          <a:p>
            <a:pPr marL="1600200" indent="-334963">
              <a:spcBef>
                <a:spcPct val="0"/>
              </a:spcBef>
              <a:buFont typeface="Wingdings" pitchFamily="2" charset="2"/>
              <a:buChar char="Ø"/>
            </a:pPr>
            <a:r>
              <a:rPr lang="en-US" sz="2000" b="1" kern="1200" dirty="0" smtClean="0">
                <a:latin typeface="Arial" charset="0"/>
                <a:cs typeface="Arial" charset="0"/>
              </a:rPr>
              <a:t>compliance</a:t>
            </a:r>
            <a:r>
              <a:rPr lang="en-US" sz="2000" kern="1200" dirty="0" smtClean="0">
                <a:latin typeface="Arial" charset="0"/>
                <a:cs typeface="Arial" charset="0"/>
              </a:rPr>
              <a:t> – relating to the entity’s compliance with applicable laws and regulations;</a:t>
            </a:r>
          </a:p>
          <a:p>
            <a:pPr marL="1600200" indent="-334963">
              <a:spcBef>
                <a:spcPct val="0"/>
              </a:spcBef>
              <a:buFont typeface="Wingdings" pitchFamily="2" charset="2"/>
              <a:buChar char="Ø"/>
            </a:pPr>
            <a:r>
              <a:rPr lang="en-US" sz="2000" b="1" kern="1200" dirty="0" smtClean="0">
                <a:latin typeface="Arial" charset="0"/>
                <a:cs typeface="Arial" charset="0"/>
              </a:rPr>
              <a:t>safeguarding</a:t>
            </a:r>
            <a:r>
              <a:rPr lang="en-US" sz="2000" kern="1200" dirty="0" smtClean="0">
                <a:latin typeface="Arial" charset="0"/>
                <a:cs typeface="Arial" charset="0"/>
              </a:rPr>
              <a:t> of assets.</a:t>
            </a:r>
            <a:endParaRPr lang="en-US" sz="2000" dirty="0" smtClean="0"/>
          </a:p>
          <a:p>
            <a:pPr>
              <a:buNone/>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Internal control (IC) – </a:t>
            </a:r>
            <a:r>
              <a:rPr lang="en-US" sz="4000" dirty="0" err="1" smtClean="0">
                <a:latin typeface="Verdana" pitchFamily="34" charset="0"/>
                <a:ea typeface="Verdana" pitchFamily="34" charset="0"/>
                <a:cs typeface="Verdana" pitchFamily="34" charset="0"/>
              </a:rPr>
              <a:t>def&amp;im</a:t>
            </a:r>
            <a:r>
              <a:rPr lang="en-US" sz="4000" dirty="0" smtClean="0">
                <a:latin typeface="Verdana" pitchFamily="34" charset="0"/>
                <a:ea typeface="Verdana" pitchFamily="34" charset="0"/>
                <a:cs typeface="Verdana" pitchFamily="34" charset="0"/>
              </a:rPr>
              <a:t> </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23</a:t>
            </a:fld>
            <a:endParaRPr lang="de-AT" altLang="en-US"/>
          </a:p>
        </p:txBody>
      </p:sp>
      <p:sp>
        <p:nvSpPr>
          <p:cNvPr id="10" name="Содержимое 2"/>
          <p:cNvSpPr>
            <a:spLocks noGrp="1"/>
          </p:cNvSpPr>
          <p:nvPr>
            <p:ph idx="1"/>
          </p:nvPr>
        </p:nvSpPr>
        <p:spPr>
          <a:xfrm>
            <a:off x="457200" y="1143000"/>
            <a:ext cx="8229600" cy="4530725"/>
          </a:xfrm>
        </p:spPr>
        <p:txBody>
          <a:bodyPr/>
          <a:lstStyle/>
          <a:p>
            <a:r>
              <a:rPr lang="en-US" sz="2000" b="1" dirty="0" smtClean="0"/>
              <a:t>The reason a company establishes a system of control is to help achieve its performance and profitability goals and prevent loss of resources by fraud and other means. </a:t>
            </a:r>
            <a:r>
              <a:rPr lang="en-US" sz="2000" dirty="0" smtClean="0"/>
              <a:t>Internal control can also help </a:t>
            </a:r>
            <a:r>
              <a:rPr lang="en-US" sz="2000" b="1" dirty="0" smtClean="0"/>
              <a:t>to ensure reliable financial reporting and compliance with laws and regulations. </a:t>
            </a:r>
            <a:endParaRPr lang="en-US" sz="2000" dirty="0" smtClean="0"/>
          </a:p>
          <a:p>
            <a:r>
              <a:rPr lang="en-US" sz="2000" b="1" dirty="0" smtClean="0"/>
              <a:t>Everyone in the organization has responsibility for internal controls</a:t>
            </a:r>
            <a:r>
              <a:rPr lang="en-US" sz="2000" dirty="0" smtClean="0"/>
              <a:t>:</a:t>
            </a:r>
            <a:r>
              <a:rPr lang="en-US" sz="2000" b="1" dirty="0" smtClean="0"/>
              <a:t> </a:t>
            </a:r>
            <a:r>
              <a:rPr lang="en-US" sz="2000" dirty="0" smtClean="0"/>
              <a:t>management, board of directors, internal auditors, and other personnel. The chief executive officer is ultimately responsible and should assume ownership of the internal control system, providing leadership and direction to senior managers. Of particular significance are financial officers and their staff. The board of directors provides governance, guidance, and oversight. A strong, active board is best able to identify and correct management attempts to override controls and ignore or stifle communications from subordinates. </a:t>
            </a:r>
            <a:r>
              <a:rPr lang="en-US" sz="2000" b="1" dirty="0" smtClean="0"/>
              <a:t>Internal control should be an explicit or implicit part of everyone’s job description.</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Internal control (IC) – O&amp;R </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24</a:t>
            </a:fld>
            <a:endParaRPr lang="de-AT" altLang="en-US"/>
          </a:p>
        </p:txBody>
      </p:sp>
      <p:sp>
        <p:nvSpPr>
          <p:cNvPr id="8" name="Содержимое 2"/>
          <p:cNvSpPr>
            <a:spLocks noGrp="1"/>
          </p:cNvSpPr>
          <p:nvPr>
            <p:ph idx="1"/>
          </p:nvPr>
        </p:nvSpPr>
        <p:spPr>
          <a:xfrm>
            <a:off x="457200" y="1066800"/>
            <a:ext cx="8229600" cy="4530725"/>
          </a:xfrm>
        </p:spPr>
        <p:txBody>
          <a:bodyPr/>
          <a:lstStyle/>
          <a:p>
            <a:r>
              <a:rPr lang="en-US" sz="2000" b="1" dirty="0" smtClean="0"/>
              <a:t>Responsibilities for internal controls differ between management and the auditor</a:t>
            </a:r>
            <a:r>
              <a:rPr lang="en-US" sz="2000" dirty="0" smtClean="0"/>
              <a:t>. </a:t>
            </a:r>
            <a:r>
              <a:rPr lang="en-US" sz="2000" b="1" dirty="0" smtClean="0"/>
              <a:t>Management</a:t>
            </a:r>
            <a:r>
              <a:rPr lang="en-US" sz="2000" dirty="0" smtClean="0"/>
              <a:t> is responsible for </a:t>
            </a:r>
            <a:r>
              <a:rPr lang="en-US" sz="2000" b="1" dirty="0" smtClean="0"/>
              <a:t>establishing and maintaining the entity’s internal controls</a:t>
            </a:r>
            <a:r>
              <a:rPr lang="en-US" sz="2000" dirty="0" smtClean="0"/>
              <a:t>. Management is also required to publicly report on the operating effectiveness of those controls. In contrast, the </a:t>
            </a:r>
            <a:r>
              <a:rPr lang="en-US" sz="2000" b="1" dirty="0" smtClean="0"/>
              <a:t>auditor’s responsibilities</a:t>
            </a:r>
            <a:r>
              <a:rPr lang="en-US" sz="2000" dirty="0" smtClean="0"/>
              <a:t> include </a:t>
            </a:r>
            <a:r>
              <a:rPr lang="en-US" sz="2000" b="1" dirty="0" smtClean="0"/>
              <a:t>understanding and testing internal control </a:t>
            </a:r>
            <a:r>
              <a:rPr lang="en-US" sz="2000" dirty="0" smtClean="0"/>
              <a:t>over financial reporting. Since 2004, auditors of larger public companies have been required by the SEC to annually issue an audit report on the operating effectiveness of those controls.</a:t>
            </a:r>
          </a:p>
          <a:p>
            <a:pPr marL="912813">
              <a:buFont typeface="Wingdings" pitchFamily="2" charset="2"/>
              <a:buChar char="q"/>
              <a:defRPr/>
            </a:pPr>
            <a:r>
              <a:rPr lang="en-US" sz="2000" kern="1200" dirty="0" smtClean="0">
                <a:latin typeface="Arial" charset="0"/>
                <a:cs typeface="Arial" charset="0"/>
              </a:rPr>
              <a:t>Management’s responsibilities for establishing internal control</a:t>
            </a:r>
            <a:r>
              <a:rPr lang="ru-RU" sz="2000" kern="1200" dirty="0" smtClean="0">
                <a:latin typeface="Arial" charset="0"/>
                <a:cs typeface="Arial" charset="0"/>
              </a:rPr>
              <a:t> - </a:t>
            </a:r>
            <a:r>
              <a:rPr lang="en-US" sz="2000" b="1" dirty="0" smtClean="0"/>
              <a:t>management, not the auditor, must establish and maintain the entity’s internal controls</a:t>
            </a:r>
            <a:r>
              <a:rPr lang="en-US" sz="2000" dirty="0" smtClean="0"/>
              <a:t>. This concept is consistent with the requirement that management, not the auditor, is responsible for the preparation of financial statements in accordance with applicable accounting frameworks such as GAAP or IFRS. </a:t>
            </a:r>
            <a:r>
              <a:rPr lang="en-US" sz="2000" b="1" dirty="0" smtClean="0"/>
              <a:t>Two key concepts underlie management’s design and implementation of internal control - reasonable assurance and inherent limitations. </a:t>
            </a:r>
            <a:endParaRPr lang="en-US"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Internal control (IC) – O&amp;R </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25</a:t>
            </a:fld>
            <a:endParaRPr lang="de-AT" altLang="en-US"/>
          </a:p>
        </p:txBody>
      </p:sp>
      <p:sp>
        <p:nvSpPr>
          <p:cNvPr id="8" name="Содержимое 2"/>
          <p:cNvSpPr>
            <a:spLocks noGrp="1"/>
          </p:cNvSpPr>
          <p:nvPr>
            <p:ph idx="1"/>
          </p:nvPr>
        </p:nvSpPr>
        <p:spPr>
          <a:xfrm>
            <a:off x="457200" y="914400"/>
            <a:ext cx="8229600" cy="5410200"/>
          </a:xfrm>
        </p:spPr>
        <p:txBody>
          <a:bodyPr/>
          <a:lstStyle/>
          <a:p>
            <a:pPr marL="1600200" indent="-334963">
              <a:spcBef>
                <a:spcPct val="0"/>
              </a:spcBef>
              <a:buFont typeface="Wingdings" pitchFamily="2" charset="2"/>
              <a:buChar char="Ø"/>
              <a:defRPr/>
            </a:pPr>
            <a:r>
              <a:rPr lang="en-US" sz="2000" b="1" kern="1200" dirty="0" smtClean="0">
                <a:latin typeface="Arial" charset="0"/>
                <a:cs typeface="Arial" charset="0"/>
              </a:rPr>
              <a:t>Reasonable assurance </a:t>
            </a:r>
            <a:r>
              <a:rPr lang="en-US" sz="2000" kern="1200" dirty="0" smtClean="0">
                <a:latin typeface="Arial" charset="0"/>
                <a:cs typeface="Arial" charset="0"/>
              </a:rPr>
              <a:t>- </a:t>
            </a:r>
            <a:r>
              <a:rPr lang="en-US" sz="2000" b="1" kern="1200" dirty="0" smtClean="0">
                <a:latin typeface="Arial" charset="0"/>
                <a:cs typeface="Arial" charset="0"/>
              </a:rPr>
              <a:t>a company should develop internal controls that provide reasonable, but not absolute, assurance that the financial statements are fairly stated.</a:t>
            </a:r>
            <a:r>
              <a:rPr lang="en-US" sz="2000" kern="1200" dirty="0" smtClean="0">
                <a:latin typeface="Arial" charset="0"/>
                <a:cs typeface="Arial" charset="0"/>
              </a:rPr>
              <a:t> Internal controls are developed by management after </a:t>
            </a:r>
            <a:r>
              <a:rPr lang="en-US" sz="2000" b="1" kern="1200" dirty="0" smtClean="0">
                <a:latin typeface="Arial" charset="0"/>
                <a:cs typeface="Arial" charset="0"/>
              </a:rPr>
              <a:t>considering both the costs and benefits of the controls. </a:t>
            </a:r>
            <a:r>
              <a:rPr lang="en-US" sz="2000" kern="1200" dirty="0" smtClean="0">
                <a:latin typeface="Arial" charset="0"/>
                <a:cs typeface="Arial" charset="0"/>
              </a:rPr>
              <a:t>The concept of reasonable assurance allows for only a remote likelihood that material misstatements will not be prevented or detected on a timely basis by internal control. </a:t>
            </a:r>
          </a:p>
          <a:p>
            <a:pPr marL="1600200" indent="-334963">
              <a:spcBef>
                <a:spcPct val="0"/>
              </a:spcBef>
              <a:buFont typeface="Wingdings" pitchFamily="2" charset="2"/>
              <a:buChar char="Ø"/>
              <a:defRPr/>
            </a:pPr>
            <a:r>
              <a:rPr lang="en-US" sz="2000" b="1" kern="1200" dirty="0" smtClean="0">
                <a:latin typeface="Arial" charset="0"/>
                <a:cs typeface="Arial" charset="0"/>
              </a:rPr>
              <a:t>Inherent limitations </a:t>
            </a:r>
            <a:r>
              <a:rPr lang="en-US" sz="2000" kern="1200" dirty="0" smtClean="0">
                <a:latin typeface="Arial" charset="0"/>
                <a:cs typeface="Arial" charset="0"/>
              </a:rPr>
              <a:t>- </a:t>
            </a:r>
            <a:r>
              <a:rPr lang="en-US" sz="2000" b="1" kern="1200" dirty="0" smtClean="0">
                <a:latin typeface="Arial" charset="0"/>
                <a:cs typeface="Arial" charset="0"/>
              </a:rPr>
              <a:t>internal controls can never be completely effective,</a:t>
            </a:r>
            <a:r>
              <a:rPr lang="en-US" sz="2000" kern="1200" dirty="0" smtClean="0">
                <a:latin typeface="Arial" charset="0"/>
                <a:cs typeface="Arial" charset="0"/>
              </a:rPr>
              <a:t> regard less of the care followed in their design and implementation. </a:t>
            </a:r>
            <a:r>
              <a:rPr lang="en-US" sz="2000" b="1" kern="1200" dirty="0" smtClean="0">
                <a:latin typeface="Arial" charset="0"/>
                <a:cs typeface="Arial" charset="0"/>
              </a:rPr>
              <a:t>Even if management can design an ideal system, its effectiveness depends on the competency and depend ability of the people using it. </a:t>
            </a:r>
          </a:p>
          <a:p>
            <a:pPr marL="912813">
              <a:buFont typeface="Wingdings" pitchFamily="2" charset="2"/>
              <a:buChar char="q"/>
              <a:defRPr/>
            </a:pPr>
            <a:r>
              <a:rPr lang="en-US" sz="2000" b="1" kern="1200" dirty="0" smtClean="0">
                <a:latin typeface="Arial" charset="0"/>
                <a:cs typeface="Arial" charset="0"/>
              </a:rPr>
              <a:t>Management’s reporting responsibilities </a:t>
            </a:r>
            <a:r>
              <a:rPr lang="en-US" sz="2000" kern="1200" dirty="0" smtClean="0">
                <a:latin typeface="Arial" charset="0"/>
                <a:cs typeface="Arial" charset="0"/>
              </a:rPr>
              <a:t>– SOX requires management of all public companies to issue an internal control report that includes the following:</a:t>
            </a:r>
          </a:p>
          <a:p>
            <a:endParaRPr lang="en-US" sz="2000" dirty="0" smtClean="0"/>
          </a:p>
          <a:p>
            <a:endParaRPr lang="en-US" sz="2000" dirty="0" smtClean="0"/>
          </a:p>
          <a:p>
            <a:pPr marL="912813" defTabSz="1258888">
              <a:buNone/>
            </a:pPr>
            <a:endParaRPr lang="en-US" sz="2000"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Internal control (IC) – O&amp;R </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26</a:t>
            </a:fld>
            <a:endParaRPr lang="de-AT" altLang="en-US"/>
          </a:p>
        </p:txBody>
      </p:sp>
      <p:sp>
        <p:nvSpPr>
          <p:cNvPr id="8" name="Содержимое 2"/>
          <p:cNvSpPr>
            <a:spLocks noGrp="1"/>
          </p:cNvSpPr>
          <p:nvPr>
            <p:ph idx="1"/>
          </p:nvPr>
        </p:nvSpPr>
        <p:spPr>
          <a:xfrm>
            <a:off x="457200" y="914400"/>
            <a:ext cx="8229600" cy="5410200"/>
          </a:xfrm>
        </p:spPr>
        <p:txBody>
          <a:bodyPr/>
          <a:lstStyle/>
          <a:p>
            <a:pPr marL="1600200" lvl="0" indent="-334963">
              <a:spcBef>
                <a:spcPct val="0"/>
              </a:spcBef>
              <a:buFont typeface="Wingdings" pitchFamily="2" charset="2"/>
              <a:buChar char="Ø"/>
              <a:defRPr/>
            </a:pPr>
            <a:r>
              <a:rPr lang="en-US" sz="2000" b="1" kern="1200" dirty="0" smtClean="0">
                <a:latin typeface="Arial" charset="0"/>
                <a:cs typeface="Arial" charset="0"/>
              </a:rPr>
              <a:t>A statement that management is responsible for establishing and maintaining an adequate internal control </a:t>
            </a:r>
            <a:r>
              <a:rPr lang="en-US" sz="2000" kern="1200" dirty="0" smtClean="0">
                <a:latin typeface="Arial" charset="0"/>
                <a:cs typeface="Arial" charset="0"/>
              </a:rPr>
              <a:t>structure and procedures for financial reporting</a:t>
            </a:r>
          </a:p>
          <a:p>
            <a:pPr marL="1600200" indent="-334963">
              <a:spcBef>
                <a:spcPct val="0"/>
              </a:spcBef>
              <a:buFont typeface="Wingdings" pitchFamily="2" charset="2"/>
              <a:buChar char="Ø"/>
              <a:defRPr/>
            </a:pPr>
            <a:r>
              <a:rPr lang="en-US" sz="2000" b="1" kern="1200" dirty="0" smtClean="0">
                <a:latin typeface="Arial" charset="0"/>
                <a:cs typeface="Arial" charset="0"/>
              </a:rPr>
              <a:t>An assessment of the effectiveness of the internal control structure and procedures for financial reporting </a:t>
            </a:r>
            <a:r>
              <a:rPr lang="en-US" sz="2000" kern="1200" dirty="0" smtClean="0">
                <a:latin typeface="Arial" charset="0"/>
                <a:cs typeface="Arial" charset="0"/>
              </a:rPr>
              <a:t>as of the end of the company’s fiscal year. Management must also identify the framework used to evaluate the effectiveness of internal control. </a:t>
            </a:r>
            <a:r>
              <a:rPr lang="en-US" sz="2000" dirty="0" smtClean="0"/>
              <a:t>Management’s assessment of internal control over financial reporting consists of two key aspects. First, management must </a:t>
            </a:r>
            <a:r>
              <a:rPr lang="en-US" sz="2000" b="1" dirty="0" smtClean="0"/>
              <a:t>evaluate the design of internal control </a:t>
            </a:r>
            <a:r>
              <a:rPr lang="en-US" sz="2000" dirty="0" smtClean="0"/>
              <a:t>over financial reporting. Second, management must </a:t>
            </a:r>
            <a:r>
              <a:rPr lang="en-US" sz="2000" b="1" dirty="0" smtClean="0"/>
              <a:t>test the operating effectiveness of those controls</a:t>
            </a:r>
            <a:r>
              <a:rPr lang="en-US" sz="2000" dirty="0" smtClean="0"/>
              <a:t>.</a:t>
            </a:r>
          </a:p>
          <a:p>
            <a:pPr marL="912813">
              <a:buFont typeface="Wingdings" pitchFamily="2" charset="2"/>
              <a:buChar char="q"/>
              <a:defRPr/>
            </a:pPr>
            <a:r>
              <a:rPr lang="en-US" sz="2000" b="1" kern="1200" dirty="0" smtClean="0">
                <a:latin typeface="Arial" charset="0"/>
                <a:cs typeface="Arial" charset="0"/>
              </a:rPr>
              <a:t>Auditor responsibilities for understanding internal control </a:t>
            </a:r>
            <a:r>
              <a:rPr lang="en-US" sz="2000" kern="1200" dirty="0" smtClean="0">
                <a:latin typeface="Arial" charset="0"/>
                <a:cs typeface="Arial" charset="0"/>
              </a:rPr>
              <a:t>– th</a:t>
            </a:r>
            <a:r>
              <a:rPr lang="en-US" sz="2000" dirty="0" smtClean="0"/>
              <a:t>e auditor obtains the understanding of internal control to assess control risk in every audit. </a:t>
            </a:r>
            <a:r>
              <a:rPr lang="en-US" sz="2000" b="1" dirty="0" smtClean="0"/>
              <a:t>Auditors are primarily concerned about controls over the reliability of financial reporting and controls over classes of transactions.</a:t>
            </a:r>
            <a:endParaRPr lang="en-US"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Internal control (IC) – O&amp;R </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27</a:t>
            </a:fld>
            <a:endParaRPr lang="de-AT" altLang="en-US"/>
          </a:p>
        </p:txBody>
      </p:sp>
      <p:sp>
        <p:nvSpPr>
          <p:cNvPr id="8" name="Содержимое 2"/>
          <p:cNvSpPr>
            <a:spLocks noGrp="1"/>
          </p:cNvSpPr>
          <p:nvPr>
            <p:ph idx="1"/>
          </p:nvPr>
        </p:nvSpPr>
        <p:spPr>
          <a:xfrm>
            <a:off x="457200" y="914400"/>
            <a:ext cx="8229600" cy="5410200"/>
          </a:xfrm>
        </p:spPr>
        <p:txBody>
          <a:bodyPr/>
          <a:lstStyle/>
          <a:p>
            <a:pPr marL="1600200" lvl="0" indent="-334963">
              <a:spcBef>
                <a:spcPct val="0"/>
              </a:spcBef>
              <a:buFont typeface="Wingdings" pitchFamily="2" charset="2"/>
              <a:buChar char="Ø"/>
              <a:defRPr/>
            </a:pPr>
            <a:r>
              <a:rPr lang="en-US" sz="2000" b="1" kern="1200" dirty="0" smtClean="0">
                <a:latin typeface="Arial" charset="0"/>
                <a:cs typeface="Arial" charset="0"/>
              </a:rPr>
              <a:t>Controls over the reliability of financial reporting </a:t>
            </a:r>
            <a:r>
              <a:rPr lang="en-US" sz="2000" kern="1200" dirty="0" smtClean="0">
                <a:latin typeface="Arial" charset="0"/>
                <a:cs typeface="Arial" charset="0"/>
              </a:rPr>
              <a:t>- financial statements are not likely to correctly reflect GAAP or IFRS if internal controls over financial reporting are inadequate. </a:t>
            </a:r>
            <a:r>
              <a:rPr lang="en-US" sz="2000" b="1" kern="1200" dirty="0" smtClean="0">
                <a:latin typeface="Arial" charset="0"/>
                <a:cs typeface="Arial" charset="0"/>
              </a:rPr>
              <a:t>Unlike the client, the auditor is less concerned with controls that affect the efficiency and effectiveness of company operations, because such controls may not influence the fair presentation of financial statements. Auditors should not, however, ignore controls affecting internal management information, such as budgets and internal performance reports. </a:t>
            </a:r>
            <a:r>
              <a:rPr lang="en-US" sz="2000" kern="1200" dirty="0" smtClean="0">
                <a:latin typeface="Arial" charset="0"/>
                <a:cs typeface="Arial" charset="0"/>
              </a:rPr>
              <a:t>These types of information are often important sources used by management to run the business and can be important sources of evidence that help the auditor decide whether the financial statements are fairly presented. If the controls over these internal reports are inadequate, the value of the reports as evidence diminishes.</a:t>
            </a:r>
          </a:p>
          <a:p>
            <a:pPr marL="1600200" indent="-334963">
              <a:spcBef>
                <a:spcPct val="0"/>
              </a:spcBef>
              <a:buFont typeface="Wingdings" pitchFamily="2" charset="2"/>
              <a:buChar char="Ø"/>
              <a:defRPr/>
            </a:pPr>
            <a:r>
              <a:rPr lang="en-US" sz="2000" b="1" kern="1200" dirty="0" smtClean="0">
                <a:latin typeface="Arial" charset="0"/>
                <a:cs typeface="Arial" charset="0"/>
              </a:rPr>
              <a:t>Controls over classes of transactions </a:t>
            </a:r>
            <a:r>
              <a:rPr lang="en-US" sz="2000" kern="1200" dirty="0" smtClean="0">
                <a:latin typeface="Arial" charset="0"/>
                <a:cs typeface="Arial" charset="0"/>
              </a:rPr>
              <a:t>- Auditors </a:t>
            </a:r>
            <a:r>
              <a:rPr lang="en-US" sz="2000" b="1" kern="1200" dirty="0" smtClean="0">
                <a:latin typeface="Arial" charset="0"/>
                <a:cs typeface="Arial" charset="0"/>
              </a:rPr>
              <a:t>emphasize internal control over classes of </a:t>
            </a:r>
          </a:p>
          <a:p>
            <a:endParaRPr lang="en-US" sz="2000" dirty="0" smtClean="0"/>
          </a:p>
          <a:p>
            <a:endParaRPr lang="en-US" sz="2000" dirty="0" smtClean="0"/>
          </a:p>
          <a:p>
            <a:pPr marL="912813" defTabSz="1258888">
              <a:buNone/>
            </a:pPr>
            <a:endParaRPr lang="en-US" sz="2000" dirty="0" smtClean="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Internal control (IC) – O&amp;R </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28</a:t>
            </a:fld>
            <a:endParaRPr lang="de-AT" altLang="en-US"/>
          </a:p>
        </p:txBody>
      </p:sp>
      <p:sp>
        <p:nvSpPr>
          <p:cNvPr id="8" name="Содержимое 2"/>
          <p:cNvSpPr>
            <a:spLocks noGrp="1"/>
          </p:cNvSpPr>
          <p:nvPr>
            <p:ph idx="1"/>
          </p:nvPr>
        </p:nvSpPr>
        <p:spPr>
          <a:xfrm>
            <a:off x="457200" y="914400"/>
            <a:ext cx="8229600" cy="5410200"/>
          </a:xfrm>
        </p:spPr>
        <p:txBody>
          <a:bodyPr/>
          <a:lstStyle/>
          <a:p>
            <a:pPr marL="1600200" lvl="0" indent="0">
              <a:spcBef>
                <a:spcPct val="0"/>
              </a:spcBef>
              <a:buNone/>
              <a:defRPr/>
            </a:pPr>
            <a:r>
              <a:rPr lang="en-US" sz="2000" b="1" kern="1200" dirty="0" smtClean="0">
                <a:latin typeface="Arial" charset="0"/>
                <a:cs typeface="Arial" charset="0"/>
              </a:rPr>
              <a:t>transactions rather than account balances because the accuracy of accounting system outputs (account balances) depends heavily on the accuracy of inputs and processing (transactions). </a:t>
            </a:r>
            <a:r>
              <a:rPr lang="en-US" sz="2000" kern="1200" dirty="0" smtClean="0">
                <a:latin typeface="Arial" charset="0"/>
                <a:cs typeface="Arial" charset="0"/>
              </a:rPr>
              <a:t>For example, if products sold, units shipped, or unit selling prices are wrong in billing customers for sales, both sales and accounts receivable will be misstated. On the other hand, if controls are adequate to ensure correct billings, cash receipts, sales returns and allowances, and write-offs, the ending balance in accounts receivable is likely to be correct. </a:t>
            </a:r>
          </a:p>
          <a:p>
            <a:pPr marL="912813">
              <a:buFont typeface="Wingdings" pitchFamily="2" charset="2"/>
              <a:buChar char="q"/>
              <a:defRPr/>
            </a:pPr>
            <a:r>
              <a:rPr lang="en-US" sz="2000" b="1" kern="1200" dirty="0" smtClean="0">
                <a:latin typeface="Arial" charset="0"/>
                <a:cs typeface="Arial" charset="0"/>
              </a:rPr>
              <a:t>Auditor responsibilities for testing internal control </a:t>
            </a:r>
            <a:r>
              <a:rPr lang="en-US" sz="2000" kern="1200" dirty="0" smtClean="0">
                <a:latin typeface="Arial" charset="0"/>
                <a:cs typeface="Arial" charset="0"/>
              </a:rPr>
              <a:t>- the auditor is required to report on the effectiveness of internal control over financial reporting. </a:t>
            </a:r>
            <a:r>
              <a:rPr lang="en-US" sz="2000" b="1" kern="1200" dirty="0" smtClean="0">
                <a:latin typeface="Arial" charset="0"/>
                <a:cs typeface="Arial" charset="0"/>
              </a:rPr>
              <a:t>To express an opinion on these controls, the auditor obtains an understanding of and performs tests of controls for all significant account balances, classes of transactions, and disclosures and related assertions in the financial statements. </a:t>
            </a:r>
          </a:p>
          <a:p>
            <a:endParaRPr lang="en-US" sz="2000" dirty="0" smtClean="0"/>
          </a:p>
          <a:p>
            <a:endParaRPr lang="en-US" sz="2000" dirty="0" smtClean="0"/>
          </a:p>
          <a:p>
            <a:pPr marL="912813" defTabSz="1258888">
              <a:buNone/>
            </a:pPr>
            <a:endParaRPr lang="en-US" sz="2000"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Internal control (IC) – Components </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29</a:t>
            </a:fld>
            <a:endParaRPr lang="de-AT" altLang="en-US"/>
          </a:p>
        </p:txBody>
      </p:sp>
      <p:sp>
        <p:nvSpPr>
          <p:cNvPr id="8" name="Содержимое 2"/>
          <p:cNvSpPr>
            <a:spLocks noGrp="1"/>
          </p:cNvSpPr>
          <p:nvPr>
            <p:ph idx="1"/>
          </p:nvPr>
        </p:nvSpPr>
        <p:spPr>
          <a:xfrm>
            <a:off x="457200" y="1489075"/>
            <a:ext cx="8229600" cy="4530725"/>
          </a:xfrm>
        </p:spPr>
        <p:txBody>
          <a:bodyPr/>
          <a:lstStyle/>
          <a:p>
            <a:r>
              <a:rPr lang="en-US" sz="2000" dirty="0" smtClean="0"/>
              <a:t>Internal control consists of five interrelated components: (1) control environment; (2) risk assessment process; (3) the information system, communication, and related business processes; (4) control procedures; (5) monitoring of controls.</a:t>
            </a:r>
          </a:p>
          <a:p>
            <a:pPr marL="912813">
              <a:buFont typeface="Wingdings" pitchFamily="2" charset="2"/>
              <a:buChar char="q"/>
            </a:pPr>
            <a:r>
              <a:rPr lang="en-US" sz="2000" b="1" dirty="0" smtClean="0"/>
              <a:t>Control environment </a:t>
            </a:r>
            <a:r>
              <a:rPr lang="en-US" sz="2000" dirty="0" smtClean="0"/>
              <a:t>- consists of the actions, policies, and procedures that reflect the overall attitudes of top management, directors, and owners of an entity about internal control and its importance to the entity. </a:t>
            </a:r>
          </a:p>
          <a:p>
            <a:pPr marL="912813">
              <a:buFont typeface="Wingdings" pitchFamily="2" charset="2"/>
              <a:buChar char="q"/>
            </a:pPr>
            <a:endParaRPr lang="en-US" sz="2000" kern="1200" dirty="0" smtClean="0">
              <a:latin typeface="Arial" charset="0"/>
              <a:cs typeface="Arial" charset="0"/>
            </a:endParaRPr>
          </a:p>
          <a:p>
            <a:pPr>
              <a:buNone/>
            </a:pPr>
            <a:endParaRPr lang="en-US" sz="2000" dirty="0" smtClean="0"/>
          </a:p>
          <a:p>
            <a:pPr>
              <a:buNone/>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1066800" y="4191000"/>
            <a:ext cx="7242047" cy="25146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Understanding </a:t>
            </a:r>
            <a:r>
              <a:rPr lang="en-US" sz="4000" dirty="0" smtClean="0">
                <a:latin typeface="Verdana" pitchFamily="34" charset="0"/>
                <a:ea typeface="Verdana" pitchFamily="34" charset="0"/>
                <a:cs typeface="Verdana" pitchFamily="34" charset="0"/>
              </a:rPr>
              <a:t>– AP*</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066800"/>
            <a:ext cx="8229600" cy="4530725"/>
          </a:xfrm>
        </p:spPr>
        <p:txBody>
          <a:bodyPr/>
          <a:lstStyle/>
          <a:p>
            <a:r>
              <a:rPr lang="en-US" sz="2000" dirty="0" smtClean="0"/>
              <a:t>In the client </a:t>
            </a:r>
            <a:r>
              <a:rPr lang="en-US" sz="2000" b="1" dirty="0" smtClean="0"/>
              <a:t>acceptance phase </a:t>
            </a:r>
            <a:r>
              <a:rPr lang="en-US" sz="2000" dirty="0" smtClean="0"/>
              <a:t>(Phase I of the audit process model), the </a:t>
            </a:r>
            <a:r>
              <a:rPr lang="en-US" sz="2000" b="1" dirty="0" smtClean="0"/>
              <a:t>auditors review material </a:t>
            </a:r>
            <a:r>
              <a:rPr lang="en-US" sz="2000" dirty="0" smtClean="0"/>
              <a:t>that is readily available </a:t>
            </a:r>
            <a:r>
              <a:rPr lang="en-US" sz="2000" b="1" dirty="0" smtClean="0"/>
              <a:t>about the entity and the entity’s environment </a:t>
            </a:r>
            <a:r>
              <a:rPr lang="en-US" sz="2000" dirty="0" smtClean="0"/>
              <a:t>(annual reports, public news, and public information databases). However, </a:t>
            </a:r>
            <a:r>
              <a:rPr lang="en-US" sz="2000" b="1" dirty="0" smtClean="0"/>
              <a:t>in the planning phase </a:t>
            </a:r>
            <a:r>
              <a:rPr lang="en-US" sz="2000" dirty="0" smtClean="0"/>
              <a:t>the </a:t>
            </a:r>
            <a:r>
              <a:rPr lang="en-US" sz="2000" b="1" dirty="0" smtClean="0"/>
              <a:t>auditor’s understanding of the entity and its environment should grow significantly</a:t>
            </a:r>
            <a:r>
              <a:rPr lang="en-US" sz="2000" dirty="0" smtClean="0"/>
              <a:t>. As </a:t>
            </a:r>
            <a:r>
              <a:rPr lang="en-US" sz="2000" dirty="0" smtClean="0">
                <a:solidFill>
                  <a:srgbClr val="FF0000"/>
                </a:solidFill>
              </a:rPr>
              <a:t>ISA 315 </a:t>
            </a:r>
            <a:r>
              <a:rPr lang="en-US" sz="2000" dirty="0" smtClean="0"/>
              <a:t>points out, this understanding is an essential aspect of carrying out an ISA audit</a:t>
            </a:r>
            <a:r>
              <a:rPr lang="en-US" sz="2000" b="1" dirty="0" smtClean="0"/>
              <a:t>. It establishes a frame of reference within which the auditor plans the audit and exercises professional judgment about assessing risks of material misstatement of the financial statements and responding to those risks.</a:t>
            </a:r>
          </a:p>
          <a:p>
            <a:r>
              <a:rPr lang="en-US" sz="2000" dirty="0" smtClean="0"/>
              <a:t>Analytical procedures to obtain understanding of entity and its environment (</a:t>
            </a:r>
            <a:r>
              <a:rPr lang="en-US" sz="2000" b="1" dirty="0" smtClean="0"/>
              <a:t>preliminary AP or risk assessment AP</a:t>
            </a:r>
            <a:r>
              <a:rPr lang="en-US" sz="2000" dirty="0" smtClean="0"/>
              <a:t>):</a:t>
            </a:r>
          </a:p>
          <a:p>
            <a:pPr marL="912813" lvl="0">
              <a:buFont typeface="Wingdings" pitchFamily="2" charset="2"/>
              <a:buChar char="q"/>
            </a:pPr>
            <a:r>
              <a:rPr lang="en-US" sz="2000" b="1" kern="1200" dirty="0" smtClean="0">
                <a:latin typeface="Arial" charset="0"/>
                <a:cs typeface="Arial" charset="0"/>
              </a:rPr>
              <a:t>Inquiries</a:t>
            </a:r>
            <a:r>
              <a:rPr lang="en-US" sz="2000" kern="1200" dirty="0" smtClean="0">
                <a:latin typeface="Arial" charset="0"/>
                <a:cs typeface="Arial" charset="0"/>
              </a:rPr>
              <a:t> of management and others within the entity - it is important to have discussions with the client’s management about its objectives and expectations, and its plans for achieving these goals. The discussions may encompass short-term management objectives such as increasing profit, </a:t>
            </a:r>
          </a:p>
          <a:p>
            <a:endParaRPr lang="en-US" sz="2000" dirty="0" smtClean="0"/>
          </a:p>
          <a:p>
            <a:pPr>
              <a:buNone/>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Internal control (IC) – Components </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30</a:t>
            </a:fld>
            <a:endParaRPr lang="de-AT" altLang="en-US"/>
          </a:p>
        </p:txBody>
      </p:sp>
      <p:sp>
        <p:nvSpPr>
          <p:cNvPr id="8" name="Содержимое 2"/>
          <p:cNvSpPr>
            <a:spLocks noGrp="1"/>
          </p:cNvSpPr>
          <p:nvPr>
            <p:ph idx="1"/>
          </p:nvPr>
        </p:nvSpPr>
        <p:spPr>
          <a:xfrm>
            <a:off x="457200" y="1524000"/>
            <a:ext cx="8229600" cy="4530725"/>
          </a:xfrm>
        </p:spPr>
        <p:txBody>
          <a:bodyPr/>
          <a:lstStyle/>
          <a:p>
            <a:pPr marL="912813">
              <a:buFont typeface="Wingdings" pitchFamily="2" charset="2"/>
              <a:buChar char="q"/>
            </a:pPr>
            <a:r>
              <a:rPr lang="en-US" sz="2000" b="1" dirty="0" smtClean="0"/>
              <a:t>Risk assessment </a:t>
            </a:r>
            <a:r>
              <a:rPr lang="en-US" sz="2000" dirty="0" smtClean="0"/>
              <a:t>- management’s risk assessment differs from but is closely related to the auditor’s risk assessment. While </a:t>
            </a:r>
            <a:r>
              <a:rPr lang="en-US" sz="2000" b="1" dirty="0" smtClean="0"/>
              <a:t>management assesses risks as a part of designing and operating internal controls to minimize errors and fraud</a:t>
            </a:r>
            <a:r>
              <a:rPr lang="en-US" sz="2000" dirty="0" smtClean="0"/>
              <a:t>, </a:t>
            </a:r>
            <a:r>
              <a:rPr lang="en-US" sz="2000" b="1" dirty="0" smtClean="0"/>
              <a:t>auditors assess risks to decide the evidence needed in the audit</a:t>
            </a:r>
            <a:r>
              <a:rPr lang="en-US" sz="2000" dirty="0" smtClean="0"/>
              <a:t>. </a:t>
            </a:r>
            <a:r>
              <a:rPr lang="en-US" sz="2000" b="1" dirty="0" smtClean="0"/>
              <a:t>If management effectively assesses and responds to risks, the auditor will typically accumulate less evidence than when management fails to identify or respond to significant risks.</a:t>
            </a:r>
          </a:p>
          <a:p>
            <a:pPr marL="912813" indent="1588">
              <a:buNone/>
            </a:pPr>
            <a:r>
              <a:rPr lang="en-US" sz="2000" dirty="0" smtClean="0"/>
              <a:t>Auditors obtain knowledge about management’s risk assessment process using questionnaires and discussions with management to determine how management identifies risks relevant to financial reporting, evaluates the significance and likelihood of the risks occurring, and decides the actions needed to address the risks.</a:t>
            </a:r>
          </a:p>
          <a:p>
            <a:pPr marL="912813">
              <a:buFont typeface="Wingdings" pitchFamily="2" charset="2"/>
              <a:buChar char="q"/>
            </a:pPr>
            <a:r>
              <a:rPr lang="en-US" sz="2000" b="1" dirty="0" smtClean="0"/>
              <a:t>Control activities –</a:t>
            </a:r>
            <a:r>
              <a:rPr lang="en-US" sz="2000" dirty="0" smtClean="0"/>
              <a:t> policies and procedures, in addition to</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Internal control (IC) – Components </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31</a:t>
            </a:fld>
            <a:endParaRPr lang="de-AT" altLang="en-US"/>
          </a:p>
        </p:txBody>
      </p:sp>
      <p:sp>
        <p:nvSpPr>
          <p:cNvPr id="8" name="Содержимое 2"/>
          <p:cNvSpPr>
            <a:spLocks noGrp="1"/>
          </p:cNvSpPr>
          <p:nvPr>
            <p:ph idx="1"/>
          </p:nvPr>
        </p:nvSpPr>
        <p:spPr>
          <a:xfrm>
            <a:off x="457200" y="1524000"/>
            <a:ext cx="8229600" cy="4530725"/>
          </a:xfrm>
        </p:spPr>
        <p:txBody>
          <a:bodyPr/>
          <a:lstStyle/>
          <a:p>
            <a:pPr marL="912813" indent="1588">
              <a:buNone/>
            </a:pPr>
            <a:r>
              <a:rPr lang="en-US" sz="2000" dirty="0" smtClean="0"/>
              <a:t>those included in the four control components, that </a:t>
            </a:r>
            <a:r>
              <a:rPr lang="en-US" sz="2000" b="1" dirty="0" smtClean="0"/>
              <a:t>help ensure that necessary actions are taken to address risks to the achievement of the entity’s objectives. </a:t>
            </a:r>
            <a:r>
              <a:rPr lang="en-US" sz="2000" dirty="0" smtClean="0"/>
              <a:t>There are potentially many such control activities in any entity, including both </a:t>
            </a:r>
            <a:r>
              <a:rPr lang="en-US" sz="2000" b="1" dirty="0" smtClean="0"/>
              <a:t>manual and automated controls</a:t>
            </a:r>
            <a:r>
              <a:rPr lang="en-US" sz="2000" dirty="0" smtClean="0"/>
              <a:t>. The control activities generally fall into the following five types, which are discussed next: </a:t>
            </a:r>
            <a:endParaRPr lang="cs-CZ" sz="2000" dirty="0" smtClean="0"/>
          </a:p>
          <a:p>
            <a:pPr marL="1600200" indent="-334963">
              <a:spcBef>
                <a:spcPct val="0"/>
              </a:spcBef>
              <a:buFont typeface="Wingdings" pitchFamily="2" charset="2"/>
              <a:buChar char="Ø"/>
              <a:defRPr/>
            </a:pPr>
            <a:r>
              <a:rPr lang="en-US" sz="2000" b="1" kern="1200" dirty="0" smtClean="0">
                <a:latin typeface="Arial" charset="0"/>
                <a:cs typeface="Arial" charset="0"/>
              </a:rPr>
              <a:t>Adequate separation of duties</a:t>
            </a:r>
            <a:r>
              <a:rPr lang="cs-CZ" sz="2000" b="1" kern="1200" dirty="0" smtClean="0">
                <a:latin typeface="Arial" charset="0"/>
                <a:cs typeface="Arial" charset="0"/>
              </a:rPr>
              <a:t> </a:t>
            </a:r>
            <a:r>
              <a:rPr lang="cs-CZ" sz="2000" kern="1200" dirty="0" smtClean="0">
                <a:latin typeface="Arial" charset="0"/>
                <a:cs typeface="Arial" charset="0"/>
              </a:rPr>
              <a:t>– </a:t>
            </a:r>
            <a:r>
              <a:rPr lang="cs-CZ" sz="2000" kern="1200" dirty="0" err="1" smtClean="0">
                <a:latin typeface="Arial" charset="0"/>
                <a:cs typeface="Arial" charset="0"/>
              </a:rPr>
              <a:t>it</a:t>
            </a:r>
            <a:r>
              <a:rPr lang="cs-CZ" sz="2000" kern="1200" dirty="0" smtClean="0">
                <a:latin typeface="Arial" charset="0"/>
                <a:cs typeface="Arial" charset="0"/>
              </a:rPr>
              <a:t> </a:t>
            </a:r>
            <a:r>
              <a:rPr lang="cs-CZ" sz="2000" kern="1200" dirty="0" err="1" smtClean="0">
                <a:latin typeface="Arial" charset="0"/>
                <a:cs typeface="Arial" charset="0"/>
              </a:rPr>
              <a:t>includes</a:t>
            </a:r>
            <a:r>
              <a:rPr lang="en-US" sz="2000" kern="1200" dirty="0" smtClean="0">
                <a:latin typeface="Arial" charset="0"/>
                <a:cs typeface="Arial" charset="0"/>
              </a:rPr>
              <a:t>*: </a:t>
            </a:r>
            <a:r>
              <a:rPr lang="en-US" sz="2000" dirty="0" smtClean="0"/>
              <a:t>separation of the custody of assets from accounting, separation of the authorization of transactions from the custody of related assets, separation of operational responsibility from record-keeping responsibility, separation of IT duties from user departments</a:t>
            </a:r>
            <a:endParaRPr lang="cs-CZ" sz="2000" kern="1200" dirty="0" smtClean="0">
              <a:latin typeface="Arial" charset="0"/>
              <a:cs typeface="Arial" charset="0"/>
            </a:endParaRPr>
          </a:p>
          <a:p>
            <a:pPr marL="1600200" lvl="0" indent="-334963">
              <a:spcBef>
                <a:spcPct val="0"/>
              </a:spcBef>
              <a:buFont typeface="Wingdings" pitchFamily="2" charset="2"/>
              <a:buChar char="Ø"/>
              <a:defRPr/>
            </a:pPr>
            <a:r>
              <a:rPr lang="en-US" sz="2000" b="1" kern="1200" dirty="0" smtClean="0">
                <a:latin typeface="Arial" charset="0"/>
                <a:cs typeface="Arial" charset="0"/>
              </a:rPr>
              <a:t>Proper authorization of transactions and activities</a:t>
            </a:r>
            <a:r>
              <a:rPr lang="cs-CZ" sz="2000" b="1" kern="1200" dirty="0" smtClean="0">
                <a:latin typeface="Arial" charset="0"/>
                <a:cs typeface="Arial" charset="0"/>
              </a:rPr>
              <a:t> </a:t>
            </a:r>
            <a:r>
              <a:rPr lang="cs-CZ" sz="2000" kern="1200" dirty="0" smtClean="0">
                <a:latin typeface="Arial" charset="0"/>
                <a:cs typeface="Arial" charset="0"/>
              </a:rPr>
              <a:t>- </a:t>
            </a:r>
            <a:r>
              <a:rPr lang="en-US" sz="2000" kern="1200" dirty="0" smtClean="0">
                <a:latin typeface="Arial" charset="0"/>
                <a:cs typeface="Arial" charset="0"/>
              </a:rPr>
              <a:t>Every transaction must be properly authorized if controls are to be satisfactory. If any person in an organization could acquire or expend assets at will, complete chaos</a:t>
            </a:r>
            <a:endParaRPr lang="en-US" sz="2000" dirty="0" smtClean="0"/>
          </a:p>
          <a:p>
            <a:pPr>
              <a:buNone/>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Internal control (IC) – Components </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32</a:t>
            </a:fld>
            <a:endParaRPr lang="de-AT" altLang="en-US"/>
          </a:p>
        </p:txBody>
      </p:sp>
      <p:sp>
        <p:nvSpPr>
          <p:cNvPr id="8" name="Содержимое 2"/>
          <p:cNvSpPr>
            <a:spLocks noGrp="1"/>
          </p:cNvSpPr>
          <p:nvPr>
            <p:ph idx="1"/>
          </p:nvPr>
        </p:nvSpPr>
        <p:spPr>
          <a:xfrm>
            <a:off x="457200" y="1489075"/>
            <a:ext cx="8229600" cy="4530725"/>
          </a:xfrm>
        </p:spPr>
        <p:txBody>
          <a:bodyPr/>
          <a:lstStyle/>
          <a:p>
            <a:pPr marL="1600200" lvl="0" indent="7938">
              <a:spcBef>
                <a:spcPct val="0"/>
              </a:spcBef>
              <a:buNone/>
              <a:defRPr/>
            </a:pPr>
            <a:r>
              <a:rPr lang="en-US" sz="2000" kern="1200" dirty="0" smtClean="0">
                <a:latin typeface="Arial" charset="0"/>
                <a:cs typeface="Arial" charset="0"/>
              </a:rPr>
              <a:t>would result. </a:t>
            </a:r>
            <a:r>
              <a:rPr lang="en-US" sz="2000" b="1" kern="1200" dirty="0" smtClean="0">
                <a:latin typeface="Arial" charset="0"/>
                <a:cs typeface="Arial" charset="0"/>
              </a:rPr>
              <a:t>Authorization can be either general or specific. </a:t>
            </a:r>
            <a:r>
              <a:rPr lang="en-US" sz="2000" kern="1200" dirty="0" smtClean="0">
                <a:latin typeface="Arial" charset="0"/>
                <a:cs typeface="Arial" charset="0"/>
              </a:rPr>
              <a:t>Under general authorization, management establishes policies and subordinates are instructed to implement these general authorizations by approving all transactions within the limits set by the policy. General authorization decisions include the issuance of fixed price lists for the sale of products, credit limits for customers, and fixed reorder points for making acquisitions. Specific authorization applies to individual transactions. </a:t>
            </a:r>
          </a:p>
          <a:p>
            <a:pPr marL="1600200" lvl="0" indent="-334963">
              <a:spcBef>
                <a:spcPct val="0"/>
              </a:spcBef>
              <a:buFont typeface="Wingdings" pitchFamily="2" charset="2"/>
              <a:buChar char="Ø"/>
              <a:defRPr/>
            </a:pPr>
            <a:r>
              <a:rPr lang="en-US" sz="2000" b="1" kern="1200" dirty="0" smtClean="0">
                <a:latin typeface="Arial" charset="0"/>
                <a:cs typeface="Arial" charset="0"/>
              </a:rPr>
              <a:t>Adequate documents and records</a:t>
            </a:r>
            <a:r>
              <a:rPr lang="cs-CZ" sz="2000" b="1" kern="1200" dirty="0" smtClean="0">
                <a:latin typeface="Arial" charset="0"/>
                <a:cs typeface="Arial" charset="0"/>
              </a:rPr>
              <a:t> </a:t>
            </a:r>
            <a:r>
              <a:rPr lang="cs-CZ" sz="2000" kern="1200" dirty="0" smtClean="0">
                <a:latin typeface="Arial" charset="0"/>
                <a:cs typeface="Arial" charset="0"/>
              </a:rPr>
              <a:t>- </a:t>
            </a:r>
            <a:r>
              <a:rPr lang="en-US" sz="2000" kern="1200" dirty="0" smtClean="0">
                <a:latin typeface="Arial" charset="0"/>
                <a:cs typeface="Arial" charset="0"/>
              </a:rPr>
              <a:t>they are the records upon which transactions are entered and summarized. They include such diverse items as sales invoices, purchase orders, subsidiary records, sales journals, and employee time cards. Adequate documents are essential for correct recording of transactions and control of assets. </a:t>
            </a:r>
          </a:p>
          <a:p>
            <a:pPr marL="1600200" indent="-334963">
              <a:spcBef>
                <a:spcPct val="0"/>
              </a:spcBef>
              <a:buFont typeface="Wingdings" pitchFamily="2" charset="2"/>
              <a:buChar char="Ø"/>
              <a:defRPr/>
            </a:pPr>
            <a:endParaRPr lang="en-US" sz="2000" kern="1200" dirty="0" smtClean="0">
              <a:latin typeface="Arial" charset="0"/>
              <a:cs typeface="Arial" charset="0"/>
            </a:endParaRPr>
          </a:p>
          <a:p>
            <a:pPr>
              <a:buNone/>
            </a:pPr>
            <a:endParaRPr lang="en-US" sz="2000" dirty="0" smtClean="0"/>
          </a:p>
          <a:p>
            <a:pPr>
              <a:buNone/>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Internal control (IC) – Components </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33</a:t>
            </a:fld>
            <a:endParaRPr lang="de-AT" altLang="en-US"/>
          </a:p>
        </p:txBody>
      </p:sp>
      <p:sp>
        <p:nvSpPr>
          <p:cNvPr id="8" name="Содержимое 2"/>
          <p:cNvSpPr>
            <a:spLocks noGrp="1"/>
          </p:cNvSpPr>
          <p:nvPr>
            <p:ph idx="1"/>
          </p:nvPr>
        </p:nvSpPr>
        <p:spPr>
          <a:xfrm>
            <a:off x="457200" y="1524000"/>
            <a:ext cx="8229600" cy="4530725"/>
          </a:xfrm>
        </p:spPr>
        <p:txBody>
          <a:bodyPr/>
          <a:lstStyle/>
          <a:p>
            <a:pPr marL="1600200" indent="7938">
              <a:spcBef>
                <a:spcPct val="0"/>
              </a:spcBef>
              <a:buNone/>
              <a:defRPr/>
            </a:pPr>
            <a:r>
              <a:rPr lang="en-US" sz="2000" b="1" kern="1200" dirty="0" smtClean="0">
                <a:latin typeface="Arial" charset="0"/>
                <a:cs typeface="Arial" charset="0"/>
              </a:rPr>
              <a:t>Documents and records should be: </a:t>
            </a:r>
            <a:r>
              <a:rPr lang="en-US" sz="2000" kern="1200" dirty="0" smtClean="0">
                <a:latin typeface="Arial" charset="0"/>
                <a:cs typeface="Arial" charset="0"/>
              </a:rPr>
              <a:t>(1) </a:t>
            </a:r>
            <a:r>
              <a:rPr lang="en-US" sz="2000" b="1" kern="1200" dirty="0" err="1" smtClean="0">
                <a:latin typeface="Arial" charset="0"/>
                <a:cs typeface="Arial" charset="0"/>
              </a:rPr>
              <a:t>prenumbered</a:t>
            </a:r>
            <a:r>
              <a:rPr lang="en-US" sz="2000" b="1" kern="1200" dirty="0" smtClean="0">
                <a:latin typeface="Arial" charset="0"/>
                <a:cs typeface="Arial" charset="0"/>
              </a:rPr>
              <a:t> consecutively</a:t>
            </a:r>
            <a:r>
              <a:rPr lang="en-US" sz="2000" kern="1200" dirty="0" smtClean="0">
                <a:latin typeface="Arial" charset="0"/>
                <a:cs typeface="Arial" charset="0"/>
              </a:rPr>
              <a:t> (to facilitate control over missing documents and records and as an aid in locating them when they are needed at a later date); (2) </a:t>
            </a:r>
            <a:r>
              <a:rPr lang="en-US" sz="2000" b="1" kern="1200" dirty="0" smtClean="0">
                <a:latin typeface="Arial" charset="0"/>
                <a:cs typeface="Arial" charset="0"/>
              </a:rPr>
              <a:t>prepared at the time a transaction takes place</a:t>
            </a:r>
            <a:r>
              <a:rPr lang="en-US" sz="2000" kern="1200" dirty="0" smtClean="0">
                <a:latin typeface="Arial" charset="0"/>
                <a:cs typeface="Arial" charset="0"/>
              </a:rPr>
              <a:t>, or as soon as possible thereafter, to minimize timing errors; (3) </a:t>
            </a:r>
            <a:r>
              <a:rPr lang="en-US" sz="2000" b="1" kern="1200" dirty="0" smtClean="0">
                <a:latin typeface="Arial" charset="0"/>
                <a:cs typeface="Arial" charset="0"/>
              </a:rPr>
              <a:t>designed for multiple use</a:t>
            </a:r>
            <a:r>
              <a:rPr lang="en-US" sz="2000" kern="1200" dirty="0" smtClean="0">
                <a:latin typeface="Arial" charset="0"/>
                <a:cs typeface="Arial" charset="0"/>
              </a:rPr>
              <a:t>, when possible, to minimize the number of different forms.</a:t>
            </a:r>
          </a:p>
          <a:p>
            <a:pPr marL="1600200" indent="-334963">
              <a:spcBef>
                <a:spcPct val="0"/>
              </a:spcBef>
              <a:buFont typeface="Wingdings" pitchFamily="2" charset="2"/>
              <a:buChar char="Ø"/>
              <a:defRPr/>
            </a:pPr>
            <a:r>
              <a:rPr lang="en-US" sz="2000" b="1" kern="1200" dirty="0" smtClean="0">
                <a:latin typeface="Arial" charset="0"/>
                <a:cs typeface="Arial" charset="0"/>
              </a:rPr>
              <a:t>Physical control over assets and records</a:t>
            </a:r>
            <a:r>
              <a:rPr lang="cs-CZ" sz="2000" b="1" kern="1200" dirty="0" smtClean="0">
                <a:latin typeface="Arial" charset="0"/>
                <a:cs typeface="Arial" charset="0"/>
              </a:rPr>
              <a:t> </a:t>
            </a:r>
            <a:r>
              <a:rPr lang="cs-CZ" sz="2000" kern="1200" dirty="0" smtClean="0">
                <a:latin typeface="Arial" charset="0"/>
                <a:cs typeface="Arial" charset="0"/>
              </a:rPr>
              <a:t>-</a:t>
            </a:r>
            <a:r>
              <a:rPr lang="en-US" sz="2000" kern="1200" dirty="0" smtClean="0">
                <a:latin typeface="Arial" charset="0"/>
                <a:cs typeface="Arial" charset="0"/>
              </a:rPr>
              <a:t> </a:t>
            </a:r>
            <a:r>
              <a:rPr lang="en-US" sz="2000" dirty="0" smtClean="0"/>
              <a:t>to maintain adequate internal control, assets and records must be protected. If assets are left unprotected, they can be stolen. If records are not adequately protected, they can be stolen, damaged, altered, or lost, which can seriously disrupt the accounting process and business operations. The most important type of protective measure for safeguarding assets and records is the use of physical precautions. </a:t>
            </a:r>
            <a:endParaRPr lang="en-US" sz="2000" kern="1200" dirty="0" smtClean="0">
              <a:latin typeface="Arial" charset="0"/>
              <a:cs typeface="Arial" charset="0"/>
            </a:endParaRPr>
          </a:p>
          <a:p>
            <a:pPr marL="912813">
              <a:buFont typeface="Wingdings" pitchFamily="2" charset="2"/>
              <a:buChar char="q"/>
            </a:pPr>
            <a:endParaRPr lang="en-US" sz="2000" kern="1200" dirty="0" smtClean="0">
              <a:latin typeface="Arial" charset="0"/>
              <a:cs typeface="Arial" charset="0"/>
            </a:endParaRPr>
          </a:p>
          <a:p>
            <a:pPr>
              <a:buNone/>
            </a:pPr>
            <a:endParaRPr lang="en-US" sz="2000" dirty="0" smtClean="0"/>
          </a:p>
          <a:p>
            <a:pPr>
              <a:buNone/>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Internal control (IC) – Components </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34</a:t>
            </a:fld>
            <a:endParaRPr lang="de-AT" altLang="en-US"/>
          </a:p>
        </p:txBody>
      </p:sp>
      <p:sp>
        <p:nvSpPr>
          <p:cNvPr id="8" name="Содержимое 2"/>
          <p:cNvSpPr>
            <a:spLocks noGrp="1"/>
          </p:cNvSpPr>
          <p:nvPr>
            <p:ph idx="1"/>
          </p:nvPr>
        </p:nvSpPr>
        <p:spPr>
          <a:xfrm>
            <a:off x="457200" y="1524000"/>
            <a:ext cx="8229600" cy="4800600"/>
          </a:xfrm>
        </p:spPr>
        <p:txBody>
          <a:bodyPr/>
          <a:lstStyle/>
          <a:p>
            <a:pPr marL="1600200" lvl="0" indent="-334963">
              <a:spcBef>
                <a:spcPct val="0"/>
              </a:spcBef>
              <a:buFont typeface="Wingdings" pitchFamily="2" charset="2"/>
              <a:buChar char="Ø"/>
              <a:defRPr/>
            </a:pPr>
            <a:r>
              <a:rPr lang="en-US" sz="2000" b="1" kern="1200" dirty="0" smtClean="0">
                <a:latin typeface="Arial" charset="0"/>
                <a:cs typeface="Arial" charset="0"/>
              </a:rPr>
              <a:t>Independent checks on performance</a:t>
            </a:r>
            <a:r>
              <a:rPr lang="cs-CZ" sz="2000" b="1" kern="1200" dirty="0" smtClean="0">
                <a:latin typeface="Arial" charset="0"/>
                <a:cs typeface="Arial" charset="0"/>
              </a:rPr>
              <a:t> </a:t>
            </a:r>
            <a:r>
              <a:rPr lang="cs-CZ" sz="2000" kern="1200" dirty="0" smtClean="0">
                <a:latin typeface="Arial" charset="0"/>
                <a:cs typeface="Arial" charset="0"/>
              </a:rPr>
              <a:t>- </a:t>
            </a:r>
            <a:r>
              <a:rPr lang="en-US" sz="2000" dirty="0" smtClean="0"/>
              <a:t>the last category of control activities is the careful and continuous review of the other four, often called independent checks or internal verification. The need for independent checks arises because internal controls tend to change over time, unless there is frequent review. Personnel are likely to forget or intentionally fail to follow procedures, or they may become careless unless someone observes and evaluates their performance. Personnel responsible for performing internal verification procedures must be independent of those originally responsible for preparing the data. </a:t>
            </a:r>
          </a:p>
          <a:p>
            <a:pPr marL="912813">
              <a:buFont typeface="Wingdings" pitchFamily="2" charset="2"/>
              <a:buChar char="q"/>
              <a:defRPr/>
            </a:pPr>
            <a:r>
              <a:rPr lang="en-US" sz="2000" b="1" dirty="0" smtClean="0"/>
              <a:t>Information systems (IS), communications and related business procedures </a:t>
            </a:r>
            <a:r>
              <a:rPr lang="en-US" sz="2000" dirty="0" smtClean="0"/>
              <a:t>- the purpose of an entity’s accounting information and communication system is to initiate, record, process, and report the entity’s transactions and to maintain accountability for the related assets. An </a:t>
            </a:r>
            <a:r>
              <a:rPr lang="en-US" sz="2000" b="1" dirty="0" smtClean="0"/>
              <a:t>accounting IS</a:t>
            </a:r>
          </a:p>
          <a:p>
            <a:pPr marL="1600200" indent="-334963">
              <a:spcBef>
                <a:spcPct val="0"/>
              </a:spcBef>
              <a:buFont typeface="Wingdings" pitchFamily="2" charset="2"/>
              <a:buChar char="Ø"/>
              <a:defRPr/>
            </a:pPr>
            <a:endParaRPr lang="en-US" sz="2000" kern="1200" dirty="0" smtClean="0">
              <a:latin typeface="Arial" charset="0"/>
              <a:cs typeface="Arial" charset="0"/>
            </a:endParaRPr>
          </a:p>
          <a:p>
            <a:pPr marL="912813">
              <a:buFont typeface="Wingdings" pitchFamily="2" charset="2"/>
              <a:buChar char="q"/>
            </a:pPr>
            <a:endParaRPr lang="en-US" sz="2000" kern="1200" dirty="0" smtClean="0">
              <a:latin typeface="Arial" charset="0"/>
              <a:cs typeface="Arial" charset="0"/>
            </a:endParaRPr>
          </a:p>
          <a:p>
            <a:pPr>
              <a:buNone/>
            </a:pPr>
            <a:endParaRPr lang="en-US" sz="2000" dirty="0" smtClean="0"/>
          </a:p>
          <a:p>
            <a:pPr>
              <a:buNone/>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Internal control (IC) – Components </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35</a:t>
            </a:fld>
            <a:endParaRPr lang="de-AT" altLang="en-US"/>
          </a:p>
        </p:txBody>
      </p:sp>
      <p:sp>
        <p:nvSpPr>
          <p:cNvPr id="8" name="Содержимое 2"/>
          <p:cNvSpPr>
            <a:spLocks noGrp="1"/>
          </p:cNvSpPr>
          <p:nvPr>
            <p:ph idx="1"/>
          </p:nvPr>
        </p:nvSpPr>
        <p:spPr>
          <a:xfrm>
            <a:off x="457200" y="1447800"/>
            <a:ext cx="8229600" cy="4800600"/>
          </a:xfrm>
        </p:spPr>
        <p:txBody>
          <a:bodyPr/>
          <a:lstStyle/>
          <a:p>
            <a:pPr marL="912813" lvl="0" indent="1588">
              <a:buNone/>
              <a:defRPr/>
            </a:pPr>
            <a:r>
              <a:rPr lang="en-US" sz="2000" b="1" dirty="0" smtClean="0"/>
              <a:t>has several subcomponents, typically made up of classes of transactions such as sales, sales returns, cash receipts, acquisitions</a:t>
            </a:r>
            <a:r>
              <a:rPr lang="en-US" sz="2000" dirty="0" smtClean="0"/>
              <a:t>, and so on. </a:t>
            </a:r>
            <a:r>
              <a:rPr lang="en-US" sz="2000" b="1" dirty="0" smtClean="0"/>
              <a:t>For each class of transactions, the accounting system must satisfy all of the six transaction-related audit objectives identified earlier</a:t>
            </a:r>
            <a:r>
              <a:rPr lang="en-US" sz="2000" dirty="0" smtClean="0"/>
              <a:t>. To understand the design of the accounting information system, the auditor determines (1) the major classes of transactions of the entity; (2) how those transactions are initiated and recorded; (3) what accounting records exist and their nature; (4) how the system captures other events that are significant to the financial statements, such as declines in asset values; and (5) the nature and details of the financial reporting process followed, including procedures to enter transactions and adjustments in the general ledger.</a:t>
            </a:r>
          </a:p>
          <a:p>
            <a:pPr marL="912813">
              <a:buFont typeface="Wingdings" pitchFamily="2" charset="2"/>
              <a:buChar char="q"/>
              <a:defRPr/>
            </a:pPr>
            <a:r>
              <a:rPr lang="en-US" sz="2000" b="1" dirty="0" smtClean="0"/>
              <a:t>Monitoring activities </a:t>
            </a:r>
            <a:r>
              <a:rPr lang="en-US" sz="2000" dirty="0" smtClean="0"/>
              <a:t>- deal with </a:t>
            </a:r>
            <a:r>
              <a:rPr lang="en-US" sz="2000" b="1" dirty="0" smtClean="0"/>
              <a:t>ongoing or periodic assessment of the quality of internal control by management to determine that controls are operating as</a:t>
            </a:r>
          </a:p>
          <a:p>
            <a:pPr marL="912813" lvl="0">
              <a:buFont typeface="Wingdings" pitchFamily="2" charset="2"/>
              <a:buChar char="q"/>
              <a:defRPr/>
            </a:pPr>
            <a:endParaRPr lang="en-US" sz="2000" dirty="0" smtClean="0"/>
          </a:p>
          <a:p>
            <a:pPr marL="912813" lvl="0">
              <a:buFont typeface="Wingdings" pitchFamily="2" charset="2"/>
              <a:buChar char="q"/>
              <a:defRPr/>
            </a:pPr>
            <a:endParaRPr lang="en-US" sz="2000" dirty="0" smtClean="0"/>
          </a:p>
          <a:p>
            <a:pPr marL="1600200" indent="-334963">
              <a:spcBef>
                <a:spcPct val="0"/>
              </a:spcBef>
              <a:buFont typeface="Wingdings" pitchFamily="2" charset="2"/>
              <a:buChar char="Ø"/>
              <a:defRPr/>
            </a:pPr>
            <a:endParaRPr lang="en-US" sz="2000" kern="1200" dirty="0" smtClean="0">
              <a:latin typeface="Arial" charset="0"/>
              <a:cs typeface="Arial" charset="0"/>
            </a:endParaRPr>
          </a:p>
          <a:p>
            <a:pPr marL="912813">
              <a:buFont typeface="Wingdings" pitchFamily="2" charset="2"/>
              <a:buChar char="q"/>
            </a:pPr>
            <a:endParaRPr lang="en-US" sz="2000" kern="1200" dirty="0" smtClean="0">
              <a:latin typeface="Arial" charset="0"/>
              <a:cs typeface="Arial" charset="0"/>
            </a:endParaRPr>
          </a:p>
          <a:p>
            <a:pPr>
              <a:buNone/>
            </a:pPr>
            <a:endParaRPr lang="en-US" sz="2000" dirty="0" smtClean="0"/>
          </a:p>
          <a:p>
            <a:pPr>
              <a:buNone/>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Internal control (IC) – Components </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36</a:t>
            </a:fld>
            <a:endParaRPr lang="de-AT" altLang="en-US"/>
          </a:p>
        </p:txBody>
      </p:sp>
      <p:sp>
        <p:nvSpPr>
          <p:cNvPr id="8" name="Содержимое 2"/>
          <p:cNvSpPr>
            <a:spLocks noGrp="1"/>
          </p:cNvSpPr>
          <p:nvPr>
            <p:ph idx="1"/>
          </p:nvPr>
        </p:nvSpPr>
        <p:spPr>
          <a:xfrm>
            <a:off x="457200" y="1752600"/>
            <a:ext cx="8229600" cy="4800600"/>
          </a:xfrm>
        </p:spPr>
        <p:txBody>
          <a:bodyPr/>
          <a:lstStyle/>
          <a:p>
            <a:pPr marL="912813" indent="1588">
              <a:buNone/>
              <a:defRPr/>
            </a:pPr>
            <a:r>
              <a:rPr lang="en-US" sz="2000" b="1" dirty="0" smtClean="0"/>
              <a:t>intended and that they are modified as appropriate for changes in conditions</a:t>
            </a:r>
            <a:r>
              <a:rPr lang="en-US" sz="2000" dirty="0" smtClean="0"/>
              <a:t>. </a:t>
            </a:r>
            <a:r>
              <a:rPr lang="en-US" sz="2000" b="1" dirty="0" smtClean="0"/>
              <a:t>The information being assessed comes from a variety of sources</a:t>
            </a:r>
            <a:r>
              <a:rPr lang="en-US" sz="2000" dirty="0" smtClean="0"/>
              <a:t>, including studies of existing internal controls, internal auditor reports, exception reporting on control activities, reports by regulators such as bank regulatory agencies, feedback from operating personnel, and complaints from customers about billing charges. For many companies, especially larger ones, an internal audit department is essential for effective monitoring of the operating performance of internal controls. To be effective, the internal audit function must be performed by staff independent of both the operating and accounting departments and report directly to a high level of authority within the organization, either top management or the audit committee of the board of directors.</a:t>
            </a:r>
          </a:p>
          <a:p>
            <a:pPr marL="912813" lvl="0" indent="1588">
              <a:buNone/>
              <a:defRPr/>
            </a:pPr>
            <a:endParaRPr lang="en-US" sz="2000" dirty="0" smtClean="0"/>
          </a:p>
          <a:p>
            <a:pPr marL="912813" lvl="0">
              <a:buFont typeface="Wingdings" pitchFamily="2" charset="2"/>
              <a:buChar char="q"/>
              <a:defRPr/>
            </a:pPr>
            <a:endParaRPr lang="en-US" sz="2000" dirty="0" smtClean="0"/>
          </a:p>
          <a:p>
            <a:pPr marL="912813" lvl="0">
              <a:buFont typeface="Wingdings" pitchFamily="2" charset="2"/>
              <a:buChar char="q"/>
              <a:defRPr/>
            </a:pPr>
            <a:endParaRPr lang="en-US" sz="2000" dirty="0" smtClean="0"/>
          </a:p>
          <a:p>
            <a:pPr marL="1600200" indent="-334963">
              <a:spcBef>
                <a:spcPct val="0"/>
              </a:spcBef>
              <a:buFont typeface="Wingdings" pitchFamily="2" charset="2"/>
              <a:buChar char="Ø"/>
              <a:defRPr/>
            </a:pPr>
            <a:endParaRPr lang="en-US" sz="2000" kern="1200" dirty="0" smtClean="0">
              <a:latin typeface="Arial" charset="0"/>
              <a:cs typeface="Arial" charset="0"/>
            </a:endParaRPr>
          </a:p>
          <a:p>
            <a:pPr marL="912813">
              <a:buFont typeface="Wingdings" pitchFamily="2" charset="2"/>
              <a:buChar char="q"/>
            </a:pPr>
            <a:endParaRPr lang="en-US" sz="2000" kern="1200" dirty="0" smtClean="0">
              <a:latin typeface="Arial" charset="0"/>
              <a:cs typeface="Arial" charset="0"/>
            </a:endParaRPr>
          </a:p>
          <a:p>
            <a:pPr>
              <a:buNone/>
            </a:pPr>
            <a:endParaRPr lang="en-US" sz="2000" dirty="0" smtClean="0"/>
          </a:p>
          <a:p>
            <a:pPr>
              <a:buNone/>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Control risk – assessment </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37</a:t>
            </a:fld>
            <a:endParaRPr lang="de-AT" altLang="en-US"/>
          </a:p>
        </p:txBody>
      </p:sp>
      <p:sp>
        <p:nvSpPr>
          <p:cNvPr id="8" name="Содержимое 2"/>
          <p:cNvSpPr>
            <a:spLocks noGrp="1"/>
          </p:cNvSpPr>
          <p:nvPr>
            <p:ph idx="1"/>
          </p:nvPr>
        </p:nvSpPr>
        <p:spPr>
          <a:xfrm>
            <a:off x="457200" y="914400"/>
            <a:ext cx="8229600" cy="4953000"/>
          </a:xfrm>
        </p:spPr>
        <p:txBody>
          <a:bodyPr/>
          <a:lstStyle/>
          <a:p>
            <a:r>
              <a:rPr lang="en-US" sz="2000" b="1" dirty="0" smtClean="0"/>
              <a:t>The auditor obtains an understanding of the design and implementation of internal control to make a preliminary assessment of control risk as part of the auditor’s overall assessment of risk of material misstatements</a:t>
            </a:r>
            <a:r>
              <a:rPr lang="en-US" sz="2000" dirty="0" smtClean="0"/>
              <a:t>. Before making a preliminary assessment of control risk for each material class of transactions, the auditor must first decide whether the entity is auditable. For this the auditor needs to:</a:t>
            </a:r>
          </a:p>
          <a:p>
            <a:pPr marL="912813">
              <a:buFont typeface="Wingdings" pitchFamily="2" charset="2"/>
              <a:buChar char="q"/>
            </a:pPr>
            <a:r>
              <a:rPr lang="en-US" sz="2000" dirty="0" smtClean="0"/>
              <a:t>assess whether the </a:t>
            </a:r>
            <a:r>
              <a:rPr lang="en-US" sz="2000" b="1" dirty="0" smtClean="0"/>
              <a:t>financial statements are auditable </a:t>
            </a:r>
          </a:p>
          <a:p>
            <a:pPr marL="912813">
              <a:buFont typeface="Wingdings" pitchFamily="2" charset="2"/>
              <a:buChar char="q"/>
            </a:pPr>
            <a:r>
              <a:rPr lang="en-US" sz="2000" dirty="0" smtClean="0"/>
              <a:t>determine </a:t>
            </a:r>
            <a:r>
              <a:rPr lang="en-US" sz="2000" b="1" dirty="0" smtClean="0"/>
              <a:t>assessed control risk </a:t>
            </a:r>
            <a:r>
              <a:rPr lang="en-US" sz="2000" dirty="0" smtClean="0"/>
              <a:t>supported by the </a:t>
            </a:r>
            <a:r>
              <a:rPr lang="en-US" sz="2000" b="1" dirty="0" smtClean="0"/>
              <a:t>understanding obtained </a:t>
            </a:r>
            <a:r>
              <a:rPr lang="en-US" sz="2000" dirty="0" smtClean="0"/>
              <a:t>and by </a:t>
            </a:r>
            <a:r>
              <a:rPr lang="en-US" sz="2000" b="1" dirty="0" smtClean="0"/>
              <a:t>using a control risk matrix </a:t>
            </a:r>
            <a:r>
              <a:rPr lang="en-US" sz="2000" dirty="0" smtClean="0"/>
              <a:t>to assess control risk </a:t>
            </a:r>
            <a:endParaRPr lang="en-US" sz="2000" kern="1200" dirty="0" smtClean="0">
              <a:latin typeface="Arial" charset="0"/>
              <a:cs typeface="Arial" charset="0"/>
            </a:endParaRPr>
          </a:p>
          <a:p>
            <a:pPr marL="912813">
              <a:buFont typeface="Wingdings" pitchFamily="2" charset="2"/>
              <a:buChar char="q"/>
            </a:pPr>
            <a:r>
              <a:rPr lang="en-US" sz="2000" dirty="0" smtClean="0"/>
              <a:t>identify </a:t>
            </a:r>
            <a:r>
              <a:rPr lang="en-US" sz="2000" b="1" dirty="0" smtClean="0"/>
              <a:t>audit objectives and existing controls </a:t>
            </a:r>
            <a:r>
              <a:rPr lang="en-US" sz="2000" dirty="0" smtClean="0"/>
              <a:t>and to </a:t>
            </a:r>
            <a:r>
              <a:rPr lang="en-US" sz="2000" b="1" dirty="0" smtClean="0"/>
              <a:t>associate controls with related audit objectives </a:t>
            </a:r>
            <a:endParaRPr lang="en-US" sz="2000" b="1" kern="1200" dirty="0" smtClean="0">
              <a:latin typeface="Arial" charset="0"/>
              <a:cs typeface="Arial" charset="0"/>
            </a:endParaRPr>
          </a:p>
          <a:p>
            <a:pPr marL="912813">
              <a:buFont typeface="Wingdings" pitchFamily="2" charset="2"/>
              <a:buChar char="q"/>
            </a:pPr>
            <a:r>
              <a:rPr lang="en-US" sz="2000" dirty="0" smtClean="0"/>
              <a:t>identify and evaluate </a:t>
            </a:r>
            <a:r>
              <a:rPr lang="en-US" sz="2000" b="1" dirty="0" smtClean="0"/>
              <a:t>control deficiencies</a:t>
            </a:r>
            <a:r>
              <a:rPr lang="en-US" sz="2000" dirty="0" smtClean="0"/>
              <a:t>, significant deficiencies, and </a:t>
            </a:r>
            <a:r>
              <a:rPr lang="en-US" sz="2000" b="1" dirty="0" smtClean="0"/>
              <a:t>material weaknesses </a:t>
            </a:r>
            <a:r>
              <a:rPr lang="en-US" sz="2000" dirty="0" smtClean="0"/>
              <a:t>and to </a:t>
            </a:r>
            <a:r>
              <a:rPr lang="en-US" sz="2000" b="1" dirty="0" smtClean="0"/>
              <a:t>associate</a:t>
            </a:r>
            <a:r>
              <a:rPr lang="en-US" sz="2000" dirty="0" smtClean="0"/>
              <a:t> significant deficiencies and material weaknesses </a:t>
            </a:r>
            <a:r>
              <a:rPr lang="en-US" sz="2000" b="1" dirty="0" smtClean="0"/>
              <a:t>with</a:t>
            </a:r>
            <a:r>
              <a:rPr lang="en-US" sz="2000" dirty="0" smtClean="0"/>
              <a:t> related </a:t>
            </a:r>
            <a:r>
              <a:rPr lang="en-US" sz="2000" b="1" dirty="0" smtClean="0"/>
              <a:t>audit objectives </a:t>
            </a:r>
            <a:endParaRPr lang="en-US" sz="2000" b="1" kern="1200" dirty="0" smtClean="0">
              <a:latin typeface="Arial" charset="0"/>
              <a:cs typeface="Arial" charset="0"/>
            </a:endParaRPr>
          </a:p>
          <a:p>
            <a:pPr marL="912813">
              <a:buFont typeface="Wingdings" pitchFamily="2" charset="2"/>
              <a:buChar char="q"/>
            </a:pPr>
            <a:r>
              <a:rPr lang="en-US" sz="2000" dirty="0" smtClean="0"/>
              <a:t>assess </a:t>
            </a:r>
            <a:r>
              <a:rPr lang="en-US" sz="2000" b="1" dirty="0" smtClean="0"/>
              <a:t>control risk for each related audit objective</a:t>
            </a:r>
          </a:p>
          <a:p>
            <a:pPr>
              <a:buNone/>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Control risk – </a:t>
            </a:r>
            <a:r>
              <a:rPr lang="en-US" sz="4000" dirty="0" err="1" smtClean="0">
                <a:latin typeface="Verdana" pitchFamily="34" charset="0"/>
                <a:ea typeface="Verdana" pitchFamily="34" charset="0"/>
                <a:cs typeface="Verdana" pitchFamily="34" charset="0"/>
              </a:rPr>
              <a:t>ToC</a:t>
            </a:r>
            <a:r>
              <a:rPr lang="en-US" sz="4000" dirty="0" smtClean="0">
                <a:latin typeface="Verdana" pitchFamily="34" charset="0"/>
                <a:ea typeface="Verdana" pitchFamily="34" charset="0"/>
                <a:cs typeface="Verdana" pitchFamily="34" charset="0"/>
              </a:rPr>
              <a:t> </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38</a:t>
            </a:fld>
            <a:endParaRPr lang="de-AT" altLang="en-US"/>
          </a:p>
        </p:txBody>
      </p:sp>
      <p:sp>
        <p:nvSpPr>
          <p:cNvPr id="8" name="Содержимое 2"/>
          <p:cNvSpPr>
            <a:spLocks noGrp="1"/>
          </p:cNvSpPr>
          <p:nvPr>
            <p:ph idx="1"/>
          </p:nvPr>
        </p:nvSpPr>
        <p:spPr>
          <a:xfrm>
            <a:off x="457200" y="955675"/>
            <a:ext cx="8229600" cy="4530725"/>
          </a:xfrm>
        </p:spPr>
        <p:txBody>
          <a:bodyPr/>
          <a:lstStyle/>
          <a:p>
            <a:r>
              <a:rPr lang="en-US" sz="2000" b="1" dirty="0" smtClean="0"/>
              <a:t>Tests of controls </a:t>
            </a:r>
            <a:r>
              <a:rPr lang="en-US" sz="2000" dirty="0" smtClean="0"/>
              <a:t>are audit </a:t>
            </a:r>
            <a:r>
              <a:rPr lang="en-US" sz="2000" b="1" dirty="0" smtClean="0"/>
              <a:t>procedures to test the effectiveness of control policies and procedures in support of a reduced control risk</a:t>
            </a:r>
            <a:r>
              <a:rPr lang="en-US" sz="2000" dirty="0" smtClean="0"/>
              <a:t>. Key internal controls must be supported by tests of controls. </a:t>
            </a:r>
            <a:r>
              <a:rPr lang="en-US" sz="2000" b="1" dirty="0" smtClean="0"/>
              <a:t>The extent to which the test of controls are applied depends on the assessed control risk</a:t>
            </a:r>
            <a:r>
              <a:rPr lang="en-US" sz="2000" dirty="0" smtClean="0"/>
              <a:t>. The lower the assessed control risk, the more extensive the tests should be in order to support the high degree of reliance upon internal control.</a:t>
            </a:r>
          </a:p>
          <a:p>
            <a:r>
              <a:rPr lang="en-US" sz="2000" b="1" dirty="0" smtClean="0"/>
              <a:t>If an auditor’s low assessment of control risk is based on the expectation that controls are operating effectively, he must perform tests of controls to obtain evidence that the controls were operating effectively during the period.</a:t>
            </a:r>
            <a:r>
              <a:rPr lang="en-US" sz="2000" dirty="0" smtClean="0"/>
              <a:t> Testing for operating effectiveness is different from determining if controls have been implemented. The auditor determines that the relevant controls exist and that the company is using them to show implementation.  When performing tests of the operating effectiveness of controls, the auditor obtains audit evidence about how controls were applied at relevant times during the audit period, the consistency with which they were applied, and by whom or by what means they were applied.</a:t>
            </a:r>
          </a:p>
          <a:p>
            <a:pPr>
              <a:buNone/>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Control risk – </a:t>
            </a:r>
            <a:r>
              <a:rPr lang="en-US" sz="4000" dirty="0" err="1" smtClean="0">
                <a:latin typeface="Verdana" pitchFamily="34" charset="0"/>
                <a:ea typeface="Verdana" pitchFamily="34" charset="0"/>
                <a:cs typeface="Verdana" pitchFamily="34" charset="0"/>
              </a:rPr>
              <a:t>ToC</a:t>
            </a:r>
            <a:r>
              <a:rPr lang="en-US" sz="4000" dirty="0" smtClean="0">
                <a:latin typeface="Verdana" pitchFamily="34" charset="0"/>
                <a:ea typeface="Verdana" pitchFamily="34" charset="0"/>
                <a:cs typeface="Verdana" pitchFamily="34" charset="0"/>
              </a:rPr>
              <a:t> </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39</a:t>
            </a:fld>
            <a:endParaRPr lang="de-AT" altLang="en-US"/>
          </a:p>
        </p:txBody>
      </p:sp>
      <p:sp>
        <p:nvSpPr>
          <p:cNvPr id="8" name="Содержимое 2"/>
          <p:cNvSpPr>
            <a:spLocks noGrp="1"/>
          </p:cNvSpPr>
          <p:nvPr>
            <p:ph idx="1"/>
          </p:nvPr>
        </p:nvSpPr>
        <p:spPr>
          <a:xfrm>
            <a:off x="457200" y="879475"/>
            <a:ext cx="8229600" cy="4530725"/>
          </a:xfrm>
        </p:spPr>
        <p:txBody>
          <a:bodyPr/>
          <a:lstStyle/>
          <a:p>
            <a:r>
              <a:rPr lang="en-US" sz="2000" b="1" dirty="0" smtClean="0"/>
              <a:t>Tests of controls generally consist of one (or a combination) of four types of evidence-gathering techniques</a:t>
            </a:r>
            <a:r>
              <a:rPr lang="en-US" sz="2000" dirty="0" smtClean="0"/>
              <a:t>: 1 inquiry of client personnel; 2 observation; 3 inspection (examination of documents); 4 </a:t>
            </a:r>
            <a:r>
              <a:rPr lang="en-US" sz="2000" dirty="0" err="1" smtClean="0"/>
              <a:t>reperformance</a:t>
            </a:r>
            <a:r>
              <a:rPr lang="en-US" sz="2000" dirty="0" smtClean="0"/>
              <a:t> (or recalculation) – </a:t>
            </a:r>
            <a:r>
              <a:rPr lang="en-US" sz="2000" b="1" dirty="0" smtClean="0"/>
              <a:t>the same procedures as those for obtaining understanding of entity. </a:t>
            </a:r>
          </a:p>
          <a:p>
            <a:r>
              <a:rPr lang="en-US" sz="2000" b="1" dirty="0" smtClean="0"/>
              <a:t>One type of evidence is not enough </a:t>
            </a:r>
            <a:r>
              <a:rPr lang="en-US" sz="2000" dirty="0" smtClean="0"/>
              <a:t>- inquiry alone will not provide sufficient appropriate audit evidence. Sometimes substantive tests may be used as tests of controls. When responding to the risk assessment, the auditor may use tests of details of transactions as tests of controls. The objective of tests of details performed as tests of controls is to evaluate whether a control operated effectively. The objective of tests of details performed as substantive procedures is to detect material misstatements in the financial statements.</a:t>
            </a:r>
          </a:p>
          <a:p>
            <a:r>
              <a:rPr lang="en-US" sz="2000" b="1" dirty="0" smtClean="0"/>
              <a:t>Timing</a:t>
            </a:r>
            <a:r>
              <a:rPr lang="en-US" sz="2000" dirty="0" smtClean="0"/>
              <a:t> - </a:t>
            </a:r>
            <a:r>
              <a:rPr lang="en-US" sz="2000" b="1" dirty="0" smtClean="0"/>
              <a:t>the timeliness of evidential matter is about when the evidence was obtained and the portion of the audit period to which it may be applied</a:t>
            </a:r>
            <a:r>
              <a:rPr lang="en-US" sz="2000" dirty="0" smtClean="0"/>
              <a:t>. If the auditor tests controls </a:t>
            </a:r>
            <a:r>
              <a:rPr lang="en-US" sz="2000" b="1" dirty="0" smtClean="0"/>
              <a:t>at a particular time</a:t>
            </a:r>
            <a:r>
              <a:rPr lang="en-US" sz="2000" dirty="0" smtClean="0"/>
              <a:t>, the auditor only obtains audit </a:t>
            </a:r>
            <a:r>
              <a:rPr lang="en-US" sz="2000" b="1" dirty="0" smtClean="0"/>
              <a:t>evidence that the controls </a:t>
            </a:r>
          </a:p>
          <a:p>
            <a:endParaRPr lang="en-US" sz="2000" dirty="0" smtClean="0"/>
          </a:p>
          <a:p>
            <a:endParaRPr lang="en-US" sz="2000" dirty="0" smtClean="0"/>
          </a:p>
          <a:p>
            <a:pPr marL="912813" defTabSz="1258888">
              <a:buNone/>
            </a:pPr>
            <a:endParaRPr lang="en-US" sz="2000"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Understanding </a:t>
            </a:r>
            <a:r>
              <a:rPr lang="en-US" sz="4000" dirty="0" smtClean="0">
                <a:latin typeface="Verdana" pitchFamily="34" charset="0"/>
                <a:ea typeface="Verdana" pitchFamily="34" charset="0"/>
                <a:cs typeface="Verdana" pitchFamily="34" charset="0"/>
              </a:rPr>
              <a:t>– AP*</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4530725"/>
          </a:xfrm>
        </p:spPr>
        <p:txBody>
          <a:bodyPr/>
          <a:lstStyle/>
          <a:p>
            <a:pPr marL="912813" indent="1588">
              <a:buNone/>
            </a:pPr>
            <a:r>
              <a:rPr lang="en-US" sz="2000" kern="1200" dirty="0" smtClean="0">
                <a:latin typeface="Arial" charset="0"/>
                <a:cs typeface="Arial" charset="0"/>
              </a:rPr>
              <a:t>reducing investment in working capital, introducing new product lines, reducing taxes, or reducing selling and distribution expenses. However, although management will typically be the most effective and efficient information source, it might be worthwhile to obtain information from others, in order to reduce the potential for bias.</a:t>
            </a:r>
          </a:p>
          <a:p>
            <a:pPr marL="912813">
              <a:buFont typeface="Wingdings" pitchFamily="2" charset="2"/>
              <a:buChar char="q"/>
            </a:pPr>
            <a:r>
              <a:rPr lang="en-US" sz="2000" b="1" kern="1200" dirty="0" smtClean="0">
                <a:latin typeface="Arial" charset="0"/>
                <a:cs typeface="Arial" charset="0"/>
              </a:rPr>
              <a:t>Observation and inspection </a:t>
            </a:r>
            <a:r>
              <a:rPr lang="en-US" sz="2000" kern="1200" dirty="0" smtClean="0">
                <a:latin typeface="Arial" charset="0"/>
                <a:cs typeface="Arial" charset="0"/>
              </a:rPr>
              <a:t>-  A visit to, and tour of, the company premises will help the auditor develop a better understanding of the client’s business and operations. Seeing the production process will help the auditor assess the inventory movement and the use of fixed assets. Rust on equipment may indicate that plant assets have been idle. Excessive dust on raw materials or finished goods may indicate a problem of obsolescence. </a:t>
            </a:r>
          </a:p>
          <a:p>
            <a:pPr marL="912813">
              <a:buFont typeface="Wingdings" pitchFamily="2" charset="2"/>
              <a:buChar char="q"/>
            </a:pPr>
            <a:r>
              <a:rPr lang="en-US" sz="2000" b="1" kern="1200" dirty="0" smtClean="0">
                <a:latin typeface="Arial" charset="0"/>
                <a:cs typeface="Arial" charset="0"/>
              </a:rPr>
              <a:t>Other information sources</a:t>
            </a:r>
            <a:r>
              <a:rPr lang="en-US" sz="2000" kern="1200" dirty="0" smtClean="0">
                <a:latin typeface="Arial" charset="0"/>
                <a:cs typeface="Arial" charset="0"/>
              </a:rPr>
              <a:t> - In addition to these procedures, the auditor might consider obtaining information from others sources, for example, the entity’s external legal counsel, or externally available data sources, including analysts’ reports, industry journals, government statistics, surveys, texts etc. </a:t>
            </a:r>
          </a:p>
          <a:p>
            <a:pPr marL="912813" lvl="0">
              <a:buFont typeface="Wingdings" pitchFamily="2" charset="2"/>
              <a:buChar char="q"/>
            </a:pPr>
            <a:endParaRPr lang="en-US" sz="2000" kern="1200" dirty="0" smtClean="0">
              <a:latin typeface="Arial" charset="0"/>
              <a:cs typeface="Arial" charset="0"/>
            </a:endParaRPr>
          </a:p>
          <a:p>
            <a:endParaRPr lang="en-US" sz="2000" dirty="0" smtClean="0"/>
          </a:p>
          <a:p>
            <a:pPr>
              <a:buNone/>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Control risk – </a:t>
            </a:r>
            <a:r>
              <a:rPr lang="en-US" sz="4000" dirty="0" err="1" smtClean="0">
                <a:latin typeface="Verdana" pitchFamily="34" charset="0"/>
                <a:ea typeface="Verdana" pitchFamily="34" charset="0"/>
                <a:cs typeface="Verdana" pitchFamily="34" charset="0"/>
              </a:rPr>
              <a:t>ToC</a:t>
            </a:r>
            <a:r>
              <a:rPr lang="en-US" sz="4000" dirty="0" smtClean="0">
                <a:latin typeface="Verdana" pitchFamily="34" charset="0"/>
                <a:ea typeface="Verdana" pitchFamily="34" charset="0"/>
                <a:cs typeface="Verdana" pitchFamily="34" charset="0"/>
              </a:rPr>
              <a:t> </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40</a:t>
            </a:fld>
            <a:endParaRPr lang="de-AT" altLang="en-US"/>
          </a:p>
        </p:txBody>
      </p:sp>
      <p:sp>
        <p:nvSpPr>
          <p:cNvPr id="8" name="Содержимое 2"/>
          <p:cNvSpPr>
            <a:spLocks noGrp="1"/>
          </p:cNvSpPr>
          <p:nvPr>
            <p:ph idx="1"/>
          </p:nvPr>
        </p:nvSpPr>
        <p:spPr>
          <a:xfrm>
            <a:off x="457200" y="990600"/>
            <a:ext cx="8229600" cy="4530725"/>
          </a:xfrm>
        </p:spPr>
        <p:txBody>
          <a:bodyPr/>
          <a:lstStyle/>
          <a:p>
            <a:pPr indent="-3175">
              <a:buNone/>
            </a:pPr>
            <a:r>
              <a:rPr lang="en-US" sz="2000" b="1" dirty="0" smtClean="0"/>
              <a:t>operate effectively at that time</a:t>
            </a:r>
            <a:r>
              <a:rPr lang="en-US" sz="2000" dirty="0" smtClean="0"/>
              <a:t>. However, if the auditor tests controls </a:t>
            </a:r>
            <a:r>
              <a:rPr lang="en-US" sz="2000" b="1" dirty="0" smtClean="0"/>
              <a:t>throughout a period</a:t>
            </a:r>
            <a:r>
              <a:rPr lang="en-US" sz="2000" dirty="0" smtClean="0"/>
              <a:t>, he obtains audit evidence of the </a:t>
            </a:r>
            <a:r>
              <a:rPr lang="en-US" sz="2000" b="1" dirty="0" smtClean="0"/>
              <a:t>effectiveness of the operation of the controls during that period. </a:t>
            </a:r>
          </a:p>
          <a:p>
            <a:r>
              <a:rPr lang="en-US" sz="2000" b="1" dirty="0" smtClean="0"/>
              <a:t>Extent</a:t>
            </a:r>
            <a:r>
              <a:rPr lang="en-US" sz="2000" dirty="0" smtClean="0"/>
              <a:t> - </a:t>
            </a:r>
            <a:r>
              <a:rPr lang="en-US" sz="2000" b="1" dirty="0" smtClean="0"/>
              <a:t>the more reliance the auditor puts on controls in his audit, the greater the extent (amount) of the auditor’s tests of controls.</a:t>
            </a:r>
            <a:r>
              <a:rPr lang="en-US" sz="2000" dirty="0" smtClean="0"/>
              <a:t> In addition, as the rate of expected variability of the control increases, the auditor increases the extent of testing of the control. Use of IT processing decreases the extent of testing controls. Once the auditor determines that an automated control is functioning as intended, the auditor may perform tests to determine if the control continues to function effectively. </a:t>
            </a:r>
          </a:p>
          <a:p>
            <a:r>
              <a:rPr lang="en-US" sz="2000" b="1" dirty="0" smtClean="0"/>
              <a:t>Effect</a:t>
            </a:r>
            <a:r>
              <a:rPr lang="en-US" sz="2000" dirty="0" smtClean="0"/>
              <a:t> - the assessed level of control risk for an assertion has a direct effect on the design of substantive tests. </a:t>
            </a:r>
            <a:r>
              <a:rPr lang="en-US" sz="2000" b="1" dirty="0" smtClean="0"/>
              <a:t>The lower the assessed level of control risk, the less evidence the auditor needs from substantive tests.</a:t>
            </a:r>
            <a:r>
              <a:rPr lang="en-US" sz="2000" dirty="0" smtClean="0"/>
              <a:t> The auditor’s control risk assessment influences the nature, timing, and extent of substantive procedures to be performed. </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Planning </a:t>
            </a:r>
            <a:r>
              <a:rPr lang="en-US" sz="4000" dirty="0" smtClean="0">
                <a:latin typeface="Verdana" pitchFamily="34" charset="0"/>
                <a:ea typeface="Verdana" pitchFamily="34" charset="0"/>
                <a:cs typeface="Verdana" pitchFamily="34" charset="0"/>
              </a:rPr>
              <a:t>– evidence*</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41</a:t>
            </a:fld>
            <a:endParaRPr lang="de-AT" altLang="en-US"/>
          </a:p>
        </p:txBody>
      </p:sp>
      <p:sp>
        <p:nvSpPr>
          <p:cNvPr id="8" name="Содержимое 2"/>
          <p:cNvSpPr>
            <a:spLocks noGrp="1"/>
          </p:cNvSpPr>
          <p:nvPr>
            <p:ph idx="1"/>
          </p:nvPr>
        </p:nvSpPr>
        <p:spPr>
          <a:xfrm>
            <a:off x="457200" y="879475"/>
            <a:ext cx="8229600" cy="5978525"/>
          </a:xfrm>
        </p:spPr>
        <p:txBody>
          <a:bodyPr/>
          <a:lstStyle/>
          <a:p>
            <a:r>
              <a:rPr lang="en-US" sz="2000" dirty="0" smtClean="0"/>
              <a:t>Based on the audit procedures performed and the audit evidence obtained, </a:t>
            </a:r>
            <a:r>
              <a:rPr lang="en-US" sz="2000" b="1" dirty="0" smtClean="0"/>
              <a:t>the auditor should evaluate whether the assessments of the risks of material misstatement at the assertion level remain appropriate</a:t>
            </a:r>
            <a:r>
              <a:rPr lang="en-US" sz="2000" dirty="0" smtClean="0"/>
              <a:t>. </a:t>
            </a:r>
            <a:r>
              <a:rPr lang="en-US" sz="2000" b="1" dirty="0" smtClean="0"/>
              <a:t>The auditor’s assessment of the components of audit risk may change during the course of an audit. The audit evidence obtained may cause the auditor to modify the nature, timing, or extent of other planned audit procedures</a:t>
            </a:r>
            <a:r>
              <a:rPr lang="en-US" sz="2000" dirty="0" smtClean="0"/>
              <a:t>. The auditor may conclude that evidence is likely to be available to support a further reduction in the assessed level of control risks for some assertions. In all such cases, the auditor should revise his assessment of control risk and should consider changing his audit strategy for the related financial statement assertion audit objective.</a:t>
            </a:r>
          </a:p>
          <a:p>
            <a:pPr marL="912813">
              <a:buFont typeface="Wingdings" pitchFamily="2" charset="2"/>
              <a:buChar char="q"/>
            </a:pPr>
            <a:r>
              <a:rPr lang="en-US" sz="2000" b="1" dirty="0" smtClean="0"/>
              <a:t>Appropriateness of evidence – a measure of the quality of evidence</a:t>
            </a:r>
            <a:r>
              <a:rPr lang="en-US" sz="2000" dirty="0" smtClean="0"/>
              <a:t>, meaning its </a:t>
            </a:r>
            <a:r>
              <a:rPr lang="en-US" sz="2000" b="1" dirty="0" smtClean="0"/>
              <a:t>relevance and reliability in meeting audit objectives for classes of transactions, account balances, and related disclosures.</a:t>
            </a:r>
            <a:r>
              <a:rPr lang="en-US" sz="2000" dirty="0" smtClean="0"/>
              <a:t> </a:t>
            </a:r>
            <a:r>
              <a:rPr lang="en-US" sz="2000" b="1" dirty="0" smtClean="0"/>
              <a:t>If evidence is considered highly appropriate, it is a great help in persuading the auditor that financial statements are fairly </a:t>
            </a:r>
            <a:endParaRPr lang="en-US" sz="2000" dirty="0" smtClean="0"/>
          </a:p>
          <a:p>
            <a:pPr>
              <a:buNone/>
            </a:pPr>
            <a:endParaRPr lang="en-US" sz="2000" dirty="0" smtClean="0"/>
          </a:p>
          <a:p>
            <a:pPr>
              <a:buNone/>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Planning </a:t>
            </a:r>
            <a:r>
              <a:rPr lang="en-US" sz="4000" dirty="0" smtClean="0">
                <a:latin typeface="Verdana" pitchFamily="34" charset="0"/>
                <a:ea typeface="Verdana" pitchFamily="34" charset="0"/>
                <a:cs typeface="Verdana" pitchFamily="34" charset="0"/>
              </a:rPr>
              <a:t>– evidence*</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42</a:t>
            </a:fld>
            <a:endParaRPr lang="de-AT" altLang="en-US"/>
          </a:p>
        </p:txBody>
      </p:sp>
      <p:sp>
        <p:nvSpPr>
          <p:cNvPr id="8" name="Содержимое 2"/>
          <p:cNvSpPr>
            <a:spLocks noGrp="1"/>
          </p:cNvSpPr>
          <p:nvPr>
            <p:ph idx="1"/>
          </p:nvPr>
        </p:nvSpPr>
        <p:spPr>
          <a:xfrm>
            <a:off x="457200" y="838200"/>
            <a:ext cx="8229600" cy="4530725"/>
          </a:xfrm>
        </p:spPr>
        <p:txBody>
          <a:bodyPr/>
          <a:lstStyle/>
          <a:p>
            <a:pPr marL="912813" indent="1588">
              <a:buNone/>
            </a:pPr>
            <a:r>
              <a:rPr lang="en-US" sz="2000" b="1" dirty="0" smtClean="0"/>
              <a:t>stated.</a:t>
            </a:r>
            <a:r>
              <a:rPr lang="en-US" sz="2000" dirty="0" smtClean="0"/>
              <a:t> Note that </a:t>
            </a:r>
            <a:r>
              <a:rPr lang="en-US" sz="2000" b="1" dirty="0" smtClean="0"/>
              <a:t>appropriateness of evidence deals only with the audit procedures selected. Appropriateness cannot be improved by selecting a larger sample size or different population items. It can be improved only by selecting audit procedures that are more relevant or provide more reliable evidence.</a:t>
            </a:r>
          </a:p>
          <a:p>
            <a:pPr marL="912813">
              <a:buFont typeface="Wingdings" pitchFamily="2" charset="2"/>
              <a:buChar char="q"/>
            </a:pPr>
            <a:r>
              <a:rPr lang="en-US" sz="2000" b="1" dirty="0" smtClean="0"/>
              <a:t>Sufficiency</a:t>
            </a:r>
            <a:r>
              <a:rPr lang="en-US" sz="2000" dirty="0" smtClean="0"/>
              <a:t> – is the </a:t>
            </a:r>
            <a:r>
              <a:rPr lang="en-US" sz="2000" b="1" dirty="0" smtClean="0"/>
              <a:t>quantity of evidence obtained</a:t>
            </a:r>
            <a:r>
              <a:rPr lang="en-US" sz="2000" dirty="0" smtClean="0"/>
              <a:t>. It is </a:t>
            </a:r>
            <a:r>
              <a:rPr lang="en-US" sz="2000" b="1" dirty="0" smtClean="0"/>
              <a:t>measured </a:t>
            </a:r>
            <a:r>
              <a:rPr lang="en-US" sz="2000" dirty="0" smtClean="0"/>
              <a:t>primarily</a:t>
            </a:r>
            <a:r>
              <a:rPr lang="en-US" sz="2000" b="1" dirty="0" smtClean="0"/>
              <a:t> by the sample size</a:t>
            </a:r>
            <a:r>
              <a:rPr lang="en-US" sz="2000" dirty="0" smtClean="0"/>
              <a:t> the auditor selects. </a:t>
            </a:r>
          </a:p>
          <a:p>
            <a:r>
              <a:rPr lang="en-US" sz="2000" dirty="0" smtClean="0"/>
              <a:t>The final step in the planning process is to prepare </a:t>
            </a:r>
            <a:r>
              <a:rPr lang="en-US" sz="2000" b="1" dirty="0" smtClean="0"/>
              <a:t>an audit planning memorandum</a:t>
            </a:r>
            <a:r>
              <a:rPr lang="en-US" sz="2000" dirty="0" smtClean="0"/>
              <a:t> and </a:t>
            </a:r>
            <a:r>
              <a:rPr lang="en-US" sz="2000" b="1" dirty="0" smtClean="0"/>
              <a:t>an audit plan</a:t>
            </a:r>
            <a:r>
              <a:rPr lang="en-US" sz="2000" dirty="0" smtClean="0"/>
              <a:t>. The </a:t>
            </a:r>
            <a:r>
              <a:rPr lang="en-US" sz="2000" b="1" dirty="0" smtClean="0"/>
              <a:t>audit planning memorandum</a:t>
            </a:r>
            <a:r>
              <a:rPr lang="en-US" sz="2000" dirty="0" smtClean="0"/>
              <a:t> summarizes the</a:t>
            </a:r>
            <a:r>
              <a:rPr lang="en-US" sz="2000" b="1" dirty="0" smtClean="0"/>
              <a:t> overall audit strategy and contains the decisions regarding the overall scope, emphasis, and conduct of the audit, planned audit responses </a:t>
            </a:r>
            <a:r>
              <a:rPr lang="en-US" sz="2000" dirty="0" smtClean="0"/>
              <a:t>at the overall financial statement level, along with a </a:t>
            </a:r>
            <a:r>
              <a:rPr lang="en-US" sz="2000" b="1" dirty="0" smtClean="0"/>
              <a:t>summarization of significant matters documented in the audit plan.</a:t>
            </a:r>
          </a:p>
          <a:p>
            <a:pPr lvl="0"/>
            <a:r>
              <a:rPr lang="en-US" sz="2000" b="1" dirty="0" smtClean="0"/>
              <a:t>Audit plan</a:t>
            </a:r>
            <a:r>
              <a:rPr lang="en-US" sz="2000" dirty="0" smtClean="0"/>
              <a:t> (also known as “audit program</a:t>
            </a:r>
            <a:r>
              <a:rPr lang="en-US" sz="2000" b="1" dirty="0" smtClean="0"/>
              <a:t>”) sets out the nature, timing and extent of planned audit procedures required to implement the overall audit strategy into a comprehensive description of the work to be performed</a:t>
            </a:r>
            <a:r>
              <a:rPr lang="en-US" sz="2000" dirty="0" smtClean="0"/>
              <a:t>. </a:t>
            </a:r>
          </a:p>
          <a:p>
            <a:endParaRPr lang="en-US" sz="2000" dirty="0" smtClean="0"/>
          </a:p>
          <a:p>
            <a:endParaRPr lang="en-US" sz="2000" kern="1200" dirty="0" smtClean="0">
              <a:latin typeface="Arial" charset="0"/>
              <a:cs typeface="Arial" charset="0"/>
            </a:endParaRPr>
          </a:p>
          <a:p>
            <a:pPr>
              <a:buNone/>
            </a:pPr>
            <a:endParaRPr lang="en-US" sz="2000" dirty="0" smtClean="0"/>
          </a:p>
          <a:p>
            <a:pPr>
              <a:buNone/>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Recommended reading</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err="1" smtClean="0"/>
              <a:t>Arens</a:t>
            </a:r>
            <a:r>
              <a:rPr lang="en-US" sz="2000" dirty="0" smtClean="0"/>
              <a:t> et al. (2015) – chosen chapters will be uploaded to IS</a:t>
            </a:r>
          </a:p>
          <a:p>
            <a:pPr marL="912813">
              <a:buFont typeface="Wingdings" pitchFamily="2" charset="2"/>
              <a:buChar char="q"/>
              <a:defRPr/>
            </a:pPr>
            <a:r>
              <a:rPr lang="en-US" sz="2000" dirty="0" smtClean="0"/>
              <a:t>Ch. 8-10 (whole)</a:t>
            </a:r>
          </a:p>
          <a:p>
            <a:r>
              <a:rPr lang="en-US" sz="2000" dirty="0" smtClean="0"/>
              <a:t>Hayes et al. (2014) – chosen chapters will be uploaded to IS</a:t>
            </a:r>
          </a:p>
          <a:p>
            <a:pPr marL="912813">
              <a:buFont typeface="Wingdings" pitchFamily="2" charset="2"/>
              <a:buChar char="q"/>
              <a:defRPr/>
            </a:pPr>
            <a:r>
              <a:rPr lang="en-US" sz="2000" dirty="0" smtClean="0"/>
              <a:t>Ch. 6-8 (whole)</a:t>
            </a:r>
          </a:p>
          <a:p>
            <a:r>
              <a:rPr lang="en-US" sz="2000" dirty="0" smtClean="0"/>
              <a:t>ISA 300, 310, 315, 320, 330, 400 </a:t>
            </a:r>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43</a:t>
            </a:fld>
            <a:endParaRPr lang="de-AT" alt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a:t>
            </a:r>
            <a:r>
              <a:rPr lang="en-US" sz="4000" dirty="0" smtClean="0">
                <a:latin typeface="Verdana" pitchFamily="34" charset="0"/>
                <a:ea typeface="Verdana" pitchFamily="34" charset="0"/>
                <a:cs typeface="Verdana" pitchFamily="34" charset="0"/>
              </a:rPr>
              <a:t>300 - Planning</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08075"/>
            <a:ext cx="8229600" cy="5749925"/>
          </a:xfrm>
        </p:spPr>
        <p:txBody>
          <a:bodyPr/>
          <a:lstStyle/>
          <a:p>
            <a:r>
              <a:rPr lang="en-US" sz="2000" b="1" dirty="0" smtClean="0"/>
              <a:t>Scope:</a:t>
            </a:r>
          </a:p>
          <a:p>
            <a:pPr marL="912813">
              <a:buFont typeface="Wingdings" pitchFamily="2" charset="2"/>
              <a:buChar char="q"/>
            </a:pPr>
            <a:r>
              <a:rPr lang="en-US" sz="2000" dirty="0" smtClean="0"/>
              <a:t>ISA 300 deals with the auditor’s responsibility to plan an audit of </a:t>
            </a:r>
            <a:r>
              <a:rPr lang="en-US" sz="2000" dirty="0" smtClean="0"/>
              <a:t>financial statements. </a:t>
            </a:r>
            <a:r>
              <a:rPr lang="en-US" sz="2000" dirty="0" smtClean="0"/>
              <a:t>ISA 300 is written in the context of recurring audits. Additional considerations in an initial audit engagement are separately identified.</a:t>
            </a:r>
          </a:p>
          <a:p>
            <a:r>
              <a:rPr lang="en-US" sz="2000" b="1" dirty="0" smtClean="0"/>
              <a:t>Objective: </a:t>
            </a:r>
          </a:p>
          <a:p>
            <a:pPr marL="912813">
              <a:buFont typeface="Wingdings" pitchFamily="2" charset="2"/>
              <a:buChar char="q"/>
            </a:pPr>
            <a:r>
              <a:rPr lang="en-US" sz="2000" dirty="0" smtClean="0"/>
              <a:t>The objective of the of the auditor is to plan the audit so that it will be performed in an effective manner.</a:t>
            </a:r>
          </a:p>
          <a:p>
            <a:r>
              <a:rPr lang="en-US" sz="2000" b="1" dirty="0" smtClean="0"/>
              <a:t>Requirements:</a:t>
            </a:r>
          </a:p>
          <a:p>
            <a:pPr marL="912813" lvl="0">
              <a:buFont typeface="Wingdings" pitchFamily="2" charset="2"/>
              <a:buChar char="q"/>
            </a:pPr>
            <a:r>
              <a:rPr lang="en-US" sz="2000" dirty="0" smtClean="0"/>
              <a:t>ISA </a:t>
            </a:r>
            <a:r>
              <a:rPr lang="en-US" sz="2000" dirty="0" smtClean="0"/>
              <a:t>300 requires to get engagement partner and other key members of the engagement team to get involve in</a:t>
            </a:r>
          </a:p>
          <a:p>
            <a:pPr marL="1377950" lvl="1" indent="-342900">
              <a:buClr>
                <a:schemeClr val="accent1"/>
              </a:buClr>
              <a:buSzPct val="65000"/>
              <a:buFont typeface="Wingdings" pitchFamily="2" charset="2"/>
              <a:buChar char="Ø"/>
            </a:pPr>
            <a:r>
              <a:rPr lang="en-US" sz="2000" dirty="0" smtClean="0">
                <a:ea typeface="+mn-ea"/>
                <a:cs typeface="+mn-cs"/>
              </a:rPr>
              <a:t>Planning</a:t>
            </a:r>
          </a:p>
          <a:p>
            <a:pPr marL="1377950" lvl="1" indent="-342900">
              <a:buClr>
                <a:schemeClr val="accent1"/>
              </a:buClr>
              <a:buSzPct val="65000"/>
              <a:buFont typeface="Wingdings" pitchFamily="2" charset="2"/>
              <a:buChar char="Ø"/>
            </a:pPr>
            <a:r>
              <a:rPr lang="en-US" sz="2000" dirty="0" smtClean="0">
                <a:ea typeface="+mn-ea"/>
                <a:cs typeface="+mn-cs"/>
              </a:rPr>
              <a:t>Discussion</a:t>
            </a:r>
          </a:p>
          <a:p>
            <a:pPr marL="912813">
              <a:buFont typeface="Wingdings" pitchFamily="2" charset="2"/>
              <a:buChar char="q"/>
            </a:pPr>
            <a:r>
              <a:rPr lang="en-US" sz="2000" dirty="0" smtClean="0"/>
              <a:t>ISA 300 require under take the following activities at the beginning of the current audit engagement;</a:t>
            </a:r>
          </a:p>
          <a:p>
            <a:pPr marL="1377950" lvl="1" indent="-342900">
              <a:buClr>
                <a:schemeClr val="accent1"/>
              </a:buClr>
              <a:buSzPct val="65000"/>
              <a:buFont typeface="Wingdings" pitchFamily="2" charset="2"/>
              <a:buChar char="Ø"/>
            </a:pPr>
            <a:r>
              <a:rPr lang="en-US" sz="2000" dirty="0" smtClean="0">
                <a:ea typeface="+mn-ea"/>
                <a:cs typeface="+mn-cs"/>
              </a:rPr>
              <a:t>Perform requirements of ISA 220</a:t>
            </a:r>
          </a:p>
          <a:p>
            <a:endParaRPr lang="en-US" sz="2000" b="1" dirty="0" smtClean="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44</a:t>
            </a:fld>
            <a:endParaRPr lang="de-AT" alt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a:t>
            </a:r>
            <a:r>
              <a:rPr lang="en-US" sz="4000" dirty="0" smtClean="0">
                <a:latin typeface="Verdana" pitchFamily="34" charset="0"/>
                <a:ea typeface="Verdana" pitchFamily="34" charset="0"/>
                <a:cs typeface="Verdana" pitchFamily="34" charset="0"/>
              </a:rPr>
              <a:t>300 - Planning</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08075"/>
            <a:ext cx="8229600" cy="5749925"/>
          </a:xfrm>
        </p:spPr>
        <p:txBody>
          <a:bodyPr/>
          <a:lstStyle/>
          <a:p>
            <a:pPr marL="1377950" lvl="1" indent="-342900">
              <a:buClr>
                <a:schemeClr val="accent1"/>
              </a:buClr>
              <a:buSzPct val="65000"/>
              <a:buFont typeface="Wingdings" pitchFamily="2" charset="2"/>
              <a:buChar char="Ø"/>
            </a:pPr>
            <a:r>
              <a:rPr lang="en-US" sz="2000" dirty="0" smtClean="0">
                <a:ea typeface="+mn-ea"/>
                <a:cs typeface="+mn-cs"/>
              </a:rPr>
              <a:t>Perform </a:t>
            </a:r>
            <a:r>
              <a:rPr lang="en-US" sz="2000" dirty="0" smtClean="0">
                <a:ea typeface="+mn-ea"/>
                <a:cs typeface="+mn-cs"/>
              </a:rPr>
              <a:t>requirements of ISA 220</a:t>
            </a:r>
          </a:p>
          <a:p>
            <a:pPr marL="1377950" lvl="1" indent="-342900">
              <a:buClr>
                <a:schemeClr val="accent1"/>
              </a:buClr>
              <a:buSzPct val="65000"/>
              <a:buFont typeface="Wingdings" pitchFamily="2" charset="2"/>
              <a:buChar char="Ø"/>
            </a:pPr>
            <a:r>
              <a:rPr lang="en-US" sz="2000" dirty="0" smtClean="0">
                <a:ea typeface="+mn-ea"/>
                <a:cs typeface="+mn-cs"/>
              </a:rPr>
              <a:t>Establishing and understanding terms of engagement in accordance with ISA 210</a:t>
            </a:r>
          </a:p>
          <a:p>
            <a:pPr marL="912813" lvl="0">
              <a:buFont typeface="Wingdings" pitchFamily="2" charset="2"/>
              <a:buChar char="q"/>
            </a:pPr>
            <a:r>
              <a:rPr lang="en-US" sz="2000" dirty="0" smtClean="0"/>
              <a:t>ISA 300 Require to establish overall audit strategy</a:t>
            </a:r>
          </a:p>
          <a:p>
            <a:pPr marL="1377950" lvl="1" indent="-342900">
              <a:buClr>
                <a:schemeClr val="accent1"/>
              </a:buClr>
              <a:buSzPct val="65000"/>
              <a:buFont typeface="Wingdings" pitchFamily="2" charset="2"/>
              <a:buChar char="Ø"/>
            </a:pPr>
            <a:r>
              <a:rPr lang="en-US" sz="2000" dirty="0" smtClean="0">
                <a:ea typeface="+mn-ea"/>
                <a:cs typeface="+mn-cs"/>
              </a:rPr>
              <a:t>Identify </a:t>
            </a:r>
            <a:r>
              <a:rPr lang="en-US" sz="2000" dirty="0" smtClean="0">
                <a:ea typeface="+mn-ea"/>
                <a:cs typeface="+mn-cs"/>
              </a:rPr>
              <a:t>the characteristics of the engagement that define its scope;</a:t>
            </a:r>
          </a:p>
          <a:p>
            <a:pPr marL="1377950" lvl="1" indent="-342900">
              <a:buClr>
                <a:schemeClr val="accent1"/>
              </a:buClr>
              <a:buSzPct val="65000"/>
              <a:buFont typeface="Wingdings" pitchFamily="2" charset="2"/>
              <a:buChar char="Ø"/>
            </a:pPr>
            <a:r>
              <a:rPr lang="en-US" sz="2000" dirty="0" smtClean="0">
                <a:ea typeface="+mn-ea"/>
                <a:cs typeface="+mn-cs"/>
              </a:rPr>
              <a:t>Ascertain the reporting objectives of the engagement to plan the timing of the audit and the nature of the communications required;</a:t>
            </a:r>
          </a:p>
          <a:p>
            <a:pPr marL="1377950" lvl="1" indent="-342900">
              <a:buClr>
                <a:schemeClr val="accent1"/>
              </a:buClr>
              <a:buSzPct val="65000"/>
              <a:buFont typeface="Wingdings" pitchFamily="2" charset="2"/>
              <a:buChar char="Ø"/>
            </a:pPr>
            <a:r>
              <a:rPr lang="en-US" sz="2000" dirty="0" smtClean="0">
                <a:ea typeface="+mn-ea"/>
                <a:cs typeface="+mn-cs"/>
              </a:rPr>
              <a:t>Consider the factors that, in the auditor’s professional </a:t>
            </a:r>
            <a:r>
              <a:rPr lang="en-US" sz="2000" dirty="0" err="1" smtClean="0">
                <a:ea typeface="+mn-ea"/>
                <a:cs typeface="+mn-cs"/>
              </a:rPr>
              <a:t>judgement</a:t>
            </a:r>
            <a:r>
              <a:rPr lang="en-US" sz="2000" dirty="0" smtClean="0">
                <a:ea typeface="+mn-ea"/>
                <a:cs typeface="+mn-cs"/>
              </a:rPr>
              <a:t>, are significant in directing the engagement team’s efforts;</a:t>
            </a:r>
          </a:p>
          <a:p>
            <a:pPr marL="1377950" lvl="1" indent="-342900">
              <a:buClr>
                <a:schemeClr val="accent1"/>
              </a:buClr>
              <a:buSzPct val="65000"/>
              <a:buFont typeface="Wingdings" pitchFamily="2" charset="2"/>
              <a:buChar char="Ø"/>
            </a:pPr>
            <a:r>
              <a:rPr lang="en-US" sz="2000" dirty="0" smtClean="0">
                <a:ea typeface="+mn-ea"/>
                <a:cs typeface="+mn-cs"/>
              </a:rPr>
              <a:t>Consider the results of preliminary engagement activities and, where applicable, whether knowledge gained on other engagements performed by the engagement partner for the entity is relevant; and</a:t>
            </a:r>
          </a:p>
          <a:p>
            <a:pPr marL="1377950" lvl="1" indent="-342900">
              <a:buClr>
                <a:schemeClr val="accent1"/>
              </a:buClr>
              <a:buSzPct val="65000"/>
              <a:buFont typeface="Wingdings" pitchFamily="2" charset="2"/>
              <a:buChar char="Ø"/>
            </a:pPr>
            <a:endParaRPr lang="en-US" sz="2000" dirty="0" smtClean="0">
              <a:ea typeface="+mn-ea"/>
              <a:cs typeface="+mn-cs"/>
            </a:endParaRPr>
          </a:p>
          <a:p>
            <a:endParaRPr lang="en-US" sz="2000" b="1" dirty="0" smtClean="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45</a:t>
            </a:fld>
            <a:endParaRPr lang="de-AT" alt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a:t>
            </a:r>
            <a:r>
              <a:rPr lang="en-US" sz="4000" dirty="0" smtClean="0">
                <a:latin typeface="Verdana" pitchFamily="34" charset="0"/>
                <a:ea typeface="Verdana" pitchFamily="34" charset="0"/>
                <a:cs typeface="Verdana" pitchFamily="34" charset="0"/>
              </a:rPr>
              <a:t>300 - Planning</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08075"/>
            <a:ext cx="8229600" cy="5749925"/>
          </a:xfrm>
        </p:spPr>
        <p:txBody>
          <a:bodyPr/>
          <a:lstStyle/>
          <a:p>
            <a:pPr marL="1377950" lvl="1" indent="-342900">
              <a:buClr>
                <a:schemeClr val="accent1"/>
              </a:buClr>
              <a:buSzPct val="65000"/>
              <a:buFont typeface="Wingdings" pitchFamily="2" charset="2"/>
              <a:buChar char="Ø"/>
            </a:pPr>
            <a:r>
              <a:rPr lang="en-US" sz="2000" dirty="0" smtClean="0">
                <a:ea typeface="+mn-ea"/>
                <a:cs typeface="+mn-cs"/>
              </a:rPr>
              <a:t>Ascertain </a:t>
            </a:r>
            <a:r>
              <a:rPr lang="en-US" sz="2000" dirty="0" smtClean="0">
                <a:ea typeface="+mn-ea"/>
                <a:cs typeface="+mn-cs"/>
              </a:rPr>
              <a:t>the nature, timing and extent of resources necessary to perform the engagement</a:t>
            </a:r>
            <a:r>
              <a:rPr lang="en-US" sz="2000" dirty="0" smtClean="0">
                <a:ea typeface="+mn-ea"/>
                <a:cs typeface="+mn-cs"/>
              </a:rPr>
              <a:t>.</a:t>
            </a:r>
          </a:p>
          <a:p>
            <a:pPr marL="912813">
              <a:buFont typeface="Wingdings" pitchFamily="2" charset="2"/>
              <a:buChar char="q"/>
            </a:pPr>
            <a:r>
              <a:rPr lang="en-US" sz="2000" dirty="0" smtClean="0"/>
              <a:t>ISA 300 require to develop audit plan that </a:t>
            </a:r>
            <a:r>
              <a:rPr lang="en-US" sz="2000" dirty="0" smtClean="0"/>
              <a:t>involve</a:t>
            </a:r>
          </a:p>
          <a:p>
            <a:pPr marL="1377950" lvl="1" indent="-342900">
              <a:buClr>
                <a:schemeClr val="accent1"/>
              </a:buClr>
              <a:buSzPct val="65000"/>
              <a:buFont typeface="Wingdings" pitchFamily="2" charset="2"/>
              <a:buChar char="Ø"/>
            </a:pPr>
            <a:r>
              <a:rPr lang="en-US" sz="2000" dirty="0" smtClean="0">
                <a:ea typeface="+mn-ea"/>
                <a:cs typeface="+mn-cs"/>
              </a:rPr>
              <a:t>The </a:t>
            </a:r>
            <a:r>
              <a:rPr lang="en-US" sz="2000" dirty="0" smtClean="0">
                <a:ea typeface="+mn-ea"/>
                <a:cs typeface="+mn-cs"/>
              </a:rPr>
              <a:t>nature, timing and extent of planned risk assessment procedures, as determined under ISA 315;</a:t>
            </a:r>
          </a:p>
          <a:p>
            <a:pPr marL="1377950" lvl="1" indent="-342900">
              <a:buClr>
                <a:schemeClr val="accent1"/>
              </a:buClr>
              <a:buSzPct val="65000"/>
              <a:buFont typeface="Wingdings" pitchFamily="2" charset="2"/>
              <a:buChar char="Ø"/>
            </a:pPr>
            <a:r>
              <a:rPr lang="en-US" sz="2000" dirty="0" smtClean="0">
                <a:ea typeface="+mn-ea"/>
                <a:cs typeface="+mn-cs"/>
              </a:rPr>
              <a:t>The nature, timing and extent of planned further audit procedures at the assertion level, as determined under ISA 330; and</a:t>
            </a:r>
          </a:p>
          <a:p>
            <a:pPr marL="1377950" lvl="1" indent="-342900">
              <a:buClr>
                <a:schemeClr val="accent1"/>
              </a:buClr>
              <a:buSzPct val="65000"/>
              <a:buFont typeface="Wingdings" pitchFamily="2" charset="2"/>
              <a:buChar char="Ø"/>
            </a:pPr>
            <a:r>
              <a:rPr lang="en-US" sz="2000" dirty="0" smtClean="0">
                <a:ea typeface="+mn-ea"/>
                <a:cs typeface="+mn-cs"/>
              </a:rPr>
              <a:t>Other planned audit procedures that are required to be carried out so that the engagement complies with </a:t>
            </a:r>
            <a:r>
              <a:rPr lang="en-US" sz="2000" dirty="0" smtClean="0">
                <a:ea typeface="+mn-ea"/>
                <a:cs typeface="+mn-cs"/>
              </a:rPr>
              <a:t>ISAs</a:t>
            </a:r>
          </a:p>
          <a:p>
            <a:pPr marL="912813" lvl="0">
              <a:buFont typeface="Wingdings" pitchFamily="2" charset="2"/>
              <a:buChar char="q"/>
            </a:pPr>
            <a:r>
              <a:rPr lang="en-US" sz="2000" dirty="0" smtClean="0"/>
              <a:t>ISA 300 require to plan the nature, timing and extent of direction and supervision.</a:t>
            </a:r>
          </a:p>
          <a:p>
            <a:pPr marL="912813" lvl="0">
              <a:buFont typeface="Wingdings" pitchFamily="2" charset="2"/>
              <a:buChar char="q"/>
            </a:pPr>
            <a:r>
              <a:rPr lang="en-US" sz="2000" dirty="0" smtClean="0"/>
              <a:t>ISA 300 require to document the strategy, plan and any significant changes.</a:t>
            </a:r>
          </a:p>
          <a:p>
            <a:pPr marL="912813" lvl="0">
              <a:buNone/>
            </a:pPr>
            <a:endParaRPr lang="en-US" sz="2000" dirty="0" smtClean="0"/>
          </a:p>
          <a:p>
            <a:pPr marL="1377950" lvl="1" indent="-342900">
              <a:buClr>
                <a:schemeClr val="accent1"/>
              </a:buClr>
              <a:buSzPct val="65000"/>
              <a:buFont typeface="Wingdings" pitchFamily="2" charset="2"/>
              <a:buChar char="Ø"/>
            </a:pPr>
            <a:endParaRPr lang="en-US" sz="2000" dirty="0" smtClean="0">
              <a:ea typeface="+mn-ea"/>
              <a:cs typeface="+mn-cs"/>
            </a:endParaRPr>
          </a:p>
          <a:p>
            <a:pPr marL="912813">
              <a:buFont typeface="Wingdings" pitchFamily="2" charset="2"/>
              <a:buChar char="q"/>
            </a:pPr>
            <a:endParaRPr lang="en-US" sz="2000" dirty="0" smtClean="0"/>
          </a:p>
          <a:p>
            <a:pPr marL="1377950" lvl="1" indent="-342900">
              <a:buClr>
                <a:schemeClr val="accent1"/>
              </a:buClr>
              <a:buSzPct val="65000"/>
              <a:buFont typeface="Wingdings" pitchFamily="2" charset="2"/>
              <a:buChar char="Ø"/>
            </a:pPr>
            <a:endParaRPr lang="en-US" sz="2000" dirty="0" smtClean="0">
              <a:ea typeface="+mn-ea"/>
              <a:cs typeface="+mn-cs"/>
            </a:endParaRPr>
          </a:p>
          <a:p>
            <a:endParaRPr lang="en-US" sz="2000" b="1" dirty="0" smtClean="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46</a:t>
            </a:fld>
            <a:endParaRPr lang="de-AT" alt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a:t>
            </a:r>
            <a:r>
              <a:rPr lang="en-US" sz="4000" dirty="0" smtClean="0">
                <a:latin typeface="Verdana" pitchFamily="34" charset="0"/>
                <a:ea typeface="Verdana" pitchFamily="34" charset="0"/>
                <a:cs typeface="Verdana" pitchFamily="34" charset="0"/>
              </a:rPr>
              <a:t>300 - Planning</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08075"/>
            <a:ext cx="8229600" cy="5749925"/>
          </a:xfrm>
        </p:spPr>
        <p:txBody>
          <a:bodyPr/>
          <a:lstStyle/>
          <a:p>
            <a:pPr marL="912813" lvl="0">
              <a:buFont typeface="Wingdings" pitchFamily="2" charset="2"/>
              <a:buChar char="q"/>
            </a:pPr>
            <a:r>
              <a:rPr lang="en-US" sz="2000" dirty="0" smtClean="0"/>
              <a:t>ISA </a:t>
            </a:r>
            <a:r>
              <a:rPr lang="en-US" sz="2000" dirty="0" smtClean="0"/>
              <a:t>300 require that In respect of Initial Audit </a:t>
            </a:r>
            <a:r>
              <a:rPr lang="en-US" sz="2000" dirty="0" smtClean="0"/>
              <a:t>Engagement</a:t>
            </a:r>
          </a:p>
          <a:p>
            <a:pPr marL="1377950" lvl="1" indent="-342900">
              <a:buClr>
                <a:schemeClr val="accent1"/>
              </a:buClr>
              <a:buSzPct val="65000"/>
              <a:buFont typeface="Wingdings" pitchFamily="2" charset="2"/>
              <a:buChar char="Ø"/>
            </a:pPr>
            <a:r>
              <a:rPr lang="en-US" sz="2000" dirty="0" smtClean="0">
                <a:ea typeface="+mn-ea"/>
                <a:cs typeface="+mn-cs"/>
              </a:rPr>
              <a:t>Performing </a:t>
            </a:r>
            <a:r>
              <a:rPr lang="en-US" sz="2000" dirty="0" smtClean="0">
                <a:ea typeface="+mn-ea"/>
                <a:cs typeface="+mn-cs"/>
              </a:rPr>
              <a:t>procedures required by ISA 220 regarding the acceptance of the client relationship and the specific audit engagement; and</a:t>
            </a:r>
          </a:p>
          <a:p>
            <a:pPr marL="1377950" lvl="1" indent="-342900">
              <a:buClr>
                <a:schemeClr val="accent1"/>
              </a:buClr>
              <a:buSzPct val="65000"/>
              <a:buFont typeface="Wingdings" pitchFamily="2" charset="2"/>
              <a:buChar char="Ø"/>
            </a:pPr>
            <a:r>
              <a:rPr lang="en-US" sz="2000" dirty="0" smtClean="0">
                <a:ea typeface="+mn-ea"/>
                <a:cs typeface="+mn-cs"/>
              </a:rPr>
              <a:t> Communicating with the predecessor auditor, where there has been a change of auditors, in compliance with relevant ethical requirements.</a:t>
            </a:r>
          </a:p>
          <a:p>
            <a:pPr marL="912813" lvl="0">
              <a:buFont typeface="Wingdings" pitchFamily="2" charset="2"/>
              <a:buChar char="q"/>
            </a:pPr>
            <a:endParaRPr lang="en-US" sz="2000" dirty="0" smtClean="0"/>
          </a:p>
          <a:p>
            <a:pPr marL="1377950" lvl="1" indent="-342900">
              <a:buClr>
                <a:schemeClr val="accent1"/>
              </a:buClr>
              <a:buSzPct val="65000"/>
              <a:buFont typeface="Wingdings" pitchFamily="2" charset="2"/>
              <a:buChar char="Ø"/>
            </a:pPr>
            <a:endParaRPr lang="en-US" sz="2000" dirty="0" smtClean="0">
              <a:ea typeface="+mn-ea"/>
              <a:cs typeface="+mn-cs"/>
            </a:endParaRPr>
          </a:p>
          <a:p>
            <a:pPr marL="912813">
              <a:buFont typeface="Wingdings" pitchFamily="2" charset="2"/>
              <a:buChar char="q"/>
            </a:pPr>
            <a:endParaRPr lang="en-US" sz="2000" dirty="0" smtClean="0"/>
          </a:p>
          <a:p>
            <a:pPr marL="1377950" lvl="1" indent="-342900">
              <a:buClr>
                <a:schemeClr val="accent1"/>
              </a:buClr>
              <a:buSzPct val="65000"/>
              <a:buFont typeface="Wingdings" pitchFamily="2" charset="2"/>
              <a:buChar char="Ø"/>
            </a:pPr>
            <a:endParaRPr lang="en-US" sz="2000" dirty="0" smtClean="0">
              <a:ea typeface="+mn-ea"/>
              <a:cs typeface="+mn-cs"/>
            </a:endParaRPr>
          </a:p>
          <a:p>
            <a:endParaRPr lang="en-US" sz="2000" b="1" dirty="0" smtClean="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47</a:t>
            </a:fld>
            <a:endParaRPr lang="de-AT" alt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a:t>
            </a:r>
            <a:r>
              <a:rPr lang="en-US" sz="4000" dirty="0" smtClean="0">
                <a:latin typeface="Verdana" pitchFamily="34" charset="0"/>
                <a:ea typeface="Verdana" pitchFamily="34" charset="0"/>
                <a:cs typeface="Verdana" pitchFamily="34" charset="0"/>
              </a:rPr>
              <a:t>310 – </a:t>
            </a:r>
            <a:r>
              <a:rPr lang="en-US" sz="4000" dirty="0" err="1" smtClean="0">
                <a:latin typeface="Verdana" pitchFamily="34" charset="0"/>
                <a:ea typeface="Verdana" pitchFamily="34" charset="0"/>
                <a:cs typeface="Verdana" pitchFamily="34" charset="0"/>
              </a:rPr>
              <a:t>Unders</a:t>
            </a:r>
            <a:r>
              <a:rPr lang="en-US" sz="4000" dirty="0" smtClean="0">
                <a:latin typeface="Verdana" pitchFamily="34" charset="0"/>
                <a:ea typeface="Verdana" pitchFamily="34" charset="0"/>
                <a:cs typeface="Verdana" pitchFamily="34" charset="0"/>
              </a:rPr>
              <a:t>-g</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08075"/>
            <a:ext cx="8229600" cy="5749925"/>
          </a:xfrm>
        </p:spPr>
        <p:txBody>
          <a:bodyPr/>
          <a:lstStyle/>
          <a:p>
            <a:r>
              <a:rPr lang="en-US" sz="2000" b="1" dirty="0" smtClean="0"/>
              <a:t>Scope</a:t>
            </a:r>
            <a:r>
              <a:rPr lang="en-US" sz="2000" b="1" dirty="0" smtClean="0"/>
              <a:t>:</a:t>
            </a:r>
          </a:p>
          <a:p>
            <a:pPr marL="912813">
              <a:buFont typeface="Wingdings" pitchFamily="2" charset="2"/>
              <a:buChar char="q"/>
            </a:pPr>
            <a:r>
              <a:rPr lang="en-US" sz="2000" dirty="0" smtClean="0"/>
              <a:t>In performing an audit of financial statements, the auditor should have or obtain a knowledge of the business sufficient to enable the auditor to identify and understand the events, transactions and practices that, in the auditor’s judgment, may have a significant effect on the financial statements or on the examination or audit report. For example, such knowledge is used by the auditor in assessing inherent and control risks and in determining the nature, timing and extent of audit procedures.</a:t>
            </a:r>
            <a:endParaRPr lang="en-US" sz="2000" b="1" dirty="0" smtClean="0"/>
          </a:p>
          <a:p>
            <a:r>
              <a:rPr lang="en-US" sz="2000" b="1" dirty="0" smtClean="0"/>
              <a:t>Objective:</a:t>
            </a:r>
          </a:p>
          <a:p>
            <a:pPr marL="912813">
              <a:buFont typeface="Wingdings" pitchFamily="2" charset="2"/>
              <a:buChar char="q"/>
            </a:pPr>
            <a:r>
              <a:rPr lang="en-US" sz="2000" dirty="0" smtClean="0"/>
              <a:t>The purpose of ISA 310 is to establish standards and provide guidance on what is meant by a knowledge of the business, why it is important to the auditor and to members of the audit staff working on an engagement, why it is relevant to all phases of an audit, and how the auditor obtains and uses that knowledge.</a:t>
            </a:r>
          </a:p>
          <a:p>
            <a:pPr>
              <a:buNone/>
            </a:pPr>
            <a:endParaRPr lang="en-US" sz="2000" b="1" dirty="0" smtClean="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48</a:t>
            </a:fld>
            <a:endParaRPr lang="de-AT" alt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a:t>
            </a:r>
            <a:r>
              <a:rPr lang="en-US" sz="4000" dirty="0" smtClean="0">
                <a:latin typeface="Verdana" pitchFamily="34" charset="0"/>
                <a:ea typeface="Verdana" pitchFamily="34" charset="0"/>
                <a:cs typeface="Verdana" pitchFamily="34" charset="0"/>
              </a:rPr>
              <a:t>310 – </a:t>
            </a:r>
            <a:r>
              <a:rPr lang="en-US" sz="4000" dirty="0" err="1" smtClean="0">
                <a:latin typeface="Verdana" pitchFamily="34" charset="0"/>
                <a:ea typeface="Verdana" pitchFamily="34" charset="0"/>
                <a:cs typeface="Verdana" pitchFamily="34" charset="0"/>
              </a:rPr>
              <a:t>Unders</a:t>
            </a:r>
            <a:r>
              <a:rPr lang="en-US" sz="4000" dirty="0" smtClean="0">
                <a:latin typeface="Verdana" pitchFamily="34" charset="0"/>
                <a:ea typeface="Verdana" pitchFamily="34" charset="0"/>
                <a:cs typeface="Verdana" pitchFamily="34" charset="0"/>
              </a:rPr>
              <a:t>-g</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08075"/>
            <a:ext cx="8229600" cy="5749925"/>
          </a:xfrm>
        </p:spPr>
        <p:txBody>
          <a:bodyPr/>
          <a:lstStyle/>
          <a:p>
            <a:r>
              <a:rPr lang="en-US" sz="2000" b="1" dirty="0" smtClean="0"/>
              <a:t>Requirements:</a:t>
            </a:r>
          </a:p>
          <a:p>
            <a:pPr marL="912813">
              <a:buFont typeface="Wingdings" pitchFamily="2" charset="2"/>
              <a:buChar char="q"/>
            </a:pPr>
            <a:r>
              <a:rPr lang="en-US" sz="2000" dirty="0" smtClean="0"/>
              <a:t>ISA 310 points out that the sources of auditors' knowledge are:</a:t>
            </a:r>
          </a:p>
          <a:p>
            <a:pPr marL="1377950" lvl="1" indent="-342900">
              <a:buClr>
                <a:schemeClr val="accent1"/>
              </a:buClr>
              <a:buSzPct val="65000"/>
              <a:buFont typeface="Wingdings" pitchFamily="2" charset="2"/>
              <a:buChar char="Ø"/>
            </a:pPr>
            <a:r>
              <a:rPr lang="en-US" sz="2000" dirty="0" smtClean="0">
                <a:ea typeface="+mn-ea"/>
                <a:cs typeface="+mn-cs"/>
              </a:rPr>
              <a:t>previous working experience with the entity and its industry.</a:t>
            </a:r>
          </a:p>
          <a:p>
            <a:pPr marL="1377950" lvl="1" indent="-342900">
              <a:buClr>
                <a:schemeClr val="accent1"/>
              </a:buClr>
              <a:buSzPct val="65000"/>
              <a:buFont typeface="Wingdings" pitchFamily="2" charset="2"/>
              <a:buChar char="Ø"/>
            </a:pPr>
            <a:r>
              <a:rPr lang="en-US" sz="2000" dirty="0" smtClean="0">
                <a:ea typeface="+mn-ea"/>
                <a:cs typeface="+mn-cs"/>
              </a:rPr>
              <a:t>site visit including client's premises and plant facilities.</a:t>
            </a:r>
          </a:p>
          <a:p>
            <a:pPr marL="1377950" lvl="1" indent="-342900">
              <a:buClr>
                <a:schemeClr val="accent1"/>
              </a:buClr>
              <a:buSzPct val="65000"/>
              <a:buFont typeface="Wingdings" pitchFamily="2" charset="2"/>
              <a:buChar char="Ø"/>
            </a:pPr>
            <a:r>
              <a:rPr lang="en-US" sz="2000" dirty="0" smtClean="0">
                <a:ea typeface="+mn-ea"/>
                <a:cs typeface="+mn-cs"/>
              </a:rPr>
              <a:t>the client's minutes of meetings and other legal and non-legal documents.</a:t>
            </a:r>
          </a:p>
          <a:p>
            <a:pPr marL="1377950" lvl="1" indent="-342900">
              <a:buClr>
                <a:schemeClr val="accent1"/>
              </a:buClr>
              <a:buSzPct val="65000"/>
              <a:buFont typeface="Wingdings" pitchFamily="2" charset="2"/>
              <a:buChar char="Ø"/>
            </a:pPr>
            <a:r>
              <a:rPr lang="en-US" sz="2000" dirty="0" smtClean="0">
                <a:ea typeface="+mn-ea"/>
                <a:cs typeface="+mn-cs"/>
              </a:rPr>
              <a:t>the entity's directors and other personnel.</a:t>
            </a:r>
          </a:p>
          <a:p>
            <a:pPr marL="1377950" lvl="1" indent="-342900">
              <a:buClr>
                <a:schemeClr val="accent1"/>
              </a:buClr>
              <a:buSzPct val="65000"/>
              <a:buFont typeface="Wingdings" pitchFamily="2" charset="2"/>
              <a:buChar char="Ø"/>
            </a:pPr>
            <a:r>
              <a:rPr lang="en-US" sz="2000" dirty="0" smtClean="0">
                <a:ea typeface="+mn-ea"/>
                <a:cs typeface="+mn-cs"/>
              </a:rPr>
              <a:t>the internal auditors and audit committee of the entity.</a:t>
            </a:r>
          </a:p>
          <a:p>
            <a:pPr marL="1377950" lvl="1" indent="-342900">
              <a:buClr>
                <a:schemeClr val="accent1"/>
              </a:buClr>
              <a:buSzPct val="65000"/>
              <a:buFont typeface="Wingdings" pitchFamily="2" charset="2"/>
              <a:buChar char="Ø"/>
            </a:pPr>
            <a:r>
              <a:rPr lang="en-US" sz="2000" dirty="0" smtClean="0">
                <a:ea typeface="+mn-ea"/>
                <a:cs typeface="+mn-cs"/>
              </a:rPr>
              <a:t>the lawyers, surveyors and other experts who provided services to the entity.</a:t>
            </a:r>
          </a:p>
          <a:p>
            <a:pPr marL="1377950" lvl="1" indent="-342900">
              <a:buClr>
                <a:schemeClr val="accent1"/>
              </a:buClr>
              <a:buSzPct val="65000"/>
              <a:buFont typeface="Wingdings" pitchFamily="2" charset="2"/>
              <a:buChar char="Ø"/>
            </a:pPr>
            <a:r>
              <a:rPr lang="en-US" sz="2000" dirty="0" smtClean="0">
                <a:ea typeface="+mn-ea"/>
                <a:cs typeface="+mn-cs"/>
              </a:rPr>
              <a:t>the previous auditors and audit working papers.</a:t>
            </a:r>
          </a:p>
          <a:p>
            <a:pPr marL="1377950" lvl="1" indent="-342900">
              <a:buClr>
                <a:schemeClr val="accent1"/>
              </a:buClr>
              <a:buSzPct val="65000"/>
              <a:buFont typeface="Wingdings" pitchFamily="2" charset="2"/>
              <a:buChar char="Ø"/>
            </a:pPr>
            <a:r>
              <a:rPr lang="en-US" sz="2000" dirty="0" smtClean="0">
                <a:ea typeface="+mn-ea"/>
                <a:cs typeface="+mn-cs"/>
              </a:rPr>
              <a:t>the previous financial reports, budgets, internal control reports and interim financial reports.</a:t>
            </a:r>
          </a:p>
          <a:p>
            <a:pPr marL="1377950" lvl="1" indent="-342900">
              <a:buClr>
                <a:schemeClr val="accent1"/>
              </a:buClr>
              <a:buSzPct val="65000"/>
              <a:buFont typeface="Wingdings" pitchFamily="2" charset="2"/>
              <a:buChar char="Ø"/>
            </a:pPr>
            <a:r>
              <a:rPr lang="en-US" sz="2000" dirty="0" smtClean="0">
                <a:ea typeface="+mn-ea"/>
                <a:cs typeface="+mn-cs"/>
              </a:rPr>
              <a:t>the client's business partners including customers, suppliers and bankers.</a:t>
            </a:r>
          </a:p>
          <a:p>
            <a:pPr>
              <a:buNone/>
            </a:pPr>
            <a:endParaRPr lang="en-US" sz="2000" b="1" dirty="0" smtClean="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49</a:t>
            </a:fld>
            <a:endParaRPr lang="de-AT"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Understanding – </a:t>
            </a:r>
            <a:r>
              <a:rPr lang="en-US" sz="4000" dirty="0" err="1" smtClean="0">
                <a:latin typeface="Verdana" pitchFamily="34" charset="0"/>
                <a:ea typeface="Verdana" pitchFamily="34" charset="0"/>
                <a:cs typeface="Verdana" pitchFamily="34" charset="0"/>
              </a:rPr>
              <a:t>understan</a:t>
            </a:r>
            <a:r>
              <a:rPr lang="en-US" sz="4000" dirty="0" smtClean="0">
                <a:latin typeface="Verdana" pitchFamily="34" charset="0"/>
                <a:ea typeface="Verdana" pitchFamily="34" charset="0"/>
                <a:cs typeface="Verdana" pitchFamily="34" charset="0"/>
              </a:rPr>
              <a:t>-g*</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
        <p:nvSpPr>
          <p:cNvPr id="8" name="Содержимое 2"/>
          <p:cNvSpPr>
            <a:spLocks noGrp="1"/>
          </p:cNvSpPr>
          <p:nvPr>
            <p:ph idx="1"/>
          </p:nvPr>
        </p:nvSpPr>
        <p:spPr>
          <a:xfrm>
            <a:off x="457200" y="879475"/>
            <a:ext cx="8229600" cy="4530725"/>
          </a:xfrm>
        </p:spPr>
        <p:txBody>
          <a:bodyPr/>
          <a:lstStyle/>
          <a:p>
            <a:r>
              <a:rPr lang="en-US" sz="2000" dirty="0" smtClean="0">
                <a:solidFill>
                  <a:srgbClr val="FF0000"/>
                </a:solidFill>
              </a:rPr>
              <a:t>ISA </a:t>
            </a:r>
            <a:r>
              <a:rPr lang="en-US" sz="2000" dirty="0" smtClean="0">
                <a:solidFill>
                  <a:srgbClr val="FF0000"/>
                </a:solidFill>
              </a:rPr>
              <a:t>315 </a:t>
            </a:r>
            <a:r>
              <a:rPr lang="en-US" sz="2000" dirty="0" smtClean="0"/>
              <a:t>distinguishes the </a:t>
            </a:r>
            <a:r>
              <a:rPr lang="en-US" sz="2000" b="1" dirty="0" smtClean="0"/>
              <a:t>following relevant aspects in the understanding of the entity and its environment:</a:t>
            </a:r>
          </a:p>
          <a:p>
            <a:pPr marL="912813">
              <a:buFont typeface="Wingdings" pitchFamily="2" charset="2"/>
              <a:buChar char="q"/>
            </a:pPr>
            <a:r>
              <a:rPr lang="en-US" sz="2000" b="1" kern="1200" dirty="0" smtClean="0">
                <a:latin typeface="Arial" charset="0"/>
                <a:cs typeface="Arial" charset="0"/>
              </a:rPr>
              <a:t>industry, regulatory and other external factors, including the applicable financial reporting framework </a:t>
            </a:r>
            <a:r>
              <a:rPr lang="en-US" sz="2000" kern="1200" dirty="0" smtClean="0">
                <a:latin typeface="Arial" charset="0"/>
                <a:cs typeface="Arial" charset="0"/>
              </a:rPr>
              <a:t>- </a:t>
            </a:r>
            <a:r>
              <a:rPr lang="en-US" sz="2000" dirty="0" smtClean="0"/>
              <a:t>It is important to understand the client’s industry because their industry has specific risks created by the nature of the business, accounting conventions, and industry regulation. Understanding inherent risks common to all companies in a certain industry helps the auditor identify the inherent risks of the individual company. </a:t>
            </a:r>
            <a:r>
              <a:rPr lang="en-US" sz="2000" b="1" dirty="0" smtClean="0"/>
              <a:t>The regulatory environment issues</a:t>
            </a:r>
            <a:r>
              <a:rPr lang="en-US" sz="2000" dirty="0" smtClean="0"/>
              <a:t> relevant to understanding the industry are: </a:t>
            </a:r>
            <a:r>
              <a:rPr lang="en-US" sz="2000" b="1" dirty="0" smtClean="0"/>
              <a:t>accounting principles </a:t>
            </a:r>
            <a:r>
              <a:rPr lang="en-US" sz="2000" dirty="0" smtClean="0"/>
              <a:t>(their industry specific application</a:t>
            </a:r>
            <a:r>
              <a:rPr lang="en-US" sz="2000" b="1" dirty="0" smtClean="0"/>
              <a:t>), taxation, environmental requirements, and the laws and government policies affecting the industry</a:t>
            </a:r>
            <a:r>
              <a:rPr lang="en-US" sz="2000" dirty="0" smtClean="0"/>
              <a:t>. Industries are also affected by external factors such as general economic conditions, interest rates, and availability of capital and debt.</a:t>
            </a:r>
            <a:endParaRPr lang="en-US" sz="2000" kern="1200" dirty="0" smtClean="0">
              <a:latin typeface="Arial" charset="0"/>
              <a:cs typeface="Arial" charset="0"/>
            </a:endParaRPr>
          </a:p>
          <a:p>
            <a:pPr marL="912813">
              <a:buFont typeface="Wingdings" pitchFamily="2" charset="2"/>
              <a:buChar char="q"/>
            </a:pPr>
            <a:r>
              <a:rPr lang="en-US" sz="2000" b="1" kern="1200" dirty="0" smtClean="0">
                <a:latin typeface="Arial" charset="0"/>
                <a:cs typeface="Arial" charset="0"/>
              </a:rPr>
              <a:t>nature of the entity, including the entity’s selection and application of accounting policies </a:t>
            </a:r>
            <a:r>
              <a:rPr lang="en-US" sz="2000" kern="1200" dirty="0" smtClean="0">
                <a:latin typeface="Arial" charset="0"/>
                <a:cs typeface="Arial" charset="0"/>
              </a:rPr>
              <a:t>- </a:t>
            </a:r>
            <a:r>
              <a:rPr lang="en-US" sz="2000" dirty="0" smtClean="0"/>
              <a:t>This aspect of the understanding phase deals with the entity’s core, i.e. </a:t>
            </a:r>
          </a:p>
          <a:p>
            <a:pPr>
              <a:buNone/>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a:t>
            </a:r>
            <a:r>
              <a:rPr lang="en-US" sz="4000" dirty="0" smtClean="0">
                <a:latin typeface="Verdana" pitchFamily="34" charset="0"/>
                <a:ea typeface="Verdana" pitchFamily="34" charset="0"/>
                <a:cs typeface="Verdana" pitchFamily="34" charset="0"/>
              </a:rPr>
              <a:t>315 – Audit risk</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08075"/>
            <a:ext cx="8229600" cy="5749925"/>
          </a:xfrm>
        </p:spPr>
        <p:txBody>
          <a:bodyPr/>
          <a:lstStyle/>
          <a:p>
            <a:r>
              <a:rPr lang="en-US" sz="2000" b="1" dirty="0" smtClean="0"/>
              <a:t>Scope:</a:t>
            </a:r>
          </a:p>
          <a:p>
            <a:pPr marL="912813">
              <a:buFont typeface="Wingdings" pitchFamily="2" charset="2"/>
              <a:buChar char="q"/>
            </a:pPr>
            <a:r>
              <a:rPr lang="en-US" sz="2000" dirty="0" smtClean="0"/>
              <a:t>ISA 315 deals with the auditor’s responsibility to identify and assess the risks of material misstatement in the financial statements, through understanding the entity and its environment, including the entity’s internal control.</a:t>
            </a:r>
          </a:p>
          <a:p>
            <a:r>
              <a:rPr lang="en-US" sz="2000" b="1" dirty="0" smtClean="0"/>
              <a:t>Objective:</a:t>
            </a:r>
          </a:p>
          <a:p>
            <a:pPr marL="912813">
              <a:buFont typeface="Wingdings" pitchFamily="2" charset="2"/>
              <a:buChar char="q"/>
            </a:pPr>
            <a:r>
              <a:rPr lang="en-US" sz="2000" dirty="0" smtClean="0"/>
              <a:t>The objective of the auditor is to identify and assess the risks of material misstatement, whether due to fraud or error, at the financial statement and assertion levels, through understanding the entity and its environment, including the entity’s internal control, thereby providing a basis for designing and implementing responses to the assessed risks of material misstatement.</a:t>
            </a:r>
          </a:p>
          <a:p>
            <a:r>
              <a:rPr lang="en-US" sz="2000" b="1" dirty="0" smtClean="0"/>
              <a:t>Requirements:</a:t>
            </a:r>
          </a:p>
          <a:p>
            <a:pPr marL="912813">
              <a:buFont typeface="Wingdings" pitchFamily="2" charset="2"/>
              <a:buChar char="q"/>
            </a:pPr>
            <a:r>
              <a:rPr lang="en-US" sz="2000" dirty="0" smtClean="0"/>
              <a:t>Risk </a:t>
            </a:r>
            <a:r>
              <a:rPr lang="en-US" sz="2000" dirty="0" smtClean="0"/>
              <a:t>assessment procedures </a:t>
            </a:r>
            <a:r>
              <a:rPr lang="en-US" sz="2000" dirty="0" smtClean="0"/>
              <a:t>- ISA </a:t>
            </a:r>
            <a:r>
              <a:rPr lang="en-US" sz="2000" dirty="0" smtClean="0"/>
              <a:t>315 gives an overview of the procedures that the auditor should follow in order to obtain an understanding sufficient to assess audit risks, and </a:t>
            </a:r>
            <a:r>
              <a:rPr lang="en-US" sz="2000" dirty="0" smtClean="0"/>
              <a:t>these</a:t>
            </a:r>
            <a:endParaRPr lang="en-US" sz="2000" dirty="0" smtClean="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50</a:t>
            </a:fld>
            <a:endParaRPr lang="de-AT" alt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a:t>
            </a:r>
            <a:r>
              <a:rPr lang="en-US" sz="4000" dirty="0" smtClean="0">
                <a:latin typeface="Verdana" pitchFamily="34" charset="0"/>
                <a:ea typeface="Verdana" pitchFamily="34" charset="0"/>
                <a:cs typeface="Verdana" pitchFamily="34" charset="0"/>
              </a:rPr>
              <a:t>315 </a:t>
            </a:r>
            <a:r>
              <a:rPr lang="en-US" sz="4000" dirty="0" smtClean="0">
                <a:latin typeface="Verdana" pitchFamily="34" charset="0"/>
                <a:ea typeface="Verdana" pitchFamily="34" charset="0"/>
                <a:cs typeface="Verdana" pitchFamily="34" charset="0"/>
              </a:rPr>
              <a:t>– </a:t>
            </a:r>
            <a:r>
              <a:rPr lang="en-US" sz="4000" dirty="0" smtClean="0">
                <a:latin typeface="Verdana" pitchFamily="34" charset="0"/>
                <a:ea typeface="Verdana" pitchFamily="34" charset="0"/>
                <a:cs typeface="Verdana" pitchFamily="34" charset="0"/>
              </a:rPr>
              <a:t>Audit risk</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08075"/>
            <a:ext cx="8229600" cy="5749925"/>
          </a:xfrm>
        </p:spPr>
        <p:txBody>
          <a:bodyPr/>
          <a:lstStyle/>
          <a:p>
            <a:pPr marL="912813" indent="1588">
              <a:buNone/>
            </a:pPr>
            <a:r>
              <a:rPr lang="en-US" sz="2000" dirty="0" smtClean="0"/>
              <a:t>risks must then be considered when designing the audit plan. ISA 315 goes on to require that the auditor shall perform risk assessment procedures to provide a basis for the identification and assessment of risks of material misstatement at the financial statement and assertion levels. ISA 315 goes on to identify the following three risk assessment procedures:</a:t>
            </a:r>
          </a:p>
          <a:p>
            <a:pPr marL="1377950" lvl="1" indent="-342900">
              <a:buClr>
                <a:schemeClr val="accent1"/>
              </a:buClr>
              <a:buSzPct val="65000"/>
              <a:buFont typeface="Wingdings" pitchFamily="2" charset="2"/>
              <a:buChar char="Ø"/>
            </a:pPr>
            <a:r>
              <a:rPr lang="en-US" sz="2000" dirty="0" smtClean="0">
                <a:ea typeface="+mn-ea"/>
                <a:cs typeface="+mn-cs"/>
              </a:rPr>
              <a:t>Making inquiries of management and others within the entity -  auditors must have discussions with the client’s management about its objectives and expectations, and its plans for achieving those goals</a:t>
            </a:r>
          </a:p>
          <a:p>
            <a:pPr marL="1377950" lvl="1" indent="-342900">
              <a:buClr>
                <a:schemeClr val="accent1"/>
              </a:buClr>
              <a:buSzPct val="65000"/>
              <a:buFont typeface="Wingdings" pitchFamily="2" charset="2"/>
              <a:buChar char="Ø"/>
            </a:pPr>
            <a:r>
              <a:rPr lang="en-US" sz="2000" dirty="0" smtClean="0">
                <a:ea typeface="+mn-ea"/>
                <a:cs typeface="+mn-cs"/>
              </a:rPr>
              <a:t>Analytical procedures -  analytical procedures performed as risk assessment procedures should help the auditor in identifying unusual transactions or positions. They may identify aspects of the entity of which the auditor was unaware, and may assist in assessing the risks of material misstatement in order to provide a basis for designing and implementing responses to the assessed risks.</a:t>
            </a:r>
          </a:p>
          <a:p>
            <a:pPr marL="912813">
              <a:buFont typeface="Wingdings" pitchFamily="2" charset="2"/>
              <a:buChar char="q"/>
            </a:pPr>
            <a:endParaRPr lang="en-US" sz="2000" dirty="0" smtClean="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51</a:t>
            </a:fld>
            <a:endParaRPr lang="de-AT" alt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a:t>
            </a:r>
            <a:r>
              <a:rPr lang="en-US" sz="4000" dirty="0" smtClean="0">
                <a:latin typeface="Verdana" pitchFamily="34" charset="0"/>
                <a:ea typeface="Verdana" pitchFamily="34" charset="0"/>
                <a:cs typeface="Verdana" pitchFamily="34" charset="0"/>
              </a:rPr>
              <a:t>315 – Audit risk</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08075"/>
            <a:ext cx="8229600" cy="5749925"/>
          </a:xfrm>
        </p:spPr>
        <p:txBody>
          <a:bodyPr/>
          <a:lstStyle/>
          <a:p>
            <a:pPr marL="1377950" lvl="1" indent="-342900">
              <a:buClr>
                <a:schemeClr val="accent1"/>
              </a:buClr>
              <a:buSzPct val="65000"/>
              <a:buFont typeface="Wingdings" pitchFamily="2" charset="2"/>
              <a:buChar char="Ø"/>
            </a:pPr>
            <a:r>
              <a:rPr lang="en-US" sz="2000" dirty="0" smtClean="0">
                <a:ea typeface="+mn-ea"/>
                <a:cs typeface="+mn-cs"/>
              </a:rPr>
              <a:t>Observation and inspection – such procedures may also provide information about the entity and its environment. Examples of such audit procedures can potentially cover a very broad area, including observation or inspection of the entity’s operations, documents, and reports prepared by management, and also of the entity’s premises and plant facilities.</a:t>
            </a:r>
          </a:p>
          <a:p>
            <a:pPr marL="912813" indent="1588">
              <a:buNone/>
            </a:pPr>
            <a:r>
              <a:rPr lang="en-US" sz="2000" dirty="0" smtClean="0"/>
              <a:t>ISA 315 requires that risk assessment procedures should, at a minimum, comprise a combination of the above three procedures, and the standard also requires that the engagement partner and other key engagement team members should discuss the susceptibility of the entity’s financial statements to material misstatement. Key risks can be identified at any stage of the audit process, and ISA 315 requires that the engagement partner should also determine which matters are to be communicated to those engagement team members not involved in the discussion.</a:t>
            </a:r>
          </a:p>
          <a:p>
            <a:pPr marL="912813">
              <a:buNone/>
            </a:pPr>
            <a:endParaRPr lang="en-US" sz="2000" dirty="0" smtClean="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52</a:t>
            </a:fld>
            <a:endParaRPr lang="de-AT" alt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a:t>
            </a:r>
            <a:r>
              <a:rPr lang="en-US" sz="4000" dirty="0" smtClean="0">
                <a:latin typeface="Verdana" pitchFamily="34" charset="0"/>
                <a:ea typeface="Verdana" pitchFamily="34" charset="0"/>
                <a:cs typeface="Verdana" pitchFamily="34" charset="0"/>
              </a:rPr>
              <a:t>315 – Audit risk</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08075"/>
            <a:ext cx="8229600" cy="5749925"/>
          </a:xfrm>
        </p:spPr>
        <p:txBody>
          <a:bodyPr/>
          <a:lstStyle/>
          <a:p>
            <a:pPr marL="912813">
              <a:buFont typeface="Wingdings" pitchFamily="2" charset="2"/>
              <a:buChar char="q"/>
            </a:pPr>
            <a:r>
              <a:rPr lang="en-US" sz="2000" dirty="0" smtClean="0"/>
              <a:t>Understanding </a:t>
            </a:r>
            <a:r>
              <a:rPr lang="en-US" sz="2000" dirty="0" smtClean="0"/>
              <a:t>an entity - ISA 315 gives detailed guidance about the understanding required of the entity and its environment by auditors, including the entity’s internal control systems. </a:t>
            </a:r>
            <a:r>
              <a:rPr lang="en-US" sz="2000" dirty="0" smtClean="0"/>
              <a:t>Understanding of the entity and its environment is important for the auditor in order to help identify the risks of material misstatement, to provide a basis for designing and implementing responses to assessed risk (see reference below to ISA 330, The Auditor’s Responses to Assessed Risks), and to ensure that sufficient appropriate audit evidence is collected. Given that the focus of this article is audit risk, however, students should ensure that they also make themselves familiar with the concept of internal control, and the components of internal control systems. </a:t>
            </a:r>
          </a:p>
          <a:p>
            <a:pPr marL="912813">
              <a:buFont typeface="Wingdings" pitchFamily="2" charset="2"/>
              <a:buChar char="q"/>
            </a:pPr>
            <a:r>
              <a:rPr lang="en-US" sz="2000" dirty="0" smtClean="0"/>
              <a:t>Identification </a:t>
            </a:r>
            <a:r>
              <a:rPr lang="en-US" sz="2000" dirty="0" smtClean="0"/>
              <a:t>and assessment of significant risks and the risks of material misstatement - In exercising </a:t>
            </a:r>
            <a:r>
              <a:rPr lang="en-US" sz="2000" dirty="0" err="1" smtClean="0"/>
              <a:t>judgement</a:t>
            </a:r>
            <a:r>
              <a:rPr lang="en-US" sz="2000" dirty="0" smtClean="0"/>
              <a:t> as to which risks are significant risks, the auditor is required to consider the following</a:t>
            </a:r>
            <a:r>
              <a:rPr lang="en-US" sz="2000" dirty="0" smtClean="0"/>
              <a:t>:</a:t>
            </a:r>
            <a:endParaRPr lang="en-US" sz="2000" dirty="0" smtClean="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53</a:t>
            </a:fld>
            <a:endParaRPr lang="de-AT" alt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a:t>
            </a:r>
            <a:r>
              <a:rPr lang="en-US" sz="4000" dirty="0" smtClean="0">
                <a:latin typeface="Verdana" pitchFamily="34" charset="0"/>
                <a:ea typeface="Verdana" pitchFamily="34" charset="0"/>
                <a:cs typeface="Verdana" pitchFamily="34" charset="0"/>
              </a:rPr>
              <a:t>315 – Audit risk</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08075"/>
            <a:ext cx="8229600" cy="5749925"/>
          </a:xfrm>
        </p:spPr>
        <p:txBody>
          <a:bodyPr/>
          <a:lstStyle/>
          <a:p>
            <a:pPr marL="1377950" lvl="1" indent="-342900">
              <a:buClr>
                <a:schemeClr val="accent1"/>
              </a:buClr>
              <a:buSzPct val="65000"/>
              <a:buFont typeface="Wingdings" pitchFamily="2" charset="2"/>
              <a:buChar char="Ø"/>
            </a:pPr>
            <a:r>
              <a:rPr lang="en-US" sz="2000" dirty="0" smtClean="0">
                <a:ea typeface="+mn-ea"/>
                <a:cs typeface="+mn-cs"/>
              </a:rPr>
              <a:t>Whether </a:t>
            </a:r>
            <a:r>
              <a:rPr lang="en-US" sz="2000" dirty="0" smtClean="0">
                <a:ea typeface="+mn-ea"/>
                <a:cs typeface="+mn-cs"/>
              </a:rPr>
              <a:t>the risk is a risk of fraud. </a:t>
            </a:r>
            <a:endParaRPr lang="en-US" sz="2000" dirty="0" smtClean="0">
              <a:ea typeface="+mn-ea"/>
              <a:cs typeface="+mn-cs"/>
            </a:endParaRPr>
          </a:p>
          <a:p>
            <a:pPr marL="1377950" lvl="1" indent="-342900">
              <a:buClr>
                <a:schemeClr val="accent1"/>
              </a:buClr>
              <a:buSzPct val="65000"/>
              <a:buFont typeface="Wingdings" pitchFamily="2" charset="2"/>
              <a:buChar char="Ø"/>
            </a:pPr>
            <a:r>
              <a:rPr lang="en-US" sz="2000" dirty="0" smtClean="0">
                <a:ea typeface="+mn-ea"/>
                <a:cs typeface="+mn-cs"/>
              </a:rPr>
              <a:t>Whether </a:t>
            </a:r>
            <a:r>
              <a:rPr lang="en-US" sz="2000" dirty="0" smtClean="0">
                <a:ea typeface="+mn-ea"/>
                <a:cs typeface="+mn-cs"/>
              </a:rPr>
              <a:t>the risk is related to recent significant economic, accounting or other developments, and therefore requires specific attention. </a:t>
            </a:r>
            <a:endParaRPr lang="en-US" sz="2000" dirty="0" smtClean="0">
              <a:ea typeface="+mn-ea"/>
              <a:cs typeface="+mn-cs"/>
            </a:endParaRPr>
          </a:p>
          <a:p>
            <a:pPr marL="1377950" lvl="1" indent="-342900">
              <a:buClr>
                <a:schemeClr val="accent1"/>
              </a:buClr>
              <a:buSzPct val="65000"/>
              <a:buFont typeface="Wingdings" pitchFamily="2" charset="2"/>
              <a:buChar char="Ø"/>
            </a:pPr>
            <a:r>
              <a:rPr lang="en-US" sz="2000" dirty="0" smtClean="0">
                <a:ea typeface="+mn-ea"/>
                <a:cs typeface="+mn-cs"/>
              </a:rPr>
              <a:t>The </a:t>
            </a:r>
            <a:r>
              <a:rPr lang="en-US" sz="2000" dirty="0" smtClean="0">
                <a:ea typeface="+mn-ea"/>
                <a:cs typeface="+mn-cs"/>
              </a:rPr>
              <a:t>complexity of transactions. </a:t>
            </a:r>
            <a:endParaRPr lang="en-US" sz="2000" dirty="0" smtClean="0">
              <a:ea typeface="+mn-ea"/>
              <a:cs typeface="+mn-cs"/>
            </a:endParaRPr>
          </a:p>
          <a:p>
            <a:pPr marL="1377950" lvl="1" indent="-342900">
              <a:buClr>
                <a:schemeClr val="accent1"/>
              </a:buClr>
              <a:buSzPct val="65000"/>
              <a:buFont typeface="Wingdings" pitchFamily="2" charset="2"/>
              <a:buChar char="Ø"/>
            </a:pPr>
            <a:r>
              <a:rPr lang="en-US" sz="2000" dirty="0" smtClean="0">
                <a:ea typeface="+mn-ea"/>
                <a:cs typeface="+mn-cs"/>
              </a:rPr>
              <a:t>Whether </a:t>
            </a:r>
            <a:r>
              <a:rPr lang="en-US" sz="2000" dirty="0" smtClean="0">
                <a:ea typeface="+mn-ea"/>
                <a:cs typeface="+mn-cs"/>
              </a:rPr>
              <a:t>the risk involves significant transactions with related parties.</a:t>
            </a:r>
            <a:endParaRPr lang="en-US" sz="2000" dirty="0" smtClean="0">
              <a:ea typeface="+mn-ea"/>
              <a:cs typeface="+mn-cs"/>
            </a:endParaRPr>
          </a:p>
          <a:p>
            <a:pPr marL="1377950" lvl="1" indent="-342900">
              <a:buClr>
                <a:schemeClr val="accent1"/>
              </a:buClr>
              <a:buSzPct val="65000"/>
              <a:buFont typeface="Wingdings" pitchFamily="2" charset="2"/>
              <a:buChar char="Ø"/>
            </a:pPr>
            <a:r>
              <a:rPr lang="en-US" sz="2000" dirty="0" smtClean="0">
                <a:ea typeface="+mn-ea"/>
                <a:cs typeface="+mn-cs"/>
              </a:rPr>
              <a:t>The </a:t>
            </a:r>
            <a:r>
              <a:rPr lang="en-US" sz="2000" dirty="0" smtClean="0">
                <a:ea typeface="+mn-ea"/>
                <a:cs typeface="+mn-cs"/>
              </a:rPr>
              <a:t>degree of subjectivity in the measurement of financial information related to the risk, especially those measurements involving a wide range of measurement uncertainty. </a:t>
            </a:r>
            <a:endParaRPr lang="en-US" sz="2000" dirty="0" smtClean="0">
              <a:ea typeface="+mn-ea"/>
              <a:cs typeface="+mn-cs"/>
            </a:endParaRPr>
          </a:p>
          <a:p>
            <a:pPr marL="1377950" lvl="1" indent="-342900">
              <a:buClr>
                <a:schemeClr val="accent1"/>
              </a:buClr>
              <a:buSzPct val="65000"/>
              <a:buFont typeface="Wingdings" pitchFamily="2" charset="2"/>
              <a:buChar char="Ø"/>
            </a:pPr>
            <a:r>
              <a:rPr lang="en-US" sz="2000" dirty="0" smtClean="0">
                <a:ea typeface="+mn-ea"/>
                <a:cs typeface="+mn-cs"/>
              </a:rPr>
              <a:t>Whether </a:t>
            </a:r>
            <a:r>
              <a:rPr lang="en-US" sz="2000" dirty="0" smtClean="0">
                <a:ea typeface="+mn-ea"/>
                <a:cs typeface="+mn-cs"/>
              </a:rPr>
              <a:t>the risk involves significant transactions that are outside the normal course of business for the entity, or that otherwise appear to be unusual.</a:t>
            </a:r>
            <a:endParaRPr lang="en-US" sz="2000" dirty="0" smtClean="0">
              <a:ea typeface="+mn-ea"/>
              <a:cs typeface="+mn-cs"/>
            </a:endParaRPr>
          </a:p>
          <a:p>
            <a:pPr marL="912813">
              <a:buFont typeface="Wingdings" pitchFamily="2" charset="2"/>
              <a:buChar char="q"/>
            </a:pPr>
            <a:endParaRPr lang="en-US" sz="2000" dirty="0" smtClean="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54</a:t>
            </a:fld>
            <a:endParaRPr lang="de-AT" alt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a:t>
            </a:r>
            <a:r>
              <a:rPr lang="en-US" sz="4000" dirty="0" smtClean="0">
                <a:latin typeface="Verdana" pitchFamily="34" charset="0"/>
                <a:ea typeface="Verdana" pitchFamily="34" charset="0"/>
                <a:cs typeface="Verdana" pitchFamily="34" charset="0"/>
              </a:rPr>
              <a:t>320 – Mater-</a:t>
            </a:r>
            <a:r>
              <a:rPr lang="en-US" sz="4000" dirty="0" err="1" smtClean="0">
                <a:latin typeface="Verdana" pitchFamily="34" charset="0"/>
                <a:ea typeface="Verdana" pitchFamily="34" charset="0"/>
                <a:cs typeface="Verdana" pitchFamily="34" charset="0"/>
              </a:rPr>
              <a:t>ty</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08075"/>
            <a:ext cx="8229600" cy="5749925"/>
          </a:xfrm>
        </p:spPr>
        <p:txBody>
          <a:bodyPr/>
          <a:lstStyle/>
          <a:p>
            <a:r>
              <a:rPr lang="en-US" sz="2000" b="1" dirty="0" smtClean="0"/>
              <a:t>Scope</a:t>
            </a:r>
            <a:r>
              <a:rPr lang="en-US" sz="2000" b="1" dirty="0" smtClean="0"/>
              <a:t>:</a:t>
            </a:r>
          </a:p>
          <a:p>
            <a:pPr marL="912813">
              <a:buFont typeface="Wingdings" pitchFamily="2" charset="2"/>
              <a:buChar char="q"/>
            </a:pPr>
            <a:r>
              <a:rPr lang="en-US" sz="2000" dirty="0" smtClean="0"/>
              <a:t>ISA 320 deals with the auditor’s responsibility to apply the concept of materiality in planning and performing an audit of financial ISA 450 explains how materiality is applied in evaluating the effect of identified misstatements on the audit and of uncorrected misstatements, if any, on the financial statements.</a:t>
            </a:r>
          </a:p>
          <a:p>
            <a:r>
              <a:rPr lang="en-US" sz="2000" b="1" dirty="0" smtClean="0"/>
              <a:t>Objective:</a:t>
            </a:r>
          </a:p>
          <a:p>
            <a:pPr marL="912813">
              <a:buFont typeface="Wingdings" pitchFamily="2" charset="2"/>
              <a:buChar char="q"/>
            </a:pPr>
            <a:r>
              <a:rPr lang="en-US" sz="2000" dirty="0" smtClean="0"/>
              <a:t>The objective of the auditor is to apply the concept of materiality appropriately in planning and performing the audit.</a:t>
            </a:r>
          </a:p>
          <a:p>
            <a:r>
              <a:rPr lang="en-US" sz="2000" b="1" dirty="0" smtClean="0"/>
              <a:t>Requirements:</a:t>
            </a:r>
          </a:p>
          <a:p>
            <a:pPr marL="912813" lvl="0">
              <a:buFont typeface="Wingdings" pitchFamily="2" charset="2"/>
              <a:buChar char="q"/>
            </a:pPr>
            <a:r>
              <a:rPr lang="en-US" sz="2000" dirty="0" smtClean="0"/>
              <a:t>ISA 320 require the auditor to determine at planning stage materiality at overall financial statement level, and where lower amount can impact the decision of user for specific transaction, balance and disclosure, such lower amount.</a:t>
            </a:r>
          </a:p>
          <a:p>
            <a:pPr marL="912813" lvl="0">
              <a:buNone/>
            </a:pPr>
            <a:endParaRPr lang="en-US" sz="2000" dirty="0" smtClean="0"/>
          </a:p>
          <a:p>
            <a:endParaRPr lang="en-US" sz="2000" b="1" dirty="0" smtClean="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55</a:t>
            </a:fld>
            <a:endParaRPr lang="de-AT" alt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a:t>
            </a:r>
            <a:r>
              <a:rPr lang="en-US" sz="4000" dirty="0" smtClean="0">
                <a:latin typeface="Verdana" pitchFamily="34" charset="0"/>
                <a:ea typeface="Verdana" pitchFamily="34" charset="0"/>
                <a:cs typeface="Verdana" pitchFamily="34" charset="0"/>
              </a:rPr>
              <a:t>320 - Mater-</a:t>
            </a:r>
            <a:r>
              <a:rPr lang="en-US" sz="4000" dirty="0" err="1" smtClean="0">
                <a:latin typeface="Verdana" pitchFamily="34" charset="0"/>
                <a:ea typeface="Verdana" pitchFamily="34" charset="0"/>
                <a:cs typeface="Verdana" pitchFamily="34" charset="0"/>
              </a:rPr>
              <a:t>ty</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08075"/>
            <a:ext cx="8229600" cy="5749925"/>
          </a:xfrm>
        </p:spPr>
        <p:txBody>
          <a:bodyPr/>
          <a:lstStyle/>
          <a:p>
            <a:pPr marL="912813" lvl="0">
              <a:buFont typeface="Wingdings" pitchFamily="2" charset="2"/>
              <a:buChar char="q"/>
            </a:pPr>
            <a:r>
              <a:rPr lang="en-US" sz="2000" dirty="0" smtClean="0"/>
              <a:t>ISA </a:t>
            </a:r>
            <a:r>
              <a:rPr lang="en-US" sz="2000" dirty="0" smtClean="0"/>
              <a:t>320 require auditor to determine performance materiality for purposes of assessing the risks of material misstatement and determining the nature, timing and extent of further audit procedures.</a:t>
            </a:r>
            <a:endParaRPr lang="en-US" sz="2000" dirty="0" smtClean="0"/>
          </a:p>
          <a:p>
            <a:pPr marL="912813" lvl="0">
              <a:buFont typeface="Wingdings" pitchFamily="2" charset="2"/>
              <a:buChar char="q"/>
            </a:pPr>
            <a:r>
              <a:rPr lang="en-US" sz="2000" dirty="0" smtClean="0"/>
              <a:t>Revise the materiality or set the lower amount if required during any stage of audit.</a:t>
            </a:r>
          </a:p>
          <a:p>
            <a:pPr marL="912813" lvl="0">
              <a:buFont typeface="Wingdings" pitchFamily="2" charset="2"/>
              <a:buChar char="q"/>
            </a:pPr>
            <a:r>
              <a:rPr lang="en-US" sz="2000" dirty="0" smtClean="0"/>
              <a:t>ISA 320 require to include in </a:t>
            </a:r>
            <a:r>
              <a:rPr lang="en-US" sz="2000" dirty="0" smtClean="0"/>
              <a:t>documentation</a:t>
            </a:r>
          </a:p>
          <a:p>
            <a:pPr marL="1377950" lvl="1" indent="-342900">
              <a:buClr>
                <a:schemeClr val="accent1"/>
              </a:buClr>
              <a:buSzPct val="65000"/>
              <a:buFont typeface="Wingdings" pitchFamily="2" charset="2"/>
              <a:buChar char="Ø"/>
            </a:pPr>
            <a:r>
              <a:rPr lang="en-US" sz="2000" dirty="0" smtClean="0">
                <a:ea typeface="+mn-ea"/>
                <a:cs typeface="+mn-cs"/>
              </a:rPr>
              <a:t>Materiality </a:t>
            </a:r>
            <a:r>
              <a:rPr lang="en-US" sz="2000" dirty="0" smtClean="0">
                <a:ea typeface="+mn-ea"/>
                <a:cs typeface="+mn-cs"/>
              </a:rPr>
              <a:t>for the financial statements as a whole;</a:t>
            </a:r>
          </a:p>
          <a:p>
            <a:pPr marL="1377950" lvl="1" indent="-342900">
              <a:buClr>
                <a:schemeClr val="accent1"/>
              </a:buClr>
              <a:buSzPct val="65000"/>
              <a:buFont typeface="Wingdings" pitchFamily="2" charset="2"/>
              <a:buChar char="Ø"/>
            </a:pPr>
            <a:r>
              <a:rPr lang="en-US" sz="2000" dirty="0" smtClean="0">
                <a:ea typeface="+mn-ea"/>
                <a:cs typeface="+mn-cs"/>
              </a:rPr>
              <a:t>If applicable, the materiality level or levels for particular classes of transactions, account balances or disclosures;</a:t>
            </a:r>
          </a:p>
          <a:p>
            <a:pPr marL="1377950" lvl="1" indent="-342900">
              <a:buClr>
                <a:schemeClr val="accent1"/>
              </a:buClr>
              <a:buSzPct val="65000"/>
              <a:buFont typeface="Wingdings" pitchFamily="2" charset="2"/>
              <a:buChar char="Ø"/>
            </a:pPr>
            <a:r>
              <a:rPr lang="en-US" sz="2000" dirty="0" smtClean="0">
                <a:ea typeface="+mn-ea"/>
                <a:cs typeface="+mn-cs"/>
              </a:rPr>
              <a:t>Performance materiality; and</a:t>
            </a:r>
          </a:p>
          <a:p>
            <a:pPr marL="1377950" lvl="1" indent="-342900">
              <a:buClr>
                <a:schemeClr val="accent1"/>
              </a:buClr>
              <a:buSzPct val="65000"/>
              <a:buFont typeface="Wingdings" pitchFamily="2" charset="2"/>
              <a:buChar char="Ø"/>
            </a:pPr>
            <a:r>
              <a:rPr lang="en-US" sz="2000" dirty="0" smtClean="0">
                <a:ea typeface="+mn-ea"/>
                <a:cs typeface="+mn-cs"/>
              </a:rPr>
              <a:t>Any revision during the audit.</a:t>
            </a:r>
          </a:p>
          <a:p>
            <a:pPr marL="912813" lvl="0">
              <a:buFont typeface="Wingdings" pitchFamily="2" charset="2"/>
              <a:buChar char="q"/>
            </a:pPr>
            <a:endParaRPr lang="en-US" sz="2000" dirty="0" smtClean="0"/>
          </a:p>
          <a:p>
            <a:endParaRPr lang="en-US" sz="2000" b="1" dirty="0" smtClean="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56</a:t>
            </a:fld>
            <a:endParaRPr lang="de-AT" alt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a:t>
            </a:r>
            <a:r>
              <a:rPr lang="en-US" sz="4000" dirty="0" smtClean="0">
                <a:latin typeface="Verdana" pitchFamily="34" charset="0"/>
                <a:ea typeface="Verdana" pitchFamily="34" charset="0"/>
                <a:cs typeface="Verdana" pitchFamily="34" charset="0"/>
              </a:rPr>
              <a:t>330 </a:t>
            </a:r>
            <a:r>
              <a:rPr lang="en-US" sz="4000" dirty="0" smtClean="0">
                <a:latin typeface="Verdana" pitchFamily="34" charset="0"/>
                <a:ea typeface="Verdana" pitchFamily="34" charset="0"/>
                <a:cs typeface="Verdana" pitchFamily="34" charset="0"/>
              </a:rPr>
              <a:t>– Audit risk</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08075"/>
            <a:ext cx="8229600" cy="5749925"/>
          </a:xfrm>
        </p:spPr>
        <p:txBody>
          <a:bodyPr/>
          <a:lstStyle/>
          <a:p>
            <a:r>
              <a:rPr lang="en-US" sz="2000" b="1" dirty="0" smtClean="0"/>
              <a:t>Scope</a:t>
            </a:r>
            <a:r>
              <a:rPr lang="en-US" sz="2000" b="1" dirty="0" smtClean="0"/>
              <a:t>:</a:t>
            </a:r>
          </a:p>
          <a:p>
            <a:pPr marL="912813">
              <a:buFont typeface="Wingdings" pitchFamily="2" charset="2"/>
              <a:buChar char="q"/>
            </a:pPr>
            <a:r>
              <a:rPr lang="en-US" sz="2000" dirty="0" smtClean="0"/>
              <a:t>ISA 330 deals with the auditor’s responsibility to design and implement responses to the risks of material misstatement identified and assessed by the auditor in accordance with ISA 315 in an audit of financial statements.</a:t>
            </a:r>
          </a:p>
          <a:p>
            <a:r>
              <a:rPr lang="en-US" sz="2000" b="1" dirty="0" smtClean="0"/>
              <a:t>Objective:</a:t>
            </a:r>
          </a:p>
          <a:p>
            <a:pPr marL="912813">
              <a:buFont typeface="Wingdings" pitchFamily="2" charset="2"/>
              <a:buChar char="q"/>
            </a:pPr>
            <a:r>
              <a:rPr lang="en-US" sz="2000" dirty="0" smtClean="0"/>
              <a:t>The objective of the auditor is to obtain sufficient appropriate audit evidence regarding the assessed risks of material misstatement, through designing and implementing appropriate responses to those risks.</a:t>
            </a:r>
          </a:p>
          <a:p>
            <a:r>
              <a:rPr lang="en-US" sz="2000" b="1" dirty="0" smtClean="0"/>
              <a:t>Requirements - </a:t>
            </a:r>
            <a:r>
              <a:rPr lang="en-US" sz="2000" dirty="0" smtClean="0"/>
              <a:t>Auditors </a:t>
            </a:r>
            <a:r>
              <a:rPr lang="en-US" sz="2000" dirty="0" smtClean="0"/>
              <a:t>responses to assessed </a:t>
            </a:r>
            <a:r>
              <a:rPr lang="en-US" sz="2000" dirty="0" smtClean="0"/>
              <a:t>risks:</a:t>
            </a:r>
            <a:endParaRPr lang="en-US" sz="2000" dirty="0" smtClean="0"/>
          </a:p>
          <a:p>
            <a:pPr marL="912813">
              <a:buFont typeface="Wingdings" pitchFamily="2" charset="2"/>
              <a:buChar char="q"/>
            </a:pPr>
            <a:r>
              <a:rPr lang="en-US" sz="2000" dirty="0" smtClean="0"/>
              <a:t>Response at financial statement </a:t>
            </a:r>
            <a:r>
              <a:rPr lang="en-US" sz="2000" dirty="0" smtClean="0"/>
              <a:t>level - </a:t>
            </a:r>
            <a:r>
              <a:rPr lang="en-US" sz="2000" dirty="0" smtClean="0"/>
              <a:t>The engagement partner and audit manager must ensure</a:t>
            </a:r>
            <a:r>
              <a:rPr lang="en-US" sz="2000" dirty="0" smtClean="0"/>
              <a:t>:</a:t>
            </a:r>
          </a:p>
          <a:p>
            <a:pPr marL="1377950" lvl="1" indent="-342900">
              <a:buClr>
                <a:schemeClr val="accent1"/>
              </a:buClr>
              <a:buSzPct val="65000"/>
              <a:buFont typeface="Wingdings" pitchFamily="2" charset="2"/>
              <a:buChar char="Ø"/>
            </a:pPr>
            <a:r>
              <a:rPr lang="en-US" sz="2000" dirty="0" smtClean="0">
                <a:ea typeface="+mn-ea"/>
                <a:cs typeface="+mn-cs"/>
              </a:rPr>
              <a:t>Emphasizing the need to maintain professional skepticism</a:t>
            </a:r>
          </a:p>
          <a:p>
            <a:pPr marL="1377950" lvl="1" indent="-342900">
              <a:buClr>
                <a:schemeClr val="accent1"/>
              </a:buClr>
              <a:buSzPct val="65000"/>
              <a:buFont typeface="Wingdings" pitchFamily="2" charset="2"/>
              <a:buChar char="Ø"/>
            </a:pPr>
            <a:r>
              <a:rPr lang="en-US" sz="2000" dirty="0" smtClean="0">
                <a:ea typeface="+mn-ea"/>
                <a:cs typeface="+mn-cs"/>
              </a:rPr>
              <a:t>Assigning more experienced staff</a:t>
            </a:r>
          </a:p>
          <a:p>
            <a:pPr marL="1377950" lvl="1" indent="-342900">
              <a:buClr>
                <a:schemeClr val="accent1"/>
              </a:buClr>
              <a:buSzPct val="65000"/>
              <a:buFont typeface="Wingdings" pitchFamily="2" charset="2"/>
              <a:buChar char="Ø"/>
            </a:pPr>
            <a:r>
              <a:rPr lang="en-US" sz="2000" dirty="0" smtClean="0">
                <a:ea typeface="+mn-ea"/>
                <a:cs typeface="+mn-cs"/>
              </a:rPr>
              <a:t>Providing more supervision</a:t>
            </a:r>
          </a:p>
          <a:p>
            <a:pPr marL="912813">
              <a:buFont typeface="Wingdings" pitchFamily="2" charset="2"/>
              <a:buChar char="q"/>
            </a:pPr>
            <a:endParaRPr lang="en-US" sz="2000" b="1" dirty="0" smtClean="0"/>
          </a:p>
          <a:p>
            <a:pPr marL="912813">
              <a:buFont typeface="Wingdings" pitchFamily="2" charset="2"/>
              <a:buChar char="q"/>
            </a:pPr>
            <a:endParaRPr lang="en-US" sz="2000" dirty="0" smtClean="0"/>
          </a:p>
          <a:p>
            <a:pPr marL="912813">
              <a:buFont typeface="Wingdings" pitchFamily="2" charset="2"/>
              <a:buChar char="q"/>
            </a:pPr>
            <a:endParaRPr lang="en-US" sz="2000" dirty="0" smtClean="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57</a:t>
            </a:fld>
            <a:endParaRPr lang="de-AT" alt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a:t>
            </a:r>
            <a:r>
              <a:rPr lang="en-US" sz="4000" dirty="0" smtClean="0">
                <a:latin typeface="Verdana" pitchFamily="34" charset="0"/>
                <a:ea typeface="Verdana" pitchFamily="34" charset="0"/>
                <a:cs typeface="Verdana" pitchFamily="34" charset="0"/>
              </a:rPr>
              <a:t>330 - </a:t>
            </a:r>
            <a:r>
              <a:rPr lang="en-US" sz="4000" dirty="0" smtClean="0">
                <a:latin typeface="Verdana" pitchFamily="34" charset="0"/>
                <a:ea typeface="Verdana" pitchFamily="34" charset="0"/>
                <a:cs typeface="Verdana" pitchFamily="34" charset="0"/>
              </a:rPr>
              <a:t>Audit risk</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08075"/>
            <a:ext cx="8229600" cy="5749925"/>
          </a:xfrm>
        </p:spPr>
        <p:txBody>
          <a:bodyPr/>
          <a:lstStyle/>
          <a:p>
            <a:pPr marL="1377950" lvl="1" indent="-342900">
              <a:buClr>
                <a:schemeClr val="accent1"/>
              </a:buClr>
              <a:buSzPct val="65000"/>
              <a:buFont typeface="Wingdings" pitchFamily="2" charset="2"/>
              <a:buChar char="Ø"/>
            </a:pPr>
            <a:r>
              <a:rPr lang="en-US" sz="2000" dirty="0" smtClean="0">
                <a:ea typeface="+mn-ea"/>
                <a:cs typeface="+mn-cs"/>
              </a:rPr>
              <a:t>Using </a:t>
            </a:r>
            <a:r>
              <a:rPr lang="en-US" sz="2000" dirty="0" smtClean="0">
                <a:ea typeface="+mn-ea"/>
                <a:cs typeface="+mn-cs"/>
              </a:rPr>
              <a:t>unpredictable audit procedures and changing the nature, timing , or extent of audit procedures</a:t>
            </a:r>
          </a:p>
          <a:p>
            <a:pPr marL="1377950" lvl="1" indent="-342900">
              <a:buClr>
                <a:schemeClr val="accent1"/>
              </a:buClr>
              <a:buSzPct val="65000"/>
              <a:buFont typeface="Wingdings" pitchFamily="2" charset="2"/>
              <a:buChar char="Ø"/>
            </a:pPr>
            <a:r>
              <a:rPr lang="en-US" sz="2000" dirty="0" smtClean="0">
                <a:ea typeface="+mn-ea"/>
                <a:cs typeface="+mn-cs"/>
              </a:rPr>
              <a:t>Obtaining more extensive audit evidence from substantive procedures</a:t>
            </a:r>
          </a:p>
          <a:p>
            <a:pPr marL="912813">
              <a:buFont typeface="Wingdings" pitchFamily="2" charset="2"/>
              <a:buChar char="q"/>
            </a:pPr>
            <a:r>
              <a:rPr lang="en-US" sz="2000" dirty="0" smtClean="0"/>
              <a:t>Response at  the assertion </a:t>
            </a:r>
            <a:r>
              <a:rPr lang="en-US" sz="2000" dirty="0" smtClean="0"/>
              <a:t>level </a:t>
            </a:r>
            <a:r>
              <a:rPr lang="en-US" sz="2000" b="1" dirty="0" smtClean="0"/>
              <a:t>- </a:t>
            </a:r>
            <a:r>
              <a:rPr lang="en-US" sz="2000" dirty="0" smtClean="0"/>
              <a:t>The auditor must respond to the assessed risks of material misstatements by determining the nature timing and extent of audit procedures</a:t>
            </a:r>
            <a:r>
              <a:rPr lang="en-US" sz="2000" dirty="0" smtClean="0"/>
              <a:t>:</a:t>
            </a:r>
          </a:p>
          <a:p>
            <a:pPr marL="1377950" lvl="1" indent="-342900">
              <a:buClr>
                <a:schemeClr val="accent1"/>
              </a:buClr>
              <a:buSzPct val="65000"/>
              <a:buFont typeface="Wingdings" pitchFamily="2" charset="2"/>
              <a:buChar char="Ø"/>
            </a:pPr>
            <a:r>
              <a:rPr lang="en-US" sz="2000" dirty="0" smtClean="0">
                <a:ea typeface="+mn-ea"/>
                <a:cs typeface="+mn-cs"/>
              </a:rPr>
              <a:t>Nature of procedures means either test of controls or substantive </a:t>
            </a:r>
            <a:r>
              <a:rPr lang="en-US" sz="2000" dirty="0" err="1" smtClean="0">
                <a:ea typeface="+mn-ea"/>
                <a:cs typeface="+mn-cs"/>
              </a:rPr>
              <a:t>procedures.it</a:t>
            </a:r>
            <a:r>
              <a:rPr lang="en-US" sz="2000" dirty="0" smtClean="0">
                <a:ea typeface="+mn-ea"/>
                <a:cs typeface="+mn-cs"/>
              </a:rPr>
              <a:t> may also include the type of audit procedures (analytical, enquiry, inspection, observation, Recalculation). It is necessary to determine the nature of audit procedures as some procedures are more appropriate for some assertion than others. Such as for completeness assertion test of control is more appropriate and substantive procedures for occurrence assertion.</a:t>
            </a:r>
          </a:p>
          <a:p>
            <a:pPr marL="1377950" lvl="1" indent="-342900">
              <a:buClr>
                <a:schemeClr val="accent1"/>
              </a:buClr>
              <a:buSzPct val="65000"/>
              <a:buFont typeface="Wingdings" pitchFamily="2" charset="2"/>
              <a:buChar char="Ø"/>
            </a:pPr>
            <a:r>
              <a:rPr lang="en-US" sz="2000" dirty="0" smtClean="0">
                <a:ea typeface="+mn-ea"/>
                <a:cs typeface="+mn-cs"/>
              </a:rPr>
              <a:t>Timing of audit procedures means when it is performed, or the period to which the audit evidence applies. </a:t>
            </a:r>
            <a:r>
              <a:rPr lang="en-US" sz="2000" dirty="0" smtClean="0">
                <a:ea typeface="+mn-ea"/>
                <a:cs typeface="+mn-cs"/>
              </a:rPr>
              <a:t>Such </a:t>
            </a:r>
            <a:r>
              <a:rPr lang="en-US" sz="2000" dirty="0" smtClean="0">
                <a:ea typeface="+mn-ea"/>
                <a:cs typeface="+mn-cs"/>
              </a:rPr>
              <a:t>as</a:t>
            </a:r>
            <a:endParaRPr lang="en-US" sz="2000" b="1" dirty="0" smtClean="0"/>
          </a:p>
          <a:p>
            <a:pPr marL="912813">
              <a:buFont typeface="Wingdings" pitchFamily="2" charset="2"/>
              <a:buChar char="q"/>
            </a:pPr>
            <a:endParaRPr lang="en-US" sz="2000" dirty="0" smtClean="0"/>
          </a:p>
          <a:p>
            <a:pPr marL="912813">
              <a:buFont typeface="Wingdings" pitchFamily="2" charset="2"/>
              <a:buChar char="q"/>
            </a:pPr>
            <a:endParaRPr lang="en-US" sz="2000" dirty="0" smtClean="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58</a:t>
            </a:fld>
            <a:endParaRPr lang="de-AT" alt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a:t>
            </a:r>
            <a:r>
              <a:rPr lang="en-US" sz="4000" dirty="0" smtClean="0">
                <a:latin typeface="Verdana" pitchFamily="34" charset="0"/>
                <a:ea typeface="Verdana" pitchFamily="34" charset="0"/>
                <a:cs typeface="Verdana" pitchFamily="34" charset="0"/>
              </a:rPr>
              <a:t>330 - Audit risk</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08075"/>
            <a:ext cx="8229600" cy="5749925"/>
          </a:xfrm>
        </p:spPr>
        <p:txBody>
          <a:bodyPr/>
          <a:lstStyle/>
          <a:p>
            <a:pPr marL="1377950" lvl="1" indent="-342900">
              <a:buClr>
                <a:schemeClr val="accent1"/>
              </a:buClr>
              <a:buSzPct val="65000"/>
              <a:buFont typeface="Wingdings" pitchFamily="2" charset="2"/>
              <a:buChar char="Ø"/>
            </a:pPr>
            <a:r>
              <a:rPr lang="en-US" sz="2000" dirty="0" smtClean="0">
                <a:ea typeface="+mn-ea"/>
                <a:cs typeface="+mn-cs"/>
              </a:rPr>
              <a:t>procedures on stock take and to verify the cut off assertion the procedures need to be performed at the year end to verify the contracts at the year end.</a:t>
            </a:r>
          </a:p>
          <a:p>
            <a:pPr marL="1377950" lvl="1" indent="-342900">
              <a:buClr>
                <a:schemeClr val="accent1"/>
              </a:buClr>
              <a:buSzPct val="65000"/>
              <a:buFont typeface="Wingdings" pitchFamily="2" charset="2"/>
              <a:buChar char="Ø"/>
            </a:pPr>
            <a:r>
              <a:rPr lang="en-US" sz="2000" dirty="0" smtClean="0">
                <a:ea typeface="+mn-ea"/>
                <a:cs typeface="+mn-cs"/>
              </a:rPr>
              <a:t>Extent of audit procedures refer to quantum of procedures .normally greater sample sizes is selected for risky areas to reduce the risk of misstatement to acceptable level. There is direct correlation between the risk and extent of procedures.</a:t>
            </a:r>
          </a:p>
          <a:p>
            <a:pPr marL="1377950" lvl="1" indent="-342900">
              <a:buClr>
                <a:schemeClr val="accent1"/>
              </a:buClr>
              <a:buSzPct val="65000"/>
              <a:buFont typeface="Wingdings" pitchFamily="2" charset="2"/>
              <a:buChar char="Ø"/>
            </a:pPr>
            <a:r>
              <a:rPr lang="en-US" sz="2000" dirty="0" smtClean="0">
                <a:ea typeface="+mn-ea"/>
                <a:cs typeface="+mn-cs"/>
              </a:rPr>
              <a:t>Test of controls refer to testing the system rather than each individual transaction. Which approach to be taken depends upon results of testing and is a matter of choice discussed separately above. Usually CAAT is used such as test data to obtain evidence of operating effectiveness of automated programmed validation tests. To verify effectiveness of the general controls in an IT environment enquiry, inspection, observation and re-performance are used.</a:t>
            </a:r>
          </a:p>
          <a:p>
            <a:pPr marL="1377950" lvl="1" indent="-342900">
              <a:buClr>
                <a:schemeClr val="accent1"/>
              </a:buClr>
              <a:buSzPct val="65000"/>
              <a:buNone/>
            </a:pPr>
            <a:endParaRPr lang="en-US" sz="2000" dirty="0" smtClean="0">
              <a:ea typeface="+mn-ea"/>
              <a:cs typeface="+mn-cs"/>
            </a:endParaRPr>
          </a:p>
          <a:p>
            <a:pPr marL="912813">
              <a:buFont typeface="Wingdings" pitchFamily="2" charset="2"/>
              <a:buChar char="q"/>
            </a:pPr>
            <a:endParaRPr lang="en-US" sz="2000" b="1" dirty="0" smtClean="0"/>
          </a:p>
          <a:p>
            <a:pPr marL="912813">
              <a:buFont typeface="Wingdings" pitchFamily="2" charset="2"/>
              <a:buChar char="q"/>
            </a:pPr>
            <a:endParaRPr lang="en-US" sz="2000" dirty="0" smtClean="0"/>
          </a:p>
          <a:p>
            <a:pPr marL="912813">
              <a:buFont typeface="Wingdings" pitchFamily="2" charset="2"/>
              <a:buChar char="q"/>
            </a:pPr>
            <a:endParaRPr lang="en-US" sz="2000" dirty="0" smtClean="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59</a:t>
            </a:fld>
            <a:endParaRPr lang="de-AT"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Understanding – </a:t>
            </a:r>
            <a:r>
              <a:rPr lang="en-US" sz="4000" dirty="0" err="1" smtClean="0">
                <a:latin typeface="Verdana" pitchFamily="34" charset="0"/>
                <a:ea typeface="Verdana" pitchFamily="34" charset="0"/>
                <a:cs typeface="Verdana" pitchFamily="34" charset="0"/>
              </a:rPr>
              <a:t>understan</a:t>
            </a:r>
            <a:r>
              <a:rPr lang="en-US" sz="4000" dirty="0" smtClean="0">
                <a:latin typeface="Verdana" pitchFamily="34" charset="0"/>
                <a:ea typeface="Verdana" pitchFamily="34" charset="0"/>
                <a:cs typeface="Verdana" pitchFamily="34" charset="0"/>
              </a:rPr>
              <a:t>-g*</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a:xfrm>
            <a:off x="457200" y="6243638"/>
            <a:ext cx="2133600" cy="457200"/>
          </a:xfrm>
        </p:spPr>
        <p:txBody>
          <a:bodyPr/>
          <a:lstStyle/>
          <a:p>
            <a:pPr>
              <a:defRPr/>
            </a:pPr>
            <a:r>
              <a:rPr lang="en-US" altLang="en-US" dirty="0" smtClean="0"/>
              <a:t>Oct 19, 2015</a:t>
            </a:r>
            <a:endParaRPr lang="de-AT" altLang="en-US"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
        <p:nvSpPr>
          <p:cNvPr id="8" name="Содержимое 2"/>
          <p:cNvSpPr>
            <a:spLocks noGrp="1"/>
          </p:cNvSpPr>
          <p:nvPr>
            <p:ph idx="1"/>
          </p:nvPr>
        </p:nvSpPr>
        <p:spPr>
          <a:xfrm>
            <a:off x="457200" y="879475"/>
            <a:ext cx="8229600" cy="4530725"/>
          </a:xfrm>
        </p:spPr>
        <p:txBody>
          <a:bodyPr/>
          <a:lstStyle/>
          <a:p>
            <a:pPr marL="912813" indent="1588">
              <a:buNone/>
            </a:pPr>
            <a:r>
              <a:rPr lang="en-US" sz="2000" b="1" kern="1200" dirty="0" smtClean="0">
                <a:latin typeface="Arial" charset="0"/>
                <a:cs typeface="Arial" charset="0"/>
              </a:rPr>
              <a:t>its operations, types of investments, its financing ownership, and how management applies and discloses accounting policies.</a:t>
            </a:r>
          </a:p>
          <a:p>
            <a:pPr marL="912813">
              <a:buFont typeface="Wingdings" pitchFamily="2" charset="2"/>
              <a:buChar char="q"/>
            </a:pPr>
            <a:r>
              <a:rPr lang="en-US" sz="2000" b="1" kern="1200" dirty="0" smtClean="0">
                <a:latin typeface="Arial" charset="0"/>
                <a:cs typeface="Arial" charset="0"/>
              </a:rPr>
              <a:t>objectives and strategies, and the related business risks that may result in a material misstatement of the financial statements </a:t>
            </a:r>
            <a:r>
              <a:rPr lang="en-US" sz="2000" kern="1200" dirty="0" smtClean="0">
                <a:latin typeface="Arial" charset="0"/>
                <a:cs typeface="Arial" charset="0"/>
              </a:rPr>
              <a:t>- t</a:t>
            </a:r>
            <a:r>
              <a:rPr lang="en-US" sz="2000" dirty="0" smtClean="0"/>
              <a:t>he entity’s objectives are the overall plans for the company as determined by those charged with governance and management. Strategies are the operational approaches by which management intends to achieve its objectives. Significant conditions, events, circumstances or actions that could adversely affect the entity’s ability to achieve its objectives and execute its strategies create business risks. The concept of business risks is broader than the concept of risks of material misstatements in the financial statements. However, most business risks will typically have a financial consequence, and hence will find their way into the financial statements.</a:t>
            </a:r>
          </a:p>
          <a:p>
            <a:pPr marL="912813">
              <a:buFont typeface="Wingdings" pitchFamily="2" charset="2"/>
              <a:buChar char="q"/>
            </a:pPr>
            <a:r>
              <a:rPr lang="en-US" sz="2000" b="1" kern="1200" dirty="0" smtClean="0">
                <a:latin typeface="Arial" charset="0"/>
                <a:cs typeface="Arial" charset="0"/>
              </a:rPr>
              <a:t>measurement and review of the entity’s financial performance </a:t>
            </a:r>
            <a:r>
              <a:rPr lang="en-US" sz="2000" kern="1200" dirty="0" smtClean="0">
                <a:latin typeface="Arial" charset="0"/>
                <a:cs typeface="Arial" charset="0"/>
              </a:rPr>
              <a:t>- </a:t>
            </a:r>
            <a:r>
              <a:rPr lang="en-US" sz="2000" dirty="0" smtClean="0"/>
              <a:t>in order to assess the risk of material misstatements in the financial statements, an auditor should</a:t>
            </a:r>
          </a:p>
          <a:p>
            <a:pPr>
              <a:buNone/>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a:t>
            </a:r>
            <a:r>
              <a:rPr lang="en-US" sz="4000" dirty="0" smtClean="0">
                <a:latin typeface="Verdana" pitchFamily="34" charset="0"/>
                <a:ea typeface="Verdana" pitchFamily="34" charset="0"/>
                <a:cs typeface="Verdana" pitchFamily="34" charset="0"/>
              </a:rPr>
              <a:t>330 - Audit risk</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08075"/>
            <a:ext cx="8229600" cy="5749925"/>
          </a:xfrm>
        </p:spPr>
        <p:txBody>
          <a:bodyPr/>
          <a:lstStyle/>
          <a:p>
            <a:pPr marL="1377950" lvl="1" indent="-342900">
              <a:buClr>
                <a:schemeClr val="accent1"/>
              </a:buClr>
              <a:buSzPct val="65000"/>
              <a:buFont typeface="Wingdings" pitchFamily="2" charset="2"/>
              <a:buChar char="Ø"/>
            </a:pPr>
            <a:r>
              <a:rPr lang="en-US" sz="2000" dirty="0" smtClean="0">
                <a:ea typeface="+mn-ea"/>
                <a:cs typeface="+mn-cs"/>
              </a:rPr>
              <a:t>Substantive procedures include all possible lists of procedures including analytical procedures, performed on each material class of transactions, account balance and disclosure to verify the assertions associated with those risks. Auditors may choose to apply either analytical procedures or test of detail (rest of procedures excluding analytical procedures) or both considering their appropriateness to assessed risks. Such as for risk of window dressing it is appropriate of confirming the existence of outstanding balances.</a:t>
            </a:r>
          </a:p>
          <a:p>
            <a:pPr marL="1377950" lvl="1" indent="-342900">
              <a:buClr>
                <a:schemeClr val="accent1"/>
              </a:buClr>
              <a:buSzPct val="65000"/>
              <a:buFont typeface="Wingdings" pitchFamily="2" charset="2"/>
              <a:buChar char="Ø"/>
            </a:pPr>
            <a:r>
              <a:rPr lang="en-US" sz="2000" dirty="0" smtClean="0">
                <a:ea typeface="+mn-ea"/>
                <a:cs typeface="+mn-cs"/>
              </a:rPr>
              <a:t>Auditor’s response to assess risks must be documented.</a:t>
            </a:r>
          </a:p>
          <a:p>
            <a:pPr marL="912813">
              <a:buFont typeface="Wingdings" pitchFamily="2" charset="2"/>
              <a:buChar char="q"/>
            </a:pPr>
            <a:endParaRPr lang="en-US" sz="2000" b="1" dirty="0" smtClean="0"/>
          </a:p>
          <a:p>
            <a:pPr marL="912813">
              <a:buFont typeface="Wingdings" pitchFamily="2" charset="2"/>
              <a:buChar char="q"/>
            </a:pPr>
            <a:endParaRPr lang="en-US" sz="2000" dirty="0" smtClean="0"/>
          </a:p>
          <a:p>
            <a:pPr marL="912813">
              <a:buFont typeface="Wingdings" pitchFamily="2" charset="2"/>
              <a:buChar char="q"/>
            </a:pPr>
            <a:endParaRPr lang="en-US" sz="2000" dirty="0" smtClean="0"/>
          </a:p>
        </p:txBody>
      </p:sp>
      <p:sp>
        <p:nvSpPr>
          <p:cNvPr id="4" name="Дата 3"/>
          <p:cNvSpPr>
            <a:spLocks noGrp="1"/>
          </p:cNvSpPr>
          <p:nvPr>
            <p:ph type="dt" sz="half" idx="10"/>
          </p:nvPr>
        </p:nvSpPr>
        <p:spPr/>
        <p:txBody>
          <a:bodyPr/>
          <a:lstStyle/>
          <a:p>
            <a:pPr>
              <a:defRPr/>
            </a:pPr>
            <a:r>
              <a:rPr lang="en-US" altLang="en-US" dirty="0" smtClean="0"/>
              <a:t>Oct 12,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60</a:t>
            </a:fld>
            <a:endParaRPr lang="de-AT"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Understanding – </a:t>
            </a:r>
            <a:r>
              <a:rPr lang="en-US" sz="4000" dirty="0" err="1" smtClean="0">
                <a:latin typeface="Verdana" pitchFamily="34" charset="0"/>
                <a:ea typeface="Verdana" pitchFamily="34" charset="0"/>
                <a:cs typeface="Verdana" pitchFamily="34" charset="0"/>
              </a:rPr>
              <a:t>understan</a:t>
            </a:r>
            <a:r>
              <a:rPr lang="en-US" sz="4000" dirty="0" smtClean="0">
                <a:latin typeface="Verdana" pitchFamily="34" charset="0"/>
                <a:ea typeface="Verdana" pitchFamily="34" charset="0"/>
                <a:cs typeface="Verdana" pitchFamily="34" charset="0"/>
              </a:rPr>
              <a:t>-g*</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
        <p:nvSpPr>
          <p:cNvPr id="8" name="Содержимое 2"/>
          <p:cNvSpPr>
            <a:spLocks noGrp="1"/>
          </p:cNvSpPr>
          <p:nvPr>
            <p:ph idx="1"/>
          </p:nvPr>
        </p:nvSpPr>
        <p:spPr>
          <a:xfrm>
            <a:off x="457200" y="914400"/>
            <a:ext cx="8229600" cy="4530725"/>
          </a:xfrm>
        </p:spPr>
        <p:txBody>
          <a:bodyPr/>
          <a:lstStyle/>
          <a:p>
            <a:pPr marL="912813" indent="1588">
              <a:buNone/>
            </a:pPr>
            <a:r>
              <a:rPr lang="en-US" sz="2000" dirty="0" smtClean="0"/>
              <a:t>examine internally generated information used by management and external (third party) evaluations of the company. Internal measures provide management with information about progress towards meeting the entity’s objectives. </a:t>
            </a:r>
            <a:r>
              <a:rPr lang="en-US" sz="2000" b="1" dirty="0" smtClean="0"/>
              <a:t>Internal information </a:t>
            </a:r>
            <a:r>
              <a:rPr lang="en-US" sz="2000" dirty="0" smtClean="0"/>
              <a:t>may include </a:t>
            </a:r>
            <a:r>
              <a:rPr lang="en-US" sz="2000" b="1" dirty="0" smtClean="0"/>
              <a:t>key performance indicators, budgets, variance analysis, segment information, and divisional, departmental or other level performance reports, and comparisons of an entity’s performance with that of competitors. External information</a:t>
            </a:r>
            <a:r>
              <a:rPr lang="en-US" sz="2000" dirty="0" smtClean="0"/>
              <a:t>, such as </a:t>
            </a:r>
            <a:r>
              <a:rPr lang="en-US" sz="2000" b="1" dirty="0" smtClean="0"/>
              <a:t>analysts’ reports and credit rating agency reports, may be useful to the auditor</a:t>
            </a:r>
            <a:r>
              <a:rPr lang="en-US" sz="2000" dirty="0" smtClean="0"/>
              <a:t>. Internal or external performance measures may create pressures on management to misstate the financial statements. A deviation in the performance measures may indicate a risk of misstatement of related financial statement information. </a:t>
            </a:r>
          </a:p>
          <a:p>
            <a:pPr marL="912813">
              <a:buFont typeface="Wingdings" pitchFamily="2" charset="2"/>
              <a:buChar char="q"/>
            </a:pPr>
            <a:r>
              <a:rPr lang="en-US" sz="2000" b="1" kern="1200" dirty="0" smtClean="0">
                <a:latin typeface="Arial" charset="0"/>
                <a:cs typeface="Arial" charset="0"/>
              </a:rPr>
              <a:t>internal control </a:t>
            </a:r>
            <a:r>
              <a:rPr lang="en-US" sz="2000" kern="1200" dirty="0" smtClean="0">
                <a:latin typeface="Arial" charset="0"/>
                <a:cs typeface="Arial" charset="0"/>
              </a:rPr>
              <a:t>– </a:t>
            </a:r>
            <a:r>
              <a:rPr lang="en-US" sz="2000" b="1" dirty="0" smtClean="0"/>
              <a:t>a good understanding of internal control is required </a:t>
            </a:r>
            <a:r>
              <a:rPr lang="en-US" sz="2000" dirty="0" smtClean="0"/>
              <a:t>for an appropriate assessment of the risk of material misstatement in the financial statements.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risk – assess-t (steps)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
        <p:nvSpPr>
          <p:cNvPr id="7" name="Содержимое 2"/>
          <p:cNvSpPr txBox="1">
            <a:spLocks/>
          </p:cNvSpPr>
          <p:nvPr/>
        </p:nvSpPr>
        <p:spPr bwMode="auto">
          <a:xfrm>
            <a:off x="609600" y="10318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buClr>
                <a:schemeClr val="accent1"/>
              </a:buClr>
              <a:buSzPct val="65000"/>
              <a:buFont typeface="Wingdings" pitchFamily="2" charset="2"/>
              <a:buChar char="n"/>
              <a:defRPr/>
            </a:pPr>
            <a:r>
              <a:rPr lang="en-US" sz="2000" dirty="0" smtClean="0"/>
              <a:t>The auditor examines the </a:t>
            </a:r>
            <a:r>
              <a:rPr lang="en-US" sz="2000" b="1" dirty="0" smtClean="0"/>
              <a:t>risks of material misstatement at the financial statement level and at the financial statement assertion level for classes of transactions, account balances, and disclosures</a:t>
            </a:r>
            <a:r>
              <a:rPr lang="en-US" sz="2000" dirty="0" smtClean="0"/>
              <a:t>. </a:t>
            </a:r>
            <a:r>
              <a:rPr lang="en-US" sz="2000" b="1" dirty="0" smtClean="0"/>
              <a:t>Risks that exist at the financial statement level are pervasive</a:t>
            </a:r>
            <a:r>
              <a:rPr lang="en-US" sz="2000" dirty="0" smtClean="0"/>
              <a:t>, i.e. they have a potential impact on a large number of items in the financial statements. </a:t>
            </a:r>
            <a:r>
              <a:rPr lang="en-US" sz="2000" b="1" dirty="0" smtClean="0"/>
              <a:t>An example is the risk that a company is unable to continue as a going concern</a:t>
            </a:r>
            <a:r>
              <a:rPr lang="en-US" sz="2000" dirty="0" smtClean="0"/>
              <a:t>. This risk would not just have an impact on one item of the financial statements, but would be of importance on the recognition and valuation of many items. </a:t>
            </a:r>
            <a:r>
              <a:rPr lang="en-US" sz="2000" b="1" dirty="0" smtClean="0"/>
              <a:t>Other risks are confined to one or only a few assertions in the financial statements</a:t>
            </a:r>
            <a:r>
              <a:rPr lang="en-US" sz="2000" dirty="0" smtClean="0"/>
              <a:t>, e.g. the risk of theft from a specific warehouse A could have an impact on the existence of the items recorded on account balance “Inventory warehouse A”. </a:t>
            </a:r>
          </a:p>
          <a:p>
            <a:pPr marL="342900" indent="-342900">
              <a:spcBef>
                <a:spcPct val="20000"/>
              </a:spcBef>
              <a:buClr>
                <a:schemeClr val="accent1"/>
              </a:buClr>
              <a:buSzPct val="65000"/>
              <a:buFont typeface="Wingdings" pitchFamily="2" charset="2"/>
              <a:buChar char="n"/>
              <a:defRPr/>
            </a:pPr>
            <a:r>
              <a:rPr lang="en-US" sz="2000" dirty="0" smtClean="0"/>
              <a:t>To assess the misstatement risks, the auditor performs </a:t>
            </a:r>
            <a:r>
              <a:rPr lang="en-US" sz="2000" b="1" dirty="0" smtClean="0"/>
              <a:t>four tasks</a:t>
            </a:r>
            <a:r>
              <a:rPr lang="en-US" sz="2000" dirty="0" smtClean="0"/>
              <a:t>:</a:t>
            </a:r>
          </a:p>
          <a:p>
            <a:pPr marL="912813" indent="-342900">
              <a:spcBef>
                <a:spcPct val="20000"/>
              </a:spcBef>
              <a:buClr>
                <a:schemeClr val="accent1"/>
              </a:buClr>
              <a:buSzPct val="65000"/>
              <a:buFont typeface="Wingdings" pitchFamily="2" charset="2"/>
              <a:buChar char="q"/>
              <a:defRPr/>
            </a:pPr>
            <a:r>
              <a:rPr lang="en-US" sz="2000" b="1" dirty="0" smtClean="0"/>
              <a:t>Identify risks by developing an understanding of the entity and its environment</a:t>
            </a:r>
            <a:r>
              <a:rPr lang="en-US" sz="2000" dirty="0" smtClean="0"/>
              <a:t>, including relevant controls that relate to the risks. Analyze the strategic risks and the significant classes of transactions.</a:t>
            </a: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risk – assess-t (steps)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
        <p:nvSpPr>
          <p:cNvPr id="7" name="Содержимое 2"/>
          <p:cNvSpPr txBox="1">
            <a:spLocks/>
          </p:cNvSpPr>
          <p:nvPr/>
        </p:nvSpPr>
        <p:spPr bwMode="auto">
          <a:xfrm>
            <a:off x="609600" y="9906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912813" indent="-342900">
              <a:spcBef>
                <a:spcPct val="20000"/>
              </a:spcBef>
              <a:buClr>
                <a:schemeClr val="accent1"/>
              </a:buClr>
              <a:buSzPct val="65000"/>
              <a:buFont typeface="Wingdings" pitchFamily="2" charset="2"/>
              <a:buChar char="q"/>
              <a:defRPr/>
            </a:pPr>
            <a:r>
              <a:rPr lang="en-US" sz="2000" b="1" dirty="0" smtClean="0"/>
              <a:t>Relate</a:t>
            </a:r>
            <a:r>
              <a:rPr lang="en-US" sz="2000" dirty="0" smtClean="0"/>
              <a:t> </a:t>
            </a:r>
            <a:r>
              <a:rPr lang="en-US" sz="2000" b="1" dirty="0" smtClean="0"/>
              <a:t>the identified risks to what could go wrong in management’s assertions</a:t>
            </a:r>
            <a:r>
              <a:rPr lang="en-US" sz="2000" dirty="0" smtClean="0"/>
              <a:t> about completeness, existence, valuation, occurrence, and measurement of transactions or assertions about rights, obligations, presentation, and disclosure.</a:t>
            </a:r>
          </a:p>
          <a:p>
            <a:pPr marL="912813" indent="-342900">
              <a:spcBef>
                <a:spcPct val="20000"/>
              </a:spcBef>
              <a:buClr>
                <a:schemeClr val="accent1"/>
              </a:buClr>
              <a:buSzPct val="65000"/>
              <a:buFont typeface="Wingdings" pitchFamily="2" charset="2"/>
              <a:buChar char="q"/>
              <a:defRPr/>
            </a:pPr>
            <a:r>
              <a:rPr lang="en-US" sz="2000" b="1" dirty="0" smtClean="0"/>
              <a:t>Determine whether the risks are of a magnitude that could result in a material misstatement </a:t>
            </a:r>
            <a:r>
              <a:rPr lang="en-US" sz="2000" dirty="0" smtClean="0"/>
              <a:t>of the financial statements.</a:t>
            </a:r>
          </a:p>
          <a:p>
            <a:pPr marL="912813" indent="-342900">
              <a:spcBef>
                <a:spcPct val="20000"/>
              </a:spcBef>
              <a:buClr>
                <a:schemeClr val="accent1"/>
              </a:buClr>
              <a:buSzPct val="65000"/>
              <a:buFont typeface="Wingdings" pitchFamily="2" charset="2"/>
              <a:buChar char="q"/>
              <a:defRPr/>
            </a:pPr>
            <a:r>
              <a:rPr lang="en-US" sz="2000" b="1" dirty="0" smtClean="0"/>
              <a:t>Consider the likelihood that the risks will result in a material misstatement </a:t>
            </a:r>
            <a:r>
              <a:rPr lang="en-US" sz="2000" dirty="0" smtClean="0"/>
              <a:t>of the financial statements and their impact on classes of transactions, account balances and disclosures.</a:t>
            </a:r>
          </a:p>
          <a:p>
            <a:pPr marL="912813" lvl="0" indent="-342900">
              <a:spcBef>
                <a:spcPct val="20000"/>
              </a:spcBef>
              <a:buClr>
                <a:schemeClr val="accent1"/>
              </a:buClr>
              <a:buSzPct val="65000"/>
              <a:defRPr/>
            </a:pPr>
            <a:endParaRPr lang="en-US" sz="2000" dirty="0" smtClean="0">
              <a:latin typeface="+mn-lt"/>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912813" marR="0" lvl="0" indent="-342900" algn="l" defTabSz="1258888" rtl="0" eaLnBrk="1" fontAlgn="base" latinLnBrk="0" hangingPunct="1">
              <a:lnSpc>
                <a:spcPct val="100000"/>
              </a:lnSpc>
              <a:spcBef>
                <a:spcPct val="20000"/>
              </a:spcBef>
              <a:spcAft>
                <a:spcPct val="0"/>
              </a:spcAft>
              <a:buClr>
                <a:schemeClr val="accent1"/>
              </a:buClr>
              <a:buSzPct val="65000"/>
              <a:buFont typeface="Wingdings" pitchFamily="2" charset="2"/>
              <a:buNone/>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endParaRPr kumimoji="0" 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Тема1</Template>
  <TotalTime>1752</TotalTime>
  <Words>7911</Words>
  <Application>Microsoft Office PowerPoint</Application>
  <PresentationFormat>Экран (4:3)</PresentationFormat>
  <Paragraphs>543</Paragraphs>
  <Slides>60</Slides>
  <Notes>23</Notes>
  <HiddenSlides>0</HiddenSlides>
  <MMClips>0</MMClips>
  <ScaleCrop>false</ScaleCrop>
  <HeadingPairs>
    <vt:vector size="4" baseType="variant">
      <vt:variant>
        <vt:lpstr>Тема</vt:lpstr>
      </vt:variant>
      <vt:variant>
        <vt:i4>1</vt:i4>
      </vt:variant>
      <vt:variant>
        <vt:lpstr>Заголовки слайдов</vt:lpstr>
      </vt:variant>
      <vt:variant>
        <vt:i4>60</vt:i4>
      </vt:variant>
    </vt:vector>
  </HeadingPairs>
  <TitlesOfParts>
    <vt:vector size="61" baseType="lpstr">
      <vt:lpstr>Тема1</vt:lpstr>
      <vt:lpstr>Auditing – Lecture 5  Part II. Audit process by phase: Phase II. Planning</vt:lpstr>
      <vt:lpstr>Content</vt:lpstr>
      <vt:lpstr>Understanding – AP*</vt:lpstr>
      <vt:lpstr>Understanding – AP*</vt:lpstr>
      <vt:lpstr>Understanding – understan-g*</vt:lpstr>
      <vt:lpstr>Understanding – understan-g*</vt:lpstr>
      <vt:lpstr>Understanding – understan-g*</vt:lpstr>
      <vt:lpstr>Audit risk – assess-t (steps)</vt:lpstr>
      <vt:lpstr>Audit risk – assess-t (steps)</vt:lpstr>
      <vt:lpstr>Audit risk – assess-t (B&amp;Arisk)*</vt:lpstr>
      <vt:lpstr>Слайд 11</vt:lpstr>
      <vt:lpstr>Слайд 12</vt:lpstr>
      <vt:lpstr>Слайд 13</vt:lpstr>
      <vt:lpstr>Слайд 14</vt:lpstr>
      <vt:lpstr>Audit risk – assess-t (IR)*</vt:lpstr>
      <vt:lpstr>Audit risk – assess-t (IR)*</vt:lpstr>
      <vt:lpstr>Audit risk – assess-t (SR)*</vt:lpstr>
      <vt:lpstr>Audit risk – materiality*</vt:lpstr>
      <vt:lpstr>Audit risk – materiality*</vt:lpstr>
      <vt:lpstr>Audit risk – materiality*</vt:lpstr>
      <vt:lpstr>Internal control (IC) – def&amp;im </vt:lpstr>
      <vt:lpstr>Internal control (IC) – def&amp;im </vt:lpstr>
      <vt:lpstr>Internal control (IC) – def&amp;im </vt:lpstr>
      <vt:lpstr>Internal control (IC) – O&amp;R </vt:lpstr>
      <vt:lpstr>Internal control (IC) – O&amp;R </vt:lpstr>
      <vt:lpstr>Internal control (IC) – O&amp;R </vt:lpstr>
      <vt:lpstr>Internal control (IC) – O&amp;R </vt:lpstr>
      <vt:lpstr>Internal control (IC) – O&amp;R </vt:lpstr>
      <vt:lpstr>Internal control (IC) – Components </vt:lpstr>
      <vt:lpstr>Internal control (IC) – Components </vt:lpstr>
      <vt:lpstr>Internal control (IC) – Components </vt:lpstr>
      <vt:lpstr>Internal control (IC) – Components </vt:lpstr>
      <vt:lpstr>Internal control (IC) – Components </vt:lpstr>
      <vt:lpstr>Internal control (IC) – Components </vt:lpstr>
      <vt:lpstr>Internal control (IC) – Components </vt:lpstr>
      <vt:lpstr>Internal control (IC) – Components </vt:lpstr>
      <vt:lpstr>Control risk – assessment </vt:lpstr>
      <vt:lpstr>Control risk – ToC </vt:lpstr>
      <vt:lpstr>Control risk – ToC </vt:lpstr>
      <vt:lpstr>Control risk – ToC </vt:lpstr>
      <vt:lpstr>Planning – evidence*</vt:lpstr>
      <vt:lpstr>Planning – evidence*</vt:lpstr>
      <vt:lpstr>Recommended reading</vt:lpstr>
      <vt:lpstr>Appendix: ISA 300 - Planning</vt:lpstr>
      <vt:lpstr>Appendix: ISA 300 - Planning</vt:lpstr>
      <vt:lpstr>Appendix: ISA 300 - Planning</vt:lpstr>
      <vt:lpstr>Appendix: ISA 300 - Planning</vt:lpstr>
      <vt:lpstr>Appendix: ISA 310 – Unders-g</vt:lpstr>
      <vt:lpstr>Appendix: ISA 310 – Unders-g</vt:lpstr>
      <vt:lpstr>Appendix: ISA 315 – Audit risk</vt:lpstr>
      <vt:lpstr>Appendix: ISA 315 – Audit risk</vt:lpstr>
      <vt:lpstr>Appendix: ISA 315 – Audit risk</vt:lpstr>
      <vt:lpstr>Appendix: ISA 315 – Audit risk</vt:lpstr>
      <vt:lpstr>Appendix: ISA 315 – Audit risk</vt:lpstr>
      <vt:lpstr>Appendix: ISA 320 – Mater-ty</vt:lpstr>
      <vt:lpstr>Appendix: ISA 320 - Mater-ty</vt:lpstr>
      <vt:lpstr>Appendix: ISA 330 – Audit risk</vt:lpstr>
      <vt:lpstr>Appendix: ISA 330 - Audit risk</vt:lpstr>
      <vt:lpstr>Appendix: ISA 330 - Audit risk</vt:lpstr>
      <vt:lpstr>Appendix: ISA 330 - Audit risk</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Sasha</cp:lastModifiedBy>
  <cp:revision>161</cp:revision>
  <dcterms:created xsi:type="dcterms:W3CDTF">2014-08-29T06:21:19Z</dcterms:created>
  <dcterms:modified xsi:type="dcterms:W3CDTF">2015-10-26T09:40:22Z</dcterms:modified>
</cp:coreProperties>
</file>