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6" r:id="rId2"/>
    <p:sldId id="257"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8" r:id="rId18"/>
    <p:sldId id="274" r:id="rId19"/>
    <p:sldId id="276" r:id="rId20"/>
    <p:sldId id="2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83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49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62D061-0F5D-4AEF-B88B-FDD668D41FB5}" type="datetimeFigureOut">
              <a:rPr lang="en-US" smtClean="0"/>
              <a:t>12/1/2017</a:t>
            </a:fld>
            <a:endParaRPr lang="en-US"/>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AE4E49-EA98-4D3C-BB3B-8B173BC7D3B2}" type="slidenum">
              <a:rPr lang="en-US" smtClean="0"/>
              <a:t>‹#›</a:t>
            </a:fld>
            <a:endParaRPr lang="en-US"/>
          </a:p>
        </p:txBody>
      </p:sp>
    </p:spTree>
    <p:extLst>
      <p:ext uri="{BB962C8B-B14F-4D97-AF65-F5344CB8AC3E}">
        <p14:creationId xmlns:p14="http://schemas.microsoft.com/office/powerpoint/2010/main" val="3573755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solidFill>
                  <a:schemeClr val="bg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4B6055F8-1D02-4417-9241-55C834FD9970}" type="datetimeFigureOut">
              <a:rPr lang="it-IT" smtClean="0"/>
              <a:t>01/12/2017</a:t>
            </a:fld>
            <a:endParaRPr lang="it-IT"/>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it-IT"/>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007B441-5312-499D-93C3-6E37886527FA}" type="slidenum">
              <a:rPr lang="it-IT" smtClean="0"/>
              <a:t>‹#›</a:t>
            </a:fld>
            <a:endParaRPr lang="it-IT"/>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299289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B6055F8-1D02-4417-9241-55C834FD9970}" type="datetimeFigureOut">
              <a:rPr lang="it-IT" smtClean="0"/>
              <a:t>01/12/2017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t>‹#›</a:t>
            </a:fld>
            <a:endParaRPr lang="it-IT"/>
          </a:p>
        </p:txBody>
      </p:sp>
    </p:spTree>
    <p:extLst>
      <p:ext uri="{BB962C8B-B14F-4D97-AF65-F5344CB8AC3E}">
        <p14:creationId xmlns:p14="http://schemas.microsoft.com/office/powerpoint/2010/main" val="3764439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B6055F8-1D02-4417-9241-55C834FD9970}" type="datetimeFigureOut">
              <a:rPr lang="it-IT" smtClean="0"/>
              <a:t>01/12/2017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t>‹#›</a:t>
            </a:fld>
            <a:endParaRPr lang="it-IT"/>
          </a:p>
        </p:txBody>
      </p:sp>
    </p:spTree>
    <p:extLst>
      <p:ext uri="{BB962C8B-B14F-4D97-AF65-F5344CB8AC3E}">
        <p14:creationId xmlns:p14="http://schemas.microsoft.com/office/powerpoint/2010/main" val="1236453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B6055F8-1D02-4417-9241-55C834FD9970}" type="datetimeFigureOut">
              <a:rPr lang="it-IT" smtClean="0"/>
              <a:t>01/12/2017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t>‹#›</a:t>
            </a:fld>
            <a:endParaRPr lang="it-IT"/>
          </a:p>
        </p:txBody>
      </p:sp>
    </p:spTree>
    <p:extLst>
      <p:ext uri="{BB962C8B-B14F-4D97-AF65-F5344CB8AC3E}">
        <p14:creationId xmlns:p14="http://schemas.microsoft.com/office/powerpoint/2010/main" val="3399095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accent1"/>
                </a:solidFill>
              </a:defRPr>
            </a:lvl1pPr>
          </a:lstStyle>
          <a:p>
            <a:r>
              <a:rPr lang="it-IT"/>
              <a:t>Fare clic per modificare lo stile del titolo</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4B6055F8-1D02-4417-9241-55C834FD9970}" type="datetimeFigureOut">
              <a:rPr lang="it-IT" smtClean="0"/>
              <a:t>01/12/2017</a:t>
            </a:fld>
            <a:endParaRPr lang="it-IT"/>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it-IT"/>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007B441-5312-499D-93C3-6E37886527FA}" type="slidenum">
              <a:rPr lang="it-IT" smtClean="0"/>
              <a:t>‹#›</a:t>
            </a:fld>
            <a:endParaRPr lang="it-IT"/>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147032084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it-IT"/>
              <a:t>Fare clic per modificare lo stile del titolo</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B6055F8-1D02-4417-9241-55C834FD9970}" type="datetimeFigureOut">
              <a:rPr lang="it-IT" smtClean="0"/>
              <a:t>01/12/2017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t>‹#›</a:t>
            </a:fld>
            <a:endParaRPr lang="it-IT"/>
          </a:p>
        </p:txBody>
      </p:sp>
    </p:spTree>
    <p:extLst>
      <p:ext uri="{BB962C8B-B14F-4D97-AF65-F5344CB8AC3E}">
        <p14:creationId xmlns:p14="http://schemas.microsoft.com/office/powerpoint/2010/main" val="1058317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it-IT"/>
              <a:t>Fare clic per modificare lo stile del titolo</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B6055F8-1D02-4417-9241-55C834FD9970}" type="datetimeFigureOut">
              <a:rPr lang="it-IT" smtClean="0"/>
              <a:t>01/12/2017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007B441-5312-499D-93C3-6E37886527FA}" type="slidenum">
              <a:rPr lang="it-IT" smtClean="0"/>
              <a:t>‹#›</a:t>
            </a:fld>
            <a:endParaRPr lang="it-IT"/>
          </a:p>
        </p:txBody>
      </p:sp>
    </p:spTree>
    <p:extLst>
      <p:ext uri="{BB962C8B-B14F-4D97-AF65-F5344CB8AC3E}">
        <p14:creationId xmlns:p14="http://schemas.microsoft.com/office/powerpoint/2010/main" val="2474902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4B6055F8-1D02-4417-9241-55C834FD9970}" type="datetimeFigureOut">
              <a:rPr lang="it-IT" smtClean="0"/>
              <a:t>01/12/2017</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007B441-5312-499D-93C3-6E37886527FA}" type="slidenum">
              <a:rPr lang="it-IT" smtClean="0"/>
              <a:t>‹#›</a:t>
            </a:fld>
            <a:endParaRPr lang="it-IT"/>
          </a:p>
        </p:txBody>
      </p:sp>
    </p:spTree>
    <p:extLst>
      <p:ext uri="{BB962C8B-B14F-4D97-AF65-F5344CB8AC3E}">
        <p14:creationId xmlns:p14="http://schemas.microsoft.com/office/powerpoint/2010/main" val="3994882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055F8-1D02-4417-9241-55C834FD9970}" type="datetimeFigureOut">
              <a:rPr lang="it-IT" smtClean="0"/>
              <a:t>01/12/2017</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007B441-5312-499D-93C3-6E37886527FA}" type="slidenum">
              <a:rPr lang="it-IT" smtClean="0"/>
              <a:t>‹#›</a:t>
            </a:fld>
            <a:endParaRPr lang="it-IT"/>
          </a:p>
        </p:txBody>
      </p:sp>
    </p:spTree>
    <p:extLst>
      <p:ext uri="{BB962C8B-B14F-4D97-AF65-F5344CB8AC3E}">
        <p14:creationId xmlns:p14="http://schemas.microsoft.com/office/powerpoint/2010/main" val="1685234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it-IT"/>
              <a:t>Fare clic per modificare lo stile del titolo</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4B6055F8-1D02-4417-9241-55C834FD9970}" type="datetimeFigureOut">
              <a:rPr lang="it-IT" smtClean="0"/>
              <a:t>01/12/2017</a:t>
            </a:fld>
            <a:endParaRPr lang="it-IT"/>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it-IT"/>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007B441-5312-499D-93C3-6E37886527FA}" type="slidenum">
              <a:rPr lang="it-IT" smtClean="0"/>
              <a:t>‹#›</a:t>
            </a:fld>
            <a:endParaRPr lang="it-IT"/>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4248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4B6055F8-1D02-4417-9241-55C834FD9970}" type="datetimeFigureOut">
              <a:rPr lang="it-IT" smtClean="0"/>
              <a:t>01/12/2017</a:t>
            </a:fld>
            <a:endParaRPr lang="it-IT"/>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it-IT"/>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007B441-5312-499D-93C3-6E37886527FA}" type="slidenum">
              <a:rPr lang="it-IT" smtClean="0"/>
              <a:t>‹#›</a:t>
            </a:fld>
            <a:endParaRPr lang="it-IT"/>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22678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5000"/>
            <a:lumOff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4B6055F8-1D02-4417-9241-55C834FD9970}" type="datetimeFigureOut">
              <a:rPr lang="it-IT" smtClean="0"/>
              <a:t>01/12/2017</a:t>
            </a:fld>
            <a:endParaRPr lang="it-IT"/>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it-IT"/>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B007B441-5312-499D-93C3-6E37886527FA}" type="slidenum">
              <a:rPr lang="it-IT" smtClean="0"/>
              <a:t>‹#›</a:t>
            </a:fld>
            <a:endParaRPr lang="it-IT"/>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7689797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dealbook.nytimes.com/2012/06/27/peter-madoff-expected-to-plead-guilty/?hp" TargetMode="External"/><Relationship Id="rId2" Type="http://schemas.openxmlformats.org/officeDocument/2006/relationships/hyperlink" Target="http://www.madoffvictimfund.com/" TargetMode="External"/><Relationship Id="rId1" Type="http://schemas.openxmlformats.org/officeDocument/2006/relationships/slideLayout" Target="../slideLayouts/slideLayout2.xml"/><Relationship Id="rId5" Type="http://schemas.openxmlformats.org/officeDocument/2006/relationships/hyperlink" Target="http://www.ifac.org/system/files/downloads/a012-2010-iaasb-handbook-isa-240.pdf" TargetMode="External"/><Relationship Id="rId4" Type="http://schemas.openxmlformats.org/officeDocument/2006/relationships/hyperlink" Target="http://deepakinfo.tripod.com/icai/gn/GN-22.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657" y="2276872"/>
            <a:ext cx="6707930" cy="1882202"/>
          </a:xfrm>
        </p:spPr>
        <p:txBody>
          <a:bodyPr/>
          <a:lstStyle/>
          <a:p>
            <a:r>
              <a:rPr lang="en-US" b="1" dirty="0"/>
              <a:t>Madoff securities</a:t>
            </a:r>
          </a:p>
        </p:txBody>
      </p:sp>
      <p:sp>
        <p:nvSpPr>
          <p:cNvPr id="3" name="Sottotitolo 2"/>
          <p:cNvSpPr>
            <a:spLocks noGrp="1"/>
          </p:cNvSpPr>
          <p:nvPr>
            <p:ph type="subTitle" idx="1"/>
          </p:nvPr>
        </p:nvSpPr>
        <p:spPr>
          <a:xfrm>
            <a:off x="899592" y="5157192"/>
            <a:ext cx="7283995" cy="533397"/>
          </a:xfrm>
        </p:spPr>
        <p:txBody>
          <a:bodyPr anchor="b">
            <a:normAutofit/>
          </a:bodyPr>
          <a:lstStyle/>
          <a:p>
            <a:pPr algn="l"/>
            <a:r>
              <a:rPr lang="en-US" dirty="0">
                <a:solidFill>
                  <a:schemeClr val="tx2">
                    <a:lumMod val="90000"/>
                    <a:lumOff val="10000"/>
                  </a:schemeClr>
                </a:solidFill>
              </a:rPr>
              <a:t>Course: Auditing                                                          Giulia Surini - 473585</a:t>
            </a:r>
          </a:p>
        </p:txBody>
      </p:sp>
    </p:spTree>
    <p:extLst>
      <p:ext uri="{BB962C8B-B14F-4D97-AF65-F5344CB8AC3E}">
        <p14:creationId xmlns:p14="http://schemas.microsoft.com/office/powerpoint/2010/main" val="1772787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43608" y="1628800"/>
            <a:ext cx="7200900" cy="4464496"/>
          </a:xfrm>
        </p:spPr>
        <p:txBody>
          <a:bodyPr>
            <a:normAutofit/>
          </a:bodyPr>
          <a:lstStyle/>
          <a:p>
            <a:pPr>
              <a:buFont typeface="Wingdings" panose="05000000000000000000" pitchFamily="2" charset="2"/>
              <a:buChar char="Ø"/>
            </a:pPr>
            <a:r>
              <a:rPr lang="en-US" sz="2400" dirty="0" err="1"/>
              <a:t>Markopolos</a:t>
            </a:r>
            <a:r>
              <a:rPr lang="en-US" sz="2400" dirty="0"/>
              <a:t> gave to SEC also some mathematical analysis in which he demonstrated that there was not sufficient transaction volume in the options market</a:t>
            </a:r>
          </a:p>
          <a:p>
            <a:pPr>
              <a:buFont typeface="Wingdings" panose="05000000000000000000" pitchFamily="2" charset="2"/>
              <a:buChar char="Ø"/>
            </a:pPr>
            <a:r>
              <a:rPr lang="en-US" sz="2400" b="1" dirty="0"/>
              <a:t>Three key factors</a:t>
            </a:r>
            <a:r>
              <a:rPr lang="en-US" sz="2400" dirty="0"/>
              <a:t>:</a:t>
            </a:r>
          </a:p>
          <a:p>
            <a:pPr marL="987552" lvl="1" indent="-457200">
              <a:buAutoNum type="arabicPeriod"/>
            </a:pPr>
            <a:r>
              <a:rPr lang="en-US" sz="2400" i="0" dirty="0"/>
              <a:t>Madoff targeted investors who are unlikely to question his investment strategy</a:t>
            </a:r>
          </a:p>
          <a:p>
            <a:pPr marL="987552" lvl="1" indent="-457200">
              <a:buAutoNum type="arabicPeriod"/>
            </a:pPr>
            <a:r>
              <a:rPr lang="en-US" sz="2400" i="0" dirty="0"/>
              <a:t>His impeccable credentials all around the financial environment</a:t>
            </a:r>
          </a:p>
          <a:p>
            <a:pPr marL="987552" lvl="1" indent="-457200">
              <a:buAutoNum type="arabicPeriod"/>
            </a:pPr>
            <a:r>
              <a:rPr lang="en-US" sz="2400" i="0" dirty="0"/>
              <a:t>Failure of the regulatory oversight function for the stock market</a:t>
            </a:r>
          </a:p>
          <a:p>
            <a:pPr marL="987552" lvl="1" indent="-457200">
              <a:buAutoNum type="arabicPeriod"/>
            </a:pPr>
            <a:endParaRPr lang="en-US" sz="2400" dirty="0"/>
          </a:p>
        </p:txBody>
      </p:sp>
    </p:spTree>
    <p:extLst>
      <p:ext uri="{BB962C8B-B14F-4D97-AF65-F5344CB8AC3E}">
        <p14:creationId xmlns:p14="http://schemas.microsoft.com/office/powerpoint/2010/main" val="1405016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28700" y="685800"/>
            <a:ext cx="7200900" cy="870992"/>
          </a:xfrm>
        </p:spPr>
        <p:txBody>
          <a:bodyPr/>
          <a:lstStyle/>
          <a:p>
            <a:pPr algn="ctr"/>
            <a:r>
              <a:rPr lang="en-US" dirty="0"/>
              <a:t>After the arrest</a:t>
            </a:r>
          </a:p>
        </p:txBody>
      </p:sp>
      <p:sp>
        <p:nvSpPr>
          <p:cNvPr id="3" name="Segnaposto contenuto 2"/>
          <p:cNvSpPr>
            <a:spLocks noGrp="1"/>
          </p:cNvSpPr>
          <p:nvPr>
            <p:ph idx="1"/>
          </p:nvPr>
        </p:nvSpPr>
        <p:spPr>
          <a:xfrm>
            <a:off x="1028700" y="1844824"/>
            <a:ext cx="7200900" cy="3744416"/>
          </a:xfrm>
        </p:spPr>
        <p:txBody>
          <a:bodyPr>
            <a:normAutofit/>
          </a:bodyPr>
          <a:lstStyle/>
          <a:p>
            <a:pPr>
              <a:buFont typeface="Wingdings" panose="05000000000000000000" pitchFamily="2" charset="2"/>
              <a:buChar char="Ø"/>
            </a:pPr>
            <a:r>
              <a:rPr lang="en-US" dirty="0"/>
              <a:t>On December 2008 passed legislation requiring New York accounting firms that provide attest services to be peer reviewed every three years</a:t>
            </a:r>
          </a:p>
          <a:p>
            <a:pPr>
              <a:buFont typeface="Wingdings" panose="05000000000000000000" pitchFamily="2" charset="2"/>
              <a:buChar char="Ø"/>
            </a:pPr>
            <a:r>
              <a:rPr lang="en-US" dirty="0"/>
              <a:t>On March 12, 2009 Bernie Madoff appeared in a court-house in New York City with eleven counts of fraud, money laundering, perjury and theft pending</a:t>
            </a:r>
          </a:p>
          <a:p>
            <a:pPr>
              <a:buFont typeface="Wingdings" panose="05000000000000000000" pitchFamily="2" charset="2"/>
              <a:buChar char="Ø"/>
            </a:pPr>
            <a:r>
              <a:rPr lang="en-US" dirty="0"/>
              <a:t>He refused to implicate anyone of his family or subordinates</a:t>
            </a:r>
          </a:p>
          <a:p>
            <a:pPr>
              <a:buFont typeface="Wingdings" panose="05000000000000000000" pitchFamily="2" charset="2"/>
              <a:buChar char="Ø"/>
            </a:pPr>
            <a:r>
              <a:rPr lang="en-US" dirty="0"/>
              <a:t>Three months later the Judge sentenced him to 150 years in federal prison</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65067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28700" y="1489509"/>
            <a:ext cx="7200900" cy="3024336"/>
          </a:xfrm>
        </p:spPr>
        <p:txBody>
          <a:bodyPr>
            <a:normAutofit lnSpcReduction="10000"/>
          </a:bodyPr>
          <a:lstStyle/>
          <a:p>
            <a:pPr>
              <a:buFont typeface="Wingdings" panose="05000000000000000000" pitchFamily="2" charset="2"/>
              <a:buChar char="Ø"/>
            </a:pPr>
            <a:r>
              <a:rPr lang="en-US" dirty="0"/>
              <a:t>On February 2009, KPMG became the first of the Big Four firms to be named as a defendant in a civil lawsuit triggered by the Madoff fraud</a:t>
            </a:r>
          </a:p>
          <a:p>
            <a:pPr>
              <a:buFont typeface="Wingdings" panose="05000000000000000000" pitchFamily="2" charset="2"/>
              <a:buChar char="Ø"/>
            </a:pPr>
            <a:r>
              <a:rPr lang="en-US" dirty="0"/>
              <a:t>In early 2009, President Obama replaced the SEC chairman; new procedures for investment adviser firms:</a:t>
            </a:r>
          </a:p>
          <a:p>
            <a:pPr lvl="1">
              <a:buFont typeface="Arial" panose="020B0604020202020204" pitchFamily="34" charset="0"/>
              <a:buChar char="•"/>
            </a:pPr>
            <a:r>
              <a:rPr lang="en-US" i="0" dirty="0"/>
              <a:t>Annual “surprise audits” </a:t>
            </a:r>
          </a:p>
          <a:p>
            <a:pPr lvl="1">
              <a:buFont typeface="Arial" panose="020B0604020202020204" pitchFamily="34" charset="0"/>
              <a:buChar char="•"/>
            </a:pPr>
            <a:r>
              <a:rPr lang="en-US" i="0" dirty="0"/>
              <a:t>Internal control audits by independent accounting firms</a:t>
            </a:r>
          </a:p>
          <a:p>
            <a:pPr lvl="1">
              <a:buFont typeface="Arial" panose="020B0604020202020204" pitchFamily="34" charset="0"/>
              <a:buChar char="•"/>
            </a:pPr>
            <a:r>
              <a:rPr lang="en-US" i="0" dirty="0"/>
              <a:t>To ensure that credible allegations would be investigated</a:t>
            </a:r>
          </a:p>
          <a:p>
            <a:pPr>
              <a:buFont typeface="Wingdings" panose="05000000000000000000" pitchFamily="2" charset="2"/>
              <a:buChar char="Ø"/>
            </a:pPr>
            <a:r>
              <a:rPr lang="it-IT" dirty="0" err="1"/>
              <a:t>Examples</a:t>
            </a:r>
            <a:endParaRPr lang="en-US" i="0"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4666" y="4522532"/>
            <a:ext cx="1424940" cy="548640"/>
          </a:xfrm>
          <a:prstGeom prst="rect">
            <a:avLst/>
          </a:prstGeom>
        </p:spPr>
      </p:pic>
      <p:pic>
        <p:nvPicPr>
          <p:cNvPr id="7" name="Immagin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8671" y="4796852"/>
            <a:ext cx="1905000" cy="1905000"/>
          </a:xfrm>
          <a:prstGeom prst="rect">
            <a:avLst/>
          </a:prstGeom>
        </p:spPr>
      </p:pic>
      <p:pic>
        <p:nvPicPr>
          <p:cNvPr id="9" name="Immagin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20039" y="4797152"/>
            <a:ext cx="1904400" cy="1904400"/>
          </a:xfrm>
          <a:prstGeom prst="rect">
            <a:avLst/>
          </a:prstGeom>
        </p:spPr>
      </p:pic>
      <p:sp>
        <p:nvSpPr>
          <p:cNvPr id="11" name="Rettangolo 10"/>
          <p:cNvSpPr/>
          <p:nvPr/>
        </p:nvSpPr>
        <p:spPr>
          <a:xfrm>
            <a:off x="6030807" y="5283206"/>
            <a:ext cx="2645649" cy="14183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dirty="0">
              <a:solidFill>
                <a:sysClr val="windowText" lastClr="000000"/>
              </a:solidFill>
            </a:endParaRPr>
          </a:p>
          <a:p>
            <a:pPr marL="285750" indent="-285750" algn="ctr">
              <a:buFont typeface="Arial" panose="020B0604020202020204" pitchFamily="34" charset="0"/>
              <a:buChar char="•"/>
            </a:pPr>
            <a:r>
              <a:rPr lang="it-IT" dirty="0" err="1">
                <a:solidFill>
                  <a:sysClr val="windowText" lastClr="000000"/>
                </a:solidFill>
              </a:rPr>
              <a:t>Journalists</a:t>
            </a:r>
            <a:endParaRPr lang="it-IT" dirty="0">
              <a:solidFill>
                <a:sysClr val="windowText" lastClr="000000"/>
              </a:solidFill>
            </a:endParaRPr>
          </a:p>
          <a:p>
            <a:pPr marL="285750" indent="-285750" algn="ctr">
              <a:buFont typeface="Arial" panose="020B0604020202020204" pitchFamily="34" charset="0"/>
              <a:buChar char="•"/>
            </a:pPr>
            <a:r>
              <a:rPr lang="it-IT" dirty="0">
                <a:solidFill>
                  <a:sysClr val="windowText" lastClr="000000"/>
                </a:solidFill>
              </a:rPr>
              <a:t>High-</a:t>
            </a:r>
            <a:r>
              <a:rPr lang="it-IT" dirty="0" err="1">
                <a:solidFill>
                  <a:sysClr val="windowText" lastClr="000000"/>
                </a:solidFill>
              </a:rPr>
              <a:t>profile</a:t>
            </a:r>
            <a:r>
              <a:rPr lang="it-IT" dirty="0">
                <a:solidFill>
                  <a:sysClr val="windowText" lastClr="000000"/>
                </a:solidFill>
              </a:rPr>
              <a:t> </a:t>
            </a:r>
            <a:r>
              <a:rPr lang="it-IT" dirty="0" err="1">
                <a:solidFill>
                  <a:sysClr val="windowText" lastClr="000000"/>
                </a:solidFill>
              </a:rPr>
              <a:t>politicians</a:t>
            </a:r>
            <a:endParaRPr lang="it-IT" dirty="0">
              <a:solidFill>
                <a:sysClr val="windowText" lastClr="000000"/>
              </a:solidFill>
            </a:endParaRPr>
          </a:p>
          <a:p>
            <a:pPr marL="285750" indent="-285750" algn="ctr">
              <a:buFont typeface="Arial" panose="020B0604020202020204" pitchFamily="34" charset="0"/>
              <a:buChar char="•"/>
            </a:pPr>
            <a:r>
              <a:rPr lang="it-IT" dirty="0">
                <a:solidFill>
                  <a:sysClr val="windowText" lastClr="000000"/>
                </a:solidFill>
              </a:rPr>
              <a:t>Nobel </a:t>
            </a:r>
            <a:r>
              <a:rPr lang="it-IT" dirty="0" err="1">
                <a:solidFill>
                  <a:sysClr val="windowText" lastClr="000000"/>
                </a:solidFill>
              </a:rPr>
              <a:t>Prize</a:t>
            </a:r>
            <a:r>
              <a:rPr lang="it-IT" dirty="0">
                <a:solidFill>
                  <a:sysClr val="windowText" lastClr="000000"/>
                </a:solidFill>
              </a:rPr>
              <a:t> </a:t>
            </a:r>
            <a:r>
              <a:rPr lang="it-IT" dirty="0" err="1">
                <a:solidFill>
                  <a:sysClr val="windowText" lastClr="000000"/>
                </a:solidFill>
              </a:rPr>
              <a:t>winners</a:t>
            </a:r>
            <a:endParaRPr lang="it-IT" dirty="0">
              <a:solidFill>
                <a:sysClr val="windowText" lastClr="000000"/>
              </a:solidFill>
            </a:endParaRPr>
          </a:p>
          <a:p>
            <a:pPr algn="ctr"/>
            <a:r>
              <a:rPr lang="it-IT" dirty="0">
                <a:solidFill>
                  <a:sysClr val="windowText" lastClr="000000"/>
                </a:solidFill>
              </a:rPr>
              <a:t>...</a:t>
            </a:r>
          </a:p>
          <a:p>
            <a:pPr algn="ctr"/>
            <a:endParaRPr lang="en-US" dirty="0">
              <a:solidFill>
                <a:sysClr val="windowText" lastClr="000000"/>
              </a:solidFill>
            </a:endParaRPr>
          </a:p>
        </p:txBody>
      </p:sp>
    </p:spTree>
    <p:extLst>
      <p:ext uri="{BB962C8B-B14F-4D97-AF65-F5344CB8AC3E}">
        <p14:creationId xmlns:p14="http://schemas.microsoft.com/office/powerpoint/2010/main" val="1509599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9876" y="692696"/>
            <a:ext cx="7359724" cy="1485900"/>
          </a:xfrm>
        </p:spPr>
        <p:txBody>
          <a:bodyPr>
            <a:noAutofit/>
          </a:bodyPr>
          <a:lstStyle/>
          <a:p>
            <a:r>
              <a:rPr lang="en-US" sz="2800" b="1" dirty="0"/>
              <a:t>1. Research recent development involving this case. Summarize these development in a bullet format.</a:t>
            </a:r>
            <a:endParaRPr lang="en-US" sz="3200" b="1" dirty="0"/>
          </a:p>
        </p:txBody>
      </p:sp>
      <p:sp>
        <p:nvSpPr>
          <p:cNvPr id="3" name="Segnaposto contenuto 2"/>
          <p:cNvSpPr>
            <a:spLocks noGrp="1"/>
          </p:cNvSpPr>
          <p:nvPr>
            <p:ph idx="1"/>
          </p:nvPr>
        </p:nvSpPr>
        <p:spPr>
          <a:xfrm>
            <a:off x="607604" y="2178596"/>
            <a:ext cx="8136904" cy="4383360"/>
          </a:xfrm>
        </p:spPr>
        <p:txBody>
          <a:bodyPr/>
          <a:lstStyle/>
          <a:p>
            <a:r>
              <a:rPr lang="en-US" dirty="0"/>
              <a:t>Two</a:t>
            </a:r>
            <a:r>
              <a:rPr lang="it-IT" dirty="0"/>
              <a:t> </a:t>
            </a:r>
            <a:r>
              <a:rPr lang="it-IT" dirty="0" err="1"/>
              <a:t>sons</a:t>
            </a:r>
            <a:r>
              <a:rPr lang="it-IT" dirty="0"/>
              <a:t>: Mark </a:t>
            </a:r>
            <a:r>
              <a:rPr lang="it-IT" dirty="0" err="1"/>
              <a:t>killed</a:t>
            </a:r>
            <a:r>
              <a:rPr lang="it-IT" dirty="0"/>
              <a:t> </a:t>
            </a:r>
            <a:r>
              <a:rPr lang="it-IT" dirty="0" err="1"/>
              <a:t>himself</a:t>
            </a:r>
            <a:r>
              <a:rPr lang="it-IT" dirty="0"/>
              <a:t> in 2010, Andrew </a:t>
            </a:r>
            <a:r>
              <a:rPr lang="it-IT" dirty="0" err="1"/>
              <a:t>died</a:t>
            </a:r>
            <a:r>
              <a:rPr lang="it-IT" dirty="0"/>
              <a:t> for </a:t>
            </a:r>
            <a:r>
              <a:rPr lang="it-IT" dirty="0" err="1"/>
              <a:t>cancer</a:t>
            </a:r>
            <a:r>
              <a:rPr lang="it-IT" dirty="0"/>
              <a:t> in 2014</a:t>
            </a:r>
          </a:p>
          <a:p>
            <a:r>
              <a:rPr lang="it-IT" dirty="0"/>
              <a:t>In 2012 </a:t>
            </a:r>
            <a:r>
              <a:rPr lang="it-IT" dirty="0" err="1"/>
              <a:t>his</a:t>
            </a:r>
            <a:r>
              <a:rPr lang="it-IT" dirty="0"/>
              <a:t> </a:t>
            </a:r>
            <a:r>
              <a:rPr lang="it-IT" dirty="0" err="1"/>
              <a:t>brother</a:t>
            </a:r>
            <a:r>
              <a:rPr lang="it-IT" dirty="0"/>
              <a:t> Peter </a:t>
            </a:r>
            <a:r>
              <a:rPr lang="it-IT" dirty="0" err="1"/>
              <a:t>pleaded</a:t>
            </a:r>
            <a:r>
              <a:rPr lang="it-IT" dirty="0"/>
              <a:t> </a:t>
            </a:r>
            <a:r>
              <a:rPr lang="it-IT" dirty="0" err="1"/>
              <a:t>guilty</a:t>
            </a:r>
            <a:r>
              <a:rPr lang="it-IT" dirty="0"/>
              <a:t> with 10 </a:t>
            </a:r>
            <a:r>
              <a:rPr lang="it-IT" dirty="0" err="1"/>
              <a:t>years</a:t>
            </a:r>
            <a:r>
              <a:rPr lang="it-IT" dirty="0"/>
              <a:t> for the connection in the </a:t>
            </a:r>
            <a:r>
              <a:rPr lang="it-IT" dirty="0" err="1"/>
              <a:t>fraud</a:t>
            </a:r>
            <a:endParaRPr lang="it-IT" dirty="0"/>
          </a:p>
          <a:p>
            <a:r>
              <a:rPr lang="it-IT" dirty="0"/>
              <a:t>The </a:t>
            </a:r>
            <a:r>
              <a:rPr lang="it-IT" dirty="0" err="1"/>
              <a:t>Madoff</a:t>
            </a:r>
            <a:r>
              <a:rPr lang="it-IT" dirty="0"/>
              <a:t> </a:t>
            </a:r>
            <a:r>
              <a:rPr lang="it-IT" dirty="0" err="1"/>
              <a:t>Victim</a:t>
            </a:r>
            <a:r>
              <a:rPr lang="it-IT" dirty="0"/>
              <a:t> Fund </a:t>
            </a:r>
          </a:p>
          <a:p>
            <a:pPr marL="0" indent="0">
              <a:buNone/>
            </a:pPr>
            <a:endParaRPr lang="en-US" dirty="0"/>
          </a:p>
        </p:txBody>
      </p:sp>
      <p:grpSp>
        <p:nvGrpSpPr>
          <p:cNvPr id="7" name="Gruppo 6"/>
          <p:cNvGrpSpPr/>
          <p:nvPr/>
        </p:nvGrpSpPr>
        <p:grpSpPr>
          <a:xfrm>
            <a:off x="1122512" y="4005064"/>
            <a:ext cx="7107088" cy="2104165"/>
            <a:chOff x="1122512" y="3746308"/>
            <a:chExt cx="7107088" cy="2032337"/>
          </a:xfrm>
        </p:grpSpPr>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512" y="3746308"/>
              <a:ext cx="7107088" cy="186306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CasellaDiTesto 5"/>
            <p:cNvSpPr txBox="1"/>
            <p:nvPr/>
          </p:nvSpPr>
          <p:spPr>
            <a:xfrm>
              <a:off x="1142607" y="5440091"/>
              <a:ext cx="2584041" cy="338554"/>
            </a:xfrm>
            <a:prstGeom prst="rect">
              <a:avLst/>
            </a:prstGeom>
            <a:noFill/>
          </p:spPr>
          <p:txBody>
            <a:bodyPr wrap="none" rtlCol="0">
              <a:spAutoFit/>
            </a:bodyPr>
            <a:lstStyle/>
            <a:p>
              <a:r>
                <a:rPr lang="it-IT" sz="1600" dirty="0"/>
                <a:t>www.madoffvictimfund.com</a:t>
              </a:r>
              <a:endParaRPr lang="en-US" sz="1600" dirty="0"/>
            </a:p>
          </p:txBody>
        </p:sp>
      </p:grpSp>
    </p:spTree>
    <p:extLst>
      <p:ext uri="{BB962C8B-B14F-4D97-AF65-F5344CB8AC3E}">
        <p14:creationId xmlns:p14="http://schemas.microsoft.com/office/powerpoint/2010/main" val="2995820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685800"/>
            <a:ext cx="7992888" cy="2383160"/>
          </a:xfrm>
        </p:spPr>
        <p:txBody>
          <a:bodyPr>
            <a:noAutofit/>
          </a:bodyPr>
          <a:lstStyle/>
          <a:p>
            <a:r>
              <a:rPr lang="en-US" sz="2800" b="1" dirty="0"/>
              <a:t>2. Suppose that a large investment firm had approximately 10% of its total assets invested in funds managed by Madoff Securities. What audit procedures should the investment firm’s independent auditors have applied to those assets?</a:t>
            </a:r>
          </a:p>
        </p:txBody>
      </p:sp>
      <p:sp>
        <p:nvSpPr>
          <p:cNvPr id="3" name="Segnaposto contenuto 2"/>
          <p:cNvSpPr>
            <a:spLocks noGrp="1"/>
          </p:cNvSpPr>
          <p:nvPr>
            <p:ph idx="1"/>
          </p:nvPr>
        </p:nvSpPr>
        <p:spPr>
          <a:xfrm>
            <a:off x="1043608" y="3050005"/>
            <a:ext cx="7200900" cy="3024336"/>
          </a:xfrm>
        </p:spPr>
        <p:txBody>
          <a:bodyPr/>
          <a:lstStyle/>
          <a:p>
            <a:pPr marL="0" indent="0">
              <a:buNone/>
            </a:pPr>
            <a:r>
              <a:rPr lang="en-US"/>
              <a:t>The auditor has to verify the existence and the valuation of the investment; verification of investments may be carried out by employing the following procedures:</a:t>
            </a:r>
          </a:p>
          <a:p>
            <a:pPr>
              <a:buFont typeface="Wingdings" panose="05000000000000000000" pitchFamily="2" charset="2"/>
              <a:buChar char="§"/>
            </a:pPr>
            <a:r>
              <a:rPr lang="en-US"/>
              <a:t>Verification of transactions</a:t>
            </a:r>
          </a:p>
          <a:p>
            <a:pPr>
              <a:buFont typeface="Wingdings" panose="05000000000000000000" pitchFamily="2" charset="2"/>
              <a:buChar char="§"/>
            </a:pPr>
            <a:r>
              <a:rPr lang="en-US"/>
              <a:t>Physical inspection</a:t>
            </a:r>
          </a:p>
          <a:p>
            <a:pPr>
              <a:buFont typeface="Wingdings" panose="05000000000000000000" pitchFamily="2" charset="2"/>
              <a:buChar char="§"/>
            </a:pPr>
            <a:r>
              <a:rPr lang="en-US"/>
              <a:t>Examination of valuation and disclosure </a:t>
            </a:r>
          </a:p>
          <a:p>
            <a:pPr>
              <a:buFont typeface="Wingdings" panose="05000000000000000000" pitchFamily="2" charset="2"/>
              <a:buChar char="§"/>
            </a:pPr>
            <a:r>
              <a:rPr lang="en-US"/>
              <a:t>Analytical review procedures</a:t>
            </a:r>
          </a:p>
        </p:txBody>
      </p:sp>
    </p:spTree>
    <p:extLst>
      <p:ext uri="{BB962C8B-B14F-4D97-AF65-F5344CB8AC3E}">
        <p14:creationId xmlns:p14="http://schemas.microsoft.com/office/powerpoint/2010/main" val="3548714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28700" y="685800"/>
            <a:ext cx="7200900" cy="1735088"/>
          </a:xfrm>
        </p:spPr>
        <p:txBody>
          <a:bodyPr>
            <a:noAutofit/>
          </a:bodyPr>
          <a:lstStyle/>
          <a:p>
            <a:r>
              <a:rPr lang="en-US" sz="2800" dirty="0"/>
              <a:t>3. </a:t>
            </a:r>
            <a:r>
              <a:rPr lang="en-US" sz="2800" b="1" dirty="0"/>
              <a:t>Describe the nature and purpose of a “peer review”. Would peer reviews of </a:t>
            </a:r>
            <a:r>
              <a:rPr lang="en-US" sz="2800" b="1" dirty="0" err="1"/>
              <a:t>Friehling</a:t>
            </a:r>
            <a:r>
              <a:rPr lang="en-US" sz="2800" b="1" dirty="0"/>
              <a:t> &amp; Horowitz have likely resulted in the discovery of the Madoff fraud? Why or why not?</a:t>
            </a:r>
          </a:p>
        </p:txBody>
      </p:sp>
      <p:sp>
        <p:nvSpPr>
          <p:cNvPr id="3" name="Segnaposto contenuto 2"/>
          <p:cNvSpPr>
            <a:spLocks noGrp="1"/>
          </p:cNvSpPr>
          <p:nvPr>
            <p:ph idx="1"/>
          </p:nvPr>
        </p:nvSpPr>
        <p:spPr>
          <a:xfrm>
            <a:off x="1028700" y="2708920"/>
            <a:ext cx="7200900" cy="3230488"/>
          </a:xfrm>
        </p:spPr>
        <p:txBody>
          <a:bodyPr/>
          <a:lstStyle/>
          <a:p>
            <a:r>
              <a:rPr lang="en-US" dirty="0"/>
              <a:t>Peer review is a process by which a qualified CPA firm reviews the operational procedures of another CPA firm to ensure that those procedures meet certain standards. </a:t>
            </a:r>
          </a:p>
          <a:p>
            <a:r>
              <a:rPr lang="it-IT" dirty="0"/>
              <a:t>A</a:t>
            </a:r>
            <a:r>
              <a:rPr lang="en-US" dirty="0"/>
              <a:t> peer review of </a:t>
            </a:r>
            <a:r>
              <a:rPr lang="en-US" dirty="0" err="1"/>
              <a:t>Friehling</a:t>
            </a:r>
            <a:r>
              <a:rPr lang="en-US" dirty="0"/>
              <a:t> &amp; Horowitz would have detected the Madoff fraud because it was senseless that a firm with just one accountant could manage a company with the size of Madoff Securities </a:t>
            </a:r>
          </a:p>
        </p:txBody>
      </p:sp>
    </p:spTree>
    <p:extLst>
      <p:ext uri="{BB962C8B-B14F-4D97-AF65-F5344CB8AC3E}">
        <p14:creationId xmlns:p14="http://schemas.microsoft.com/office/powerpoint/2010/main" val="871450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24236" y="620688"/>
            <a:ext cx="6840760" cy="2815208"/>
          </a:xfrm>
        </p:spPr>
        <p:txBody>
          <a:bodyPr>
            <a:noAutofit/>
          </a:bodyPr>
          <a:lstStyle/>
          <a:p>
            <a:r>
              <a:rPr lang="en-US" sz="2800" b="1" dirty="0"/>
              <a:t>4. Professional auditing standards discuss the three key “conditions” that are typically present when a financial fraud occurs and identify a lengthy list of “fraud risk factors”. Briefly explain the difference between a fraud “condition” and a “fraud risk factor” and provide examples of each.</a:t>
            </a:r>
          </a:p>
        </p:txBody>
      </p:sp>
      <p:sp>
        <p:nvSpPr>
          <p:cNvPr id="3" name="Segnaposto contenuto 2"/>
          <p:cNvSpPr>
            <a:spLocks noGrp="1"/>
          </p:cNvSpPr>
          <p:nvPr>
            <p:ph idx="1"/>
          </p:nvPr>
        </p:nvSpPr>
        <p:spPr>
          <a:xfrm>
            <a:off x="964096" y="3435896"/>
            <a:ext cx="7200900" cy="3420600"/>
          </a:xfrm>
        </p:spPr>
        <p:txBody>
          <a:bodyPr>
            <a:normAutofit/>
          </a:bodyPr>
          <a:lstStyle/>
          <a:p>
            <a:pPr algn="ctr"/>
            <a:r>
              <a:rPr lang="en-US" sz="2400" b="1" dirty="0"/>
              <a:t>Conditions for fraud </a:t>
            </a:r>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6126" y="3919376"/>
            <a:ext cx="5196840" cy="2453640"/>
          </a:xfrm>
          <a:prstGeom prst="rect">
            <a:avLst/>
          </a:prstGeom>
        </p:spPr>
      </p:pic>
    </p:spTree>
    <p:extLst>
      <p:ext uri="{BB962C8B-B14F-4D97-AF65-F5344CB8AC3E}">
        <p14:creationId xmlns:p14="http://schemas.microsoft.com/office/powerpoint/2010/main" val="2067633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15616" y="1124744"/>
            <a:ext cx="7200900" cy="4752528"/>
          </a:xfrm>
        </p:spPr>
        <p:txBody>
          <a:bodyPr>
            <a:normAutofit/>
          </a:bodyPr>
          <a:lstStyle/>
          <a:p>
            <a:pPr lvl="4"/>
            <a:r>
              <a:rPr lang="en-US" sz="2400" b="1" dirty="0"/>
              <a:t>Fraud risk factors</a:t>
            </a:r>
          </a:p>
          <a:p>
            <a:pPr marL="0" indent="0">
              <a:buNone/>
            </a:pPr>
            <a:r>
              <a:rPr lang="en-US" dirty="0"/>
              <a:t>The auditor is required to evaluate whether fraud risk factors indicate incentives or pressures to perpetrate fraud, opportunities to carry out fraud or attitudes used to justify a fraudulent action.</a:t>
            </a:r>
          </a:p>
          <a:p>
            <a:pPr marL="0" indent="0">
              <a:buNone/>
            </a:pPr>
            <a:r>
              <a:rPr lang="it-IT" dirty="0"/>
              <a:t>E</a:t>
            </a:r>
            <a:r>
              <a:rPr lang="en-US" dirty="0" err="1"/>
              <a:t>xamples</a:t>
            </a:r>
            <a:r>
              <a:rPr lang="en-US" dirty="0"/>
              <a:t>:</a:t>
            </a:r>
          </a:p>
          <a:p>
            <a:pPr>
              <a:buFont typeface="Arial" panose="020B0604020202020204" pitchFamily="34" charset="0"/>
              <a:buChar char="•"/>
            </a:pPr>
            <a:r>
              <a:rPr lang="en-US" sz="1800" dirty="0"/>
              <a:t>Recurring negative cash flows from operations or an inability to generate cash flows from operations while reporting earnings and earnings growth</a:t>
            </a:r>
          </a:p>
          <a:p>
            <a:pPr>
              <a:buFont typeface="Arial" panose="020B0604020202020204" pitchFamily="34" charset="0"/>
              <a:buChar char="•"/>
            </a:pPr>
            <a:r>
              <a:rPr lang="en-US" sz="1800" dirty="0"/>
              <a:t>Significant financial interests in the entity</a:t>
            </a:r>
          </a:p>
          <a:p>
            <a:pPr>
              <a:buFont typeface="Arial" panose="020B0604020202020204" pitchFamily="34" charset="0"/>
              <a:buChar char="•"/>
            </a:pPr>
            <a:r>
              <a:rPr lang="en-US" sz="1800" dirty="0"/>
              <a:t>Need to obtain additional debt or equity financing to stay competitive – including financing of major research and development or capital expenditures</a:t>
            </a:r>
          </a:p>
          <a:p>
            <a:pPr>
              <a:buFont typeface="Arial" panose="020B0604020202020204" pitchFamily="34" charset="0"/>
              <a:buChar char="•"/>
            </a:pPr>
            <a:endParaRPr lang="en-US" sz="1800" dirty="0"/>
          </a:p>
        </p:txBody>
      </p:sp>
    </p:spTree>
    <p:extLst>
      <p:ext uri="{BB962C8B-B14F-4D97-AF65-F5344CB8AC3E}">
        <p14:creationId xmlns:p14="http://schemas.microsoft.com/office/powerpoint/2010/main" val="3707138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28700" y="685800"/>
            <a:ext cx="7200900" cy="2023120"/>
          </a:xfrm>
        </p:spPr>
        <p:txBody>
          <a:bodyPr>
            <a:noAutofit/>
          </a:bodyPr>
          <a:lstStyle/>
          <a:p>
            <a:r>
              <a:rPr lang="en-US" sz="2800" b="1" dirty="0"/>
              <a:t>5. In addition to the reforms mentioned in this case, recommend other financial reporting and auditing-related reforms that would likely be effective in preventing or detecting frauds similar to that perpetrated by Madoff.</a:t>
            </a:r>
          </a:p>
        </p:txBody>
      </p:sp>
      <p:sp>
        <p:nvSpPr>
          <p:cNvPr id="5" name="Segnaposto contenuto 4"/>
          <p:cNvSpPr>
            <a:spLocks noGrp="1"/>
          </p:cNvSpPr>
          <p:nvPr>
            <p:ph idx="1"/>
          </p:nvPr>
        </p:nvSpPr>
        <p:spPr>
          <a:xfrm>
            <a:off x="1028700" y="2924944"/>
            <a:ext cx="7200900" cy="3581400"/>
          </a:xfrm>
        </p:spPr>
        <p:txBody>
          <a:bodyPr/>
          <a:lstStyle/>
          <a:p>
            <a:r>
              <a:rPr lang="en-US" dirty="0"/>
              <a:t>Improve transparency on the auditor’s work</a:t>
            </a:r>
          </a:p>
          <a:p>
            <a:r>
              <a:rPr lang="it-IT" dirty="0"/>
              <a:t>T</a:t>
            </a:r>
            <a:r>
              <a:rPr lang="en-US" dirty="0"/>
              <a:t>raining for auditors focused on corruption and fraud awareness</a:t>
            </a:r>
          </a:p>
          <a:p>
            <a:r>
              <a:rPr lang="it-IT" dirty="0"/>
              <a:t>T</a:t>
            </a:r>
            <a:r>
              <a:rPr lang="en-US" dirty="0"/>
              <a:t>raining for SEC authorities</a:t>
            </a:r>
          </a:p>
          <a:p>
            <a:endParaRPr lang="en-US" dirty="0"/>
          </a:p>
        </p:txBody>
      </p:sp>
    </p:spTree>
    <p:extLst>
      <p:ext uri="{BB962C8B-B14F-4D97-AF65-F5344CB8AC3E}">
        <p14:creationId xmlns:p14="http://schemas.microsoft.com/office/powerpoint/2010/main" val="3515095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2924944"/>
            <a:ext cx="7704856" cy="1485900"/>
          </a:xfrm>
        </p:spPr>
        <p:txBody>
          <a:bodyPr>
            <a:normAutofit/>
          </a:bodyPr>
          <a:lstStyle/>
          <a:p>
            <a:r>
              <a:rPr lang="it-IT" sz="4800" dirty="0" err="1"/>
              <a:t>Thank</a:t>
            </a:r>
            <a:r>
              <a:rPr lang="it-IT" sz="4800" dirty="0"/>
              <a:t> </a:t>
            </a:r>
            <a:r>
              <a:rPr lang="it-IT" sz="4800" dirty="0" err="1"/>
              <a:t>you</a:t>
            </a:r>
            <a:r>
              <a:rPr lang="it-IT" sz="4800" dirty="0"/>
              <a:t> for </a:t>
            </a:r>
            <a:r>
              <a:rPr lang="it-IT" sz="4800" dirty="0" err="1"/>
              <a:t>your</a:t>
            </a:r>
            <a:r>
              <a:rPr lang="it-IT" sz="4800" dirty="0"/>
              <a:t> </a:t>
            </a:r>
            <a:r>
              <a:rPr lang="it-IT" sz="4800" dirty="0" err="1"/>
              <a:t>attention</a:t>
            </a:r>
            <a:r>
              <a:rPr lang="it-IT" sz="4800" dirty="0"/>
              <a:t>!</a:t>
            </a:r>
            <a:endParaRPr lang="en-US" sz="4800" dirty="0"/>
          </a:p>
        </p:txBody>
      </p:sp>
    </p:spTree>
    <p:extLst>
      <p:ext uri="{BB962C8B-B14F-4D97-AF65-F5344CB8AC3E}">
        <p14:creationId xmlns:p14="http://schemas.microsoft.com/office/powerpoint/2010/main" val="3228039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548680"/>
            <a:ext cx="7200900" cy="1080120"/>
          </a:xfrm>
        </p:spPr>
        <p:txBody>
          <a:bodyPr anchor="t"/>
          <a:lstStyle/>
          <a:p>
            <a:pPr algn="ctr"/>
            <a:r>
              <a:rPr lang="en-US" dirty="0"/>
              <a:t>Bernard Lawrence Madoff</a:t>
            </a:r>
          </a:p>
        </p:txBody>
      </p:sp>
      <p:sp>
        <p:nvSpPr>
          <p:cNvPr id="3" name="Segnaposto contenuto 2"/>
          <p:cNvSpPr>
            <a:spLocks noGrp="1"/>
          </p:cNvSpPr>
          <p:nvPr>
            <p:ph idx="1"/>
          </p:nvPr>
        </p:nvSpPr>
        <p:spPr>
          <a:xfrm>
            <a:off x="539552" y="1628800"/>
            <a:ext cx="5544616" cy="4608512"/>
          </a:xfrm>
        </p:spPr>
        <p:txBody>
          <a:bodyPr/>
          <a:lstStyle/>
          <a:p>
            <a:pPr>
              <a:buFont typeface="Wingdings" panose="05000000000000000000" pitchFamily="2" charset="2"/>
              <a:buChar char="Ø"/>
            </a:pPr>
            <a:r>
              <a:rPr lang="en-US" dirty="0"/>
              <a:t>Born on 29</a:t>
            </a:r>
            <a:r>
              <a:rPr lang="en-US" baseline="30000" dirty="0"/>
              <a:t>th</a:t>
            </a:r>
            <a:r>
              <a:rPr lang="en-US" dirty="0"/>
              <a:t> April 1938, New York City</a:t>
            </a:r>
          </a:p>
          <a:p>
            <a:pPr>
              <a:buFont typeface="Wingdings" panose="05000000000000000000" pitchFamily="2" charset="2"/>
              <a:buChar char="Ø"/>
            </a:pPr>
            <a:r>
              <a:rPr lang="en-US" dirty="0"/>
              <a:t>As a teenager he dreamed of becoming a “major player” in the world of high finance</a:t>
            </a:r>
          </a:p>
          <a:p>
            <a:pPr>
              <a:buFont typeface="Wingdings" panose="05000000000000000000" pitchFamily="2" charset="2"/>
              <a:buChar char="Ø"/>
            </a:pPr>
            <a:r>
              <a:rPr lang="en-US" dirty="0"/>
              <a:t>In 1960 he graduated with a political science degree</a:t>
            </a:r>
          </a:p>
          <a:p>
            <a:pPr>
              <a:buFont typeface="Wingdings" panose="05000000000000000000" pitchFamily="2" charset="2"/>
              <a:buChar char="Ø"/>
            </a:pPr>
            <a:r>
              <a:rPr lang="en-US" dirty="0"/>
              <a:t>After the graduation he set up a brokerage firm: Bernard L. Madoff Investment Securities LLC </a:t>
            </a:r>
          </a:p>
          <a:p>
            <a:pPr>
              <a:buFont typeface="Wingdings" panose="05000000000000000000" pitchFamily="2" charset="2"/>
              <a:buChar char="Ø"/>
            </a:pPr>
            <a:r>
              <a:rPr lang="en-US" dirty="0"/>
              <a:t>For five decades he was the senior executive of Madoff Securities</a:t>
            </a:r>
          </a:p>
          <a:p>
            <a:pPr>
              <a:buFont typeface="Wingdings" panose="05000000000000000000" pitchFamily="2" charset="2"/>
              <a:buChar char="Ø"/>
            </a:pPr>
            <a:r>
              <a:rPr lang="en-US" dirty="0"/>
              <a:t>He accumulated more than one billion dollars</a:t>
            </a:r>
          </a:p>
          <a:p>
            <a:pPr>
              <a:buFont typeface="Wingdings" panose="05000000000000000000" pitchFamily="2" charset="2"/>
              <a:buChar char="Ø"/>
            </a:pPr>
            <a:endParaRPr lang="en-US" dirty="0"/>
          </a:p>
          <a:p>
            <a:pPr>
              <a:buFont typeface="Wingdings" panose="05000000000000000000" pitchFamily="2" charset="2"/>
              <a:buChar char="Ø"/>
            </a:pPr>
            <a:endParaRPr lang="en-US" dirty="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48000" y="1628800"/>
            <a:ext cx="3096000" cy="3771415"/>
          </a:xfrm>
          <a:prstGeom prst="rect">
            <a:avLst/>
          </a:prstGeom>
        </p:spPr>
      </p:pic>
      <p:pic>
        <p:nvPicPr>
          <p:cNvPr id="6" name="Immagine 5"/>
          <p:cNvPicPr>
            <a:picLocks noChangeAspect="1"/>
          </p:cNvPicPr>
          <p:nvPr/>
        </p:nvPicPr>
        <p:blipFill rotWithShape="1">
          <a:blip r:embed="rId3">
            <a:extLst>
              <a:ext uri="{28A0092B-C50C-407E-A947-70E740481C1C}">
                <a14:useLocalDpi xmlns:a14="http://schemas.microsoft.com/office/drawing/2010/main" val="0"/>
              </a:ext>
            </a:extLst>
          </a:blip>
          <a:srcRect t="23957" b="29188"/>
          <a:stretch/>
        </p:blipFill>
        <p:spPr>
          <a:xfrm>
            <a:off x="6403166" y="5400215"/>
            <a:ext cx="2385667" cy="972000"/>
          </a:xfrm>
          <a:prstGeom prst="rect">
            <a:avLst/>
          </a:prstGeom>
        </p:spPr>
      </p:pic>
    </p:spTree>
    <p:extLst>
      <p:ext uri="{BB962C8B-B14F-4D97-AF65-F5344CB8AC3E}">
        <p14:creationId xmlns:p14="http://schemas.microsoft.com/office/powerpoint/2010/main" val="92054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28700" y="685800"/>
            <a:ext cx="7200900" cy="870992"/>
          </a:xfrm>
        </p:spPr>
        <p:txBody>
          <a:bodyPr/>
          <a:lstStyle/>
          <a:p>
            <a:pPr algn="ctr"/>
            <a:r>
              <a:rPr lang="it-IT" dirty="0" err="1"/>
              <a:t>References</a:t>
            </a:r>
            <a:endParaRPr lang="en-US" dirty="0"/>
          </a:p>
        </p:txBody>
      </p:sp>
      <p:sp>
        <p:nvSpPr>
          <p:cNvPr id="3" name="Segnaposto contenuto 2"/>
          <p:cNvSpPr>
            <a:spLocks noGrp="1"/>
          </p:cNvSpPr>
          <p:nvPr>
            <p:ph idx="1"/>
          </p:nvPr>
        </p:nvSpPr>
        <p:spPr>
          <a:xfrm>
            <a:off x="1028700" y="1556792"/>
            <a:ext cx="7200900" cy="4310608"/>
          </a:xfrm>
        </p:spPr>
        <p:txBody>
          <a:bodyPr/>
          <a:lstStyle/>
          <a:p>
            <a:r>
              <a:rPr lang="it-IT" dirty="0"/>
              <a:t>M</a:t>
            </a:r>
            <a:r>
              <a:rPr lang="en-US" dirty="0" err="1"/>
              <a:t>adoff</a:t>
            </a:r>
            <a:r>
              <a:rPr lang="en-US" dirty="0"/>
              <a:t> Securities</a:t>
            </a:r>
          </a:p>
          <a:p>
            <a:r>
              <a:rPr lang="it-IT" dirty="0"/>
              <a:t>Auditing slides</a:t>
            </a:r>
            <a:endParaRPr lang="en-US" dirty="0"/>
          </a:p>
          <a:p>
            <a:r>
              <a:rPr lang="en-US" dirty="0">
                <a:hlinkClick r:id="rId2"/>
              </a:rPr>
              <a:t>http://www.madoffvictimfund.com/</a:t>
            </a:r>
            <a:endParaRPr lang="en-US" dirty="0"/>
          </a:p>
          <a:p>
            <a:r>
              <a:rPr lang="en-US" dirty="0">
                <a:hlinkClick r:id="rId3"/>
              </a:rPr>
              <a:t>https://dealbook.nytimes.com/2012/06/27/peter-madoff-expected-to-plead-guilty/?hp</a:t>
            </a:r>
            <a:endParaRPr lang="en-US" dirty="0"/>
          </a:p>
          <a:p>
            <a:r>
              <a:rPr lang="en-US" dirty="0">
                <a:hlinkClick r:id="rId4"/>
              </a:rPr>
              <a:t>http://deepakinfo.tripod.com/icai/gn/GN-22.pdf</a:t>
            </a:r>
            <a:endParaRPr lang="en-US" dirty="0"/>
          </a:p>
          <a:p>
            <a:r>
              <a:rPr lang="en-US" dirty="0">
                <a:hlinkClick r:id="rId5"/>
              </a:rPr>
              <a:t>http://www.ifac.org/system/files/downloads/a012-2010-iaasb-handbook-isa-240.pdf</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581462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6350" y="379700"/>
            <a:ext cx="9144000" cy="1359617"/>
          </a:xfrm>
        </p:spPr>
        <p:txBody>
          <a:bodyPr anchor="ctr"/>
          <a:lstStyle/>
          <a:p>
            <a:pPr algn="ctr"/>
            <a:r>
              <a:rPr lang="en-US" dirty="0"/>
              <a:t>During its expansion</a:t>
            </a:r>
          </a:p>
        </p:txBody>
      </p:sp>
      <p:sp>
        <p:nvSpPr>
          <p:cNvPr id="3" name="Segnaposto contenuto 2"/>
          <p:cNvSpPr>
            <a:spLocks noGrp="1"/>
          </p:cNvSpPr>
          <p:nvPr>
            <p:ph idx="1"/>
          </p:nvPr>
        </p:nvSpPr>
        <p:spPr>
          <a:xfrm>
            <a:off x="972293" y="1814627"/>
            <a:ext cx="7272115" cy="606261"/>
          </a:xfrm>
        </p:spPr>
        <p:txBody>
          <a:bodyPr>
            <a:noAutofit/>
          </a:bodyPr>
          <a:lstStyle/>
          <a:p>
            <a:pPr>
              <a:buFont typeface="Wingdings" panose="05000000000000000000" pitchFamily="2" charset="2"/>
              <a:buChar char="Ø"/>
            </a:pPr>
            <a:r>
              <a:rPr lang="en-US" sz="2100" dirty="0"/>
              <a:t>Madoff Securities traded only securities of small over-the-counter companies</a:t>
            </a:r>
          </a:p>
        </p:txBody>
      </p:sp>
      <p:grpSp>
        <p:nvGrpSpPr>
          <p:cNvPr id="10" name="Gruppo 9"/>
          <p:cNvGrpSpPr/>
          <p:nvPr/>
        </p:nvGrpSpPr>
        <p:grpSpPr>
          <a:xfrm>
            <a:off x="1482513" y="2492896"/>
            <a:ext cx="7071709" cy="738664"/>
            <a:chOff x="1482515" y="1803012"/>
            <a:chExt cx="7071709" cy="738664"/>
          </a:xfrm>
        </p:grpSpPr>
        <p:sp>
          <p:nvSpPr>
            <p:cNvPr id="4" name="Freccia angolare in su 3"/>
            <p:cNvSpPr/>
            <p:nvPr/>
          </p:nvSpPr>
          <p:spPr>
            <a:xfrm rot="5400000">
              <a:off x="1446511" y="1839016"/>
              <a:ext cx="403498" cy="33149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00" dirty="0"/>
            </a:p>
          </p:txBody>
        </p:sp>
        <p:sp>
          <p:nvSpPr>
            <p:cNvPr id="5" name="CasellaDiTesto 4"/>
            <p:cNvSpPr txBox="1"/>
            <p:nvPr/>
          </p:nvSpPr>
          <p:spPr>
            <a:xfrm>
              <a:off x="1836288" y="1803012"/>
              <a:ext cx="6717936" cy="738664"/>
            </a:xfrm>
            <a:prstGeom prst="rect">
              <a:avLst/>
            </a:prstGeom>
            <a:noFill/>
          </p:spPr>
          <p:txBody>
            <a:bodyPr wrap="square" rtlCol="0">
              <a:spAutoFit/>
            </a:bodyPr>
            <a:lstStyle/>
            <a:p>
              <a:r>
                <a:rPr lang="en-US" sz="2100" dirty="0"/>
                <a:t>Securities of most large companies were traded on the New York Stock Exchange</a:t>
              </a:r>
            </a:p>
          </p:txBody>
        </p:sp>
      </p:grpSp>
      <p:sp>
        <p:nvSpPr>
          <p:cNvPr id="7" name="CasellaDiTesto 6"/>
          <p:cNvSpPr txBox="1"/>
          <p:nvPr/>
        </p:nvSpPr>
        <p:spPr>
          <a:xfrm>
            <a:off x="972293" y="3212976"/>
            <a:ext cx="7581928" cy="699935"/>
          </a:xfrm>
          <a:prstGeom prst="rect">
            <a:avLst/>
          </a:prstGeom>
          <a:noFill/>
        </p:spPr>
        <p:txBody>
          <a:bodyPr wrap="square" rtlCol="0">
            <a:spAutoFit/>
          </a:bodyPr>
          <a:lstStyle/>
          <a:p>
            <a:pPr marL="342900" indent="-342900" defTabSz="685800">
              <a:lnSpc>
                <a:spcPct val="94000"/>
              </a:lnSpc>
              <a:spcBef>
                <a:spcPts val="1000"/>
              </a:spcBef>
              <a:spcAft>
                <a:spcPts val="200"/>
              </a:spcAft>
              <a:buFont typeface="Wingdings" panose="05000000000000000000" pitchFamily="2" charset="2"/>
              <a:buChar char="Ø"/>
            </a:pPr>
            <a:r>
              <a:rPr lang="en-US" sz="2100" dirty="0">
                <a:solidFill>
                  <a:schemeClr val="tx2"/>
                </a:solidFill>
              </a:rPr>
              <a:t>Madoff thought that NYSE’s rules were anticompetitive and inconsistent with a free market economy</a:t>
            </a:r>
          </a:p>
        </p:txBody>
      </p:sp>
      <p:grpSp>
        <p:nvGrpSpPr>
          <p:cNvPr id="13" name="Gruppo 12"/>
          <p:cNvGrpSpPr/>
          <p:nvPr/>
        </p:nvGrpSpPr>
        <p:grpSpPr>
          <a:xfrm>
            <a:off x="1482513" y="3913125"/>
            <a:ext cx="6905911" cy="1460091"/>
            <a:chOff x="1482513" y="3284164"/>
            <a:chExt cx="6905911" cy="1460091"/>
          </a:xfrm>
        </p:grpSpPr>
        <p:sp>
          <p:nvSpPr>
            <p:cNvPr id="8" name="Freccia angolare in su 7"/>
            <p:cNvSpPr/>
            <p:nvPr/>
          </p:nvSpPr>
          <p:spPr>
            <a:xfrm rot="5400000">
              <a:off x="1446659" y="3320018"/>
              <a:ext cx="403200" cy="331491"/>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00" dirty="0"/>
            </a:p>
          </p:txBody>
        </p:sp>
        <p:sp>
          <p:nvSpPr>
            <p:cNvPr id="9" name="CasellaDiTesto 8"/>
            <p:cNvSpPr txBox="1"/>
            <p:nvPr/>
          </p:nvSpPr>
          <p:spPr>
            <a:xfrm>
              <a:off x="1886505" y="3359260"/>
              <a:ext cx="6501919" cy="1384995"/>
            </a:xfrm>
            <a:prstGeom prst="rect">
              <a:avLst/>
            </a:prstGeom>
            <a:noFill/>
          </p:spPr>
          <p:txBody>
            <a:bodyPr wrap="square" rtlCol="0">
              <a:spAutoFit/>
            </a:bodyPr>
            <a:lstStyle/>
            <a:p>
              <a:pPr marL="285750" indent="-285750" algn="just">
                <a:buFont typeface="Arial" panose="020B0604020202020204" pitchFamily="34" charset="0"/>
                <a:buChar char="•"/>
              </a:pPr>
              <a:r>
                <a:rPr lang="en-US" sz="2100" dirty="0"/>
                <a:t>He democratize the securities market in the US and he reduced the transaction costs of trading securities</a:t>
              </a:r>
            </a:p>
            <a:p>
              <a:pPr marL="285750" indent="-285750" algn="just">
                <a:buFont typeface="Arial" panose="020B0604020202020204" pitchFamily="34" charset="0"/>
                <a:buChar char="•"/>
              </a:pPr>
              <a:r>
                <a:rPr lang="en-US" sz="2100" dirty="0"/>
                <a:t>One of the first firms to use computer to expedite the processing of securities transactions</a:t>
              </a:r>
            </a:p>
          </p:txBody>
        </p:sp>
      </p:grpSp>
      <p:sp>
        <p:nvSpPr>
          <p:cNvPr id="12" name="CasellaDiTesto 11"/>
          <p:cNvSpPr txBox="1"/>
          <p:nvPr/>
        </p:nvSpPr>
        <p:spPr>
          <a:xfrm>
            <a:off x="972293" y="5301208"/>
            <a:ext cx="7272115" cy="1061829"/>
          </a:xfrm>
          <a:prstGeom prst="rect">
            <a:avLst/>
          </a:prstGeom>
          <a:noFill/>
        </p:spPr>
        <p:txBody>
          <a:bodyPr wrap="square" rtlCol="0">
            <a:spAutoFit/>
          </a:bodyPr>
          <a:lstStyle/>
          <a:p>
            <a:pPr marL="285750" indent="-285750" algn="just">
              <a:buFont typeface="Wingdings" panose="05000000000000000000" pitchFamily="2" charset="2"/>
              <a:buChar char="Ø"/>
            </a:pPr>
            <a:r>
              <a:rPr lang="en-US" sz="2100" dirty="0">
                <a:solidFill>
                  <a:schemeClr val="tx2"/>
                </a:solidFill>
              </a:rPr>
              <a:t>In 1962 Madoff expanded his firm to include investment advisory services, becoming its most important line of business</a:t>
            </a:r>
          </a:p>
        </p:txBody>
      </p:sp>
    </p:spTree>
    <p:extLst>
      <p:ext uri="{BB962C8B-B14F-4D97-AF65-F5344CB8AC3E}">
        <p14:creationId xmlns:p14="http://schemas.microsoft.com/office/powerpoint/2010/main" val="2495780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47758" y="1323256"/>
            <a:ext cx="7200900" cy="5274096"/>
          </a:xfrm>
        </p:spPr>
        <p:txBody>
          <a:bodyPr/>
          <a:lstStyle/>
          <a:p>
            <a:pPr marL="0" indent="0">
              <a:buNone/>
            </a:pPr>
            <a:endParaRPr lang="en-US" dirty="0"/>
          </a:p>
          <a:p>
            <a:pPr algn="just">
              <a:buFont typeface="Wingdings" panose="05000000000000000000" pitchFamily="2" charset="2"/>
              <a:buChar char="Ø"/>
            </a:pPr>
            <a:r>
              <a:rPr lang="en-US" sz="2400" dirty="0"/>
              <a:t>In 1971 he was one of the founder of NASDAQ stock exchange and years later he was being the chairman of NASDAQ for three years.</a:t>
            </a:r>
          </a:p>
          <a:p>
            <a:pPr algn="just">
              <a:buFont typeface="Wingdings" panose="05000000000000000000" pitchFamily="2" charset="2"/>
              <a:buChar char="Ø"/>
            </a:pPr>
            <a:r>
              <a:rPr lang="en-US" sz="2400" dirty="0"/>
              <a:t>In early years of the 21</a:t>
            </a:r>
            <a:r>
              <a:rPr lang="en-US" sz="2400" baseline="30000" dirty="0"/>
              <a:t>st</a:t>
            </a:r>
            <a:r>
              <a:rPr lang="en-US" sz="2400" dirty="0"/>
              <a:t> century, Madoff Securities was the largest “</a:t>
            </a:r>
            <a:r>
              <a:rPr lang="en-US" sz="2400" u="sng" dirty="0"/>
              <a:t>market maker</a:t>
            </a:r>
            <a:r>
              <a:rPr lang="en-US" sz="2400" dirty="0"/>
              <a:t>” on the NASDAQ</a:t>
            </a:r>
          </a:p>
          <a:p>
            <a:pPr marL="0" indent="0">
              <a:buNone/>
            </a:pPr>
            <a:endParaRPr lang="en-US" sz="2400" dirty="0"/>
          </a:p>
          <a:p>
            <a:pPr marL="0" indent="0">
              <a:buNone/>
            </a:pPr>
            <a:endParaRPr lang="en-US" sz="2400" dirty="0"/>
          </a:p>
          <a:p>
            <a:pPr marL="0" indent="0">
              <a:buNone/>
            </a:pPr>
            <a:endParaRPr lang="en-US" sz="2400" dirty="0"/>
          </a:p>
          <a:p>
            <a:pPr algn="just">
              <a:buFont typeface="Wingdings" panose="05000000000000000000" pitchFamily="2" charset="2"/>
              <a:buChar char="Ø"/>
            </a:pPr>
            <a:r>
              <a:rPr lang="en-US" sz="2400" dirty="0"/>
              <a:t>By the late 2008, the total value  of costumer accounts that Madoff Securities managed had reached $65 billion.</a:t>
            </a:r>
          </a:p>
          <a:p>
            <a:pPr marL="0" indent="0">
              <a:buNone/>
            </a:pPr>
            <a:endParaRPr lang="en-US" dirty="0"/>
          </a:p>
        </p:txBody>
      </p:sp>
      <p:grpSp>
        <p:nvGrpSpPr>
          <p:cNvPr id="6" name="Gruppo 5"/>
          <p:cNvGrpSpPr/>
          <p:nvPr/>
        </p:nvGrpSpPr>
        <p:grpSpPr>
          <a:xfrm>
            <a:off x="1619672" y="3949854"/>
            <a:ext cx="6594171" cy="968369"/>
            <a:chOff x="1649958" y="3629859"/>
            <a:chExt cx="6594171" cy="968369"/>
          </a:xfrm>
        </p:grpSpPr>
        <p:sp>
          <p:nvSpPr>
            <p:cNvPr id="2" name="Rettangolo con angoli diagonali arrotondati 1"/>
            <p:cNvSpPr/>
            <p:nvPr/>
          </p:nvSpPr>
          <p:spPr>
            <a:xfrm>
              <a:off x="1649958" y="3629859"/>
              <a:ext cx="6196500" cy="968369"/>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asellaDiTesto 3"/>
            <p:cNvSpPr txBox="1"/>
            <p:nvPr/>
          </p:nvSpPr>
          <p:spPr>
            <a:xfrm>
              <a:off x="1835417" y="3629859"/>
              <a:ext cx="6408712" cy="954107"/>
            </a:xfrm>
            <a:prstGeom prst="rect">
              <a:avLst/>
            </a:prstGeom>
            <a:noFill/>
          </p:spPr>
          <p:txBody>
            <a:bodyPr wrap="square" rtlCol="0">
              <a:spAutoFit/>
            </a:bodyPr>
            <a:lstStyle/>
            <a:p>
              <a:r>
                <a:rPr lang="en-US" sz="2000" b="1" i="1" dirty="0"/>
                <a:t>Market maker</a:t>
              </a:r>
              <a:r>
                <a:rPr lang="en-US" dirty="0"/>
                <a:t>: “Broker-dealer firm that accepts the risk of holding a certain number of shares of a particular security in order to facilitate trading in that security”</a:t>
              </a:r>
            </a:p>
          </p:txBody>
        </p:sp>
      </p:grpSp>
      <p:sp>
        <p:nvSpPr>
          <p:cNvPr id="5" name="Titolo 1"/>
          <p:cNvSpPr>
            <a:spLocks noGrp="1"/>
          </p:cNvSpPr>
          <p:nvPr>
            <p:ph type="title"/>
          </p:nvPr>
        </p:nvSpPr>
        <p:spPr>
          <a:xfrm>
            <a:off x="0" y="620688"/>
            <a:ext cx="9144000" cy="1030721"/>
          </a:xfrm>
        </p:spPr>
        <p:txBody>
          <a:bodyPr/>
          <a:lstStyle/>
          <a:p>
            <a:pPr algn="ctr"/>
            <a:r>
              <a:rPr lang="en-US" dirty="0"/>
              <a:t>During its expansion</a:t>
            </a:r>
          </a:p>
        </p:txBody>
      </p:sp>
    </p:spTree>
    <p:extLst>
      <p:ext uri="{BB962C8B-B14F-4D97-AF65-F5344CB8AC3E}">
        <p14:creationId xmlns:p14="http://schemas.microsoft.com/office/powerpoint/2010/main" val="2429386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28700" y="685800"/>
            <a:ext cx="7431732" cy="1485900"/>
          </a:xfrm>
        </p:spPr>
        <p:txBody>
          <a:bodyPr>
            <a:normAutofit fontScale="90000"/>
          </a:bodyPr>
          <a:lstStyle/>
          <a:p>
            <a:pPr algn="ctr"/>
            <a:r>
              <a:rPr lang="en-US" dirty="0"/>
              <a:t>Why so many investors entrusted their money to Madoff’s firm?</a:t>
            </a:r>
          </a:p>
        </p:txBody>
      </p:sp>
      <p:sp>
        <p:nvSpPr>
          <p:cNvPr id="3" name="Segnaposto contenuto 2"/>
          <p:cNvSpPr>
            <a:spLocks noGrp="1"/>
          </p:cNvSpPr>
          <p:nvPr>
            <p:ph idx="1"/>
          </p:nvPr>
        </p:nvSpPr>
        <p:spPr>
          <a:xfrm>
            <a:off x="1028700" y="2171700"/>
            <a:ext cx="7143700" cy="4569668"/>
          </a:xfrm>
        </p:spPr>
        <p:txBody>
          <a:bodyPr>
            <a:normAutofit/>
          </a:bodyPr>
          <a:lstStyle/>
          <a:p>
            <a:pPr algn="ctr">
              <a:buFont typeface="Wingdings" panose="05000000000000000000" pitchFamily="2" charset="2"/>
              <a:buChar char="Ø"/>
            </a:pPr>
            <a:r>
              <a:rPr lang="en-US" sz="2250" dirty="0"/>
              <a:t>Impressive rates of return</a:t>
            </a:r>
            <a:endParaRPr lang="en-US" sz="2400" dirty="0"/>
          </a:p>
          <a:p>
            <a:pPr marL="0" indent="0">
              <a:buNone/>
            </a:pPr>
            <a:endParaRPr lang="en-US" sz="2400" dirty="0"/>
          </a:p>
          <a:p>
            <a:pPr marL="0" indent="0">
              <a:buNone/>
            </a:pPr>
            <a:endParaRPr lang="en-US" sz="1800" dirty="0"/>
          </a:p>
          <a:p>
            <a:pPr marL="0" indent="0">
              <a:buNone/>
            </a:pPr>
            <a:endParaRPr lang="it-IT" sz="700" dirty="0"/>
          </a:p>
          <a:p>
            <a:pPr marL="0" indent="0">
              <a:buNone/>
            </a:pPr>
            <a:endParaRPr lang="it-IT" sz="700" dirty="0"/>
          </a:p>
          <a:p>
            <a:pPr marL="0" indent="0">
              <a:buNone/>
            </a:pPr>
            <a:endParaRPr lang="en-US" sz="700" dirty="0"/>
          </a:p>
          <a:p>
            <a:pPr algn="just">
              <a:buFont typeface="Wingdings" panose="05000000000000000000" pitchFamily="2" charset="2"/>
              <a:buChar char="Ø"/>
            </a:pPr>
            <a:r>
              <a:rPr lang="en-US" sz="2250" dirty="0"/>
              <a:t>Madoff serve as an investment adviser to numerous celebrities or other wealthy people but most of the money he managed come from “feeder firms” and the individuals who committed their funds to these firm were typically unaware to the connection with Madoff.</a:t>
            </a:r>
          </a:p>
        </p:txBody>
      </p:sp>
      <p:sp>
        <p:nvSpPr>
          <p:cNvPr id="5" name="Freccia a destra 4"/>
          <p:cNvSpPr/>
          <p:nvPr/>
        </p:nvSpPr>
        <p:spPr>
          <a:xfrm rot="5400000">
            <a:off x="4337974" y="2610000"/>
            <a:ext cx="468052" cy="6120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uppo 7"/>
          <p:cNvGrpSpPr/>
          <p:nvPr/>
        </p:nvGrpSpPr>
        <p:grpSpPr>
          <a:xfrm>
            <a:off x="3446875" y="3286623"/>
            <a:ext cx="2250251" cy="741953"/>
            <a:chOff x="3176844" y="3620311"/>
            <a:chExt cx="2250251" cy="741953"/>
          </a:xfrm>
        </p:grpSpPr>
        <p:sp>
          <p:nvSpPr>
            <p:cNvPr id="6" name="Ovale 5"/>
            <p:cNvSpPr/>
            <p:nvPr/>
          </p:nvSpPr>
          <p:spPr>
            <a:xfrm>
              <a:off x="3176844" y="3620311"/>
              <a:ext cx="2250251" cy="741953"/>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CasellaDiTesto 6"/>
            <p:cNvSpPr txBox="1"/>
            <p:nvPr/>
          </p:nvSpPr>
          <p:spPr>
            <a:xfrm>
              <a:off x="3509881" y="3764036"/>
              <a:ext cx="1584176" cy="461665"/>
            </a:xfrm>
            <a:prstGeom prst="rect">
              <a:avLst/>
            </a:prstGeom>
            <a:noFill/>
          </p:spPr>
          <p:txBody>
            <a:bodyPr wrap="square" rtlCol="0">
              <a:spAutoFit/>
            </a:bodyPr>
            <a:lstStyle/>
            <a:p>
              <a:pPr algn="ctr"/>
              <a:r>
                <a:rPr lang="en-US" sz="2400" dirty="0"/>
                <a:t>10 – 15 %</a:t>
              </a:r>
            </a:p>
          </p:txBody>
        </p:sp>
      </p:grpSp>
    </p:spTree>
    <p:extLst>
      <p:ext uri="{BB962C8B-B14F-4D97-AF65-F5344CB8AC3E}">
        <p14:creationId xmlns:p14="http://schemas.microsoft.com/office/powerpoint/2010/main" val="845930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en-US" dirty="0"/>
              <a:t>The end of success</a:t>
            </a:r>
          </a:p>
        </p:txBody>
      </p:sp>
      <p:sp>
        <p:nvSpPr>
          <p:cNvPr id="3" name="Segnaposto contenuto 2"/>
          <p:cNvSpPr>
            <a:spLocks noGrp="1"/>
          </p:cNvSpPr>
          <p:nvPr>
            <p:ph idx="1"/>
          </p:nvPr>
        </p:nvSpPr>
        <p:spPr>
          <a:xfrm>
            <a:off x="1028700" y="1916832"/>
            <a:ext cx="7200900" cy="4248472"/>
          </a:xfrm>
        </p:spPr>
        <p:txBody>
          <a:bodyPr>
            <a:normAutofit/>
          </a:bodyPr>
          <a:lstStyle/>
          <a:p>
            <a:pPr algn="just">
              <a:buFont typeface="Wingdings" panose="05000000000000000000" pitchFamily="2" charset="2"/>
              <a:buChar char="Ø"/>
            </a:pPr>
            <a:r>
              <a:rPr lang="en-US" sz="2400" dirty="0"/>
              <a:t>On 10 December 2008, Madoff told his two sons who worked with him that the impressive returns of the previous decades had been fraudulent; those returns had been produced by a </a:t>
            </a:r>
            <a:r>
              <a:rPr lang="en-US" sz="2400" b="1" dirty="0"/>
              <a:t>Ponzi scheme</a:t>
            </a:r>
            <a:r>
              <a:rPr lang="en-US" sz="2400" dirty="0"/>
              <a:t>.</a:t>
            </a:r>
          </a:p>
          <a:p>
            <a:pPr algn="just">
              <a:buFont typeface="Wingdings" panose="05000000000000000000" pitchFamily="2" charset="2"/>
              <a:buChar char="Ø"/>
            </a:pPr>
            <a:r>
              <a:rPr lang="en-US" sz="2400" dirty="0"/>
              <a:t>His sons notified the confession to the Securities and Exchange Commission (SEC) and in the evening FBI agents arrested Madoff.</a:t>
            </a:r>
          </a:p>
          <a:p>
            <a:pPr algn="just">
              <a:buFont typeface="Wingdings" panose="05000000000000000000" pitchFamily="2" charset="2"/>
              <a:buChar char="Ø"/>
            </a:pPr>
            <a:r>
              <a:rPr lang="en-US" sz="2400" dirty="0"/>
              <a:t>Everyone were shocked to learn that the largest investment fraud could go undetected for decades.</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3935113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28700" y="685800"/>
            <a:ext cx="7200900" cy="870992"/>
          </a:xfrm>
        </p:spPr>
        <p:txBody>
          <a:bodyPr/>
          <a:lstStyle/>
          <a:p>
            <a:pPr algn="ctr"/>
            <a:r>
              <a:rPr lang="en-US" dirty="0"/>
              <a:t>Who was the auditor?</a:t>
            </a:r>
          </a:p>
        </p:txBody>
      </p:sp>
      <p:sp>
        <p:nvSpPr>
          <p:cNvPr id="3" name="Segnaposto contenuto 2"/>
          <p:cNvSpPr>
            <a:spLocks noGrp="1"/>
          </p:cNvSpPr>
          <p:nvPr>
            <p:ph idx="1"/>
          </p:nvPr>
        </p:nvSpPr>
        <p:spPr>
          <a:xfrm>
            <a:off x="1028700" y="1700808"/>
            <a:ext cx="7287716" cy="4608512"/>
          </a:xfrm>
        </p:spPr>
        <p:txBody>
          <a:bodyPr/>
          <a:lstStyle/>
          <a:p>
            <a:pPr algn="just">
              <a:buFont typeface="Wingdings" panose="05000000000000000000" pitchFamily="2" charset="2"/>
              <a:buChar char="Ø"/>
            </a:pPr>
            <a:r>
              <a:rPr lang="en-US" b="1" dirty="0" err="1"/>
              <a:t>Friehling</a:t>
            </a:r>
            <a:r>
              <a:rPr lang="en-US" b="1" dirty="0"/>
              <a:t> &amp; Horowitz </a:t>
            </a:r>
            <a:r>
              <a:rPr lang="en-US" dirty="0"/>
              <a:t>was a small accounting firm with two employees: the active accountant was David </a:t>
            </a:r>
            <a:r>
              <a:rPr lang="en-US" dirty="0" err="1"/>
              <a:t>Friehling</a:t>
            </a:r>
            <a:r>
              <a:rPr lang="en-US" dirty="0"/>
              <a:t> who had performed the annual audits of Madoff Securities and signed off on the firm’s unqualified audit opinions.</a:t>
            </a:r>
          </a:p>
          <a:p>
            <a:pPr algn="just">
              <a:buFont typeface="Wingdings" panose="05000000000000000000" pitchFamily="2" charset="2"/>
              <a:buChar char="Ø"/>
            </a:pPr>
            <a:r>
              <a:rPr lang="en-US" dirty="0" err="1"/>
              <a:t>Friehling’s</a:t>
            </a:r>
            <a:r>
              <a:rPr lang="en-US" dirty="0"/>
              <a:t> firm was a member of American Institute of Certified Public Accountant (AICPA).</a:t>
            </a:r>
          </a:p>
          <a:p>
            <a:pPr algn="just">
              <a:buFont typeface="Wingdings" panose="05000000000000000000" pitchFamily="2" charset="2"/>
              <a:buChar char="Ø"/>
            </a:pPr>
            <a:r>
              <a:rPr lang="en-US" dirty="0"/>
              <a:t>He was not required: </a:t>
            </a:r>
          </a:p>
          <a:p>
            <a:pPr lvl="1" algn="just">
              <a:buFont typeface="Arial" panose="020B0604020202020204" pitchFamily="34" charset="0"/>
              <a:buChar char="•"/>
            </a:pPr>
            <a:r>
              <a:rPr lang="en-US" i="0" dirty="0"/>
              <a:t>to submit the peer review program for CPA firm;</a:t>
            </a:r>
          </a:p>
          <a:p>
            <a:pPr lvl="1" algn="just">
              <a:buFont typeface="Arial" panose="020B0604020202020204" pitchFamily="34" charset="0"/>
              <a:buChar char="•"/>
            </a:pPr>
            <a:r>
              <a:rPr lang="en-US" i="0" dirty="0"/>
              <a:t>to have a periodic peer review at the state level.</a:t>
            </a:r>
          </a:p>
          <a:p>
            <a:pPr>
              <a:buFont typeface="Wingdings" panose="05000000000000000000" pitchFamily="2" charset="2"/>
              <a:buChar char="Ø"/>
            </a:pPr>
            <a:endParaRPr lang="en-US" i="0" dirty="0"/>
          </a:p>
          <a:p>
            <a:pPr marL="530352" lvl="1" indent="0">
              <a:buNone/>
            </a:pPr>
            <a:endParaRPr lang="en-US" i="0" dirty="0"/>
          </a:p>
          <a:p>
            <a:pPr>
              <a:buFont typeface="Wingdings" panose="05000000000000000000" pitchFamily="2" charset="2"/>
              <a:buChar char="Ø"/>
            </a:pPr>
            <a:endParaRPr lang="en-US" dirty="0"/>
          </a:p>
        </p:txBody>
      </p:sp>
      <p:grpSp>
        <p:nvGrpSpPr>
          <p:cNvPr id="8" name="Gruppo 7"/>
          <p:cNvGrpSpPr/>
          <p:nvPr/>
        </p:nvGrpSpPr>
        <p:grpSpPr>
          <a:xfrm>
            <a:off x="1691680" y="5013176"/>
            <a:ext cx="6194738" cy="832393"/>
            <a:chOff x="1689630" y="4972000"/>
            <a:chExt cx="6194738" cy="832393"/>
          </a:xfrm>
        </p:grpSpPr>
        <p:sp>
          <p:nvSpPr>
            <p:cNvPr id="7" name="Elaborazione 6"/>
            <p:cNvSpPr/>
            <p:nvPr/>
          </p:nvSpPr>
          <p:spPr>
            <a:xfrm>
              <a:off x="2200946" y="5012305"/>
              <a:ext cx="5402650" cy="79208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uppo 5"/>
            <p:cNvGrpSpPr/>
            <p:nvPr/>
          </p:nvGrpSpPr>
          <p:grpSpPr>
            <a:xfrm>
              <a:off x="1689630" y="4972000"/>
              <a:ext cx="6194738" cy="759515"/>
              <a:chOff x="1689630" y="4972000"/>
              <a:chExt cx="6194738" cy="759515"/>
            </a:xfrm>
          </p:grpSpPr>
          <p:sp>
            <p:nvSpPr>
              <p:cNvPr id="4" name="CasellaDiTesto 3"/>
              <p:cNvSpPr txBox="1"/>
              <p:nvPr/>
            </p:nvSpPr>
            <p:spPr>
              <a:xfrm>
                <a:off x="2195736" y="5085184"/>
                <a:ext cx="5688632" cy="646331"/>
              </a:xfrm>
              <a:prstGeom prst="rect">
                <a:avLst/>
              </a:prstGeom>
              <a:noFill/>
            </p:spPr>
            <p:txBody>
              <a:bodyPr wrap="square" rtlCol="0">
                <a:spAutoFit/>
              </a:bodyPr>
              <a:lstStyle/>
              <a:p>
                <a:r>
                  <a:rPr lang="en-US" dirty="0"/>
                  <a:t>New York was one of the six states that didn’t have a mandatory peer review program for accounting firms</a:t>
                </a:r>
              </a:p>
            </p:txBody>
          </p:sp>
          <p:sp>
            <p:nvSpPr>
              <p:cNvPr id="5" name="Freccia angolare in su 4"/>
              <p:cNvSpPr/>
              <p:nvPr/>
            </p:nvSpPr>
            <p:spPr>
              <a:xfrm rot="5400000">
                <a:off x="1653626" y="5008004"/>
                <a:ext cx="576064" cy="504056"/>
              </a:xfrm>
              <a:prstGeom prst="bentUp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704465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43608" y="476672"/>
            <a:ext cx="7200900" cy="6858000"/>
          </a:xfrm>
        </p:spPr>
        <p:txBody>
          <a:bodyPr anchor="ctr">
            <a:normAutofit/>
          </a:bodyPr>
          <a:lstStyle/>
          <a:p>
            <a:pPr algn="just">
              <a:buFont typeface="Wingdings" panose="05000000000000000000" pitchFamily="2" charset="2"/>
              <a:buChar char="Ø"/>
            </a:pPr>
            <a:r>
              <a:rPr lang="en-US" sz="2400" dirty="0"/>
              <a:t>In March 2009 they find out that </a:t>
            </a:r>
            <a:r>
              <a:rPr lang="en-US" sz="2400" dirty="0" err="1"/>
              <a:t>Friehling</a:t>
            </a:r>
            <a:r>
              <a:rPr lang="en-US" sz="2400" dirty="0"/>
              <a:t>, his </a:t>
            </a:r>
            <a:r>
              <a:rPr lang="en-US" sz="2400" dirty="0" err="1"/>
              <a:t>fim</a:t>
            </a:r>
            <a:r>
              <a:rPr lang="en-US" sz="2400" dirty="0"/>
              <a:t> and his family members had about $15 million invested in funds managed by Madoff. </a:t>
            </a:r>
          </a:p>
          <a:p>
            <a:pPr algn="just">
              <a:buFont typeface="Wingdings" panose="05000000000000000000" pitchFamily="2" charset="2"/>
              <a:buChar char="Ø"/>
            </a:pPr>
            <a:r>
              <a:rPr lang="en-US" sz="2400" dirty="0"/>
              <a:t>These investments were against the </a:t>
            </a:r>
            <a:r>
              <a:rPr lang="en-US" sz="2400" b="1" dirty="0"/>
              <a:t>independence</a:t>
            </a:r>
            <a:r>
              <a:rPr lang="en-US" sz="2400" dirty="0"/>
              <a:t> rules of an auditor.</a:t>
            </a:r>
          </a:p>
          <a:p>
            <a:pPr algn="just">
              <a:buFont typeface="Wingdings" panose="05000000000000000000" pitchFamily="2" charset="2"/>
              <a:buChar char="Ø"/>
            </a:pPr>
            <a:r>
              <a:rPr lang="en-US" sz="2400" dirty="0"/>
              <a:t>David </a:t>
            </a:r>
            <a:r>
              <a:rPr lang="en-US" sz="2400" dirty="0" err="1"/>
              <a:t>Friehling</a:t>
            </a:r>
            <a:r>
              <a:rPr lang="en-US" sz="2400" dirty="0"/>
              <a:t> was the second person arrested and the federal prosecutors charged him with securities fraud and aiding and abetting an investment fraud; the prosecutors didn’t declare that </a:t>
            </a:r>
            <a:r>
              <a:rPr lang="en-US" sz="2400" dirty="0" err="1"/>
              <a:t>Friehling</a:t>
            </a:r>
            <a:r>
              <a:rPr lang="en-US" sz="2400" dirty="0"/>
              <a:t> was aware of Madoff’s fraudulent scheme but he had conducted “sham audits” on </a:t>
            </a:r>
            <a:r>
              <a:rPr lang="en-US" sz="2400"/>
              <a:t>Madoff </a:t>
            </a:r>
            <a:r>
              <a:rPr lang="en-US" sz="2400" smtClean="0"/>
              <a:t>Securities</a:t>
            </a:r>
            <a:endParaRPr lang="en-US" sz="2400" dirty="0"/>
          </a:p>
          <a:p>
            <a:pPr algn="just">
              <a:buFont typeface="Wingdings" panose="05000000000000000000" pitchFamily="2" charset="2"/>
              <a:buChar char="Ø"/>
            </a:pPr>
            <a:endParaRPr lang="en-US" sz="2400" dirty="0"/>
          </a:p>
        </p:txBody>
      </p:sp>
    </p:spTree>
    <p:extLst>
      <p:ext uri="{BB962C8B-B14F-4D97-AF65-F5344CB8AC3E}">
        <p14:creationId xmlns:p14="http://schemas.microsoft.com/office/powerpoint/2010/main" val="225054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en-US" dirty="0"/>
              <a:t>It wasn’t the first time in which SEC investigated about Madoff</a:t>
            </a:r>
          </a:p>
        </p:txBody>
      </p:sp>
      <p:sp>
        <p:nvSpPr>
          <p:cNvPr id="3" name="Segnaposto contenuto 2"/>
          <p:cNvSpPr>
            <a:spLocks noGrp="1"/>
          </p:cNvSpPr>
          <p:nvPr>
            <p:ph idx="1"/>
          </p:nvPr>
        </p:nvSpPr>
        <p:spPr>
          <a:xfrm>
            <a:off x="1028700" y="2286000"/>
            <a:ext cx="7503740" cy="4239344"/>
          </a:xfrm>
        </p:spPr>
        <p:txBody>
          <a:bodyPr/>
          <a:lstStyle/>
          <a:p>
            <a:pPr algn="just">
              <a:buFont typeface="Wingdings" panose="05000000000000000000" pitchFamily="2" charset="2"/>
              <a:buChar char="Ø"/>
            </a:pPr>
            <a:r>
              <a:rPr lang="en-US" dirty="0"/>
              <a:t>In the previous two decades SEC received a series of complaints by </a:t>
            </a:r>
            <a:r>
              <a:rPr lang="en-US" b="1" dirty="0"/>
              <a:t>Harry </a:t>
            </a:r>
            <a:r>
              <a:rPr lang="en-US" b="1" dirty="0" err="1"/>
              <a:t>Markopolos</a:t>
            </a:r>
            <a:r>
              <a:rPr lang="en-US" dirty="0"/>
              <a:t>, but the investigation concluded without any serious infractions of the laws</a:t>
            </a:r>
          </a:p>
          <a:p>
            <a:pPr algn="just">
              <a:buFont typeface="Wingdings" panose="05000000000000000000" pitchFamily="2" charset="2"/>
              <a:buChar char="Ø"/>
            </a:pPr>
            <a:r>
              <a:rPr lang="en-US" dirty="0"/>
              <a:t>In 2005 he identified 29 “</a:t>
            </a:r>
            <a:r>
              <a:rPr lang="en-US" b="1" dirty="0"/>
              <a:t>red flags</a:t>
            </a:r>
            <a:r>
              <a:rPr lang="en-US" dirty="0"/>
              <a:t>”</a:t>
            </a:r>
          </a:p>
        </p:txBody>
      </p:sp>
      <p:grpSp>
        <p:nvGrpSpPr>
          <p:cNvPr id="6" name="Gruppo 5"/>
          <p:cNvGrpSpPr/>
          <p:nvPr/>
        </p:nvGrpSpPr>
        <p:grpSpPr>
          <a:xfrm>
            <a:off x="1100808" y="3885401"/>
            <a:ext cx="7431632" cy="1991871"/>
            <a:chOff x="1403648" y="3861048"/>
            <a:chExt cx="6825952" cy="2520280"/>
          </a:xfrm>
        </p:grpSpPr>
        <p:sp>
          <p:nvSpPr>
            <p:cNvPr id="4" name="Elaborazione 3"/>
            <p:cNvSpPr/>
            <p:nvPr/>
          </p:nvSpPr>
          <p:spPr>
            <a:xfrm>
              <a:off x="1403648" y="3861048"/>
              <a:ext cx="6825952" cy="2520280"/>
            </a:xfrm>
            <a:prstGeom prst="flowChartProcess">
              <a:avLst/>
            </a:prstGeom>
            <a:solidFill>
              <a:srgbClr val="E1836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asellaDiTesto 4"/>
            <p:cNvSpPr txBox="1"/>
            <p:nvPr/>
          </p:nvSpPr>
          <p:spPr>
            <a:xfrm>
              <a:off x="1475656" y="4005064"/>
              <a:ext cx="6552728" cy="1877437"/>
            </a:xfrm>
            <a:prstGeom prst="rect">
              <a:avLst/>
            </a:prstGeom>
            <a:noFill/>
          </p:spPr>
          <p:txBody>
            <a:bodyPr wrap="square" rtlCol="0">
              <a:spAutoFit/>
            </a:bodyPr>
            <a:lstStyle/>
            <a:p>
              <a:pPr marL="342900" indent="-342900">
                <a:buFont typeface="Arial" panose="020B0604020202020204" pitchFamily="34" charset="0"/>
                <a:buChar char="•"/>
              </a:pPr>
              <a:r>
                <a:rPr lang="en-US" sz="2000" dirty="0"/>
                <a:t>Madoff refused to allow the Big Four auditor to review his financial records</a:t>
              </a:r>
              <a:r>
                <a:rPr lang="en-US" sz="2000" b="1" dirty="0"/>
                <a:t>;</a:t>
              </a:r>
            </a:p>
            <a:p>
              <a:pPr marL="342900" indent="-342900">
                <a:buFont typeface="Arial" panose="020B0604020202020204" pitchFamily="34" charset="0"/>
                <a:buChar char="•"/>
              </a:pPr>
              <a:r>
                <a:rPr lang="en-US" sz="2000" dirty="0"/>
                <a:t>Madoff Securities was audited by a one-man accounting firm;</a:t>
              </a:r>
            </a:p>
            <a:p>
              <a:pPr marL="342900" indent="-342900">
                <a:buFont typeface="Arial" panose="020B0604020202020204" pitchFamily="34" charset="0"/>
                <a:buChar char="•"/>
              </a:pPr>
              <a:r>
                <a:rPr lang="en-US" sz="2000" dirty="0"/>
                <a:t>Madoff refused to provide his clients with online access to their accounts</a:t>
              </a:r>
              <a:endParaRPr lang="en-US" sz="2000" b="1" dirty="0"/>
            </a:p>
            <a:p>
              <a:pPr marL="457200" indent="-457200">
                <a:buAutoNum type="arabicPeriod"/>
              </a:pPr>
              <a:endParaRPr lang="en-US" sz="1600" dirty="0"/>
            </a:p>
          </p:txBody>
        </p:sp>
      </p:grpSp>
    </p:spTree>
    <p:extLst>
      <p:ext uri="{BB962C8B-B14F-4D97-AF65-F5344CB8AC3E}">
        <p14:creationId xmlns:p14="http://schemas.microsoft.com/office/powerpoint/2010/main" val="1640037267"/>
      </p:ext>
    </p:extLst>
  </p:cSld>
  <p:clrMapOvr>
    <a:masterClrMapping/>
  </p:clrMapOvr>
</p:sld>
</file>

<file path=ppt/theme/theme1.xml><?xml version="1.0" encoding="utf-8"?>
<a:theme xmlns:a="http://schemas.openxmlformats.org/drawingml/2006/main" name="Crop">
  <a:themeElements>
    <a:clrScheme name="Verde gia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TM10001105[[fn=Ritaglio]]</Template>
  <TotalTime>0</TotalTime>
  <Words>1315</Words>
  <Application>Microsoft Office PowerPoint</Application>
  <PresentationFormat>Předvádění na obrazovce (4:3)</PresentationFormat>
  <Paragraphs>112</Paragraphs>
  <Slides>20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Franklin Gothic Book</vt:lpstr>
      <vt:lpstr>Wingdings</vt:lpstr>
      <vt:lpstr>Crop</vt:lpstr>
      <vt:lpstr>Madoff securities</vt:lpstr>
      <vt:lpstr>Bernard Lawrence Madoff</vt:lpstr>
      <vt:lpstr>During its expansion</vt:lpstr>
      <vt:lpstr>During its expansion</vt:lpstr>
      <vt:lpstr>Why so many investors entrusted their money to Madoff’s firm?</vt:lpstr>
      <vt:lpstr>The end of success</vt:lpstr>
      <vt:lpstr>Who was the auditor?</vt:lpstr>
      <vt:lpstr>Prezentace aplikace PowerPoint</vt:lpstr>
      <vt:lpstr>It wasn’t the first time in which SEC investigated about Madoff</vt:lpstr>
      <vt:lpstr>Prezentace aplikace PowerPoint</vt:lpstr>
      <vt:lpstr>After the arrest</vt:lpstr>
      <vt:lpstr>Prezentace aplikace PowerPoint</vt:lpstr>
      <vt:lpstr>1. Research recent development involving this case. Summarize these development in a bullet format.</vt:lpstr>
      <vt:lpstr>2. Suppose that a large investment firm had approximately 10% of its total assets invested in funds managed by Madoff Securities. What audit procedures should the investment firm’s independent auditors have applied to those assets?</vt:lpstr>
      <vt:lpstr>3. Describe the nature and purpose of a “peer review”. Would peer reviews of Friehling &amp; Horowitz have likely resulted in the discovery of the Madoff fraud? Why or why not?</vt:lpstr>
      <vt:lpstr>4. Professional auditing standards discuss the three key “conditions” that are typically present when a financial fraud occurs and identify a lengthy list of “fraud risk factors”. Briefly explain the difference between a fraud “condition” and a “fraud risk factor” and provide examples of each.</vt:lpstr>
      <vt:lpstr>Prezentace aplikace PowerPoint</vt:lpstr>
      <vt:lpstr>5. In addition to the reforms mentioned in this case, recommend other financial reporting and auditing-related reforms that would likely be effective in preventing or detecting frauds similar to that perpetrated by Madoff.</vt:lpstr>
      <vt:lpstr>Thank you for your attention!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Madoff securities</dc:title>
  <dc:creator>Giulia</dc:creator>
  <cp:lastModifiedBy>Surini Giulia</cp:lastModifiedBy>
  <cp:revision>126</cp:revision>
  <dcterms:created xsi:type="dcterms:W3CDTF">2017-11-25T16:54:33Z</dcterms:created>
  <dcterms:modified xsi:type="dcterms:W3CDTF">2017-12-01T14:57:32Z</dcterms:modified>
</cp:coreProperties>
</file>