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7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128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0920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815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202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772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33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48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90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057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75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E074-BC62-4D46-A376-95098E81C797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457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9E074-BC62-4D46-A376-95098E81C797}" type="datetimeFigureOut">
              <a:rPr lang="cs-CZ" smtClean="0"/>
              <a:t>21.11.2016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44F13-67D4-4474-9463-6D7E437EE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76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Gartner</a:t>
            </a:r>
            <a:r>
              <a:rPr lang="cs-CZ" dirty="0" smtClean="0"/>
              <a:t> </a:t>
            </a:r>
            <a:r>
              <a:rPr lang="cs-CZ" dirty="0" err="1" smtClean="0"/>
              <a:t>Magic</a:t>
            </a:r>
            <a:r>
              <a:rPr lang="cs-CZ" dirty="0" smtClean="0"/>
              <a:t> </a:t>
            </a:r>
            <a:r>
              <a:rPr lang="cs-CZ" dirty="0" err="1" smtClean="0"/>
              <a:t>Quadrant</a:t>
            </a:r>
            <a:r>
              <a:rPr lang="cs-CZ" dirty="0" smtClean="0"/>
              <a:t> </a:t>
            </a:r>
            <a:r>
              <a:rPr lang="cs-CZ" dirty="0" err="1" smtClean="0"/>
              <a:t>Tool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J.Skorkovský</a:t>
            </a:r>
            <a:r>
              <a:rPr lang="cs-CZ" dirty="0" smtClean="0"/>
              <a:t> , KPH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68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Agenda </a:t>
            </a:r>
            <a:r>
              <a:rPr lang="cs-CZ" dirty="0" err="1" smtClean="0"/>
              <a:t>related</a:t>
            </a:r>
            <a:r>
              <a:rPr lang="cs-CZ" dirty="0" smtClean="0"/>
              <a:t> to MQ Matrix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Positioning Technology Players Within a Specific Market</a:t>
            </a:r>
            <a:endParaRPr lang="cs-CZ" dirty="0"/>
          </a:p>
          <a:p>
            <a:r>
              <a:rPr lang="cs-CZ" dirty="0" smtClean="0"/>
              <a:t>G</a:t>
            </a:r>
            <a:r>
              <a:rPr lang="en-US" dirty="0" err="1" smtClean="0"/>
              <a:t>iving</a:t>
            </a:r>
            <a:r>
              <a:rPr lang="en-US" dirty="0" smtClean="0"/>
              <a:t> you a wide-angle view of the relative positions of the market's competitors</a:t>
            </a:r>
            <a:endParaRPr lang="cs-CZ" dirty="0" smtClean="0"/>
          </a:p>
          <a:p>
            <a:r>
              <a:rPr lang="cs-CZ" dirty="0" smtClean="0"/>
              <a:t>H</a:t>
            </a:r>
            <a:r>
              <a:rPr lang="en-US" dirty="0" err="1" smtClean="0"/>
              <a:t>elps</a:t>
            </a:r>
            <a:r>
              <a:rPr lang="en-US" dirty="0" smtClean="0"/>
              <a:t> </a:t>
            </a:r>
            <a:r>
              <a:rPr lang="cs-CZ" dirty="0" smtClean="0"/>
              <a:t>to </a:t>
            </a:r>
            <a:r>
              <a:rPr lang="en-US" dirty="0" smtClean="0"/>
              <a:t>digest how well technology providers are executing against their stated vision</a:t>
            </a:r>
            <a:endParaRPr lang="cs-CZ" b="1" dirty="0" smtClean="0"/>
          </a:p>
          <a:p>
            <a:endParaRPr lang="cs-CZ" b="1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051" y="5013176"/>
            <a:ext cx="3667125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154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MQ Matrix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17895" y="1700808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players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(gap in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market)</a:t>
            </a:r>
          </a:p>
          <a:p>
            <a:pPr algn="ctr"/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19600" y="3789040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3399" y="2924943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301" y="2924943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3093077"/>
            <a:ext cx="1763688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Ability</a:t>
            </a:r>
            <a:r>
              <a:rPr lang="cs-CZ" sz="1400" dirty="0" smtClean="0"/>
              <a:t> to </a:t>
            </a:r>
            <a:r>
              <a:rPr lang="cs-CZ" sz="1400" dirty="0" err="1" smtClean="0"/>
              <a:t>execute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433991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Completeness of vision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083399" y="4293096"/>
            <a:ext cx="1144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Visionaries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156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MQ Matrix </a:t>
            </a:r>
            <a:r>
              <a:rPr lang="en-US" dirty="0" smtClean="0"/>
              <a:t>explanation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Leaders</a:t>
            </a:r>
            <a:r>
              <a:rPr lang="en-US" sz="2400" dirty="0" smtClean="0"/>
              <a:t> execute well against their current vision and are well positioned for tomorrow.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en-US" sz="2400" b="1" dirty="0" smtClean="0"/>
              <a:t>Visionaries</a:t>
            </a:r>
            <a:r>
              <a:rPr lang="en-US" sz="2400" dirty="0" smtClean="0"/>
              <a:t> understand where the market is going or have a vision for changing market rules, but do not yet execute well.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Niche Players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400" dirty="0" smtClean="0"/>
              <a:t>focus successfully on a small segment, or are unfocused and do not out-innovate or outperform others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en-US" sz="2400" b="1" dirty="0" smtClean="0">
                <a:solidFill>
                  <a:srgbClr val="0070C0"/>
                </a:solidFill>
              </a:rPr>
              <a:t>Challengers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/>
              <a:t>execute well today or may dominate a large segment, but do not demonstrate an understanding of market direction.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8685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MQ Matrix </a:t>
            </a:r>
            <a:br>
              <a:rPr lang="cs-CZ" dirty="0" smtClean="0"/>
            </a:br>
            <a:r>
              <a:rPr lang="cs-CZ" sz="1800" dirty="0" smtClean="0"/>
              <a:t>„A“ </a:t>
            </a:r>
            <a:r>
              <a:rPr lang="cs-CZ" sz="1800" dirty="0" err="1" smtClean="0"/>
              <a:t>better</a:t>
            </a:r>
            <a:r>
              <a:rPr lang="cs-CZ" sz="1800" dirty="0" smtClean="0"/>
              <a:t> </a:t>
            </a:r>
            <a:r>
              <a:rPr lang="cs-CZ" sz="1800" dirty="0" err="1" smtClean="0"/>
              <a:t>than</a:t>
            </a:r>
            <a:r>
              <a:rPr lang="cs-CZ" sz="1800" dirty="0" smtClean="0"/>
              <a:t> „B“ and „B“ </a:t>
            </a:r>
            <a:r>
              <a:rPr lang="cs-CZ" sz="1800" dirty="0" err="1" smtClean="0"/>
              <a:t>Better</a:t>
            </a:r>
            <a:r>
              <a:rPr lang="cs-CZ" sz="1800" dirty="0" smtClean="0"/>
              <a:t> </a:t>
            </a:r>
            <a:r>
              <a:rPr lang="cs-CZ" sz="1800" dirty="0" err="1" smtClean="0"/>
              <a:t>than“C</a:t>
            </a:r>
            <a:r>
              <a:rPr lang="cs-CZ" sz="1800" dirty="0" smtClean="0"/>
              <a:t>“ </a:t>
            </a:r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17895" y="1700808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players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19600" y="3789040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412" y="1916832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985" y="1837231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3093077"/>
            <a:ext cx="1763688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Ability</a:t>
            </a:r>
            <a:r>
              <a:rPr lang="cs-CZ" sz="1400" dirty="0" smtClean="0"/>
              <a:t> to </a:t>
            </a:r>
            <a:r>
              <a:rPr lang="cs-CZ" sz="1400" dirty="0" err="1" smtClean="0"/>
              <a:t>execute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433991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Completeness of vision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083399" y="4293096"/>
            <a:ext cx="1144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Visionaries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5364088" y="3093077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9" name="Ovál 18"/>
          <p:cNvSpPr/>
          <p:nvPr/>
        </p:nvSpPr>
        <p:spPr>
          <a:xfrm>
            <a:off x="4850870" y="3616601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0" name="Ovál 19"/>
          <p:cNvSpPr/>
          <p:nvPr/>
        </p:nvSpPr>
        <p:spPr>
          <a:xfrm>
            <a:off x="3995936" y="4192996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732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MQ Matrix </a:t>
            </a:r>
            <a:br>
              <a:rPr lang="cs-CZ" dirty="0" smtClean="0"/>
            </a:br>
            <a:r>
              <a:rPr lang="cs-CZ" sz="1800" dirty="0" err="1" smtClean="0"/>
              <a:t>Using</a:t>
            </a:r>
            <a:r>
              <a:rPr lang="cs-CZ" sz="1800" dirty="0" smtClean="0"/>
              <a:t> </a:t>
            </a:r>
            <a:r>
              <a:rPr lang="cs-CZ" sz="1800" dirty="0" err="1" smtClean="0"/>
              <a:t>colors</a:t>
            </a:r>
            <a:r>
              <a:rPr lang="cs-CZ" sz="1800" dirty="0" smtClean="0"/>
              <a:t> in </a:t>
            </a:r>
            <a:r>
              <a:rPr lang="cs-CZ" sz="1800" dirty="0" err="1" smtClean="0"/>
              <a:t>order</a:t>
            </a:r>
            <a:r>
              <a:rPr lang="cs-CZ" sz="1800" dirty="0" smtClean="0"/>
              <a:t>  to show </a:t>
            </a:r>
            <a:r>
              <a:rPr lang="cs-CZ" sz="1800" dirty="0" err="1" smtClean="0"/>
              <a:t>progress</a:t>
            </a:r>
            <a:r>
              <a:rPr lang="cs-CZ" sz="1800" dirty="0" smtClean="0"/>
              <a:t> (</a:t>
            </a:r>
            <a:r>
              <a:rPr lang="cs-CZ" sz="1800" dirty="0" err="1" smtClean="0">
                <a:solidFill>
                  <a:srgbClr val="FF0000"/>
                </a:solidFill>
              </a:rPr>
              <a:t>Red</a:t>
            </a:r>
            <a:r>
              <a:rPr lang="cs-CZ" sz="1800" dirty="0" smtClean="0"/>
              <a:t> =</a:t>
            </a:r>
            <a:r>
              <a:rPr lang="cs-CZ" sz="1800" dirty="0" err="1" smtClean="0"/>
              <a:t>bad</a:t>
            </a:r>
            <a:r>
              <a:rPr lang="cs-CZ" sz="1800" dirty="0" smtClean="0"/>
              <a:t>, </a:t>
            </a:r>
            <a:r>
              <a:rPr lang="cs-CZ" sz="1800" dirty="0" smtClean="0">
                <a:solidFill>
                  <a:srgbClr val="00B050"/>
                </a:solidFill>
              </a:rPr>
              <a:t>Green</a:t>
            </a:r>
            <a:r>
              <a:rPr lang="cs-CZ" sz="1800" dirty="0" smtClean="0"/>
              <a:t>  = </a:t>
            </a:r>
            <a:r>
              <a:rPr lang="cs-CZ" sz="1800" dirty="0" err="1" smtClean="0"/>
              <a:t>good</a:t>
            </a:r>
            <a:r>
              <a:rPr lang="cs-CZ" sz="1800" dirty="0" smtClean="0"/>
              <a:t>)</a:t>
            </a:r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2123728" y="1700808"/>
            <a:ext cx="4590039" cy="41764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4797" y="1700808"/>
            <a:ext cx="2295872" cy="20882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0070C0"/>
                </a:solidFill>
              </a:rPr>
              <a:t>Challengers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441908" y="1691533"/>
            <a:ext cx="2295872" cy="20882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rgbClr val="FF0000"/>
                </a:solidFill>
              </a:rPr>
              <a:t>Leaders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129454" y="3770490"/>
            <a:ext cx="2295872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Niche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</a:rPr>
              <a:t>players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437174" y="3772396"/>
            <a:ext cx="2295872" cy="20882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412" y="1916832"/>
            <a:ext cx="964864" cy="644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985" y="1837231"/>
            <a:ext cx="964864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16" y="5013176"/>
            <a:ext cx="1061620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603" y="5013176"/>
            <a:ext cx="930482" cy="7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2122023" y="6237312"/>
            <a:ext cx="459174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820136" y="1700808"/>
            <a:ext cx="0" cy="41579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683568" y="3093077"/>
            <a:ext cx="1763688" cy="307777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1400" dirty="0" err="1" smtClean="0"/>
              <a:t>Ability</a:t>
            </a:r>
            <a:r>
              <a:rPr lang="cs-CZ" sz="1400" dirty="0" smtClean="0"/>
              <a:t> to </a:t>
            </a:r>
            <a:r>
              <a:rPr lang="cs-CZ" sz="1400" dirty="0" err="1" smtClean="0"/>
              <a:t>execute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419872" y="5929535"/>
            <a:ext cx="2433991" cy="30777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Completeness of vision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908091" y="4621778"/>
            <a:ext cx="14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Visionaries</a:t>
            </a:r>
            <a:endParaRPr lang="cs-CZ" dirty="0"/>
          </a:p>
        </p:txBody>
      </p:sp>
      <p:sp>
        <p:nvSpPr>
          <p:cNvPr id="3" name="Ovál 2"/>
          <p:cNvSpPr/>
          <p:nvPr/>
        </p:nvSpPr>
        <p:spPr>
          <a:xfrm>
            <a:off x="5708011" y="2953294"/>
            <a:ext cx="520173" cy="44756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9" name="Ovál 18"/>
          <p:cNvSpPr/>
          <p:nvPr/>
        </p:nvSpPr>
        <p:spPr>
          <a:xfrm>
            <a:off x="4705018" y="3517083"/>
            <a:ext cx="291703" cy="30777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0" name="Ovál 19"/>
          <p:cNvSpPr/>
          <p:nvPr/>
        </p:nvSpPr>
        <p:spPr>
          <a:xfrm>
            <a:off x="3995936" y="4192996"/>
            <a:ext cx="291703" cy="30777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21" name="Ovál 20"/>
          <p:cNvSpPr/>
          <p:nvPr/>
        </p:nvSpPr>
        <p:spPr>
          <a:xfrm>
            <a:off x="5315754" y="3601952"/>
            <a:ext cx="291703" cy="30777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2" name="Ovál 21"/>
          <p:cNvSpPr/>
          <p:nvPr/>
        </p:nvSpPr>
        <p:spPr>
          <a:xfrm>
            <a:off x="4636868" y="2572565"/>
            <a:ext cx="474068" cy="42438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</a:t>
            </a:r>
            <a:endParaRPr lang="cs-CZ" dirty="0"/>
          </a:p>
        </p:txBody>
      </p:sp>
      <p:cxnSp>
        <p:nvCxnSpPr>
          <p:cNvPr id="11" name="Přímá spojnice se šipkou 10"/>
          <p:cNvCxnSpPr/>
          <p:nvPr/>
        </p:nvCxnSpPr>
        <p:spPr>
          <a:xfrm flipV="1">
            <a:off x="4850869" y="2996952"/>
            <a:ext cx="0" cy="5201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3" idx="3"/>
            <a:endCxn id="21" idx="7"/>
          </p:cNvCxnSpPr>
          <p:nvPr/>
        </p:nvCxnSpPr>
        <p:spPr>
          <a:xfrm flipH="1">
            <a:off x="5564738" y="3335310"/>
            <a:ext cx="219451" cy="3117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03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2527" y="53752"/>
            <a:ext cx="8229600" cy="1143000"/>
          </a:xfrm>
        </p:spPr>
        <p:txBody>
          <a:bodyPr/>
          <a:lstStyle/>
          <a:p>
            <a:r>
              <a:rPr lang="cs-CZ" dirty="0" smtClean="0"/>
              <a:t>MQ </a:t>
            </a:r>
            <a:r>
              <a:rPr lang="cs-CZ" dirty="0" err="1" smtClean="0"/>
              <a:t>for</a:t>
            </a:r>
            <a:r>
              <a:rPr lang="cs-CZ" dirty="0" smtClean="0"/>
              <a:t> BI 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052736"/>
            <a:ext cx="5199923" cy="5272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850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MQ </a:t>
            </a:r>
            <a:r>
              <a:rPr lang="cs-CZ" dirty="0" err="1" smtClean="0"/>
              <a:t>for</a:t>
            </a:r>
            <a:r>
              <a:rPr lang="cs-CZ" smtClean="0"/>
              <a:t> ERP 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556792"/>
            <a:ext cx="4176464" cy="433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004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188</Words>
  <Application>Microsoft Office PowerPoint</Application>
  <PresentationFormat>Předvádění na obrazovce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Gartner Magic Quadrant Tool</vt:lpstr>
      <vt:lpstr>Agenda related to MQ Matrix</vt:lpstr>
      <vt:lpstr>MQ Matrix</vt:lpstr>
      <vt:lpstr>MQ Matrix explanation </vt:lpstr>
      <vt:lpstr>MQ Matrix  „A“ better than „B“ and „B“ Better than“C“ </vt:lpstr>
      <vt:lpstr>MQ Matrix  Using colors in order  to show progress (Red =bad, Green  = good)</vt:lpstr>
      <vt:lpstr>MQ for BI </vt:lpstr>
      <vt:lpstr>MQ for ERP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Gartner Magic Quadrant Tool</dc:title>
  <dc:creator>Skorkovsky Jaromir</dc:creator>
  <cp:lastModifiedBy>Skorkovsky Jaromir</cp:lastModifiedBy>
  <cp:revision>7</cp:revision>
  <dcterms:created xsi:type="dcterms:W3CDTF">2013-04-18T08:23:35Z</dcterms:created>
  <dcterms:modified xsi:type="dcterms:W3CDTF">2016-11-21T12:33:18Z</dcterms:modified>
</cp:coreProperties>
</file>