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95" r:id="rId3"/>
    <p:sldId id="304" r:id="rId4"/>
    <p:sldId id="305" r:id="rId5"/>
    <p:sldId id="306" r:id="rId6"/>
    <p:sldId id="307" r:id="rId7"/>
    <p:sldId id="298" r:id="rId8"/>
    <p:sldId id="308" r:id="rId9"/>
    <p:sldId id="309" r:id="rId10"/>
    <p:sldId id="310" r:id="rId11"/>
    <p:sldId id="311" r:id="rId12"/>
    <p:sldId id="312" r:id="rId13"/>
    <p:sldId id="313" r:id="rId14"/>
    <p:sldId id="314" r:id="rId15"/>
    <p:sldId id="315" r:id="rId16"/>
    <p:sldId id="316" r:id="rId17"/>
    <p:sldId id="322" r:id="rId18"/>
    <p:sldId id="317" r:id="rId19"/>
    <p:sldId id="321" r:id="rId20"/>
    <p:sldId id="323" r:id="rId21"/>
    <p:sldId id="324" r:id="rId22"/>
    <p:sldId id="292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16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92007-5756-40BE-A319-FC73D6D39E74}" type="datetimeFigureOut">
              <a:rPr lang="cs-CZ" smtClean="0"/>
              <a:t>09.11.2017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CF965-D2DE-4C4C-AD1D-A42195677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74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25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09.11.2017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27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09.11.2017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0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09.11.2017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5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09.11.2017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6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09.11.2017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09.11.2017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8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09.11.2017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7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09.11.2017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1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09.11.2017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09.11.2017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1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09.11.2017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4A0C-3999-4A34-B7B3-0F835A0A5B6E}" type="datetimeFigureOut">
              <a:rPr lang="cs-CZ" smtClean="0"/>
              <a:t>09.11.2017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0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dirty="0" err="1" smtClean="0"/>
              <a:t>Introduction</a:t>
            </a:r>
            <a:r>
              <a:rPr lang="cs-CZ" sz="4000" dirty="0" smtClean="0"/>
              <a:t> to MS Dynamics NAV </a:t>
            </a:r>
            <a:br>
              <a:rPr lang="cs-CZ" sz="4000" dirty="0" smtClean="0"/>
            </a:br>
            <a:r>
              <a:rPr lang="cs-CZ" sz="3200" dirty="0" smtClean="0"/>
              <a:t>  </a:t>
            </a:r>
            <a:r>
              <a:rPr lang="cs-CZ" sz="1600" b="1" dirty="0" smtClean="0">
                <a:solidFill>
                  <a:srgbClr val="0070C0"/>
                </a:solidFill>
              </a:rPr>
              <a:t>(</a:t>
            </a:r>
            <a:r>
              <a:rPr lang="cs-CZ" sz="1600" b="1" dirty="0" err="1" smtClean="0">
                <a:solidFill>
                  <a:srgbClr val="0070C0"/>
                </a:solidFill>
              </a:rPr>
              <a:t>Accounting</a:t>
            </a:r>
            <a:r>
              <a:rPr lang="cs-CZ" sz="1600" b="1" dirty="0" smtClean="0">
                <a:solidFill>
                  <a:srgbClr val="0070C0"/>
                </a:solidFill>
              </a:rPr>
              <a:t> Schedule)</a:t>
            </a:r>
            <a:endParaRPr lang="cs-CZ" sz="1600" b="1" dirty="0">
              <a:solidFill>
                <a:srgbClr val="0070C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 err="1" smtClean="0"/>
              <a:t>Ing.J.Skorkovský,CSc</a:t>
            </a:r>
            <a:r>
              <a:rPr lang="cs-CZ" sz="1800" dirty="0" smtClean="0"/>
              <a:t>.</a:t>
            </a:r>
            <a:r>
              <a:rPr lang="cs-CZ" dirty="0" smtClean="0"/>
              <a:t> </a:t>
            </a:r>
          </a:p>
          <a:p>
            <a:r>
              <a:rPr lang="en-US" sz="1800" dirty="0" smtClean="0"/>
              <a:t>MASARYK UNIVERSITY BRNO,</a:t>
            </a:r>
            <a:r>
              <a:rPr lang="cs-CZ" sz="1800" dirty="0" smtClean="0"/>
              <a:t> </a:t>
            </a:r>
            <a:r>
              <a:rPr lang="en-US" sz="1800" dirty="0" smtClean="0"/>
              <a:t>Czech Republic </a:t>
            </a:r>
          </a:p>
          <a:p>
            <a:r>
              <a:rPr lang="en-US" sz="1800" dirty="0" smtClean="0"/>
              <a:t>Faculty of economics and business administration </a:t>
            </a:r>
          </a:p>
          <a:p>
            <a:r>
              <a:rPr lang="en-US" sz="1800" dirty="0" smtClean="0"/>
              <a:t>Department of corporate economy</a:t>
            </a:r>
            <a:endParaRPr lang="en-US" sz="1800" dirty="0"/>
          </a:p>
        </p:txBody>
      </p:sp>
      <p:sp>
        <p:nvSpPr>
          <p:cNvPr id="4" name="Obdélník 3"/>
          <p:cNvSpPr/>
          <p:nvPr/>
        </p:nvSpPr>
        <p:spPr>
          <a:xfrm>
            <a:off x="4479629" y="546288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cs-CZ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720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Create</a:t>
            </a:r>
            <a:r>
              <a:rPr lang="cs-CZ" dirty="0" smtClean="0"/>
              <a:t> a </a:t>
            </a:r>
            <a:r>
              <a:rPr lang="cs-CZ" dirty="0" err="1" smtClean="0"/>
              <a:t>simple</a:t>
            </a:r>
            <a:r>
              <a:rPr lang="cs-CZ" dirty="0" smtClean="0"/>
              <a:t> </a:t>
            </a:r>
            <a:r>
              <a:rPr lang="cs-CZ" dirty="0"/>
              <a:t>report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1417638"/>
            <a:ext cx="6238095" cy="540952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93719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Create</a:t>
            </a:r>
            <a:r>
              <a:rPr lang="cs-CZ" dirty="0" smtClean="0"/>
              <a:t> a </a:t>
            </a:r>
            <a:r>
              <a:rPr lang="cs-CZ" dirty="0" err="1"/>
              <a:t>simple</a:t>
            </a:r>
            <a:r>
              <a:rPr lang="cs-CZ" dirty="0"/>
              <a:t> report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8526" y="1772816"/>
            <a:ext cx="5544616" cy="481214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ovéPole 4"/>
          <p:cNvSpPr txBox="1"/>
          <p:nvPr/>
        </p:nvSpPr>
        <p:spPr>
          <a:xfrm>
            <a:off x="1618526" y="1318227"/>
            <a:ext cx="3337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err="1" smtClean="0">
                <a:solidFill>
                  <a:srgbClr val="0070C0"/>
                </a:solidFill>
              </a:rPr>
              <a:t>Check</a:t>
            </a:r>
            <a:r>
              <a:rPr lang="cs-CZ" sz="1200" b="1" dirty="0" smtClean="0">
                <a:solidFill>
                  <a:srgbClr val="0070C0"/>
                </a:solidFill>
              </a:rPr>
              <a:t> </a:t>
            </a:r>
            <a:r>
              <a:rPr lang="cs-CZ" sz="1200" b="1" dirty="0" err="1" smtClean="0">
                <a:solidFill>
                  <a:srgbClr val="0070C0"/>
                </a:solidFill>
              </a:rPr>
              <a:t>Include</a:t>
            </a:r>
            <a:r>
              <a:rPr lang="cs-CZ" sz="1200" b="1" dirty="0" smtClean="0">
                <a:solidFill>
                  <a:srgbClr val="0070C0"/>
                </a:solidFill>
              </a:rPr>
              <a:t> </a:t>
            </a:r>
            <a:r>
              <a:rPr lang="cs-CZ" sz="1200" b="1" dirty="0" err="1" smtClean="0">
                <a:solidFill>
                  <a:srgbClr val="0070C0"/>
                </a:solidFill>
              </a:rPr>
              <a:t>Budgets</a:t>
            </a:r>
            <a:r>
              <a:rPr lang="cs-CZ" sz="1200" b="1" dirty="0" smtClean="0">
                <a:solidFill>
                  <a:srgbClr val="0070C0"/>
                </a:solidFill>
              </a:rPr>
              <a:t> and </a:t>
            </a:r>
            <a:r>
              <a:rPr lang="cs-CZ" sz="1200" b="1" dirty="0" err="1" smtClean="0">
                <a:solidFill>
                  <a:srgbClr val="0070C0"/>
                </a:solidFill>
              </a:rPr>
              <a:t>then</a:t>
            </a:r>
            <a:r>
              <a:rPr lang="cs-CZ" sz="1200" b="1" dirty="0" smtClean="0">
                <a:solidFill>
                  <a:srgbClr val="0070C0"/>
                </a:solidFill>
              </a:rPr>
              <a:t> use </a:t>
            </a:r>
            <a:r>
              <a:rPr lang="cs-CZ" sz="1200" b="1" dirty="0" err="1" smtClean="0">
                <a:solidFill>
                  <a:srgbClr val="0070C0"/>
                </a:solidFill>
              </a:rPr>
              <a:t>icon</a:t>
            </a:r>
            <a:r>
              <a:rPr lang="cs-CZ" sz="1200" b="1" dirty="0" smtClean="0">
                <a:solidFill>
                  <a:srgbClr val="0070C0"/>
                </a:solidFill>
              </a:rPr>
              <a:t> Update</a:t>
            </a:r>
            <a:endParaRPr lang="cs-CZ" sz="1200" b="1" dirty="0">
              <a:solidFill>
                <a:srgbClr val="0070C0"/>
              </a:solidFill>
            </a:endParaRPr>
          </a:p>
        </p:txBody>
      </p:sp>
      <p:sp>
        <p:nvSpPr>
          <p:cNvPr id="6" name="Šipka doprava 5"/>
          <p:cNvSpPr/>
          <p:nvPr/>
        </p:nvSpPr>
        <p:spPr>
          <a:xfrm>
            <a:off x="7452320" y="3429000"/>
            <a:ext cx="1090464" cy="9361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ESC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9861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Create</a:t>
            </a:r>
            <a:r>
              <a:rPr lang="cs-CZ" dirty="0"/>
              <a:t> a </a:t>
            </a:r>
            <a:r>
              <a:rPr lang="cs-CZ" dirty="0" err="1"/>
              <a:t>simple</a:t>
            </a:r>
            <a:r>
              <a:rPr lang="cs-CZ" dirty="0"/>
              <a:t> report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476" y="1417638"/>
            <a:ext cx="7033860" cy="226386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476" y="3861048"/>
            <a:ext cx="3533333" cy="240952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Šipka doprava 5"/>
          <p:cNvSpPr/>
          <p:nvPr/>
        </p:nvSpPr>
        <p:spPr>
          <a:xfrm>
            <a:off x="5806480" y="3681505"/>
            <a:ext cx="2880320" cy="9361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Next</a:t>
            </a:r>
            <a:r>
              <a:rPr lang="cs-CZ" dirty="0" smtClean="0"/>
              <a:t> </a:t>
            </a:r>
            <a:r>
              <a:rPr lang="cs-CZ" dirty="0" err="1" smtClean="0"/>
              <a:t>slide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7984" y="4842001"/>
            <a:ext cx="2933333" cy="142857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641553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Create</a:t>
            </a:r>
            <a:r>
              <a:rPr lang="cs-CZ" dirty="0"/>
              <a:t> a </a:t>
            </a:r>
            <a:r>
              <a:rPr lang="cs-CZ" dirty="0" err="1"/>
              <a:t>simple</a:t>
            </a:r>
            <a:r>
              <a:rPr lang="cs-CZ" dirty="0"/>
              <a:t> report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7238" y="2060848"/>
            <a:ext cx="5609524" cy="42190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ovéPole 4"/>
          <p:cNvSpPr txBox="1"/>
          <p:nvPr/>
        </p:nvSpPr>
        <p:spPr>
          <a:xfrm>
            <a:off x="1619941" y="1554577"/>
            <a:ext cx="6110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solidFill>
                  <a:srgbClr val="FF0000"/>
                </a:solidFill>
              </a:rPr>
              <a:t>Red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marked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enter </a:t>
            </a:r>
            <a:r>
              <a:rPr lang="cs-CZ" dirty="0" err="1" smtClean="0"/>
              <a:t>manually</a:t>
            </a:r>
            <a:r>
              <a:rPr lang="cs-CZ" dirty="0" smtClean="0"/>
              <a:t>, </a:t>
            </a:r>
            <a:r>
              <a:rPr lang="cs-CZ" b="1" dirty="0" smtClean="0">
                <a:solidFill>
                  <a:srgbClr val="0070C0"/>
                </a:solidFill>
              </a:rPr>
              <a:t>blue </a:t>
            </a:r>
            <a:r>
              <a:rPr lang="cs-CZ" b="1" dirty="0" err="1" smtClean="0">
                <a:solidFill>
                  <a:srgbClr val="0070C0"/>
                </a:solidFill>
              </a:rPr>
              <a:t>ones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by use </a:t>
            </a:r>
            <a:r>
              <a:rPr lang="cs-CZ" dirty="0" err="1" smtClean="0"/>
              <a:t>of</a:t>
            </a:r>
            <a:r>
              <a:rPr lang="cs-CZ" dirty="0" smtClean="0"/>
              <a:t> F4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mouse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85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Create</a:t>
            </a:r>
            <a:r>
              <a:rPr lang="cs-CZ" dirty="0"/>
              <a:t> a </a:t>
            </a:r>
            <a:r>
              <a:rPr lang="cs-CZ" dirty="0" err="1"/>
              <a:t>simple</a:t>
            </a:r>
            <a:r>
              <a:rPr lang="cs-CZ" dirty="0"/>
              <a:t> report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784" y="1417638"/>
            <a:ext cx="3470130" cy="6480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Obdélník 4"/>
          <p:cNvSpPr/>
          <p:nvPr/>
        </p:nvSpPr>
        <p:spPr>
          <a:xfrm>
            <a:off x="611560" y="2204864"/>
            <a:ext cx="76328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Enter Accounts by use of Function from Chart of accounts and rewrite account . In the row columns enter your </a:t>
            </a:r>
            <a:r>
              <a:rPr lang="cs-CZ" dirty="0" err="1" smtClean="0"/>
              <a:t>own</a:t>
            </a:r>
            <a:r>
              <a:rPr lang="cs-CZ" dirty="0" smtClean="0"/>
              <a:t> </a:t>
            </a:r>
            <a:r>
              <a:rPr lang="en-GB" dirty="0" smtClean="0"/>
              <a:t>variables </a:t>
            </a:r>
            <a:r>
              <a:rPr lang="en-GB" dirty="0"/>
              <a:t>(e.g. </a:t>
            </a:r>
            <a:r>
              <a:rPr lang="en-GB" dirty="0" smtClean="0"/>
              <a:t>IN1</a:t>
            </a:r>
            <a:r>
              <a:rPr lang="cs-CZ" dirty="0" smtClean="0"/>
              <a:t>0</a:t>
            </a:r>
            <a:r>
              <a:rPr lang="en-GB" dirty="0" smtClean="0"/>
              <a:t> </a:t>
            </a:r>
            <a:r>
              <a:rPr lang="en-GB" dirty="0"/>
              <a:t>and IN25 for VAT10% and VAT 25</a:t>
            </a:r>
            <a:r>
              <a:rPr lang="en-GB" dirty="0" smtClean="0"/>
              <a:t>%</a:t>
            </a:r>
            <a:r>
              <a:rPr lang="cs-CZ" dirty="0" smtClean="0"/>
              <a:t> and so on</a:t>
            </a:r>
            <a:r>
              <a:rPr lang="en-GB" dirty="0" smtClean="0"/>
              <a:t>)</a:t>
            </a:r>
            <a:r>
              <a:rPr lang="cs-CZ" dirty="0" smtClean="0"/>
              <a:t>.</a:t>
            </a:r>
            <a:r>
              <a:rPr lang="en-GB" smtClean="0"/>
              <a:t>  </a:t>
            </a:r>
            <a:r>
              <a:rPr lang="en-GB" dirty="0"/>
              <a:t>Add line formula to calculate </a:t>
            </a:r>
            <a:r>
              <a:rPr lang="en-GB"/>
              <a:t>total </a:t>
            </a:r>
            <a:r>
              <a:rPr lang="cs-CZ" smtClean="0"/>
              <a:t> for purchase and sales VAT accounts.</a:t>
            </a:r>
            <a:endParaRPr lang="en-GB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3717032"/>
            <a:ext cx="5616624" cy="2165446"/>
          </a:xfrm>
          <a:prstGeom prst="rect">
            <a:avLst/>
          </a:prstGeom>
        </p:spPr>
      </p:pic>
      <p:sp>
        <p:nvSpPr>
          <p:cNvPr id="7" name="Šipka doprava 6"/>
          <p:cNvSpPr/>
          <p:nvPr/>
        </p:nvSpPr>
        <p:spPr>
          <a:xfrm>
            <a:off x="6516216" y="3390315"/>
            <a:ext cx="2088232" cy="23762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Larger</a:t>
            </a:r>
            <a:r>
              <a:rPr lang="cs-CZ" dirty="0" smtClean="0"/>
              <a:t> </a:t>
            </a:r>
            <a:r>
              <a:rPr lang="cs-CZ" dirty="0" err="1" smtClean="0"/>
              <a:t>picture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6809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Create</a:t>
            </a:r>
            <a:r>
              <a:rPr lang="cs-CZ" dirty="0"/>
              <a:t> a </a:t>
            </a:r>
            <a:r>
              <a:rPr lang="cs-CZ" dirty="0" err="1"/>
              <a:t>simple</a:t>
            </a:r>
            <a:r>
              <a:rPr lang="cs-CZ" dirty="0"/>
              <a:t> report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762" y="1417638"/>
            <a:ext cx="8190476" cy="481967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16635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cs-CZ" sz="2400" dirty="0" smtClean="0"/>
              <a:t>Use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dimensions</a:t>
            </a:r>
            <a:endParaRPr lang="cs-CZ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980728"/>
            <a:ext cx="7859216" cy="518457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01689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Another</a:t>
            </a:r>
            <a:r>
              <a:rPr lang="cs-CZ" dirty="0"/>
              <a:t> </a:t>
            </a:r>
            <a:r>
              <a:rPr lang="cs-CZ" dirty="0" err="1"/>
              <a:t>Account</a:t>
            </a:r>
            <a:r>
              <a:rPr lang="cs-CZ" dirty="0"/>
              <a:t> </a:t>
            </a:r>
            <a:r>
              <a:rPr lang="cs-CZ" dirty="0" err="1"/>
              <a:t>schedule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2063969"/>
            <a:ext cx="5976664" cy="431854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ovéPole 4"/>
          <p:cNvSpPr txBox="1"/>
          <p:nvPr/>
        </p:nvSpPr>
        <p:spPr>
          <a:xfrm>
            <a:off x="2531858" y="1417638"/>
            <a:ext cx="33488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Access </a:t>
            </a:r>
            <a:r>
              <a:rPr lang="cs-CZ" b="1" dirty="0" err="1" smtClean="0">
                <a:solidFill>
                  <a:srgbClr val="0070C0"/>
                </a:solidFill>
              </a:rPr>
              <a:t>from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 err="1" smtClean="0">
                <a:solidFill>
                  <a:srgbClr val="0070C0"/>
                </a:solidFill>
              </a:rPr>
              <a:t>searching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 err="1" smtClean="0">
                <a:solidFill>
                  <a:srgbClr val="0070C0"/>
                </a:solidFill>
              </a:rPr>
              <a:t>window</a:t>
            </a:r>
            <a:r>
              <a:rPr lang="cs-CZ" b="1" dirty="0" smtClean="0">
                <a:solidFill>
                  <a:srgbClr val="0070C0"/>
                </a:solidFill>
              </a:rPr>
              <a:t> …</a:t>
            </a:r>
          </a:p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5880723" y="4725144"/>
            <a:ext cx="17534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600" b="1" dirty="0" err="1" smtClean="0">
                <a:solidFill>
                  <a:srgbClr val="FF0000"/>
                </a:solidFill>
              </a:rPr>
              <a:t>Chosen</a:t>
            </a:r>
            <a:r>
              <a:rPr lang="cs-CZ" sz="1600" b="1" dirty="0" smtClean="0">
                <a:solidFill>
                  <a:srgbClr val="FF0000"/>
                </a:solidFill>
              </a:rPr>
              <a:t> </a:t>
            </a:r>
            <a:r>
              <a:rPr lang="cs-CZ" sz="1600" b="1" dirty="0" err="1" smtClean="0">
                <a:solidFill>
                  <a:srgbClr val="FF0000"/>
                </a:solidFill>
              </a:rPr>
              <a:t>Account</a:t>
            </a:r>
            <a:endParaRPr lang="cs-CZ" sz="1600" b="1" dirty="0" smtClean="0">
              <a:solidFill>
                <a:srgbClr val="FF0000"/>
              </a:solidFill>
            </a:endParaRPr>
          </a:p>
          <a:p>
            <a:pPr algn="ctr"/>
            <a:r>
              <a:rPr lang="cs-CZ" sz="1600" b="1" dirty="0" err="1" smtClean="0">
                <a:solidFill>
                  <a:srgbClr val="FF0000"/>
                </a:solidFill>
              </a:rPr>
              <a:t>schedule</a:t>
            </a:r>
            <a:r>
              <a:rPr lang="cs-CZ" sz="1600" b="1" dirty="0" smtClean="0">
                <a:solidFill>
                  <a:srgbClr val="FF0000"/>
                </a:solidFill>
              </a:rPr>
              <a:t> </a:t>
            </a:r>
            <a:r>
              <a:rPr lang="cs-CZ" sz="1600" b="1" dirty="0" err="1" smtClean="0">
                <a:solidFill>
                  <a:srgbClr val="FF0000"/>
                </a:solidFill>
              </a:rPr>
              <a:t>template</a:t>
            </a:r>
            <a:endParaRPr lang="cs-CZ" sz="1600" b="1" dirty="0">
              <a:solidFill>
                <a:srgbClr val="FF0000"/>
              </a:solidFill>
            </a:endParaRPr>
          </a:p>
        </p:txBody>
      </p:sp>
      <p:sp>
        <p:nvSpPr>
          <p:cNvPr id="7" name="Šipka doprava 6"/>
          <p:cNvSpPr/>
          <p:nvPr/>
        </p:nvSpPr>
        <p:spPr>
          <a:xfrm>
            <a:off x="6228184" y="3717032"/>
            <a:ext cx="2376264" cy="10081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EDIT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9079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Another</a:t>
            </a:r>
            <a:r>
              <a:rPr lang="cs-CZ" dirty="0" smtClean="0"/>
              <a:t> </a:t>
            </a:r>
            <a:r>
              <a:rPr lang="cs-CZ" dirty="0" err="1" smtClean="0"/>
              <a:t>Account</a:t>
            </a:r>
            <a:r>
              <a:rPr lang="cs-CZ" dirty="0" smtClean="0"/>
              <a:t> </a:t>
            </a:r>
            <a:r>
              <a:rPr lang="cs-CZ" dirty="0" err="1" smtClean="0"/>
              <a:t>schedule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28800"/>
            <a:ext cx="8229600" cy="388843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Obdélník 4"/>
          <p:cNvSpPr/>
          <p:nvPr/>
        </p:nvSpPr>
        <p:spPr>
          <a:xfrm>
            <a:off x="3203848" y="5661248"/>
            <a:ext cx="242320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Layout</a:t>
            </a:r>
            <a:endParaRPr lang="cs-CZ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2527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620688"/>
            <a:ext cx="5676190" cy="554285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2" name="TextovéPole 1"/>
          <p:cNvSpPr txBox="1"/>
          <p:nvPr/>
        </p:nvSpPr>
        <p:spPr>
          <a:xfrm>
            <a:off x="5277172" y="4437112"/>
            <a:ext cx="17534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600" b="1" dirty="0" err="1" smtClean="0">
                <a:solidFill>
                  <a:srgbClr val="FF0000"/>
                </a:solidFill>
              </a:rPr>
              <a:t>Chosen</a:t>
            </a:r>
            <a:r>
              <a:rPr lang="cs-CZ" sz="1600" b="1" dirty="0" smtClean="0">
                <a:solidFill>
                  <a:srgbClr val="FF0000"/>
                </a:solidFill>
              </a:rPr>
              <a:t> </a:t>
            </a:r>
            <a:r>
              <a:rPr lang="cs-CZ" sz="1600" b="1" dirty="0" err="1" smtClean="0">
                <a:solidFill>
                  <a:srgbClr val="FF0000"/>
                </a:solidFill>
              </a:rPr>
              <a:t>Account</a:t>
            </a:r>
            <a:endParaRPr lang="cs-CZ" sz="1600" b="1" dirty="0" smtClean="0">
              <a:solidFill>
                <a:srgbClr val="FF0000"/>
              </a:solidFill>
            </a:endParaRPr>
          </a:p>
          <a:p>
            <a:pPr algn="ctr"/>
            <a:r>
              <a:rPr lang="cs-CZ" sz="1600" b="1" dirty="0" err="1" smtClean="0">
                <a:solidFill>
                  <a:srgbClr val="FF0000"/>
                </a:solidFill>
              </a:rPr>
              <a:t>schedule</a:t>
            </a:r>
            <a:r>
              <a:rPr lang="cs-CZ" sz="1600" b="1" dirty="0" smtClean="0">
                <a:solidFill>
                  <a:srgbClr val="FF0000"/>
                </a:solidFill>
              </a:rPr>
              <a:t> </a:t>
            </a:r>
            <a:r>
              <a:rPr lang="cs-CZ" sz="1600" b="1" dirty="0" err="1" smtClean="0">
                <a:solidFill>
                  <a:srgbClr val="FF0000"/>
                </a:solidFill>
              </a:rPr>
              <a:t>template</a:t>
            </a:r>
            <a:endParaRPr lang="cs-CZ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764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err="1" smtClean="0"/>
              <a:t>Accounting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Schedules</a:t>
            </a:r>
            <a:endParaRPr lang="en-US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Benefits</a:t>
            </a:r>
          </a:p>
          <a:p>
            <a:pPr lvl="1"/>
            <a:r>
              <a:rPr lang="en-GB" b="1" dirty="0" smtClean="0">
                <a:solidFill>
                  <a:srgbClr val="FF0000"/>
                </a:solidFill>
              </a:rPr>
              <a:t>User defined templates </a:t>
            </a:r>
            <a:r>
              <a:rPr lang="en-GB" dirty="0" smtClean="0"/>
              <a:t>used to get reports</a:t>
            </a:r>
          </a:p>
          <a:p>
            <a:pPr lvl="1"/>
            <a:r>
              <a:rPr lang="en-GB" dirty="0" smtClean="0"/>
              <a:t>Programming services necessary to create required specific reports are not used – </a:t>
            </a:r>
            <a:r>
              <a:rPr lang="en-GB" b="1" dirty="0" smtClean="0">
                <a:solidFill>
                  <a:srgbClr val="FF0000"/>
                </a:solidFill>
              </a:rPr>
              <a:t>lower costs and faster access  to important data</a:t>
            </a:r>
          </a:p>
          <a:p>
            <a:pPr lvl="1"/>
            <a:r>
              <a:rPr lang="en-GB" dirty="0" smtClean="0"/>
              <a:t>You can use Account schedules to analyse figures in G/L accounts or to compare G/L entries with G/L budget entries</a:t>
            </a:r>
          </a:p>
          <a:p>
            <a:pPr lvl="1"/>
            <a:r>
              <a:rPr lang="en-GB" dirty="0" smtClean="0"/>
              <a:t>By employing </a:t>
            </a:r>
            <a:r>
              <a:rPr lang="en-GB" b="1" dirty="0" smtClean="0">
                <a:solidFill>
                  <a:srgbClr val="FF0000"/>
                </a:solidFill>
              </a:rPr>
              <a:t>user-defined</a:t>
            </a:r>
            <a:r>
              <a:rPr lang="en-GB" dirty="0" smtClean="0"/>
              <a:t> rows and columns, you can decide exactly which figures you wish to compare and how !!</a:t>
            </a:r>
          </a:p>
          <a:p>
            <a:pPr lvl="1"/>
            <a:r>
              <a:rPr lang="en-GB" dirty="0" smtClean="0"/>
              <a:t>This means that you can create as many customized financial statements as you want </a:t>
            </a:r>
            <a:r>
              <a:rPr lang="en-GB" b="1" dirty="0" smtClean="0">
                <a:solidFill>
                  <a:srgbClr val="FF0000"/>
                </a:solidFill>
              </a:rPr>
              <a:t>without using the Report Designer</a:t>
            </a:r>
            <a:r>
              <a:rPr lang="en-GB" dirty="0" smtClean="0"/>
              <a:t>. </a:t>
            </a:r>
          </a:p>
          <a:p>
            <a:pPr lvl="1"/>
            <a:endParaRPr lang="en-GB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599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095" y="967095"/>
            <a:ext cx="8123809" cy="492380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93978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052736"/>
            <a:ext cx="8171428" cy="517142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ovéPole 4"/>
          <p:cNvSpPr txBox="1"/>
          <p:nvPr/>
        </p:nvSpPr>
        <p:spPr>
          <a:xfrm>
            <a:off x="971600" y="332656"/>
            <a:ext cx="3146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0070C0"/>
                </a:solidFill>
              </a:rPr>
              <a:t>Change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 err="1" smtClean="0">
                <a:solidFill>
                  <a:srgbClr val="0070C0"/>
                </a:solidFill>
              </a:rPr>
              <a:t>of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 err="1" smtClean="0">
                <a:solidFill>
                  <a:srgbClr val="0070C0"/>
                </a:solidFill>
              </a:rPr>
              <a:t>column</a:t>
            </a:r>
            <a:r>
              <a:rPr lang="cs-CZ" b="1" dirty="0" smtClean="0">
                <a:solidFill>
                  <a:srgbClr val="0070C0"/>
                </a:solidFill>
              </a:rPr>
              <a:t> layout </a:t>
            </a:r>
            <a:r>
              <a:rPr lang="cs-CZ" b="1" dirty="0" err="1" smtClean="0">
                <a:solidFill>
                  <a:srgbClr val="0070C0"/>
                </a:solidFill>
              </a:rPr>
              <a:t>name</a:t>
            </a:r>
            <a:endParaRPr lang="cs-CZ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28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End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section</a:t>
            </a:r>
            <a:r>
              <a:rPr lang="cs-CZ" dirty="0" smtClean="0"/>
              <a:t>  </a:t>
            </a:r>
            <a:br>
              <a:rPr lang="cs-CZ" dirty="0" smtClean="0"/>
            </a:br>
            <a:r>
              <a:rPr lang="cs-CZ" sz="2700" dirty="0" smtClean="0">
                <a:solidFill>
                  <a:srgbClr val="0070C0"/>
                </a:solidFill>
              </a:rPr>
              <a:t>(</a:t>
            </a:r>
            <a:r>
              <a:rPr lang="cs-CZ" sz="2700" dirty="0" err="1" smtClean="0">
                <a:solidFill>
                  <a:srgbClr val="0070C0"/>
                </a:solidFill>
              </a:rPr>
              <a:t>Accounting</a:t>
            </a:r>
            <a:r>
              <a:rPr lang="cs-CZ" sz="2700" dirty="0" smtClean="0">
                <a:solidFill>
                  <a:srgbClr val="0070C0"/>
                </a:solidFill>
              </a:rPr>
              <a:t> </a:t>
            </a:r>
            <a:r>
              <a:rPr lang="cs-CZ" sz="2700" dirty="0" err="1" smtClean="0">
                <a:solidFill>
                  <a:srgbClr val="0070C0"/>
                </a:solidFill>
              </a:rPr>
              <a:t>schedules</a:t>
            </a:r>
            <a:r>
              <a:rPr lang="cs-CZ" sz="2700" dirty="0" smtClean="0">
                <a:solidFill>
                  <a:srgbClr val="0070C0"/>
                </a:solidFill>
              </a:rPr>
              <a:t>)</a:t>
            </a:r>
            <a:endParaRPr lang="cs-CZ" sz="2700" dirty="0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9009" y="2204864"/>
            <a:ext cx="4185982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497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err="1"/>
              <a:t>Accounting</a:t>
            </a:r>
            <a:r>
              <a:rPr lang="cs-CZ" sz="2400" dirty="0"/>
              <a:t> </a:t>
            </a:r>
            <a:r>
              <a:rPr lang="cs-CZ" sz="2400" dirty="0" err="1" smtClean="0"/>
              <a:t>Schedules-already</a:t>
            </a:r>
            <a:r>
              <a:rPr lang="cs-CZ" sz="2400" dirty="0" smtClean="0"/>
              <a:t> </a:t>
            </a:r>
            <a:r>
              <a:rPr lang="cs-CZ" sz="2400" dirty="0" err="1" smtClean="0"/>
              <a:t>created</a:t>
            </a:r>
            <a:r>
              <a:rPr lang="cs-CZ" sz="2400" dirty="0" smtClean="0"/>
              <a:t> - </a:t>
            </a:r>
            <a:r>
              <a:rPr lang="cs-CZ" sz="1600" b="1" dirty="0" err="1" smtClean="0">
                <a:solidFill>
                  <a:srgbClr val="0070C0"/>
                </a:solidFill>
              </a:rPr>
              <a:t>access</a:t>
            </a:r>
            <a:r>
              <a:rPr lang="cs-CZ" sz="1600" b="1" dirty="0" smtClean="0">
                <a:solidFill>
                  <a:srgbClr val="0070C0"/>
                </a:solidFill>
              </a:rPr>
              <a:t> </a:t>
            </a:r>
            <a:r>
              <a:rPr lang="cs-CZ" sz="1600" b="1" dirty="0" err="1" smtClean="0">
                <a:solidFill>
                  <a:srgbClr val="0070C0"/>
                </a:solidFill>
              </a:rPr>
              <a:t>from</a:t>
            </a:r>
            <a:r>
              <a:rPr lang="cs-CZ" sz="1600" b="1" dirty="0" smtClean="0">
                <a:solidFill>
                  <a:srgbClr val="0070C0"/>
                </a:solidFill>
              </a:rPr>
              <a:t> </a:t>
            </a:r>
            <a:r>
              <a:rPr lang="cs-CZ" sz="1600" b="1" dirty="0" err="1" smtClean="0">
                <a:solidFill>
                  <a:srgbClr val="0070C0"/>
                </a:solidFill>
              </a:rPr>
              <a:t>searching</a:t>
            </a:r>
            <a:r>
              <a:rPr lang="cs-CZ" sz="1600" b="1" dirty="0" smtClean="0">
                <a:solidFill>
                  <a:srgbClr val="0070C0"/>
                </a:solidFill>
              </a:rPr>
              <a:t> </a:t>
            </a:r>
            <a:r>
              <a:rPr lang="cs-CZ" sz="1600" b="1" dirty="0" err="1" smtClean="0">
                <a:solidFill>
                  <a:srgbClr val="0070C0"/>
                </a:solidFill>
              </a:rPr>
              <a:t>window</a:t>
            </a:r>
            <a:endParaRPr lang="cs-CZ" sz="1600" b="1" dirty="0">
              <a:solidFill>
                <a:srgbClr val="0070C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1628800"/>
            <a:ext cx="5647619" cy="508571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501669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95536" y="427038"/>
            <a:ext cx="844366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dirty="0" err="1" smtClean="0"/>
              <a:t>Accounting</a:t>
            </a:r>
            <a:r>
              <a:rPr lang="cs-CZ" sz="2400" dirty="0" smtClean="0"/>
              <a:t> </a:t>
            </a:r>
            <a:r>
              <a:rPr lang="cs-CZ" sz="2400" dirty="0" err="1" smtClean="0"/>
              <a:t>Schedules</a:t>
            </a:r>
            <a:r>
              <a:rPr lang="cs-CZ" sz="2400" dirty="0" smtClean="0"/>
              <a:t> (AS) -</a:t>
            </a:r>
            <a:r>
              <a:rPr lang="cs-CZ" sz="2400" dirty="0" err="1" smtClean="0"/>
              <a:t>already</a:t>
            </a:r>
            <a:r>
              <a:rPr lang="cs-CZ" sz="2400" dirty="0" smtClean="0"/>
              <a:t> </a:t>
            </a:r>
            <a:r>
              <a:rPr lang="cs-CZ" sz="2400" dirty="0" err="1" smtClean="0"/>
              <a:t>created</a:t>
            </a:r>
            <a:r>
              <a:rPr lang="cs-CZ" sz="2400" dirty="0" smtClean="0"/>
              <a:t> - </a:t>
            </a:r>
            <a:r>
              <a:rPr lang="cs-CZ" sz="1600" b="1" dirty="0" err="1" smtClean="0">
                <a:solidFill>
                  <a:srgbClr val="0070C0"/>
                </a:solidFill>
              </a:rPr>
              <a:t>access</a:t>
            </a:r>
            <a:r>
              <a:rPr lang="cs-CZ" sz="1600" b="1" dirty="0" smtClean="0">
                <a:solidFill>
                  <a:srgbClr val="0070C0"/>
                </a:solidFill>
              </a:rPr>
              <a:t> </a:t>
            </a:r>
            <a:r>
              <a:rPr lang="cs-CZ" sz="1600" b="1" dirty="0" err="1" smtClean="0">
                <a:solidFill>
                  <a:srgbClr val="0070C0"/>
                </a:solidFill>
              </a:rPr>
              <a:t>from</a:t>
            </a:r>
            <a:r>
              <a:rPr lang="cs-CZ" sz="1600" b="1" dirty="0" smtClean="0">
                <a:solidFill>
                  <a:srgbClr val="0070C0"/>
                </a:solidFill>
              </a:rPr>
              <a:t> </a:t>
            </a:r>
            <a:r>
              <a:rPr lang="cs-CZ" sz="1600" b="1" dirty="0" err="1" smtClean="0">
                <a:solidFill>
                  <a:srgbClr val="0070C0"/>
                </a:solidFill>
              </a:rPr>
              <a:t>searching</a:t>
            </a:r>
            <a:r>
              <a:rPr lang="cs-CZ" sz="1600" b="1" dirty="0" smtClean="0">
                <a:solidFill>
                  <a:srgbClr val="0070C0"/>
                </a:solidFill>
              </a:rPr>
              <a:t> </a:t>
            </a:r>
            <a:r>
              <a:rPr lang="cs-CZ" sz="1600" b="1" dirty="0" err="1" smtClean="0">
                <a:solidFill>
                  <a:srgbClr val="0070C0"/>
                </a:solidFill>
              </a:rPr>
              <a:t>window</a:t>
            </a:r>
            <a:endParaRPr lang="cs-CZ" sz="1600" b="1" dirty="0">
              <a:solidFill>
                <a:srgbClr val="0070C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419" y="1340768"/>
            <a:ext cx="3742857" cy="8761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cxnSp>
        <p:nvCxnSpPr>
          <p:cNvPr id="7" name="Přímá spojnice se šipkou 6"/>
          <p:cNvCxnSpPr/>
          <p:nvPr/>
        </p:nvCxnSpPr>
        <p:spPr>
          <a:xfrm>
            <a:off x="3203848" y="2132856"/>
            <a:ext cx="0" cy="64807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5030095" y="1594197"/>
            <a:ext cx="2362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To </a:t>
            </a:r>
            <a:r>
              <a:rPr lang="cs-CZ" dirty="0" err="1" smtClean="0"/>
              <a:t>see</a:t>
            </a:r>
            <a:r>
              <a:rPr lang="cs-CZ" dirty="0" smtClean="0"/>
              <a:t> layout 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AS</a:t>
            </a:r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119" y="2779776"/>
            <a:ext cx="5203929" cy="3815814"/>
          </a:xfrm>
          <a:prstGeom prst="rect">
            <a:avLst/>
          </a:prstGeom>
        </p:spPr>
      </p:pic>
      <p:sp>
        <p:nvSpPr>
          <p:cNvPr id="10" name="Šipka doprava 9"/>
          <p:cNvSpPr/>
          <p:nvPr/>
        </p:nvSpPr>
        <p:spPr>
          <a:xfrm>
            <a:off x="6372200" y="3356992"/>
            <a:ext cx="2088232" cy="23762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Larger</a:t>
            </a:r>
            <a:r>
              <a:rPr lang="cs-CZ" dirty="0" smtClean="0"/>
              <a:t> </a:t>
            </a:r>
            <a:r>
              <a:rPr lang="cs-CZ" dirty="0" err="1" smtClean="0"/>
              <a:t>picture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8078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dirty="0" err="1" smtClean="0"/>
              <a:t>Accounting</a:t>
            </a:r>
            <a:r>
              <a:rPr lang="cs-CZ" sz="2400" dirty="0" smtClean="0"/>
              <a:t> </a:t>
            </a:r>
            <a:r>
              <a:rPr lang="cs-CZ" sz="2400" dirty="0" err="1" smtClean="0"/>
              <a:t>Schedules</a:t>
            </a:r>
            <a:r>
              <a:rPr lang="cs-CZ" sz="2400" dirty="0" smtClean="0"/>
              <a:t> (AS) -</a:t>
            </a:r>
            <a:r>
              <a:rPr lang="cs-CZ" sz="2400" dirty="0" err="1" smtClean="0"/>
              <a:t>already</a:t>
            </a:r>
            <a:r>
              <a:rPr lang="cs-CZ" sz="2400" dirty="0" smtClean="0"/>
              <a:t> </a:t>
            </a:r>
            <a:r>
              <a:rPr lang="cs-CZ" sz="2400" dirty="0" err="1" smtClean="0"/>
              <a:t>created</a:t>
            </a:r>
            <a:r>
              <a:rPr lang="cs-CZ" sz="2400" dirty="0" smtClean="0"/>
              <a:t> - </a:t>
            </a:r>
            <a:r>
              <a:rPr lang="cs-CZ" sz="1400" b="1" dirty="0" err="1" smtClean="0">
                <a:solidFill>
                  <a:srgbClr val="0070C0"/>
                </a:solidFill>
              </a:rPr>
              <a:t>access</a:t>
            </a:r>
            <a:r>
              <a:rPr lang="cs-CZ" sz="1400" b="1" dirty="0" smtClean="0">
                <a:solidFill>
                  <a:srgbClr val="0070C0"/>
                </a:solidFill>
              </a:rPr>
              <a:t> </a:t>
            </a:r>
            <a:r>
              <a:rPr lang="cs-CZ" sz="1400" b="1" dirty="0" err="1" smtClean="0">
                <a:solidFill>
                  <a:srgbClr val="0070C0"/>
                </a:solidFill>
              </a:rPr>
              <a:t>from</a:t>
            </a:r>
            <a:r>
              <a:rPr lang="cs-CZ" sz="1400" b="1" dirty="0" smtClean="0">
                <a:solidFill>
                  <a:srgbClr val="0070C0"/>
                </a:solidFill>
              </a:rPr>
              <a:t> </a:t>
            </a:r>
            <a:r>
              <a:rPr lang="cs-CZ" sz="1400" b="1" dirty="0" err="1" smtClean="0">
                <a:solidFill>
                  <a:srgbClr val="0070C0"/>
                </a:solidFill>
              </a:rPr>
              <a:t>searching</a:t>
            </a:r>
            <a:r>
              <a:rPr lang="cs-CZ" sz="1400" b="1" dirty="0" smtClean="0">
                <a:solidFill>
                  <a:srgbClr val="0070C0"/>
                </a:solidFill>
              </a:rPr>
              <a:t> </a:t>
            </a:r>
            <a:r>
              <a:rPr lang="cs-CZ" sz="1400" b="1" dirty="0" err="1" smtClean="0">
                <a:solidFill>
                  <a:srgbClr val="0070C0"/>
                </a:solidFill>
              </a:rPr>
              <a:t>window</a:t>
            </a:r>
            <a:endParaRPr lang="cs-CZ" sz="1400" b="1" dirty="0">
              <a:solidFill>
                <a:srgbClr val="0070C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1124743"/>
            <a:ext cx="7704856" cy="5649635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3995936" y="1417638"/>
            <a:ext cx="792088" cy="7872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856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8864" y="130622"/>
            <a:ext cx="8229600" cy="634082"/>
          </a:xfrm>
        </p:spPr>
        <p:txBody>
          <a:bodyPr>
            <a:normAutofit/>
          </a:bodyPr>
          <a:lstStyle/>
          <a:p>
            <a:r>
              <a:rPr lang="cs-CZ" sz="2000" b="1" dirty="0" smtClean="0"/>
              <a:t>AS - </a:t>
            </a:r>
            <a:r>
              <a:rPr lang="cs-CZ" sz="2000" b="1" dirty="0" err="1" smtClean="0"/>
              <a:t>overview</a:t>
            </a:r>
            <a:endParaRPr lang="cs-CZ" sz="2000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188" y="835842"/>
            <a:ext cx="8568952" cy="58326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Obdélník 4"/>
          <p:cNvSpPr/>
          <p:nvPr/>
        </p:nvSpPr>
        <p:spPr>
          <a:xfrm>
            <a:off x="6372200" y="499268"/>
            <a:ext cx="192596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 err="1"/>
              <a:t>Modify</a:t>
            </a:r>
            <a:r>
              <a:rPr lang="cs-CZ" sz="1200" dirty="0"/>
              <a:t> </a:t>
            </a:r>
            <a:r>
              <a:rPr lang="cs-CZ" sz="1200" dirty="0" err="1"/>
              <a:t>Date</a:t>
            </a:r>
            <a:r>
              <a:rPr lang="cs-CZ" sz="1200" dirty="0"/>
              <a:t> </a:t>
            </a:r>
            <a:r>
              <a:rPr lang="cs-CZ" sz="1200" dirty="0" err="1"/>
              <a:t>filter</a:t>
            </a:r>
            <a:r>
              <a:rPr lang="cs-CZ" sz="1200" dirty="0"/>
              <a:t> </a:t>
            </a:r>
            <a:r>
              <a:rPr lang="cs-CZ" sz="1200" b="1" dirty="0" err="1">
                <a:solidFill>
                  <a:srgbClr val="FF0000"/>
                </a:solidFill>
              </a:rPr>
              <a:t>From</a:t>
            </a:r>
            <a:r>
              <a:rPr lang="cs-CZ" sz="1200" b="1" dirty="0">
                <a:solidFill>
                  <a:srgbClr val="FF0000"/>
                </a:solidFill>
              </a:rPr>
              <a:t> - To</a:t>
            </a:r>
          </a:p>
          <a:p>
            <a:endParaRPr lang="cs-CZ" dirty="0"/>
          </a:p>
        </p:txBody>
      </p:sp>
      <p:cxnSp>
        <p:nvCxnSpPr>
          <p:cNvPr id="7" name="Přímá spojnice se šipkou 6"/>
          <p:cNvCxnSpPr/>
          <p:nvPr/>
        </p:nvCxnSpPr>
        <p:spPr>
          <a:xfrm flipH="1">
            <a:off x="7596336" y="764704"/>
            <a:ext cx="72008" cy="5040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0591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AS-</a:t>
            </a:r>
            <a:r>
              <a:rPr lang="cs-CZ" sz="2400" b="1" dirty="0" err="1" smtClean="0"/>
              <a:t>different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way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of</a:t>
            </a:r>
            <a:r>
              <a:rPr lang="cs-CZ" sz="2400" b="1" dirty="0" smtClean="0"/>
              <a:t> data display 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980728"/>
            <a:ext cx="8229600" cy="4525963"/>
          </a:xfrm>
        </p:spPr>
        <p:txBody>
          <a:bodyPr/>
          <a:lstStyle/>
          <a:p>
            <a:r>
              <a:rPr lang="en-GB" sz="1200" b="1" dirty="0" smtClean="0"/>
              <a:t>Use button Account Schedule Name </a:t>
            </a:r>
            <a:r>
              <a:rPr lang="en-GB" sz="1200" dirty="0" smtClean="0"/>
              <a:t>= </a:t>
            </a:r>
            <a:r>
              <a:rPr lang="en-GB" sz="1200" dirty="0" smtClean="0">
                <a:solidFill>
                  <a:srgbClr val="FF0000"/>
                </a:solidFill>
              </a:rPr>
              <a:t>Revenue</a:t>
            </a:r>
          </a:p>
          <a:p>
            <a:r>
              <a:rPr lang="en-GB" sz="1200" b="1" dirty="0" smtClean="0"/>
              <a:t>Use Column Layout Name </a:t>
            </a:r>
            <a:r>
              <a:rPr lang="en-GB" sz="1200" dirty="0" smtClean="0"/>
              <a:t>= </a:t>
            </a:r>
            <a:r>
              <a:rPr lang="en-GB" sz="1200" dirty="0" err="1" smtClean="0">
                <a:solidFill>
                  <a:srgbClr val="FF0000"/>
                </a:solidFill>
              </a:rPr>
              <a:t>BudgAnalys</a:t>
            </a:r>
            <a:endParaRPr lang="en-GB" sz="1200" dirty="0" smtClean="0">
              <a:solidFill>
                <a:srgbClr val="FF0000"/>
              </a:solidFill>
            </a:endParaRPr>
          </a:p>
          <a:p>
            <a:endParaRPr lang="en-GB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5007" y="1010444"/>
            <a:ext cx="4952381" cy="36190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000" y="1844824"/>
            <a:ext cx="8000000" cy="343809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Obdélník 5"/>
          <p:cNvSpPr/>
          <p:nvPr/>
        </p:nvSpPr>
        <p:spPr>
          <a:xfrm>
            <a:off x="3275856" y="5293729"/>
            <a:ext cx="21123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Layout</a:t>
            </a:r>
            <a:endParaRPr lang="cs-CZ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94699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AS-</a:t>
            </a:r>
            <a:r>
              <a:rPr lang="cs-CZ" sz="2400" b="1" dirty="0" err="1" smtClean="0"/>
              <a:t>different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way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of</a:t>
            </a:r>
            <a:r>
              <a:rPr lang="cs-CZ" sz="2400" b="1" dirty="0" smtClean="0"/>
              <a:t> data display </a:t>
            </a:r>
            <a:r>
              <a:rPr lang="cs-CZ" sz="2400" dirty="0" smtClean="0">
                <a:solidFill>
                  <a:srgbClr val="0070C0"/>
                </a:solidFill>
              </a:rPr>
              <a:t>- </a:t>
            </a:r>
            <a:r>
              <a:rPr lang="cs-CZ" sz="2400" dirty="0" err="1" smtClean="0">
                <a:solidFill>
                  <a:srgbClr val="0070C0"/>
                </a:solidFill>
              </a:rPr>
              <a:t>overview</a:t>
            </a:r>
            <a:r>
              <a:rPr lang="cs-CZ" sz="2400" dirty="0" smtClean="0">
                <a:solidFill>
                  <a:srgbClr val="0070C0"/>
                </a:solidFill>
              </a:rPr>
              <a:t> </a:t>
            </a:r>
            <a:r>
              <a:rPr lang="cs-CZ" sz="2400" dirty="0" err="1" smtClean="0">
                <a:solidFill>
                  <a:srgbClr val="0070C0"/>
                </a:solidFill>
              </a:rPr>
              <a:t>icon</a:t>
            </a:r>
            <a:r>
              <a:rPr lang="cs-CZ" sz="2400" dirty="0" smtClean="0">
                <a:solidFill>
                  <a:srgbClr val="0070C0"/>
                </a:solidFill>
              </a:rPr>
              <a:t> </a:t>
            </a:r>
            <a:endParaRPr lang="cs-CZ" sz="2400" dirty="0">
              <a:solidFill>
                <a:srgbClr val="0070C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908720"/>
            <a:ext cx="5383387" cy="550287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Obdélník 5"/>
          <p:cNvSpPr/>
          <p:nvPr/>
        </p:nvSpPr>
        <p:spPr>
          <a:xfrm>
            <a:off x="6372200" y="1124744"/>
            <a:ext cx="192596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 err="1"/>
              <a:t>Modify</a:t>
            </a:r>
            <a:r>
              <a:rPr lang="cs-CZ" sz="1200" dirty="0"/>
              <a:t> </a:t>
            </a:r>
            <a:r>
              <a:rPr lang="cs-CZ" sz="1200" dirty="0" err="1"/>
              <a:t>Date</a:t>
            </a:r>
            <a:r>
              <a:rPr lang="cs-CZ" sz="1200" dirty="0"/>
              <a:t> </a:t>
            </a:r>
            <a:r>
              <a:rPr lang="cs-CZ" sz="1200" dirty="0" err="1"/>
              <a:t>filter</a:t>
            </a:r>
            <a:r>
              <a:rPr lang="cs-CZ" sz="1200" dirty="0"/>
              <a:t> </a:t>
            </a:r>
            <a:r>
              <a:rPr lang="cs-CZ" sz="1200" b="1" dirty="0" err="1">
                <a:solidFill>
                  <a:srgbClr val="FF0000"/>
                </a:solidFill>
              </a:rPr>
              <a:t>From</a:t>
            </a:r>
            <a:r>
              <a:rPr lang="cs-CZ" sz="1200" b="1" dirty="0">
                <a:solidFill>
                  <a:srgbClr val="FF0000"/>
                </a:solidFill>
              </a:rPr>
              <a:t> - To</a:t>
            </a:r>
          </a:p>
          <a:p>
            <a:endParaRPr lang="cs-CZ" dirty="0"/>
          </a:p>
        </p:txBody>
      </p:sp>
      <p:cxnSp>
        <p:nvCxnSpPr>
          <p:cNvPr id="7" name="Přímá spojnice se šipkou 6"/>
          <p:cNvCxnSpPr/>
          <p:nvPr/>
        </p:nvCxnSpPr>
        <p:spPr>
          <a:xfrm flipH="1">
            <a:off x="7020272" y="1390180"/>
            <a:ext cx="648072" cy="5986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4930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err="1" smtClean="0"/>
              <a:t>Create</a:t>
            </a:r>
            <a:r>
              <a:rPr lang="cs-CZ" sz="3600" dirty="0" smtClean="0"/>
              <a:t> a </a:t>
            </a:r>
            <a:r>
              <a:rPr lang="cs-CZ" sz="3600" dirty="0" err="1" smtClean="0"/>
              <a:t>simple</a:t>
            </a:r>
            <a:r>
              <a:rPr lang="cs-CZ" sz="3600" dirty="0" smtClean="0"/>
              <a:t> report </a:t>
            </a:r>
            <a:r>
              <a:rPr lang="cs-CZ" sz="1200" dirty="0" smtClean="0"/>
              <a:t>- </a:t>
            </a:r>
            <a:r>
              <a:rPr lang="cs-CZ" sz="1200" b="1" dirty="0" err="1" smtClean="0">
                <a:solidFill>
                  <a:srgbClr val="0070C0"/>
                </a:solidFill>
              </a:rPr>
              <a:t>access</a:t>
            </a:r>
            <a:r>
              <a:rPr lang="cs-CZ" sz="1200" b="1" dirty="0" smtClean="0">
                <a:solidFill>
                  <a:srgbClr val="0070C0"/>
                </a:solidFill>
              </a:rPr>
              <a:t> </a:t>
            </a:r>
            <a:r>
              <a:rPr lang="cs-CZ" sz="1200" b="1" dirty="0" err="1">
                <a:solidFill>
                  <a:srgbClr val="0070C0"/>
                </a:solidFill>
              </a:rPr>
              <a:t>from</a:t>
            </a:r>
            <a:r>
              <a:rPr lang="cs-CZ" sz="1200" b="1" dirty="0">
                <a:solidFill>
                  <a:srgbClr val="0070C0"/>
                </a:solidFill>
              </a:rPr>
              <a:t> </a:t>
            </a:r>
            <a:r>
              <a:rPr lang="cs-CZ" sz="1200" b="1" dirty="0" err="1">
                <a:solidFill>
                  <a:srgbClr val="0070C0"/>
                </a:solidFill>
              </a:rPr>
              <a:t>searching</a:t>
            </a:r>
            <a:r>
              <a:rPr lang="cs-CZ" sz="1200" b="1" dirty="0">
                <a:solidFill>
                  <a:srgbClr val="0070C0"/>
                </a:solidFill>
              </a:rPr>
              <a:t> </a:t>
            </a:r>
            <a:r>
              <a:rPr lang="cs-CZ" sz="1200" b="1" dirty="0" err="1">
                <a:solidFill>
                  <a:srgbClr val="0070C0"/>
                </a:solidFill>
              </a:rPr>
              <a:t>window</a:t>
            </a:r>
            <a:endParaRPr lang="cs-CZ" sz="12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095" y="1556792"/>
            <a:ext cx="7923809" cy="222857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TextovéPole 6"/>
          <p:cNvSpPr txBox="1"/>
          <p:nvPr/>
        </p:nvSpPr>
        <p:spPr>
          <a:xfrm>
            <a:off x="2555776" y="1556792"/>
            <a:ext cx="2342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0070C0"/>
                </a:solidFill>
              </a:rPr>
              <a:t>Existing Analysis views</a:t>
            </a:r>
            <a:endParaRPr lang="en-GB" b="1" dirty="0">
              <a:solidFill>
                <a:srgbClr val="0070C0"/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959" y="4293096"/>
            <a:ext cx="4552381" cy="1047619"/>
          </a:xfrm>
          <a:prstGeom prst="rect">
            <a:avLst/>
          </a:prstGeom>
        </p:spPr>
      </p:pic>
      <p:sp>
        <p:nvSpPr>
          <p:cNvPr id="9" name="Šipka doprava 8"/>
          <p:cNvSpPr/>
          <p:nvPr/>
        </p:nvSpPr>
        <p:spPr>
          <a:xfrm>
            <a:off x="6084168" y="4005064"/>
            <a:ext cx="2088232" cy="23762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  </a:t>
            </a:r>
            <a:r>
              <a:rPr lang="cs-CZ" dirty="0" err="1" smtClean="0"/>
              <a:t>See</a:t>
            </a:r>
            <a:r>
              <a:rPr lang="cs-CZ" dirty="0" smtClean="0"/>
              <a:t> </a:t>
            </a:r>
            <a:r>
              <a:rPr lang="cs-CZ" dirty="0" err="1" smtClean="0"/>
              <a:t>next</a:t>
            </a:r>
            <a:r>
              <a:rPr lang="cs-CZ" dirty="0" smtClean="0"/>
              <a:t> </a:t>
            </a:r>
            <a:r>
              <a:rPr lang="cs-CZ" dirty="0" err="1" smtClean="0"/>
              <a:t>slide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6206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</TotalTime>
  <Words>352</Words>
  <Application>Microsoft Office PowerPoint</Application>
  <PresentationFormat>Předvádění na obrazovce (4:3)</PresentationFormat>
  <Paragraphs>54</Paragraphs>
  <Slides>22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5" baseType="lpstr">
      <vt:lpstr>Arial</vt:lpstr>
      <vt:lpstr>Calibri</vt:lpstr>
      <vt:lpstr>Motiv systému Office</vt:lpstr>
      <vt:lpstr>Introduction to MS Dynamics NAV    (Accounting Schedule)</vt:lpstr>
      <vt:lpstr>Accounting Schedules</vt:lpstr>
      <vt:lpstr>Accounting Schedules-already created - access from searching window</vt:lpstr>
      <vt:lpstr>Prezentace aplikace PowerPoint</vt:lpstr>
      <vt:lpstr>Accounting Schedules (AS) -already created - access from searching window</vt:lpstr>
      <vt:lpstr>AS - overview</vt:lpstr>
      <vt:lpstr>AS-different way of data display </vt:lpstr>
      <vt:lpstr>AS-different way of data display - overview icon </vt:lpstr>
      <vt:lpstr>Create a simple report - access from searching window</vt:lpstr>
      <vt:lpstr>Create a simple report</vt:lpstr>
      <vt:lpstr>Create a simple report</vt:lpstr>
      <vt:lpstr>Create a simple report</vt:lpstr>
      <vt:lpstr>Create a simple report</vt:lpstr>
      <vt:lpstr>Create a simple report</vt:lpstr>
      <vt:lpstr>Create a simple report</vt:lpstr>
      <vt:lpstr>Use of dimensions</vt:lpstr>
      <vt:lpstr>Another Account schedule</vt:lpstr>
      <vt:lpstr>Another Account schedule</vt:lpstr>
      <vt:lpstr>Prezentace aplikace PowerPoint</vt:lpstr>
      <vt:lpstr>Prezentace aplikace PowerPoint</vt:lpstr>
      <vt:lpstr>Prezentace aplikace PowerPoint</vt:lpstr>
      <vt:lpstr>End of the section   (Accounting schedules)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Inroduction MS Dynamics NAV</dc:title>
  <dc:creator>Skorkovsky Jaromir</dc:creator>
  <cp:lastModifiedBy>Jaromir Skorkovsky</cp:lastModifiedBy>
  <cp:revision>117</cp:revision>
  <dcterms:created xsi:type="dcterms:W3CDTF">2014-09-15T11:04:04Z</dcterms:created>
  <dcterms:modified xsi:type="dcterms:W3CDTF">2017-11-09T10:52:06Z</dcterms:modified>
</cp:coreProperties>
</file>