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7" r:id="rId3"/>
    <p:sldId id="299" r:id="rId4"/>
    <p:sldId id="303" r:id="rId5"/>
    <p:sldId id="304" r:id="rId6"/>
    <p:sldId id="312" r:id="rId7"/>
    <p:sldId id="313" r:id="rId8"/>
    <p:sldId id="325" r:id="rId9"/>
    <p:sldId id="326" r:id="rId10"/>
    <p:sldId id="314" r:id="rId11"/>
    <p:sldId id="328" r:id="rId12"/>
    <p:sldId id="327" r:id="rId13"/>
    <p:sldId id="329" r:id="rId14"/>
    <p:sldId id="331" r:id="rId15"/>
    <p:sldId id="330" r:id="rId16"/>
    <p:sldId id="29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443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18.10.2017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6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18.10.2017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6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18.10.2017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  <p:sldLayoutId id="2147483669" r:id="rId13"/>
    <p:sldLayoutId id="214748367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 </a:t>
            </a:r>
            <a:r>
              <a:rPr lang="cs-CZ" sz="1600" b="1" dirty="0" smtClean="0">
                <a:solidFill>
                  <a:srgbClr val="0070C0"/>
                </a:solidFill>
              </a:rPr>
              <a:t>(Basic </a:t>
            </a:r>
            <a:r>
              <a:rPr lang="cs-CZ" sz="1600" b="1" dirty="0" err="1" smtClean="0">
                <a:solidFill>
                  <a:srgbClr val="0070C0"/>
                </a:solidFill>
              </a:rPr>
              <a:t>of</a:t>
            </a:r>
            <a:r>
              <a:rPr lang="cs-CZ" sz="1600" b="1" smtClean="0">
                <a:solidFill>
                  <a:srgbClr val="0070C0"/>
                </a:solidFill>
              </a:rPr>
              <a:t> payments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G/L Journal is prepared to be posted  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G/L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prepared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posted</a:t>
            </a:r>
            <a:r>
              <a:rPr lang="cs-CZ" dirty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71850DC-A6CE-4D32-BD15-ACE49A71433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399463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75" y="2648459"/>
            <a:ext cx="2375118" cy="645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01008"/>
            <a:ext cx="6768752" cy="3060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78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499404" cy="579438"/>
          </a:xfrm>
        </p:spPr>
        <p:txBody>
          <a:bodyPr/>
          <a:lstStyle/>
          <a:p>
            <a:r>
              <a:rPr lang="en-US" dirty="0" smtClean="0"/>
              <a:t>GJ after application entry for setup payment  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GJ after application entry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7751763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827584" y="2924944"/>
            <a:ext cx="2592288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690756" y="3183359"/>
            <a:ext cx="865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F9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05" y="4581127"/>
            <a:ext cx="27717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595" y="4572332"/>
            <a:ext cx="30956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53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find out what we have done so far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1533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756084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9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done so far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20" y="1556792"/>
            <a:ext cx="7488832" cy="18778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1584176" cy="745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20" y="4437112"/>
            <a:ext cx="7443464" cy="185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771800" y="3717032"/>
            <a:ext cx="4580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(Debit side = plus and Credit side=minus</a:t>
            </a:r>
            <a:r>
              <a:rPr lang="en-GB" dirty="0" smtClean="0"/>
              <a:t>)</a:t>
            </a:r>
            <a:r>
              <a:rPr lang="cs-CZ" dirty="0" smtClean="0"/>
              <a:t> !!!!!!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Obousměrná svislá šipka 8"/>
          <p:cNvSpPr/>
          <p:nvPr/>
        </p:nvSpPr>
        <p:spPr>
          <a:xfrm>
            <a:off x="4437220" y="5877272"/>
            <a:ext cx="288032" cy="346272"/>
          </a:xfrm>
          <a:prstGeom prst="upDownArrow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83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76672"/>
            <a:ext cx="7637463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6100089" y="5734866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012880" y="5205199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145228" y="4222698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840972" y="5205199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6928181" y="5734866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973320" y="4222698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064868" y="5096775"/>
            <a:ext cx="2421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6110 Sales Retail </a:t>
            </a:r>
            <a:r>
              <a:rPr lang="cs-CZ" sz="1400" dirty="0" err="1" smtClean="0"/>
              <a:t>Domestic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64868" y="3568796"/>
            <a:ext cx="1908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5610  Sales VAT 25%</a:t>
            </a:r>
            <a:endParaRPr lang="cs-CZ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868864" y="4573555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2310 </a:t>
            </a:r>
            <a:r>
              <a:rPr lang="cs-CZ" sz="1400" dirty="0" err="1" smtClean="0"/>
              <a:t>Customer</a:t>
            </a:r>
            <a:r>
              <a:rPr lang="cs-CZ" sz="1400" dirty="0" smtClean="0"/>
              <a:t> </a:t>
            </a:r>
            <a:r>
              <a:rPr lang="cs-CZ" sz="1400" dirty="0" err="1" smtClean="0"/>
              <a:t>Domestic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431540" y="5169403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259632" y="5169403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9580" y="4539858"/>
            <a:ext cx="1728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2920 Bank </a:t>
            </a:r>
            <a:r>
              <a:rPr lang="cs-CZ" sz="1400" dirty="0" err="1" smtClean="0"/>
              <a:t>Account</a:t>
            </a:r>
            <a:endParaRPr lang="cs-CZ" sz="1400" dirty="0"/>
          </a:p>
        </p:txBody>
      </p:sp>
      <p:cxnSp>
        <p:nvCxnSpPr>
          <p:cNvPr id="18" name="Přímá spojnice se šipkou 17"/>
          <p:cNvCxnSpPr/>
          <p:nvPr/>
        </p:nvCxnSpPr>
        <p:spPr>
          <a:xfrm flipV="1">
            <a:off x="748210" y="5772078"/>
            <a:ext cx="0" cy="857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4294915" y="5783630"/>
            <a:ext cx="0" cy="857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748210" y="6641071"/>
            <a:ext cx="3546705" cy="0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242026" y="6200799"/>
            <a:ext cx="185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Applied payment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4475" y="536130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183,75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995935" y="536553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187,50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4" name="Přímá spojnice 23"/>
          <p:cNvCxnSpPr/>
          <p:nvPr/>
        </p:nvCxnSpPr>
        <p:spPr>
          <a:xfrm>
            <a:off x="1945310" y="4350442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773402" y="4350442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1502862" y="3699478"/>
            <a:ext cx="2541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9250  </a:t>
            </a:r>
            <a:r>
              <a:rPr lang="cs-CZ" sz="1400" dirty="0" err="1" smtClean="0"/>
              <a:t>Payment</a:t>
            </a:r>
            <a:r>
              <a:rPr lang="cs-CZ" sz="1400" dirty="0" smtClean="0"/>
              <a:t> </a:t>
            </a:r>
            <a:r>
              <a:rPr lang="cs-CZ" sz="1400" dirty="0" err="1" smtClean="0"/>
              <a:t>discount</a:t>
            </a:r>
            <a:r>
              <a:rPr lang="cs-CZ" sz="1400" dirty="0" smtClean="0"/>
              <a:t> </a:t>
            </a:r>
            <a:r>
              <a:rPr lang="cs-CZ" sz="1400" dirty="0" err="1" smtClean="0"/>
              <a:t>granted</a:t>
            </a:r>
            <a:endParaRPr lang="cs-CZ" sz="1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945310" y="4446832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3,75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V="1">
            <a:off x="2228236" y="4835165"/>
            <a:ext cx="13790" cy="18059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891613" y="539736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187,50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129585" y="446169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37,50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145805" y="5911230"/>
            <a:ext cx="827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150,00</a:t>
            </a:r>
          </a:p>
          <a:p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3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Additional tasks</a:t>
            </a:r>
            <a:endParaRPr lang="en-ZA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Prepare Purchase order and post it </a:t>
            </a:r>
            <a:r>
              <a:rPr lang="en-ZA" sz="1600" dirty="0" smtClean="0">
                <a:solidFill>
                  <a:srgbClr val="FF0000"/>
                </a:solidFill>
              </a:rPr>
              <a:t>(F9)</a:t>
            </a:r>
          </a:p>
          <a:p>
            <a:r>
              <a:rPr lang="en-ZA" dirty="0" smtClean="0"/>
              <a:t>Enter data to General Journal </a:t>
            </a:r>
            <a:r>
              <a:rPr lang="en-ZA" sz="2000" dirty="0" smtClean="0"/>
              <a:t> </a:t>
            </a:r>
            <a:r>
              <a:rPr lang="en-ZA" sz="1600" dirty="0" smtClean="0">
                <a:solidFill>
                  <a:srgbClr val="FF0000"/>
                </a:solidFill>
              </a:rPr>
              <a:t>(Vendor, bank account and so on) </a:t>
            </a:r>
          </a:p>
          <a:p>
            <a:r>
              <a:rPr lang="en-ZA" dirty="0" smtClean="0"/>
              <a:t>Post GJ</a:t>
            </a:r>
          </a:p>
          <a:p>
            <a:r>
              <a:rPr lang="en-ZA" dirty="0" smtClean="0"/>
              <a:t>See Vendor entries</a:t>
            </a:r>
          </a:p>
          <a:p>
            <a:r>
              <a:rPr lang="en-ZA" dirty="0" smtClean="0"/>
              <a:t>Use icon Applied entries to see applied pair !! </a:t>
            </a:r>
          </a:p>
          <a:p>
            <a:r>
              <a:rPr lang="en-ZA" dirty="0" smtClean="0"/>
              <a:t>Can   we do </a:t>
            </a:r>
            <a:r>
              <a:rPr lang="en-ZA" dirty="0" err="1" smtClean="0"/>
              <a:t>Unapply</a:t>
            </a:r>
            <a:r>
              <a:rPr lang="en-ZA" dirty="0" smtClean="0"/>
              <a:t> entries for Customer (Vendor) entry window ?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16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sz="2200" dirty="0" smtClean="0">
                <a:solidFill>
                  <a:srgbClr val="0070C0"/>
                </a:solidFill>
              </a:rPr>
              <a:t>(Basic </a:t>
            </a:r>
            <a:r>
              <a:rPr lang="cs-CZ" sz="2200" dirty="0" err="1" smtClean="0">
                <a:solidFill>
                  <a:srgbClr val="0070C0"/>
                </a:solidFill>
              </a:rPr>
              <a:t>of</a:t>
            </a:r>
            <a:r>
              <a:rPr lang="cs-CZ" sz="2200" dirty="0" smtClean="0">
                <a:solidFill>
                  <a:srgbClr val="0070C0"/>
                </a:solidFill>
              </a:rPr>
              <a:t> </a:t>
            </a:r>
            <a:r>
              <a:rPr lang="cs-CZ" sz="2200" dirty="0" err="1" smtClean="0">
                <a:solidFill>
                  <a:srgbClr val="0070C0"/>
                </a:solidFill>
              </a:rPr>
              <a:t>payments</a:t>
            </a:r>
            <a:r>
              <a:rPr lang="cs-CZ" sz="2200" dirty="0" smtClean="0">
                <a:solidFill>
                  <a:srgbClr val="0070C0"/>
                </a:solidFill>
              </a:rPr>
              <a:t>) </a:t>
            </a:r>
            <a:endParaRPr lang="cs-CZ" sz="2200" dirty="0">
              <a:solidFill>
                <a:srgbClr val="0070C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General Journals and its use in G/L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enables to post and apply payment to „open“ invoices</a:t>
            </a:r>
          </a:p>
          <a:p>
            <a:r>
              <a:rPr lang="en-US" dirty="0" smtClean="0"/>
              <a:t>It enables to post an amount from one  account to another</a:t>
            </a:r>
          </a:p>
          <a:p>
            <a:r>
              <a:rPr lang="en-US" dirty="0" smtClean="0"/>
              <a:t>Recurring operations (periodic posting of similar transactions) are much more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7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General Journals and its use in G/L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You use the General Journal window to post transactions to G/L, bank, customer, vendor and fixed assets accounts. In a General Journal (</a:t>
            </a:r>
            <a:r>
              <a:rPr lang="en-US" sz="2000" b="1" dirty="0" smtClean="0">
                <a:solidFill>
                  <a:srgbClr val="FF0000"/>
                </a:solidFill>
              </a:rPr>
              <a:t>GJ</a:t>
            </a:r>
            <a:r>
              <a:rPr lang="en-US" sz="2000" dirty="0" smtClean="0"/>
              <a:t>), you enter the relevant information for the planned transaction, such as the posting date, amount and the accounts you want to post to. The information you enter in a Journal is temporary and can be changed as long as it is in the Journal.</a:t>
            </a:r>
          </a:p>
          <a:p>
            <a:endParaRPr lang="en-US" sz="2000" dirty="0" smtClean="0"/>
          </a:p>
          <a:p>
            <a:r>
              <a:rPr lang="en-US" sz="2000" dirty="0" smtClean="0"/>
              <a:t>If you often use the General Journal to post the same or similar journal lines, for example, in connection with payroll expenses you can you periodic one call Recurring Journals.  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797152"/>
            <a:ext cx="2964954" cy="17553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627784" y="5373216"/>
            <a:ext cx="179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GJ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74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833338"/>
            <a:ext cx="8472488" cy="579438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Applying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1523108" cy="1728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Obousměrná vodorovná šipka 3"/>
          <p:cNvSpPr/>
          <p:nvPr/>
        </p:nvSpPr>
        <p:spPr>
          <a:xfrm>
            <a:off x="2627784" y="1700807"/>
            <a:ext cx="3177280" cy="9361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Apply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561548"/>
            <a:ext cx="1753734" cy="121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716016" y="2956302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10000 by Ctrl-F7</a:t>
            </a:r>
            <a:endParaRPr lang="cs-CZ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26" y="3353812"/>
            <a:ext cx="7686997" cy="326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11560" y="1124744"/>
            <a:ext cx="850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Invoice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82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Impacts</a:t>
            </a:r>
            <a:r>
              <a:rPr lang="cs-CZ" dirty="0"/>
              <a:t> to G/L (General </a:t>
            </a:r>
            <a:r>
              <a:rPr lang="cs-CZ" dirty="0" err="1"/>
              <a:t>Ledger</a:t>
            </a:r>
            <a:r>
              <a:rPr lang="cs-CZ" dirty="0"/>
              <a:t> </a:t>
            </a:r>
            <a:r>
              <a:rPr lang="cs-CZ" dirty="0" err="1"/>
              <a:t>Entries</a:t>
            </a:r>
            <a:r>
              <a:rPr lang="cs-CZ" dirty="0"/>
              <a:t>) 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6255053" y="4941168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167844" y="4411501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300192" y="3429000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995936" y="4411501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7083145" y="4941168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7128284" y="3429000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219832" y="4303077"/>
            <a:ext cx="2421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6110 Sales Retail </a:t>
            </a:r>
            <a:r>
              <a:rPr lang="cs-CZ" sz="1400" dirty="0" err="1" smtClean="0"/>
              <a:t>Domestic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219832" y="2775098"/>
            <a:ext cx="1908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5610  Sales VAT 25%</a:t>
            </a:r>
            <a:endParaRPr lang="cs-CZ" sz="1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23828" y="3779857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2310 </a:t>
            </a:r>
            <a:r>
              <a:rPr lang="cs-CZ" sz="1400" dirty="0" err="1" smtClean="0"/>
              <a:t>Customer</a:t>
            </a:r>
            <a:r>
              <a:rPr lang="cs-CZ" sz="1400" dirty="0" smtClean="0"/>
              <a:t> </a:t>
            </a:r>
            <a:r>
              <a:rPr lang="cs-CZ" sz="1400" dirty="0" err="1" smtClean="0"/>
              <a:t>Domestic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295011" y="518016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123,30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023828" y="4650499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154,13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308304" y="366113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30,83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863588" y="4382653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691680" y="4382653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83568" y="457726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154,13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139952" y="4628350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154,13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01628" y="3753108"/>
            <a:ext cx="1728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2920 Bank </a:t>
            </a:r>
            <a:r>
              <a:rPr lang="cs-CZ" sz="1400" dirty="0" err="1" smtClean="0"/>
              <a:t>Account</a:t>
            </a:r>
            <a:endParaRPr lang="cs-CZ" sz="14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55" y="1474025"/>
            <a:ext cx="5036045" cy="189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se šipkou 3"/>
          <p:cNvCxnSpPr/>
          <p:nvPr/>
        </p:nvCxnSpPr>
        <p:spPr>
          <a:xfrm flipV="1">
            <a:off x="1097303" y="5019831"/>
            <a:ext cx="0" cy="857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4644008" y="5022549"/>
            <a:ext cx="0" cy="857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097303" y="5877272"/>
            <a:ext cx="3546705" cy="0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869458" y="5407101"/>
            <a:ext cx="185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Applied payment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8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99404" cy="579438"/>
          </a:xfrm>
        </p:spPr>
        <p:txBody>
          <a:bodyPr/>
          <a:lstStyle/>
          <a:p>
            <a:r>
              <a:rPr lang="en-US" dirty="0" smtClean="0"/>
              <a:t>General Journal Structure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GJ </a:t>
            </a:r>
            <a:r>
              <a:rPr lang="cs-CZ" dirty="0" err="1" smtClean="0"/>
              <a:t>structure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71850DC-A6CE-4D32-BD15-ACE49A71433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164260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02801"/>
            <a:ext cx="6578724" cy="1482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121134" y="3603456"/>
            <a:ext cx="66880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</a:t>
            </a:r>
            <a:r>
              <a:rPr lang="cs-CZ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to access list of open documents (Invoices and Credit Memos)</a:t>
            </a:r>
            <a:endParaRPr lang="en-GB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8100392" y="2909239"/>
            <a:ext cx="432048" cy="534496"/>
          </a:xfrm>
          <a:prstGeom prst="down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4283968" y="3068960"/>
            <a:ext cx="0" cy="267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976492" y="3352546"/>
            <a:ext cx="47291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Code 10000 represents through Customer Posting Group G/L Account 2310</a:t>
            </a:r>
            <a:endParaRPr lang="en-GB" sz="1050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7308304" y="1556792"/>
            <a:ext cx="0" cy="987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785748" y="1290680"/>
            <a:ext cx="44726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Code NBL represents through Bank Account Posting Group G/L Account 2920</a:t>
            </a:r>
            <a:endParaRPr lang="en-GB" sz="1050" b="1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966137" y="4313406"/>
            <a:ext cx="6338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 smtClean="0">
                <a:ln/>
                <a:solidFill>
                  <a:srgbClr val="2E5A95"/>
                </a:solidFill>
              </a:rPr>
              <a:t>See list of open documents on the next slide</a:t>
            </a:r>
            <a:endParaRPr lang="en-US" b="1" dirty="0">
              <a:ln/>
              <a:solidFill>
                <a:srgbClr val="2E5A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0128" y="620688"/>
            <a:ext cx="8499404" cy="579438"/>
          </a:xfrm>
        </p:spPr>
        <p:txBody>
          <a:bodyPr/>
          <a:lstStyle/>
          <a:p>
            <a:r>
              <a:rPr lang="en-US" dirty="0" smtClean="0"/>
              <a:t>Posted Entries of different types( Customer Entries, Payment Entries, Credit Memo Entries,…..)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Posted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 </a:t>
            </a:r>
            <a:r>
              <a:rPr lang="cs-CZ" dirty="0" err="1" smtClean="0"/>
              <a:t>Entries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71850DC-A6CE-4D32-BD15-ACE49A71433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99" y="1541863"/>
            <a:ext cx="6849542" cy="442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467544" y="6133946"/>
            <a:ext cx="7477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ZA" b="1" dirty="0" smtClean="0">
                <a:ln/>
                <a:solidFill>
                  <a:srgbClr val="2E5A95"/>
                </a:solidFill>
              </a:rPr>
              <a:t>Select document and  click on the OK button to see it (or use  Navigate icon)</a:t>
            </a:r>
            <a:endParaRPr lang="en-ZA" b="1" dirty="0">
              <a:ln/>
              <a:solidFill>
                <a:srgbClr val="2E5A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8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Create new Sale Order</a:t>
            </a:r>
            <a:endParaRPr lang="en-ZA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Preparing</a:t>
            </a:r>
            <a:r>
              <a:rPr lang="cs-CZ" dirty="0" smtClean="0"/>
              <a:t>  data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1556792"/>
            <a:ext cx="74168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10000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77" y="2204864"/>
            <a:ext cx="7424991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67544" y="3573016"/>
            <a:ext cx="732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manually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r>
              <a:rPr lang="cs-CZ" dirty="0" smtClean="0"/>
              <a:t> to 150 in </a:t>
            </a:r>
            <a:r>
              <a:rPr lang="cs-CZ" dirty="0" err="1" smtClean="0"/>
              <a:t>order</a:t>
            </a:r>
            <a:r>
              <a:rPr lang="cs-CZ" dirty="0" smtClean="0"/>
              <a:t> to </a:t>
            </a:r>
            <a:r>
              <a:rPr lang="cs-CZ" dirty="0" err="1" smtClean="0"/>
              <a:t>get</a:t>
            </a:r>
            <a:r>
              <a:rPr lang="cs-CZ" dirty="0" smtClean="0"/>
              <a:t> more </a:t>
            </a:r>
            <a:r>
              <a:rPr lang="cs-CZ" dirty="0" err="1" smtClean="0"/>
              <a:t>simple</a:t>
            </a:r>
            <a:r>
              <a:rPr lang="cs-CZ" dirty="0" smtClean="0"/>
              <a:t> data </a:t>
            </a:r>
            <a:r>
              <a:rPr lang="cs-CZ" dirty="0" err="1" smtClean="0"/>
              <a:t>later</a:t>
            </a:r>
            <a:r>
              <a:rPr lang="cs-CZ" dirty="0" smtClean="0"/>
              <a:t>  !!!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2987824" y="4149080"/>
            <a:ext cx="2592288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850996" y="4169709"/>
            <a:ext cx="865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F9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098" y="4860577"/>
            <a:ext cx="20478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90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Ledger Entries – see our PWP show about SO  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3634233" cy="189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72" y="3717032"/>
            <a:ext cx="7120210" cy="1883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788024" y="2431566"/>
            <a:ext cx="4271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Author modified columns of CLE to se fields</a:t>
            </a:r>
          </a:p>
          <a:p>
            <a:r>
              <a:rPr lang="en-US" dirty="0" smtClean="0"/>
              <a:t>Open and Entry number as well 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63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524</Words>
  <Application>Microsoft Office PowerPoint</Application>
  <PresentationFormat>Předvádění na obrazovce (4:3)</PresentationFormat>
  <Paragraphs>89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Introduction to MS Dynamics NAV  (Basic of payments)</vt:lpstr>
      <vt:lpstr>General Journals and its use in G/L</vt:lpstr>
      <vt:lpstr>General Journals and its use in G/L</vt:lpstr>
      <vt:lpstr>Applying principles</vt:lpstr>
      <vt:lpstr>Impacts to G/L (General Ledger Entries) </vt:lpstr>
      <vt:lpstr>General Journal Structure</vt:lpstr>
      <vt:lpstr>Posted Entries of different types( Customer Entries, Payment Entries, Credit Memo Entries,…..)</vt:lpstr>
      <vt:lpstr>Create new Sale Order</vt:lpstr>
      <vt:lpstr>Customer Ledger Entries – see our PWP show about SO  </vt:lpstr>
      <vt:lpstr>G/L Journal is prepared to be posted  </vt:lpstr>
      <vt:lpstr>GJ after application entry for setup payment  </vt:lpstr>
      <vt:lpstr>How to find out what we have done so far</vt:lpstr>
      <vt:lpstr>How to find out what we have done so far</vt:lpstr>
      <vt:lpstr>Prezentace aplikace PowerPoint</vt:lpstr>
      <vt:lpstr>Additional tasks</vt:lpstr>
      <vt:lpstr>End of the section   (Basic of payments)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117</cp:revision>
  <dcterms:created xsi:type="dcterms:W3CDTF">2014-09-15T11:04:04Z</dcterms:created>
  <dcterms:modified xsi:type="dcterms:W3CDTF">2017-10-18T10:01:37Z</dcterms:modified>
</cp:coreProperties>
</file>