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325" r:id="rId4"/>
    <p:sldId id="326" r:id="rId5"/>
    <p:sldId id="294" r:id="rId6"/>
    <p:sldId id="329" r:id="rId7"/>
    <p:sldId id="300" r:id="rId8"/>
    <p:sldId id="301" r:id="rId9"/>
    <p:sldId id="302" r:id="rId10"/>
    <p:sldId id="304" r:id="rId11"/>
    <p:sldId id="303" r:id="rId12"/>
    <p:sldId id="299" r:id="rId13"/>
    <p:sldId id="330" r:id="rId14"/>
    <p:sldId id="307" r:id="rId15"/>
    <p:sldId id="331" r:id="rId16"/>
    <p:sldId id="306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292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52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 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Relationship</a:t>
            </a:r>
            <a:r>
              <a:rPr lang="cs-CZ" sz="1600" b="1" dirty="0" smtClean="0">
                <a:solidFill>
                  <a:srgbClr val="0070C0"/>
                </a:solidFill>
              </a:rPr>
              <a:t> Management)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Card-company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65590" cy="4636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5220072" y="4293096"/>
            <a:ext cx="64807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973956" y="4864514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ZA" altLang="cs-CZ" sz="3200" dirty="0" smtClean="0"/>
              <a:t>Contact Card- Person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1530"/>
            <a:ext cx="6840760" cy="40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292080" y="4657819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2000" dirty="0" smtClean="0"/>
              <a:t>Contact Card- Company-new person - </a:t>
            </a:r>
            <a:r>
              <a:rPr lang="en-ZA" altLang="cs-CZ" sz="1400" dirty="0" smtClean="0">
                <a:solidFill>
                  <a:srgbClr val="0070C0"/>
                </a:solidFill>
              </a:rPr>
              <a:t>(created from Company card)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92766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5" y="4509120"/>
            <a:ext cx="3140021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115616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987824" y="3573016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55" y="5661248"/>
            <a:ext cx="29337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4139952" y="4221088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95334"/>
            <a:ext cx="4366633" cy="2709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4882984" y="6194648"/>
            <a:ext cx="11522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6084168" y="5517232"/>
            <a:ext cx="2376264" cy="1210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5937974"/>
            <a:ext cx="19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See profile settings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2000" dirty="0" smtClean="0"/>
              <a:t>Contact Card- Company-new person - </a:t>
            </a:r>
            <a:r>
              <a:rPr lang="en-US" altLang="cs-CZ" sz="1400" dirty="0" smtClean="0">
                <a:solidFill>
                  <a:srgbClr val="0070C0"/>
                </a:solidFill>
              </a:rPr>
              <a:t>(creation from Company card)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0" y="1340767"/>
            <a:ext cx="2695311" cy="51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6" y="1364998"/>
            <a:ext cx="4564988" cy="5101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82494" cy="2550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7926"/>
            <a:ext cx="2232248" cy="85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endCxn id="6146" idx="1"/>
          </p:cNvCxnSpPr>
          <p:nvPr/>
        </p:nvCxnSpPr>
        <p:spPr>
          <a:xfrm>
            <a:off x="2750038" y="1996069"/>
            <a:ext cx="38180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9" y="2924944"/>
            <a:ext cx="3030347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4982286" y="2424212"/>
            <a:ext cx="0" cy="500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110896" y="4107756"/>
            <a:ext cx="19082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472"/>
            <a:ext cx="2186599" cy="211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438119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42684"/>
            <a:ext cx="2208329" cy="2130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268161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93" y="1772816"/>
            <a:ext cx="1923417" cy="10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16" y="2924944"/>
            <a:ext cx="1695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H="1">
            <a:off x="6444209" y="3263082"/>
            <a:ext cx="1" cy="81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07386" y="4005064"/>
            <a:ext cx="63274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 </a:t>
            </a:r>
            <a:r>
              <a:rPr lang="en-ZA" sz="1600" dirty="0" smtClean="0"/>
              <a:t>Click finish  (do not take any optional information into consideration!)   and </a:t>
            </a:r>
            <a:r>
              <a:rPr lang="en-ZA" sz="1600" b="1" dirty="0" smtClean="0">
                <a:solidFill>
                  <a:srgbClr val="FF0000"/>
                </a:solidFill>
              </a:rPr>
              <a:t>Ctrl-F7</a:t>
            </a:r>
            <a:endParaRPr lang="en-ZA" sz="1600" b="1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4" y="4895061"/>
            <a:ext cx="7482094" cy="15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920894" cy="242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1389551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searching window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10" y="3356992"/>
            <a:ext cx="4122445" cy="2958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3337449" cy="24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59"/>
            <a:ext cx="3534940" cy="24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88224" y="3284984"/>
            <a:ext cx="792088" cy="461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85423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203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34059" cy="3318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8" y="5085184"/>
            <a:ext cx="1857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1748882" y="465313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5301208"/>
            <a:ext cx="434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</a:p>
          <a:p>
            <a:r>
              <a:rPr lang="cs-CZ" dirty="0" smtClean="0"/>
              <a:t>To-</a:t>
            </a:r>
            <a:r>
              <a:rPr lang="cs-CZ" dirty="0" err="1" smtClean="0"/>
              <a:t>Dos</a:t>
            </a:r>
            <a:r>
              <a:rPr lang="cs-CZ" dirty="0" smtClean="0"/>
              <a:t> and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Sales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….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08" y="1412776"/>
            <a:ext cx="39909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en-ZA" dirty="0" smtClean="0"/>
              <a:t>It enables to keep track of all prospective customer (suspects and prospects)</a:t>
            </a:r>
          </a:p>
          <a:p>
            <a:pPr lvl="1"/>
            <a:r>
              <a:rPr lang="en-ZA" dirty="0" smtClean="0"/>
              <a:t>Improve sales and marketing service </a:t>
            </a:r>
          </a:p>
          <a:p>
            <a:pPr lvl="1"/>
            <a:r>
              <a:rPr lang="en-ZA" dirty="0" smtClean="0"/>
              <a:t>Company can promote the work it has done for its customers in order to approach prospects</a:t>
            </a:r>
          </a:p>
          <a:p>
            <a:r>
              <a:rPr lang="en-ZA" dirty="0" smtClean="0"/>
              <a:t>CONs</a:t>
            </a:r>
          </a:p>
          <a:p>
            <a:pPr lvl="1"/>
            <a:r>
              <a:rPr lang="en-ZA" dirty="0" smtClean="0"/>
              <a:t>CRM software may not integrate well with other email and accounting systems</a:t>
            </a:r>
          </a:p>
          <a:p>
            <a:pPr lvl="1"/>
            <a:r>
              <a:rPr lang="en-ZA" dirty="0" smtClean="0"/>
              <a:t>Another disadvantage to a newly implemented CRM software is the learning curve.  </a:t>
            </a:r>
          </a:p>
          <a:p>
            <a:pPr lvl="1"/>
            <a:endParaRPr lang="cs-CZ" dirty="0" smtClean="0"/>
          </a:p>
          <a:p>
            <a:pPr lvl="1"/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471613"/>
            <a:ext cx="57816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484784"/>
            <a:ext cx="78851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5972175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96336" y="2124441"/>
            <a:ext cx="11448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We have entered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several lines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972174" cy="808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ravá složená závorka 3"/>
          <p:cNvSpPr/>
          <p:nvPr/>
        </p:nvSpPr>
        <p:spPr>
          <a:xfrm>
            <a:off x="6997594" y="1716717"/>
            <a:ext cx="288032" cy="124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83" y="4509120"/>
            <a:ext cx="3212111" cy="1801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6084168" y="393305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452320" y="4930564"/>
            <a:ext cx="105990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All 51 contacts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playing football</a:t>
            </a:r>
            <a:endParaRPr lang="en-GB" sz="1050" b="1" dirty="0" smtClean="0">
              <a:solidFill>
                <a:srgbClr val="0070C0"/>
              </a:solidFill>
            </a:endParaRPr>
          </a:p>
          <a:p>
            <a:r>
              <a:rPr lang="en-GB" sz="1050" b="1" dirty="0" smtClean="0">
                <a:solidFill>
                  <a:srgbClr val="0070C0"/>
                </a:solidFill>
              </a:rPr>
              <a:t>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sp>
        <p:nvSpPr>
          <p:cNvPr id="10" name="Pravá složená závorka 9"/>
          <p:cNvSpPr/>
          <p:nvPr/>
        </p:nvSpPr>
        <p:spPr>
          <a:xfrm>
            <a:off x="6853578" y="4522840"/>
            <a:ext cx="288032" cy="17875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1785679"/>
            <a:ext cx="4706188" cy="1411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9908" y="1412776"/>
            <a:ext cx="593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Profile of one chosen contact card (type person)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563888" y="2896213"/>
            <a:ext cx="720080" cy="345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3789040"/>
            <a:ext cx="3486150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3330932" y="3197535"/>
            <a:ext cx="364138" cy="30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5013176"/>
            <a:ext cx="4850204" cy="1694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4788024" y="3241706"/>
            <a:ext cx="576064" cy="1652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0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266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3876190" cy="37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28800"/>
            <a:ext cx="3076190" cy="10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212976"/>
            <a:ext cx="1685714" cy="13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V="1">
            <a:off x="3903042" y="2780928"/>
            <a:ext cx="1173014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6804248" y="2685943"/>
            <a:ext cx="144016" cy="45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5025535"/>
            <a:ext cx="4394858" cy="152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14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36338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 –specification of questionnaire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3024336" cy="2412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09120"/>
            <a:ext cx="7865296" cy="1563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Šipka dolů 4"/>
          <p:cNvSpPr/>
          <p:nvPr/>
        </p:nvSpPr>
        <p:spPr>
          <a:xfrm>
            <a:off x="1835696" y="2204865"/>
            <a:ext cx="288032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245" y="2420888"/>
            <a:ext cx="2028571" cy="1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20688"/>
            <a:ext cx="8315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analysis-specification of question (details)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556792"/>
            <a:ext cx="1484294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202" y="1496160"/>
            <a:ext cx="2232248" cy="1201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24" y="3048872"/>
            <a:ext cx="7640213" cy="279054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267744" y="2786337"/>
            <a:ext cx="5570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Starting Date Formula = -5Y means NAV </a:t>
            </a:r>
            <a:r>
              <a:rPr lang="en-GB" sz="1600" dirty="0" err="1" smtClean="0">
                <a:solidFill>
                  <a:srgbClr val="0070C0"/>
                </a:solidFill>
              </a:rPr>
              <a:t>wil</a:t>
            </a:r>
            <a:r>
              <a:rPr lang="en-GB" sz="1600" dirty="0" smtClean="0">
                <a:solidFill>
                  <a:srgbClr val="0070C0"/>
                </a:solidFill>
              </a:rPr>
              <a:t> trace  back all entries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5 years </a:t>
            </a:r>
            <a:endParaRPr lang="en-GB" sz="1600" dirty="0">
              <a:solidFill>
                <a:srgbClr val="0070C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940152" y="3078724"/>
            <a:ext cx="504056" cy="1214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60336" y="188640"/>
            <a:ext cx="266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</a:t>
            </a:r>
            <a:endParaRPr lang="en-GB" alt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4" y="3322330"/>
            <a:ext cx="2590476" cy="134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901" y="3322330"/>
            <a:ext cx="5066667" cy="308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338040" cy="199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3612044" y="1484784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Limits for different levels (A-C)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8437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 –result</a:t>
            </a:r>
            <a:r>
              <a:rPr lang="cs-CZ" altLang="cs-CZ" sz="3200" dirty="0" smtClean="0"/>
              <a:t>s</a:t>
            </a:r>
            <a:r>
              <a:rPr lang="en-GB" altLang="cs-CZ" sz="3200" dirty="0" smtClean="0"/>
              <a:t> of updated questionnaire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75612" cy="260392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524328" y="2708920"/>
            <a:ext cx="64807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4653136"/>
            <a:ext cx="4676190" cy="14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H="1">
            <a:off x="5262598" y="3938877"/>
            <a:ext cx="2693778" cy="714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/>
          <p:cNvSpPr/>
          <p:nvPr/>
        </p:nvSpPr>
        <p:spPr>
          <a:xfrm>
            <a:off x="6012160" y="4365104"/>
            <a:ext cx="2555776" cy="224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11" y="5107952"/>
            <a:ext cx="1280217" cy="7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05463"/>
            <a:ext cx="4838633" cy="5324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bdélník 2"/>
          <p:cNvSpPr/>
          <p:nvPr/>
        </p:nvSpPr>
        <p:spPr>
          <a:xfrm>
            <a:off x="1205658" y="404664"/>
            <a:ext cx="6962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One of Contact Cards marked  by code C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5616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Relationship management is a customer-oriented feature with service response based on customer input, one-to-one solutions to customers’ requirements, direct online communications with customer and customer service </a:t>
            </a:r>
            <a:r>
              <a:rPr lang="en-US" sz="2000" dirty="0" smtClean="0"/>
              <a:t>cent</a:t>
            </a:r>
            <a:r>
              <a:rPr lang="cs-CZ" sz="2000" dirty="0" smtClean="0"/>
              <a:t>re</a:t>
            </a:r>
            <a:r>
              <a:rPr lang="en-US" sz="2000" dirty="0" smtClean="0"/>
              <a:t>s</a:t>
            </a:r>
            <a:r>
              <a:rPr lang="en-ZA" sz="2000" dirty="0" smtClean="0"/>
              <a:t> that help customers solve their issues.</a:t>
            </a:r>
          </a:p>
          <a:p>
            <a:r>
              <a:rPr lang="en-ZA" sz="2000" dirty="0" smtClean="0"/>
              <a:t>Sales force automation</a:t>
            </a:r>
          </a:p>
          <a:p>
            <a:pPr lvl="1"/>
            <a:r>
              <a:rPr lang="en-ZA" sz="1600" dirty="0" smtClean="0"/>
              <a:t>Sales promotion analysis</a:t>
            </a:r>
          </a:p>
          <a:p>
            <a:pPr lvl="2"/>
            <a:r>
              <a:rPr lang="en-ZA" sz="1200" dirty="0" smtClean="0"/>
              <a:t>Advertising</a:t>
            </a:r>
          </a:p>
          <a:p>
            <a:pPr lvl="2"/>
            <a:r>
              <a:rPr lang="en-ZA" sz="1200" dirty="0" smtClean="0"/>
              <a:t>Personal selling </a:t>
            </a:r>
          </a:p>
          <a:p>
            <a:pPr lvl="2"/>
            <a:r>
              <a:rPr lang="en-ZA" sz="1200" dirty="0" smtClean="0"/>
              <a:t>Direct marketing </a:t>
            </a:r>
          </a:p>
          <a:p>
            <a:pPr lvl="2"/>
            <a:r>
              <a:rPr lang="en-ZA" sz="1200" dirty="0" smtClean="0"/>
              <a:t>Public relations</a:t>
            </a:r>
          </a:p>
          <a:p>
            <a:pPr lvl="1"/>
            <a:r>
              <a:rPr lang="en-ZA" sz="1600" dirty="0" smtClean="0"/>
              <a:t>automate tracking of a client’s account history </a:t>
            </a:r>
          </a:p>
          <a:p>
            <a:pPr lvl="1"/>
            <a:r>
              <a:rPr lang="en-ZA" sz="1600" dirty="0" smtClean="0"/>
              <a:t>Use of technology (ERP) </a:t>
            </a:r>
          </a:p>
          <a:p>
            <a:r>
              <a:rPr lang="en-ZA" sz="2000" dirty="0" smtClean="0"/>
              <a:t>Opportunity Management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93447"/>
            <a:ext cx="3096344" cy="22534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32856"/>
            <a:ext cx="7247619" cy="364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6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3" y="1268760"/>
            <a:ext cx="8419048" cy="39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52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359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Segments </a:t>
            </a:r>
            <a:r>
              <a:rPr lang="en-GB" altLang="cs-CZ" dirty="0" smtClean="0">
                <a:solidFill>
                  <a:srgbClr val="0070C0"/>
                </a:solidFill>
              </a:rPr>
              <a:t>(entering values..)</a:t>
            </a:r>
            <a:endParaRPr lang="en-GB" alt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2776"/>
            <a:ext cx="5323809" cy="456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5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47619" cy="5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85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en-GB" sz="2700" dirty="0" smtClean="0">
                <a:solidFill>
                  <a:srgbClr val="0070C0"/>
                </a:solidFill>
              </a:rPr>
              <a:t>(Customer Relationship Management)</a:t>
            </a:r>
            <a:r>
              <a:rPr lang="en-GB" sz="2700" dirty="0" smtClean="0"/>
              <a:t> </a:t>
            </a:r>
            <a:endParaRPr lang="en-GB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9" y="2132856"/>
            <a:ext cx="5031482" cy="2818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Source: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dirty="0" smtClean="0">
                <a:latin typeface="Calibri" pitchFamily="34" charset="0"/>
              </a:rPr>
              <a:t>Profile </a:t>
            </a:r>
            <a:r>
              <a:rPr lang="en-US" altLang="cs-CZ" sz="1200" dirty="0" smtClean="0">
                <a:latin typeface="Calibri" pitchFamily="34" charset="0"/>
              </a:rPr>
              <a:t>(parameters)</a:t>
            </a:r>
            <a:endParaRPr lang="en-US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r>
              <a:rPr lang="cs-CZ" altLang="cs-CZ" sz="1400" dirty="0" smtClean="0">
                <a:latin typeface="Calibri" pitchFamily="34" charset="0"/>
              </a:rPr>
              <a:t>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4" y="26580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99592" y="180729"/>
            <a:ext cx="1593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Only Czech course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BPH_PIS 1| 2 !!!!,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MPH_RIOP </a:t>
            </a:r>
            <a:r>
              <a:rPr lang="en-GB" sz="1000" b="1" dirty="0" err="1" smtClean="0">
                <a:solidFill>
                  <a:srgbClr val="FF0000"/>
                </a:solidFill>
              </a:rPr>
              <a:t>pouze</a:t>
            </a:r>
            <a:r>
              <a:rPr lang="en-GB" sz="1000" b="1" dirty="0" smtClean="0">
                <a:solidFill>
                  <a:srgbClr val="FF0000"/>
                </a:solidFill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</a:rPr>
              <a:t>část</a:t>
            </a:r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(</a:t>
            </a:r>
            <a:r>
              <a:rPr lang="en-GB" sz="1000" b="1" dirty="0" err="1" smtClean="0">
                <a:solidFill>
                  <a:srgbClr val="FF0000"/>
                </a:solidFill>
              </a:rPr>
              <a:t>kontakty</a:t>
            </a:r>
            <a:r>
              <a:rPr lang="en-GB" sz="1000" b="1" dirty="0" smtClean="0">
                <a:solidFill>
                  <a:srgbClr val="FF0000"/>
                </a:solidFill>
              </a:rPr>
              <a:t>, </a:t>
            </a:r>
            <a:r>
              <a:rPr lang="en-GB" sz="1000" b="1" dirty="0" err="1" smtClean="0">
                <a:solidFill>
                  <a:srgbClr val="FF0000"/>
                </a:solidFill>
              </a:rPr>
              <a:t>profily</a:t>
            </a:r>
            <a:r>
              <a:rPr lang="en-GB" sz="1000" b="1" dirty="0" smtClean="0">
                <a:solidFill>
                  <a:srgbClr val="FF0000"/>
                </a:solidFill>
              </a:rPr>
              <a:t>,..)</a:t>
            </a:r>
          </a:p>
          <a:p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Partially  for  MPH_AOMA-AOPR !!!!!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ZA" altLang="cs-CZ" sz="3600" dirty="0" smtClean="0"/>
              <a:t>Objects necessary valid for</a:t>
            </a:r>
            <a:br>
              <a:rPr lang="en-ZA" altLang="cs-CZ" sz="3600" dirty="0" smtClean="0"/>
            </a:br>
            <a:r>
              <a:rPr lang="en-ZA" altLang="cs-CZ" sz="3600" dirty="0" smtClean="0"/>
              <a:t> MPH-AOPM-AOPR </a:t>
            </a:r>
            <a:r>
              <a:rPr lang="en-ZA" altLang="cs-CZ" sz="3600" dirty="0" smtClean="0">
                <a:solidFill>
                  <a:srgbClr val="0070C0"/>
                </a:solidFill>
              </a:rPr>
              <a:t>(see preceding slide</a:t>
            </a:r>
            <a:r>
              <a:rPr lang="en-ZA" altLang="cs-CZ" sz="3600" dirty="0" smtClean="0"/>
              <a:t>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ZA" altLang="cs-CZ" sz="1700" dirty="0" smtClean="0"/>
              <a:t>Contact card- company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Contact card- person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Interactions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Quotes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Interaction entries</a:t>
            </a:r>
          </a:p>
          <a:p>
            <a:pPr eaLnBrk="1" hangingPunct="1">
              <a:buFont typeface="Wingdings" pitchFamily="2" charset="2"/>
              <a:buChar char="§"/>
            </a:pPr>
            <a:endParaRPr lang="en-ZA" alt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32757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4182" y="548680"/>
            <a:ext cx="6888693" cy="4572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2400" dirty="0" smtClean="0"/>
              <a:t>      ERP-CRM </a:t>
            </a:r>
            <a:endParaRPr lang="cs-CZ" altLang="cs-CZ" sz="2400" b="1" dirty="0" smtClean="0"/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814638" y="3189288"/>
            <a:ext cx="3168650" cy="107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600" b="0">
                <a:cs typeface="Times New Roman" pitchFamily="18" charset="0"/>
              </a:rPr>
              <a:t>CRM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14413" y="4197350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1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14413" y="3621088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2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4413" y="2613025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n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19238" y="31162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 flipV="1">
            <a:off x="2024063" y="2781300"/>
            <a:ext cx="914400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2027238" y="3790950"/>
            <a:ext cx="8159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024063" y="4006850"/>
            <a:ext cx="1004887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 flipV="1">
            <a:off x="2959100" y="4197350"/>
            <a:ext cx="5048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4256088" y="42687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H="1" flipV="1">
            <a:off x="5335588" y="4197350"/>
            <a:ext cx="5032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4963" y="23050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Task1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402590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Task22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546735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</a:t>
            </a:r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>
            <a:off x="5035550" y="25209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3390900" y="2751138"/>
            <a:ext cx="144463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4471988" y="27733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5529263" y="2736850"/>
            <a:ext cx="369887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5983288" y="3692525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Rectangle 28"/>
          <p:cNvSpPr>
            <a:spLocks noChangeArrowheads="1"/>
          </p:cNvSpPr>
          <p:nvPr/>
        </p:nvSpPr>
        <p:spPr bwMode="auto">
          <a:xfrm>
            <a:off x="6199188" y="3465513"/>
            <a:ext cx="1295400" cy="431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Customer</a:t>
            </a:r>
            <a:endParaRPr lang="cs-CZ" altLang="cs-CZ" sz="140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Card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7477125" y="3668713"/>
            <a:ext cx="17303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7640638" y="3427413"/>
            <a:ext cx="1296987" cy="471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 dirty="0" smtClean="0">
                <a:latin typeface="Arial" charset="0"/>
                <a:cs typeface="Times New Roman" pitchFamily="18" charset="0"/>
              </a:rPr>
              <a:t>QUOTE</a:t>
            </a:r>
            <a:endParaRPr lang="cs-CZ" altLang="cs-CZ" sz="18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21" name="Rectangle 34"/>
          <p:cNvSpPr>
            <a:spLocks noChangeArrowheads="1"/>
          </p:cNvSpPr>
          <p:nvPr/>
        </p:nvSpPr>
        <p:spPr bwMode="auto">
          <a:xfrm>
            <a:off x="2595563" y="47815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p+1</a:t>
            </a:r>
          </a:p>
        </p:txBody>
      </p:sp>
      <p:sp>
        <p:nvSpPr>
          <p:cNvPr id="4122" name="Rectangle 35"/>
          <p:cNvSpPr>
            <a:spLocks noChangeArrowheads="1"/>
          </p:cNvSpPr>
          <p:nvPr/>
        </p:nvSpPr>
        <p:spPr bwMode="auto">
          <a:xfrm>
            <a:off x="3744913" y="4759325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p+2</a:t>
            </a:r>
          </a:p>
        </p:txBody>
      </p:sp>
      <p:sp>
        <p:nvSpPr>
          <p:cNvPr id="4123" name="Rectangle 36"/>
          <p:cNvSpPr>
            <a:spLocks noChangeArrowheads="1"/>
          </p:cNvSpPr>
          <p:nvPr/>
        </p:nvSpPr>
        <p:spPr bwMode="auto">
          <a:xfrm>
            <a:off x="5187950" y="47815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4756150" y="49974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Oval 38"/>
          <p:cNvSpPr>
            <a:spLocks noChangeArrowheads="1"/>
          </p:cNvSpPr>
          <p:nvPr/>
        </p:nvSpPr>
        <p:spPr bwMode="auto">
          <a:xfrm>
            <a:off x="2164556" y="4391025"/>
            <a:ext cx="5614987" cy="116840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26" name="Oval 39"/>
          <p:cNvSpPr>
            <a:spLocks noChangeArrowheads="1"/>
          </p:cNvSpPr>
          <p:nvPr/>
        </p:nvSpPr>
        <p:spPr bwMode="auto">
          <a:xfrm>
            <a:off x="2303463" y="2012950"/>
            <a:ext cx="5834063" cy="99695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6446838" y="4827588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6570663" y="2346325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770554" y="2008981"/>
            <a:ext cx="1573213" cy="3656013"/>
          </a:xfrm>
          <a:prstGeom prst="ellipse">
            <a:avLst/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30" name="Text Box 44"/>
          <p:cNvSpPr txBox="1">
            <a:spLocks noChangeArrowheads="1"/>
          </p:cNvSpPr>
          <p:nvPr/>
        </p:nvSpPr>
        <p:spPr bwMode="auto">
          <a:xfrm>
            <a:off x="1073150" y="4776788"/>
            <a:ext cx="968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Products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31" name="Rectangle 45"/>
          <p:cNvSpPr>
            <a:spLocks noChangeArrowheads="1"/>
          </p:cNvSpPr>
          <p:nvPr/>
        </p:nvSpPr>
        <p:spPr bwMode="auto">
          <a:xfrm>
            <a:off x="3122613" y="5799138"/>
            <a:ext cx="140176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Financial</a:t>
            </a:r>
            <a:r>
              <a:rPr lang="cs-CZ" altLang="cs-CZ" sz="1200" dirty="0" smtClean="0"/>
              <a:t> </a:t>
            </a:r>
          </a:p>
          <a:p>
            <a:pPr algn="ctr" eaLnBrk="1" hangingPunct="1"/>
            <a:r>
              <a:rPr lang="cs-CZ" altLang="cs-CZ" sz="1200" dirty="0" err="1" smtClean="0"/>
              <a:t>estimation</a:t>
            </a:r>
            <a:endParaRPr lang="cs-CZ" altLang="cs-CZ" sz="1200" dirty="0"/>
          </a:p>
        </p:txBody>
      </p:sp>
      <p:sp>
        <p:nvSpPr>
          <p:cNvPr id="4132" name="Rectangle 47"/>
          <p:cNvSpPr>
            <a:spLocks noChangeArrowheads="1"/>
          </p:cNvSpPr>
          <p:nvPr/>
        </p:nvSpPr>
        <p:spPr bwMode="auto">
          <a:xfrm>
            <a:off x="4681538" y="5807075"/>
            <a:ext cx="140176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Success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estimation</a:t>
            </a:r>
            <a:endParaRPr lang="cs-CZ" altLang="cs-CZ" sz="1200" dirty="0" smtClean="0"/>
          </a:p>
          <a:p>
            <a:pPr algn="ctr" eaLnBrk="1" hangingPunct="1"/>
            <a:r>
              <a:rPr lang="cs-CZ" altLang="cs-CZ" sz="1200" dirty="0" smtClean="0"/>
              <a:t>in %</a:t>
            </a:r>
            <a:endParaRPr lang="cs-CZ" altLang="cs-CZ" sz="1200" dirty="0"/>
          </a:p>
        </p:txBody>
      </p:sp>
      <p:sp>
        <p:nvSpPr>
          <p:cNvPr id="4133" name="Rectangle 48"/>
          <p:cNvSpPr>
            <a:spLocks noChangeArrowheads="1"/>
          </p:cNvSpPr>
          <p:nvPr/>
        </p:nvSpPr>
        <p:spPr bwMode="auto">
          <a:xfrm>
            <a:off x="6251575" y="5803900"/>
            <a:ext cx="14017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cs-CZ" altLang="cs-CZ" sz="1200" dirty="0" err="1" smtClean="0"/>
              <a:t>Interactions</a:t>
            </a:r>
            <a:endParaRPr lang="cs-CZ" altLang="cs-CZ" sz="1200" dirty="0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773488" y="55102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5348288" y="55673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>
            <a:off x="6840538" y="5462588"/>
            <a:ext cx="1968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Rectangle 52"/>
          <p:cNvSpPr>
            <a:spLocks noChangeArrowheads="1"/>
          </p:cNvSpPr>
          <p:nvPr/>
        </p:nvSpPr>
        <p:spPr bwMode="auto">
          <a:xfrm>
            <a:off x="5510213" y="1470025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20000</a:t>
            </a:r>
          </a:p>
        </p:txBody>
      </p:sp>
      <p:sp>
        <p:nvSpPr>
          <p:cNvPr id="4138" name="Rectangle 53"/>
          <p:cNvSpPr>
            <a:spLocks noChangeArrowheads="1"/>
          </p:cNvSpPr>
          <p:nvPr/>
        </p:nvSpPr>
        <p:spPr bwMode="auto">
          <a:xfrm>
            <a:off x="6988175" y="146685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Meeting</a:t>
            </a:r>
            <a:endParaRPr lang="cs-CZ" altLang="cs-CZ" sz="1200" dirty="0"/>
          </a:p>
        </p:txBody>
      </p:sp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6242050" y="147320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70%</a:t>
            </a:r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5834063" y="175895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>
            <a:off x="6575425" y="1782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H="1" flipV="1">
            <a:off x="7280275" y="1747838"/>
            <a:ext cx="11113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61"/>
          <p:cNvSpPr>
            <a:spLocks noChangeArrowheads="1"/>
          </p:cNvSpPr>
          <p:nvPr/>
        </p:nvSpPr>
        <p:spPr bwMode="auto">
          <a:xfrm>
            <a:off x="2633663" y="5731430"/>
            <a:ext cx="5503863" cy="6381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44" name="Rectangle 62"/>
          <p:cNvSpPr>
            <a:spLocks noChangeArrowheads="1"/>
          </p:cNvSpPr>
          <p:nvPr/>
        </p:nvSpPr>
        <p:spPr bwMode="auto">
          <a:xfrm>
            <a:off x="5251451" y="1376362"/>
            <a:ext cx="2596770" cy="476250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76" y="529531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4380675" y="661295"/>
            <a:ext cx="434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Only</a:t>
            </a:r>
            <a:r>
              <a:rPr lang="cs-CZ" sz="1200" b="1" dirty="0" smtClean="0">
                <a:solidFill>
                  <a:srgbClr val="FF0000"/>
                </a:solidFill>
              </a:rPr>
              <a:t> Czech </a:t>
            </a:r>
            <a:r>
              <a:rPr lang="cs-CZ" sz="1200" b="1" dirty="0" err="1" smtClean="0">
                <a:solidFill>
                  <a:srgbClr val="FF0000"/>
                </a:solidFill>
              </a:rPr>
              <a:t>course</a:t>
            </a:r>
            <a:r>
              <a:rPr lang="cs-CZ" sz="1200" b="1" dirty="0" smtClean="0">
                <a:solidFill>
                  <a:srgbClr val="FF0000"/>
                </a:solidFill>
              </a:rPr>
              <a:t>  BPH_PIS1</a:t>
            </a:r>
            <a:r>
              <a:rPr lang="cs-CZ" sz="1200" b="1" dirty="0" smtClean="0">
                <a:solidFill>
                  <a:srgbClr val="FF0000"/>
                </a:solidFill>
              </a:rPr>
              <a:t>| 2 </a:t>
            </a:r>
            <a:r>
              <a:rPr lang="cs-CZ" sz="1200" b="1" dirty="0" smtClean="0">
                <a:solidFill>
                  <a:srgbClr val="FF0000"/>
                </a:solidFill>
              </a:rPr>
              <a:t>!!!! a </a:t>
            </a:r>
            <a:r>
              <a:rPr lang="cs-CZ" sz="1200" b="1" dirty="0" smtClean="0">
                <a:solidFill>
                  <a:srgbClr val="FF0000"/>
                </a:solidFill>
              </a:rPr>
              <a:t>MPH_RIOP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dirty="0" smtClean="0"/>
              <a:t>Contact cards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Quotes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3861048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cs-CZ" sz="3200" dirty="0" smtClean="0"/>
              <a:t>Contact card – company -  </a:t>
            </a:r>
            <a:r>
              <a:rPr lang="en-US" altLang="cs-CZ" sz="1800" dirty="0" smtClean="0">
                <a:solidFill>
                  <a:srgbClr val="0070C0"/>
                </a:solidFill>
              </a:rPr>
              <a:t>(Header of the contact card) </a:t>
            </a:r>
            <a:endParaRPr lang="en-US" altLang="cs-CZ" sz="1800" dirty="0">
              <a:solidFill>
                <a:srgbClr val="0070C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r>
              <a:rPr lang="cs-CZ" sz="1200" dirty="0" err="1" smtClean="0"/>
              <a:t>Eric</a:t>
            </a:r>
            <a:r>
              <a:rPr lang="cs-CZ" sz="1200" dirty="0" smtClean="0"/>
              <a:t> </a:t>
            </a:r>
            <a:r>
              <a:rPr lang="cs-CZ" sz="1200" dirty="0" err="1" smtClean="0"/>
              <a:t>Clapton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Luciano </a:t>
            </a:r>
            <a:r>
              <a:rPr lang="cs-CZ" sz="1200" dirty="0" err="1" smtClean="0"/>
              <a:t>Pavarotti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/>
              <a:t>Emir</a:t>
            </a:r>
            <a:r>
              <a:rPr lang="cs-CZ" sz="1200" dirty="0"/>
              <a:t> </a:t>
            </a:r>
            <a:r>
              <a:rPr lang="cs-CZ" sz="1200" dirty="0" err="1"/>
              <a:t>Kusturica</a:t>
            </a: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403381" y="5661248"/>
            <a:ext cx="38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 persons  type card  </a:t>
            </a:r>
            <a:endParaRPr lang="en-US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915816" y="2238380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" y="1470597"/>
            <a:ext cx="2077917" cy="80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25" y="1622996"/>
            <a:ext cx="5917020" cy="2829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601</Words>
  <Application>Microsoft Office PowerPoint</Application>
  <PresentationFormat>Předvádění na obrazovce (4:3)</PresentationFormat>
  <Paragraphs>161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Motiv systému Office</vt:lpstr>
      <vt:lpstr>Introduction to MS Dynamics    (Customer Relationship Management)</vt:lpstr>
      <vt:lpstr>CRM – Customer Relationship Management</vt:lpstr>
      <vt:lpstr>CRM – Customer Relationship Management</vt:lpstr>
      <vt:lpstr>Market leaders </vt:lpstr>
      <vt:lpstr>Prezentace aplikace PowerPoint</vt:lpstr>
      <vt:lpstr>Objects necessary valid for  MPH-AOPM-AOPR (see preceding slide)</vt:lpstr>
      <vt:lpstr>      ERP-CRM </vt:lpstr>
      <vt:lpstr>Contact cards</vt:lpstr>
      <vt:lpstr>Contact card – company -  (Header of the contact card) </vt:lpstr>
      <vt:lpstr>Contact Card-company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   (Customer Relationship Management)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Jaromir Skorkovsky</cp:lastModifiedBy>
  <cp:revision>192</cp:revision>
  <dcterms:created xsi:type="dcterms:W3CDTF">2014-09-15T11:04:04Z</dcterms:created>
  <dcterms:modified xsi:type="dcterms:W3CDTF">2017-11-03T08:48:00Z</dcterms:modified>
</cp:coreProperties>
</file>