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87" r:id="rId3"/>
    <p:sldId id="288" r:id="rId4"/>
    <p:sldId id="289" r:id="rId5"/>
    <p:sldId id="290" r:id="rId6"/>
    <p:sldId id="291" r:id="rId7"/>
    <p:sldId id="294" r:id="rId8"/>
    <p:sldId id="295" r:id="rId9"/>
    <p:sldId id="296" r:id="rId10"/>
    <p:sldId id="298" r:id="rId11"/>
    <p:sldId id="273" r:id="rId12"/>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a:srgbClr val="66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750" autoAdjust="0"/>
  </p:normalViewPr>
  <p:slideViewPr>
    <p:cSldViewPr>
      <p:cViewPr varScale="1">
        <p:scale>
          <a:sx n="84" d="100"/>
          <a:sy n="84" d="100"/>
        </p:scale>
        <p:origin x="1164" y="78"/>
      </p:cViewPr>
      <p:guideLst>
        <p:guide orient="horz" pos="2160"/>
        <p:guide pos="2880"/>
      </p:guideLst>
    </p:cSldViewPr>
  </p:slideViewPr>
  <p:notesTextViewPr>
    <p:cViewPr>
      <p:scale>
        <a:sx n="1" d="1"/>
        <a:sy n="1" d="1"/>
      </p:scale>
      <p:origin x="0" y="0"/>
    </p:cViewPr>
  </p:notesTextViewPr>
  <p:sorterViewPr>
    <p:cViewPr>
      <p:scale>
        <a:sx n="90" d="100"/>
        <a:sy n="90" d="100"/>
      </p:scale>
      <p:origin x="0" y="0"/>
    </p:cViewPr>
  </p:sorterViewPr>
  <p:notesViewPr>
    <p:cSldViewPr>
      <p:cViewPr varScale="1">
        <p:scale>
          <a:sx n="83" d="100"/>
          <a:sy n="83" d="100"/>
        </p:scale>
        <p:origin x="-1992"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92718D1-C4BE-49EF-A912-C04C3E5A2C87}" type="datetimeFigureOut">
              <a:rPr lang="cs-CZ" smtClean="0"/>
              <a:t>23.11.2017</a:t>
            </a:fld>
            <a:endParaRPr lang="cs-CZ"/>
          </a:p>
        </p:txBody>
      </p:sp>
      <p:sp>
        <p:nvSpPr>
          <p:cNvPr id="4" name="Zástupný symbol pro obrázek snímk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2D17B6E-4D73-4451-BFBE-AD093870FDDC}" type="slidenum">
              <a:rPr lang="cs-CZ" smtClean="0"/>
              <a:t>‹#›</a:t>
            </a:fld>
            <a:endParaRPr lang="cs-CZ"/>
          </a:p>
        </p:txBody>
      </p:sp>
    </p:spTree>
    <p:extLst>
      <p:ext uri="{BB962C8B-B14F-4D97-AF65-F5344CB8AC3E}">
        <p14:creationId xmlns:p14="http://schemas.microsoft.com/office/powerpoint/2010/main" val="37044623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52D17B6E-4D73-4451-BFBE-AD093870FDDC}" type="slidenum">
              <a:rPr lang="cs-CZ" smtClean="0"/>
              <a:t>1</a:t>
            </a:fld>
            <a:endParaRPr lang="cs-CZ"/>
          </a:p>
        </p:txBody>
      </p:sp>
    </p:spTree>
    <p:extLst>
      <p:ext uri="{BB962C8B-B14F-4D97-AF65-F5344CB8AC3E}">
        <p14:creationId xmlns:p14="http://schemas.microsoft.com/office/powerpoint/2010/main" val="6787401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smtClean="0"/>
              <a:t>Kliknutím lze upravit styl.</a:t>
            </a:r>
            <a:endParaRPr lang="cs-CZ"/>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cs-CZ"/>
          </a:p>
        </p:txBody>
      </p:sp>
      <p:sp>
        <p:nvSpPr>
          <p:cNvPr id="4" name="Zástupný symbol pro datum 3"/>
          <p:cNvSpPr>
            <a:spLocks noGrp="1"/>
          </p:cNvSpPr>
          <p:nvPr>
            <p:ph type="dt" sz="half" idx="10"/>
          </p:nvPr>
        </p:nvSpPr>
        <p:spPr/>
        <p:txBody>
          <a:bodyPr/>
          <a:lstStyle/>
          <a:p>
            <a:fld id="{0AD7FF0E-1D5E-4F02-BD4B-064F00A83B5F}" type="datetimeFigureOut">
              <a:rPr lang="cs-CZ" smtClean="0"/>
              <a:t>23.11.2017</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B40E160F-AE33-4E2B-832F-AAE1941BCBD8}" type="slidenum">
              <a:rPr lang="cs-CZ" smtClean="0"/>
              <a:t>‹#›</a:t>
            </a:fld>
            <a:endParaRPr lang="cs-CZ"/>
          </a:p>
        </p:txBody>
      </p:sp>
    </p:spTree>
    <p:extLst>
      <p:ext uri="{BB962C8B-B14F-4D97-AF65-F5344CB8AC3E}">
        <p14:creationId xmlns:p14="http://schemas.microsoft.com/office/powerpoint/2010/main" val="10089412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0AD7FF0E-1D5E-4F02-BD4B-064F00A83B5F}" type="datetimeFigureOut">
              <a:rPr lang="cs-CZ" smtClean="0"/>
              <a:t>23.11.2017</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B40E160F-AE33-4E2B-832F-AAE1941BCBD8}" type="slidenum">
              <a:rPr lang="cs-CZ" smtClean="0"/>
              <a:t>‹#›</a:t>
            </a:fld>
            <a:endParaRPr lang="cs-CZ"/>
          </a:p>
        </p:txBody>
      </p:sp>
    </p:spTree>
    <p:extLst>
      <p:ext uri="{BB962C8B-B14F-4D97-AF65-F5344CB8AC3E}">
        <p14:creationId xmlns:p14="http://schemas.microsoft.com/office/powerpoint/2010/main" val="12297392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0AD7FF0E-1D5E-4F02-BD4B-064F00A83B5F}" type="datetimeFigureOut">
              <a:rPr lang="cs-CZ" smtClean="0"/>
              <a:t>23.11.2017</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B40E160F-AE33-4E2B-832F-AAE1941BCBD8}" type="slidenum">
              <a:rPr lang="cs-CZ" smtClean="0"/>
              <a:t>‹#›</a:t>
            </a:fld>
            <a:endParaRPr lang="cs-CZ"/>
          </a:p>
        </p:txBody>
      </p:sp>
    </p:spTree>
    <p:extLst>
      <p:ext uri="{BB962C8B-B14F-4D97-AF65-F5344CB8AC3E}">
        <p14:creationId xmlns:p14="http://schemas.microsoft.com/office/powerpoint/2010/main" val="34953635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idx="1"/>
          </p:nvPr>
        </p:nvSpPr>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0AD7FF0E-1D5E-4F02-BD4B-064F00A83B5F}" type="datetimeFigureOut">
              <a:rPr lang="cs-CZ" smtClean="0"/>
              <a:t>23.11.2017</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B40E160F-AE33-4E2B-832F-AAE1941BCBD8}" type="slidenum">
              <a:rPr lang="cs-CZ" smtClean="0"/>
              <a:t>‹#›</a:t>
            </a:fld>
            <a:endParaRPr lang="cs-CZ"/>
          </a:p>
        </p:txBody>
      </p:sp>
    </p:spTree>
    <p:extLst>
      <p:ext uri="{BB962C8B-B14F-4D97-AF65-F5344CB8AC3E}">
        <p14:creationId xmlns:p14="http://schemas.microsoft.com/office/powerpoint/2010/main" val="41397160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smtClean="0"/>
              <a:t>Kliknutím lze upravit styl.</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Zástupný symbol pro datum 3"/>
          <p:cNvSpPr>
            <a:spLocks noGrp="1"/>
          </p:cNvSpPr>
          <p:nvPr>
            <p:ph type="dt" sz="half" idx="10"/>
          </p:nvPr>
        </p:nvSpPr>
        <p:spPr/>
        <p:txBody>
          <a:bodyPr/>
          <a:lstStyle/>
          <a:p>
            <a:fld id="{0AD7FF0E-1D5E-4F02-BD4B-064F00A83B5F}" type="datetimeFigureOut">
              <a:rPr lang="cs-CZ" smtClean="0"/>
              <a:t>23.11.2017</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B40E160F-AE33-4E2B-832F-AAE1941BCBD8}" type="slidenum">
              <a:rPr lang="cs-CZ" smtClean="0"/>
              <a:t>‹#›</a:t>
            </a:fld>
            <a:endParaRPr lang="cs-CZ"/>
          </a:p>
        </p:txBody>
      </p:sp>
    </p:spTree>
    <p:extLst>
      <p:ext uri="{BB962C8B-B14F-4D97-AF65-F5344CB8AC3E}">
        <p14:creationId xmlns:p14="http://schemas.microsoft.com/office/powerpoint/2010/main" val="10205644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p>
            <a:fld id="{0AD7FF0E-1D5E-4F02-BD4B-064F00A83B5F}" type="datetimeFigureOut">
              <a:rPr lang="cs-CZ" smtClean="0"/>
              <a:t>23.11.2017</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B40E160F-AE33-4E2B-832F-AAE1941BCBD8}" type="slidenum">
              <a:rPr lang="cs-CZ" smtClean="0"/>
              <a:t>‹#›</a:t>
            </a:fld>
            <a:endParaRPr lang="cs-CZ"/>
          </a:p>
        </p:txBody>
      </p:sp>
    </p:spTree>
    <p:extLst>
      <p:ext uri="{BB962C8B-B14F-4D97-AF65-F5344CB8AC3E}">
        <p14:creationId xmlns:p14="http://schemas.microsoft.com/office/powerpoint/2010/main" val="13574079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Kliknutím lze upravit styl.</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p>
            <a:fld id="{0AD7FF0E-1D5E-4F02-BD4B-064F00A83B5F}" type="datetimeFigureOut">
              <a:rPr lang="cs-CZ" smtClean="0"/>
              <a:t>23.11.2017</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B40E160F-AE33-4E2B-832F-AAE1941BCBD8}" type="slidenum">
              <a:rPr lang="cs-CZ" smtClean="0"/>
              <a:t>‹#›</a:t>
            </a:fld>
            <a:endParaRPr lang="cs-CZ"/>
          </a:p>
        </p:txBody>
      </p:sp>
    </p:spTree>
    <p:extLst>
      <p:ext uri="{BB962C8B-B14F-4D97-AF65-F5344CB8AC3E}">
        <p14:creationId xmlns:p14="http://schemas.microsoft.com/office/powerpoint/2010/main" val="25894310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2"/>
          <p:cNvSpPr>
            <a:spLocks noGrp="1"/>
          </p:cNvSpPr>
          <p:nvPr>
            <p:ph type="dt" sz="half" idx="10"/>
          </p:nvPr>
        </p:nvSpPr>
        <p:spPr/>
        <p:txBody>
          <a:bodyPr/>
          <a:lstStyle/>
          <a:p>
            <a:fld id="{0AD7FF0E-1D5E-4F02-BD4B-064F00A83B5F}" type="datetimeFigureOut">
              <a:rPr lang="cs-CZ" smtClean="0"/>
              <a:t>23.11.2017</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B40E160F-AE33-4E2B-832F-AAE1941BCBD8}" type="slidenum">
              <a:rPr lang="cs-CZ" smtClean="0"/>
              <a:t>‹#›</a:t>
            </a:fld>
            <a:endParaRPr lang="cs-CZ"/>
          </a:p>
        </p:txBody>
      </p:sp>
    </p:spTree>
    <p:extLst>
      <p:ext uri="{BB962C8B-B14F-4D97-AF65-F5344CB8AC3E}">
        <p14:creationId xmlns:p14="http://schemas.microsoft.com/office/powerpoint/2010/main" val="24212613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0AD7FF0E-1D5E-4F02-BD4B-064F00A83B5F}" type="datetimeFigureOut">
              <a:rPr lang="cs-CZ" smtClean="0"/>
              <a:t>23.11.2017</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B40E160F-AE33-4E2B-832F-AAE1941BCBD8}" type="slidenum">
              <a:rPr lang="cs-CZ" smtClean="0"/>
              <a:t>‹#›</a:t>
            </a:fld>
            <a:endParaRPr lang="cs-CZ"/>
          </a:p>
        </p:txBody>
      </p:sp>
    </p:spTree>
    <p:extLst>
      <p:ext uri="{BB962C8B-B14F-4D97-AF65-F5344CB8AC3E}">
        <p14:creationId xmlns:p14="http://schemas.microsoft.com/office/powerpoint/2010/main" val="36339069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Kliknutím lze upravit styl.</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4"/>
          <p:cNvSpPr>
            <a:spLocks noGrp="1"/>
          </p:cNvSpPr>
          <p:nvPr>
            <p:ph type="dt" sz="half" idx="10"/>
          </p:nvPr>
        </p:nvSpPr>
        <p:spPr/>
        <p:txBody>
          <a:bodyPr/>
          <a:lstStyle/>
          <a:p>
            <a:fld id="{0AD7FF0E-1D5E-4F02-BD4B-064F00A83B5F}" type="datetimeFigureOut">
              <a:rPr lang="cs-CZ" smtClean="0"/>
              <a:t>23.11.2017</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B40E160F-AE33-4E2B-832F-AAE1941BCBD8}" type="slidenum">
              <a:rPr lang="cs-CZ" smtClean="0"/>
              <a:t>‹#›</a:t>
            </a:fld>
            <a:endParaRPr lang="cs-CZ"/>
          </a:p>
        </p:txBody>
      </p:sp>
    </p:spTree>
    <p:extLst>
      <p:ext uri="{BB962C8B-B14F-4D97-AF65-F5344CB8AC3E}">
        <p14:creationId xmlns:p14="http://schemas.microsoft.com/office/powerpoint/2010/main" val="32779277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Kliknutím lze upravit styl.</a:t>
            </a:r>
            <a:endParaRPr lang="cs-CZ"/>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4"/>
          <p:cNvSpPr>
            <a:spLocks noGrp="1"/>
          </p:cNvSpPr>
          <p:nvPr>
            <p:ph type="dt" sz="half" idx="10"/>
          </p:nvPr>
        </p:nvSpPr>
        <p:spPr/>
        <p:txBody>
          <a:bodyPr/>
          <a:lstStyle/>
          <a:p>
            <a:fld id="{0AD7FF0E-1D5E-4F02-BD4B-064F00A83B5F}" type="datetimeFigureOut">
              <a:rPr lang="cs-CZ" smtClean="0"/>
              <a:t>23.11.2017</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B40E160F-AE33-4E2B-832F-AAE1941BCBD8}" type="slidenum">
              <a:rPr lang="cs-CZ" smtClean="0"/>
              <a:t>‹#›</a:t>
            </a:fld>
            <a:endParaRPr lang="cs-CZ"/>
          </a:p>
        </p:txBody>
      </p:sp>
    </p:spTree>
    <p:extLst>
      <p:ext uri="{BB962C8B-B14F-4D97-AF65-F5344CB8AC3E}">
        <p14:creationId xmlns:p14="http://schemas.microsoft.com/office/powerpoint/2010/main" val="37405320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smtClean="0"/>
              <a:t>Kliknutím lze upravit styl.</a:t>
            </a:r>
            <a:endParaRPr lang="cs-CZ"/>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D7FF0E-1D5E-4F02-BD4B-064F00A83B5F}" type="datetimeFigureOut">
              <a:rPr lang="cs-CZ" smtClean="0"/>
              <a:t>23.11.2017</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0E160F-AE33-4E2B-832F-AAE1941BCBD8}" type="slidenum">
              <a:rPr lang="cs-CZ" smtClean="0"/>
              <a:t>‹#›</a:t>
            </a:fld>
            <a:endParaRPr lang="cs-CZ"/>
          </a:p>
        </p:txBody>
      </p:sp>
    </p:spTree>
    <p:extLst>
      <p:ext uri="{BB962C8B-B14F-4D97-AF65-F5344CB8AC3E}">
        <p14:creationId xmlns:p14="http://schemas.microsoft.com/office/powerpoint/2010/main" val="17292921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dirty="0" err="1" smtClean="0"/>
              <a:t>Decision</a:t>
            </a:r>
            <a:r>
              <a:rPr lang="cs-CZ" dirty="0" smtClean="0"/>
              <a:t> </a:t>
            </a:r>
            <a:r>
              <a:rPr lang="cs-CZ" dirty="0" err="1" smtClean="0"/>
              <a:t>trees</a:t>
            </a:r>
            <a:r>
              <a:rPr lang="en-US" dirty="0" smtClean="0"/>
              <a:t>(</a:t>
            </a:r>
            <a:r>
              <a:rPr lang="cs-CZ" dirty="0" err="1" smtClean="0"/>
              <a:t>basics</a:t>
            </a:r>
            <a:r>
              <a:rPr lang="cs-CZ" smtClean="0"/>
              <a:t>)</a:t>
            </a:r>
            <a:endParaRPr lang="en-US" dirty="0"/>
          </a:p>
        </p:txBody>
      </p:sp>
      <p:sp>
        <p:nvSpPr>
          <p:cNvPr id="3" name="Podnadpis 2"/>
          <p:cNvSpPr>
            <a:spLocks noGrp="1"/>
          </p:cNvSpPr>
          <p:nvPr>
            <p:ph type="subTitle" idx="1"/>
          </p:nvPr>
        </p:nvSpPr>
        <p:spPr/>
        <p:txBody>
          <a:bodyPr>
            <a:normAutofit/>
          </a:bodyPr>
          <a:lstStyle/>
          <a:p>
            <a:r>
              <a:rPr lang="en-ZA" sz="1800" dirty="0" err="1" smtClean="0"/>
              <a:t>Ing.J.Skorkovský</a:t>
            </a:r>
            <a:r>
              <a:rPr lang="en-ZA" sz="1800" dirty="0" smtClean="0"/>
              <a:t>, </a:t>
            </a:r>
            <a:r>
              <a:rPr lang="en-ZA" sz="1800" dirty="0" err="1" smtClean="0"/>
              <a:t>CSc</a:t>
            </a:r>
            <a:r>
              <a:rPr lang="en-ZA" sz="1800" dirty="0" smtClean="0"/>
              <a:t>,</a:t>
            </a:r>
          </a:p>
          <a:p>
            <a:r>
              <a:rPr lang="en-ZA" sz="1800" dirty="0" smtClean="0"/>
              <a:t>Department of Corporate Economy</a:t>
            </a:r>
          </a:p>
          <a:p>
            <a:r>
              <a:rPr lang="en-ZA" sz="1800" dirty="0" smtClean="0"/>
              <a:t>FACULTY OF ECONOMICS AND ADMINISTRATION</a:t>
            </a:r>
          </a:p>
          <a:p>
            <a:r>
              <a:rPr lang="en-ZA" sz="1800" dirty="0" smtClean="0"/>
              <a:t>Masaryk University Brno</a:t>
            </a:r>
          </a:p>
          <a:p>
            <a:r>
              <a:rPr lang="en-ZA" sz="1800" dirty="0" smtClean="0"/>
              <a:t>Czech Republic</a:t>
            </a:r>
            <a:endParaRPr lang="en-ZA" sz="1800" dirty="0"/>
          </a:p>
        </p:txBody>
      </p:sp>
    </p:spTree>
    <p:extLst>
      <p:ext uri="{BB962C8B-B14F-4D97-AF65-F5344CB8AC3E}">
        <p14:creationId xmlns:p14="http://schemas.microsoft.com/office/powerpoint/2010/main" val="31493368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ulka 4"/>
          <p:cNvGraphicFramePr>
            <a:graphicFrameLocks noGrp="1"/>
          </p:cNvGraphicFramePr>
          <p:nvPr>
            <p:extLst>
              <p:ext uri="{D42A27DB-BD31-4B8C-83A1-F6EECF244321}">
                <p14:modId xmlns:p14="http://schemas.microsoft.com/office/powerpoint/2010/main" val="2995673056"/>
              </p:ext>
            </p:extLst>
          </p:nvPr>
        </p:nvGraphicFramePr>
        <p:xfrm>
          <a:off x="1691681" y="1484777"/>
          <a:ext cx="6264694" cy="4032454"/>
        </p:xfrm>
        <a:graphic>
          <a:graphicData uri="http://schemas.openxmlformats.org/drawingml/2006/table">
            <a:tbl>
              <a:tblPr>
                <a:tableStyleId>{5C22544A-7EE6-4342-B048-85BDC9FD1C3A}</a:tableStyleId>
              </a:tblPr>
              <a:tblGrid>
                <a:gridCol w="779534">
                  <a:extLst>
                    <a:ext uri="{9D8B030D-6E8A-4147-A177-3AD203B41FA5}">
                      <a16:colId xmlns:a16="http://schemas.microsoft.com/office/drawing/2014/main" val="355731187"/>
                    </a:ext>
                  </a:extLst>
                </a:gridCol>
                <a:gridCol w="990658">
                  <a:extLst>
                    <a:ext uri="{9D8B030D-6E8A-4147-A177-3AD203B41FA5}">
                      <a16:colId xmlns:a16="http://schemas.microsoft.com/office/drawing/2014/main" val="1880515958"/>
                    </a:ext>
                  </a:extLst>
                </a:gridCol>
                <a:gridCol w="1059680">
                  <a:extLst>
                    <a:ext uri="{9D8B030D-6E8A-4147-A177-3AD203B41FA5}">
                      <a16:colId xmlns:a16="http://schemas.microsoft.com/office/drawing/2014/main" val="2830155935"/>
                    </a:ext>
                  </a:extLst>
                </a:gridCol>
                <a:gridCol w="962237">
                  <a:extLst>
                    <a:ext uri="{9D8B030D-6E8A-4147-A177-3AD203B41FA5}">
                      <a16:colId xmlns:a16="http://schemas.microsoft.com/office/drawing/2014/main" val="3714650676"/>
                    </a:ext>
                  </a:extLst>
                </a:gridCol>
                <a:gridCol w="913517">
                  <a:extLst>
                    <a:ext uri="{9D8B030D-6E8A-4147-A177-3AD203B41FA5}">
                      <a16:colId xmlns:a16="http://schemas.microsoft.com/office/drawing/2014/main" val="1293599129"/>
                    </a:ext>
                  </a:extLst>
                </a:gridCol>
                <a:gridCol w="779534">
                  <a:extLst>
                    <a:ext uri="{9D8B030D-6E8A-4147-A177-3AD203B41FA5}">
                      <a16:colId xmlns:a16="http://schemas.microsoft.com/office/drawing/2014/main" val="3342351488"/>
                    </a:ext>
                  </a:extLst>
                </a:gridCol>
                <a:gridCol w="779534">
                  <a:extLst>
                    <a:ext uri="{9D8B030D-6E8A-4147-A177-3AD203B41FA5}">
                      <a16:colId xmlns:a16="http://schemas.microsoft.com/office/drawing/2014/main" val="4094667822"/>
                    </a:ext>
                  </a:extLst>
                </a:gridCol>
              </a:tblGrid>
              <a:tr h="280402">
                <a:tc>
                  <a:txBody>
                    <a:bodyPr/>
                    <a:lstStyle/>
                    <a:p>
                      <a:pPr algn="l" fontAlgn="b"/>
                      <a:endParaRPr lang="cs-CZ"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cs-CZ"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cs-CZ"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cs-CZ"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cs-CZ"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cs-CZ"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cs-CZ"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648773922"/>
                  </a:ext>
                </a:extLst>
              </a:tr>
              <a:tr h="280402">
                <a:tc>
                  <a:txBody>
                    <a:bodyPr/>
                    <a:lstStyle/>
                    <a:p>
                      <a:pPr algn="l" fontAlgn="b"/>
                      <a:endParaRPr lang="cs-CZ" sz="1100" b="0" i="0" u="none" strike="noStrike">
                        <a:solidFill>
                          <a:srgbClr val="000000"/>
                        </a:solidFill>
                        <a:effectLst/>
                        <a:latin typeface="Calibri" panose="020F0502020204030204" pitchFamily="34" charset="0"/>
                      </a:endParaRPr>
                    </a:p>
                  </a:txBody>
                  <a:tcPr marL="9525" marR="9525" marT="9525" marB="0" anchor="b"/>
                </a:tc>
                <a:tc gridSpan="2">
                  <a:txBody>
                    <a:bodyPr/>
                    <a:lstStyle/>
                    <a:p>
                      <a:pPr algn="l" fontAlgn="b"/>
                      <a:r>
                        <a:rPr lang="cs-CZ" sz="1100" u="none" strike="noStrike">
                          <a:effectLst/>
                        </a:rPr>
                        <a:t>Decision tree calculation </a:t>
                      </a:r>
                      <a:endParaRPr lang="cs-CZ" sz="1100" b="0" i="0" u="none" strike="noStrike">
                        <a:solidFill>
                          <a:srgbClr val="FF0000"/>
                        </a:solidFill>
                        <a:effectLst/>
                        <a:latin typeface="Calibri" panose="020F0502020204030204" pitchFamily="34" charset="0"/>
                      </a:endParaRPr>
                    </a:p>
                  </a:txBody>
                  <a:tcPr marL="9525" marR="9525" marT="9525" marB="0" anchor="b"/>
                </a:tc>
                <a:tc hMerge="1">
                  <a:txBody>
                    <a:bodyPr/>
                    <a:lstStyle/>
                    <a:p>
                      <a:endParaRPr lang="cs-CZ"/>
                    </a:p>
                  </a:txBody>
                  <a:tcPr/>
                </a:tc>
                <a:tc>
                  <a:txBody>
                    <a:bodyPr/>
                    <a:lstStyle/>
                    <a:p>
                      <a:pPr algn="l" fontAlgn="b"/>
                      <a:endParaRPr lang="cs-CZ"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cs-CZ"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cs-CZ"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cs-CZ"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420440716"/>
                  </a:ext>
                </a:extLst>
              </a:tr>
              <a:tr h="267050">
                <a:tc>
                  <a:txBody>
                    <a:bodyPr/>
                    <a:lstStyle/>
                    <a:p>
                      <a:pPr algn="l" fontAlgn="b"/>
                      <a:endParaRPr lang="cs-CZ"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cs-CZ"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cs-CZ"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cs-CZ"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cs-CZ"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cs-CZ"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cs-CZ"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889534010"/>
                  </a:ext>
                </a:extLst>
              </a:tr>
              <a:tr h="267050">
                <a:tc>
                  <a:txBody>
                    <a:bodyPr/>
                    <a:lstStyle/>
                    <a:p>
                      <a:pPr algn="l" fontAlgn="b"/>
                      <a:endParaRPr lang="cs-CZ"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cs-CZ" sz="1100" u="none" strike="noStrike">
                          <a:effectLst/>
                        </a:rPr>
                        <a:t>Outcome</a:t>
                      </a:r>
                      <a:endParaRPr lang="cs-CZ"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cs-CZ" sz="1100" u="none" strike="noStrike">
                          <a:effectLst/>
                        </a:rPr>
                        <a:t>Probability</a:t>
                      </a:r>
                      <a:endParaRPr lang="cs-CZ"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cs-CZ" sz="1100" u="none" strike="noStrike">
                          <a:effectLst/>
                        </a:rPr>
                        <a:t>EVA</a:t>
                      </a:r>
                      <a:endParaRPr lang="cs-CZ"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cs-CZ" sz="1100" u="none" strike="noStrike">
                          <a:effectLst/>
                        </a:rPr>
                        <a:t>Expand</a:t>
                      </a:r>
                      <a:endParaRPr lang="cs-CZ"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cs-CZ" sz="1100" u="none" strike="noStrike">
                          <a:effectLst/>
                        </a:rPr>
                        <a:t> </a:t>
                      </a:r>
                      <a:endParaRPr lang="cs-CZ"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cs-CZ"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703390558"/>
                  </a:ext>
                </a:extLst>
              </a:tr>
              <a:tr h="267050">
                <a:tc>
                  <a:txBody>
                    <a:bodyPr/>
                    <a:lstStyle/>
                    <a:p>
                      <a:pPr algn="l" fontAlgn="b"/>
                      <a:endParaRPr lang="cs-CZ"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cs-CZ" sz="1000" u="none" strike="noStrike">
                          <a:effectLst/>
                        </a:rPr>
                        <a:t>3 000 000,00</a:t>
                      </a:r>
                      <a:endParaRPr lang="cs-CZ" sz="1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cs-CZ" sz="1000" u="none" strike="noStrike">
                          <a:effectLst/>
                        </a:rPr>
                        <a:t>0,80</a:t>
                      </a:r>
                      <a:endParaRPr lang="cs-CZ" sz="1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cs-CZ" sz="1000" u="none" strike="noStrike">
                          <a:effectLst/>
                        </a:rPr>
                        <a:t> </a:t>
                      </a:r>
                      <a:endParaRPr lang="cs-CZ" sz="1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cs-CZ" sz="1000" u="none" strike="noStrike">
                          <a:effectLst/>
                        </a:rPr>
                        <a:t> </a:t>
                      </a:r>
                      <a:endParaRPr lang="cs-CZ" sz="1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cs-CZ" sz="1000" u="none" strike="noStrike">
                          <a:effectLst/>
                        </a:rPr>
                        <a:t> </a:t>
                      </a:r>
                      <a:endParaRPr lang="cs-CZ" sz="1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cs-CZ"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651241934"/>
                  </a:ext>
                </a:extLst>
              </a:tr>
              <a:tr h="267050">
                <a:tc>
                  <a:txBody>
                    <a:bodyPr/>
                    <a:lstStyle/>
                    <a:p>
                      <a:pPr algn="l" fontAlgn="b"/>
                      <a:endParaRPr lang="cs-CZ"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cs-CZ" sz="1000" u="none" strike="noStrike">
                          <a:effectLst/>
                        </a:rPr>
                        <a:t>700 000,00</a:t>
                      </a:r>
                      <a:endParaRPr lang="cs-CZ" sz="1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cs-CZ" sz="1000" u="none" strike="noStrike">
                          <a:effectLst/>
                        </a:rPr>
                        <a:t>0,20</a:t>
                      </a:r>
                      <a:endParaRPr lang="cs-CZ" sz="1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cs-CZ" sz="1000" u="none" strike="noStrike">
                          <a:effectLst/>
                        </a:rPr>
                        <a:t>2 540 000,00</a:t>
                      </a:r>
                      <a:endParaRPr lang="cs-CZ" sz="1000" b="0" i="0" u="none" strike="noStrike">
                        <a:solidFill>
                          <a:srgbClr val="FF0000"/>
                        </a:solidFill>
                        <a:effectLst/>
                        <a:latin typeface="Calibri" panose="020F0502020204030204" pitchFamily="34" charset="0"/>
                      </a:endParaRPr>
                    </a:p>
                  </a:txBody>
                  <a:tcPr marL="9525" marR="9525" marT="9525" marB="0" anchor="b"/>
                </a:tc>
                <a:tc>
                  <a:txBody>
                    <a:bodyPr/>
                    <a:lstStyle/>
                    <a:p>
                      <a:pPr algn="ctr" fontAlgn="b"/>
                      <a:r>
                        <a:rPr lang="cs-CZ" sz="1000" u="none" strike="noStrike">
                          <a:effectLst/>
                        </a:rPr>
                        <a:t> </a:t>
                      </a:r>
                      <a:endParaRPr lang="cs-CZ" sz="1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cs-CZ" sz="1000" u="none" strike="noStrike">
                          <a:effectLst/>
                        </a:rPr>
                        <a:t> </a:t>
                      </a:r>
                      <a:endParaRPr lang="cs-CZ" sz="1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cs-CZ"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781206550"/>
                  </a:ext>
                </a:extLst>
              </a:tr>
              <a:tr h="267050">
                <a:tc>
                  <a:txBody>
                    <a:bodyPr/>
                    <a:lstStyle/>
                    <a:p>
                      <a:pPr algn="l" fontAlgn="b"/>
                      <a:endParaRPr lang="cs-CZ"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cs-CZ" sz="1000" u="none" strike="noStrike">
                          <a:effectLst/>
                        </a:rPr>
                        <a:t> </a:t>
                      </a:r>
                      <a:endParaRPr lang="cs-CZ" sz="1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cs-CZ" sz="1000" u="none" strike="noStrike">
                          <a:effectLst/>
                        </a:rPr>
                        <a:t> </a:t>
                      </a:r>
                      <a:endParaRPr lang="cs-CZ" sz="1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cs-CZ" sz="1000" u="none" strike="noStrike">
                          <a:effectLst/>
                        </a:rPr>
                        <a:t> </a:t>
                      </a:r>
                      <a:endParaRPr lang="cs-CZ" sz="1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cs-CZ" sz="1000" u="none" strike="noStrike">
                          <a:effectLst/>
                        </a:rPr>
                        <a:t> </a:t>
                      </a:r>
                      <a:endParaRPr lang="cs-CZ" sz="1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cs-CZ" sz="1000" u="none" strike="noStrike">
                          <a:effectLst/>
                        </a:rPr>
                        <a:t> </a:t>
                      </a:r>
                      <a:endParaRPr lang="cs-CZ" sz="1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cs-CZ"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480084160"/>
                  </a:ext>
                </a:extLst>
              </a:tr>
              <a:tr h="267050">
                <a:tc>
                  <a:txBody>
                    <a:bodyPr/>
                    <a:lstStyle/>
                    <a:p>
                      <a:pPr algn="l" fontAlgn="b"/>
                      <a:endParaRPr lang="cs-CZ"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cs-CZ" sz="1000" u="none" strike="noStrike">
                          <a:effectLst/>
                        </a:rPr>
                        <a:t>2 540 000,00</a:t>
                      </a:r>
                      <a:endParaRPr lang="cs-CZ" sz="1000" b="0" i="0" u="none" strike="noStrike">
                        <a:solidFill>
                          <a:srgbClr val="FF0000"/>
                        </a:solidFill>
                        <a:effectLst/>
                        <a:latin typeface="Calibri" panose="020F0502020204030204" pitchFamily="34" charset="0"/>
                      </a:endParaRPr>
                    </a:p>
                  </a:txBody>
                  <a:tcPr marL="9525" marR="9525" marT="9525" marB="0" anchor="b"/>
                </a:tc>
                <a:tc>
                  <a:txBody>
                    <a:bodyPr/>
                    <a:lstStyle/>
                    <a:p>
                      <a:pPr algn="ctr" fontAlgn="b"/>
                      <a:r>
                        <a:rPr lang="cs-CZ" sz="1000" u="none" strike="noStrike">
                          <a:effectLst/>
                        </a:rPr>
                        <a:t> </a:t>
                      </a:r>
                      <a:endParaRPr lang="cs-CZ" sz="1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cs-CZ" sz="1000" u="none" strike="noStrike">
                          <a:effectLst/>
                        </a:rPr>
                        <a:t>1 740 000,00</a:t>
                      </a:r>
                      <a:endParaRPr lang="cs-CZ" sz="1000" b="0" i="0" u="none" strike="noStrike">
                        <a:solidFill>
                          <a:srgbClr val="0070C0"/>
                        </a:solidFill>
                        <a:effectLst/>
                        <a:latin typeface="Calibri" panose="020F0502020204030204" pitchFamily="34" charset="0"/>
                      </a:endParaRPr>
                    </a:p>
                  </a:txBody>
                  <a:tcPr marL="9525" marR="9525" marT="9525" marB="0" anchor="b"/>
                </a:tc>
                <a:tc>
                  <a:txBody>
                    <a:bodyPr/>
                    <a:lstStyle/>
                    <a:p>
                      <a:pPr algn="ctr" fontAlgn="b"/>
                      <a:r>
                        <a:rPr lang="cs-CZ" sz="1000" u="none" strike="noStrike">
                          <a:effectLst/>
                        </a:rPr>
                        <a:t>-800 000,00</a:t>
                      </a:r>
                      <a:endParaRPr lang="cs-CZ" sz="1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cs-CZ" sz="1000" u="none" strike="noStrike">
                          <a:effectLst/>
                        </a:rPr>
                        <a:t> </a:t>
                      </a:r>
                      <a:endParaRPr lang="cs-CZ" sz="1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cs-CZ"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039324556"/>
                  </a:ext>
                </a:extLst>
              </a:tr>
              <a:tr h="267050">
                <a:tc>
                  <a:txBody>
                    <a:bodyPr/>
                    <a:lstStyle/>
                    <a:p>
                      <a:pPr algn="l" fontAlgn="b"/>
                      <a:endParaRPr lang="cs-CZ"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cs-CZ" sz="1000" u="none" strike="noStrike">
                          <a:effectLst/>
                        </a:rPr>
                        <a:t>1 740 000,00</a:t>
                      </a:r>
                      <a:endParaRPr lang="cs-CZ" sz="1000" b="0" i="0" u="none" strike="noStrike">
                        <a:solidFill>
                          <a:srgbClr val="0070C0"/>
                        </a:solidFill>
                        <a:effectLst/>
                        <a:latin typeface="Calibri" panose="020F0502020204030204" pitchFamily="34" charset="0"/>
                      </a:endParaRPr>
                    </a:p>
                  </a:txBody>
                  <a:tcPr marL="9525" marR="9525" marT="9525" marB="0" anchor="b"/>
                </a:tc>
                <a:tc>
                  <a:txBody>
                    <a:bodyPr/>
                    <a:lstStyle/>
                    <a:p>
                      <a:pPr algn="ctr" fontAlgn="b"/>
                      <a:r>
                        <a:rPr lang="cs-CZ" sz="1000" u="none" strike="noStrike">
                          <a:effectLst/>
                        </a:rPr>
                        <a:t>0,60</a:t>
                      </a:r>
                      <a:endParaRPr lang="cs-CZ" sz="1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cs-CZ" sz="1000" u="none" strike="noStrike">
                          <a:effectLst/>
                        </a:rPr>
                        <a:t> </a:t>
                      </a:r>
                      <a:endParaRPr lang="cs-CZ" sz="1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cs-CZ" sz="1000" u="none" strike="noStrike">
                          <a:effectLst/>
                        </a:rPr>
                        <a:t> </a:t>
                      </a:r>
                      <a:endParaRPr lang="cs-CZ" sz="1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cs-CZ" sz="1000" u="none" strike="noStrike">
                          <a:effectLst/>
                        </a:rPr>
                        <a:t> </a:t>
                      </a:r>
                      <a:endParaRPr lang="cs-CZ" sz="1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cs-CZ"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39524204"/>
                  </a:ext>
                </a:extLst>
              </a:tr>
              <a:tr h="267050">
                <a:tc>
                  <a:txBody>
                    <a:bodyPr/>
                    <a:lstStyle/>
                    <a:p>
                      <a:pPr algn="l" fontAlgn="b"/>
                      <a:endParaRPr lang="cs-CZ"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cs-CZ" sz="1000" u="none" strike="noStrike">
                          <a:effectLst/>
                        </a:rPr>
                        <a:t>790 000,00</a:t>
                      </a:r>
                      <a:endParaRPr lang="cs-CZ" sz="1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cs-CZ" sz="1000" u="none" strike="noStrike">
                          <a:effectLst/>
                        </a:rPr>
                        <a:t>0,40</a:t>
                      </a:r>
                      <a:endParaRPr lang="cs-CZ" sz="1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cs-CZ" sz="1000" u="none" strike="noStrike">
                          <a:effectLst/>
                        </a:rPr>
                        <a:t>1 360 000,00</a:t>
                      </a:r>
                      <a:endParaRPr lang="cs-CZ" sz="1000" b="0" i="0" u="none" strike="noStrike">
                        <a:solidFill>
                          <a:srgbClr val="00B050"/>
                        </a:solidFill>
                        <a:effectLst/>
                        <a:latin typeface="Calibri" panose="020F0502020204030204" pitchFamily="34" charset="0"/>
                      </a:endParaRPr>
                    </a:p>
                  </a:txBody>
                  <a:tcPr marL="9525" marR="9525" marT="9525" marB="0" anchor="b"/>
                </a:tc>
                <a:tc>
                  <a:txBody>
                    <a:bodyPr/>
                    <a:lstStyle/>
                    <a:p>
                      <a:pPr algn="ctr" fontAlgn="b"/>
                      <a:r>
                        <a:rPr lang="cs-CZ" sz="1000" u="none" strike="noStrike">
                          <a:effectLst/>
                        </a:rPr>
                        <a:t> </a:t>
                      </a:r>
                      <a:endParaRPr lang="cs-CZ" sz="1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cs-CZ" sz="1000" u="none" strike="noStrike">
                          <a:effectLst/>
                        </a:rPr>
                        <a:t> </a:t>
                      </a:r>
                      <a:endParaRPr lang="cs-CZ" sz="1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cs-CZ"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55992488"/>
                  </a:ext>
                </a:extLst>
              </a:tr>
              <a:tr h="267050">
                <a:tc>
                  <a:txBody>
                    <a:bodyPr/>
                    <a:lstStyle/>
                    <a:p>
                      <a:pPr algn="l" fontAlgn="b"/>
                      <a:endParaRPr lang="cs-CZ"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cs-CZ" sz="1000" u="none" strike="noStrike">
                          <a:effectLst/>
                        </a:rPr>
                        <a:t> </a:t>
                      </a:r>
                      <a:endParaRPr lang="cs-CZ" sz="1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cs-CZ" sz="1000" u="none" strike="noStrike">
                          <a:effectLst/>
                        </a:rPr>
                        <a:t> </a:t>
                      </a:r>
                      <a:endParaRPr lang="cs-CZ" sz="1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cs-CZ" sz="1000" u="none" strike="noStrike">
                          <a:effectLst/>
                        </a:rPr>
                        <a:t> </a:t>
                      </a:r>
                      <a:endParaRPr lang="cs-CZ" sz="1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cs-CZ" sz="1000" u="none" strike="noStrike">
                          <a:effectLst/>
                        </a:rPr>
                        <a:t> </a:t>
                      </a:r>
                      <a:endParaRPr lang="cs-CZ" sz="1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cs-CZ" sz="1000" u="none" strike="noStrike">
                          <a:effectLst/>
                        </a:rPr>
                        <a:t> </a:t>
                      </a:r>
                      <a:endParaRPr lang="cs-CZ" sz="1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cs-CZ"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230597160"/>
                  </a:ext>
                </a:extLst>
              </a:tr>
              <a:tr h="267050">
                <a:tc>
                  <a:txBody>
                    <a:bodyPr/>
                    <a:lstStyle/>
                    <a:p>
                      <a:pPr algn="l" fontAlgn="b"/>
                      <a:endParaRPr lang="cs-CZ"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cs-CZ" sz="1000" u="none" strike="noStrike">
                          <a:effectLst/>
                        </a:rPr>
                        <a:t>1 360 000,00</a:t>
                      </a:r>
                      <a:endParaRPr lang="cs-CZ" sz="1000" b="0" i="0" u="none" strike="noStrike">
                        <a:solidFill>
                          <a:srgbClr val="00B050"/>
                        </a:solidFill>
                        <a:effectLst/>
                        <a:latin typeface="Calibri" panose="020F0502020204030204" pitchFamily="34" charset="0"/>
                      </a:endParaRPr>
                    </a:p>
                  </a:txBody>
                  <a:tcPr marL="9525" marR="9525" marT="9525" marB="0" anchor="b"/>
                </a:tc>
                <a:tc>
                  <a:txBody>
                    <a:bodyPr/>
                    <a:lstStyle/>
                    <a:p>
                      <a:pPr algn="ctr" fontAlgn="b"/>
                      <a:r>
                        <a:rPr lang="cs-CZ" sz="1000" u="none" strike="noStrike">
                          <a:effectLst/>
                        </a:rPr>
                        <a:t> </a:t>
                      </a:r>
                      <a:endParaRPr lang="cs-CZ" sz="1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cs-CZ" sz="1000" u="none" strike="noStrike">
                          <a:effectLst/>
                        </a:rPr>
                        <a:t>1 160 000,00</a:t>
                      </a:r>
                      <a:endParaRPr lang="cs-CZ" sz="1000" b="1" i="0" u="none" strike="noStrike">
                        <a:solidFill>
                          <a:srgbClr val="FF0000"/>
                        </a:solidFill>
                        <a:effectLst/>
                        <a:latin typeface="Calibri" panose="020F0502020204030204" pitchFamily="34" charset="0"/>
                      </a:endParaRPr>
                    </a:p>
                  </a:txBody>
                  <a:tcPr marL="9525" marR="9525" marT="9525" marB="0" anchor="b"/>
                </a:tc>
                <a:tc>
                  <a:txBody>
                    <a:bodyPr/>
                    <a:lstStyle/>
                    <a:p>
                      <a:pPr algn="ctr" fontAlgn="b"/>
                      <a:r>
                        <a:rPr lang="cs-CZ" sz="1000" u="none" strike="noStrike">
                          <a:effectLst/>
                        </a:rPr>
                        <a:t>-200 000,00</a:t>
                      </a:r>
                      <a:endParaRPr lang="cs-CZ" sz="1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cs-CZ" sz="1000" u="none" strike="noStrike">
                          <a:effectLst/>
                        </a:rPr>
                        <a:t> </a:t>
                      </a:r>
                      <a:endParaRPr lang="cs-CZ" sz="1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cs-CZ"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415406737"/>
                  </a:ext>
                </a:extLst>
              </a:tr>
              <a:tr h="267050">
                <a:tc>
                  <a:txBody>
                    <a:bodyPr/>
                    <a:lstStyle/>
                    <a:p>
                      <a:pPr algn="l" fontAlgn="b"/>
                      <a:endParaRPr lang="cs-CZ"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cs-CZ" sz="1100" u="none" strike="noStrike">
                          <a:effectLst/>
                        </a:rPr>
                        <a:t>1 290 000,00</a:t>
                      </a:r>
                      <a:endParaRPr lang="cs-CZ"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cs-CZ" sz="1100" u="none" strike="noStrike">
                          <a:effectLst/>
                        </a:rPr>
                        <a:t> </a:t>
                      </a:r>
                      <a:endParaRPr lang="cs-CZ"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cs-CZ" sz="1100" u="none" strike="noStrike">
                          <a:effectLst/>
                        </a:rPr>
                        <a:t>490 000,00</a:t>
                      </a:r>
                      <a:endParaRPr lang="cs-CZ"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cs-CZ" sz="1100" u="none" strike="noStrike">
                          <a:effectLst/>
                        </a:rPr>
                        <a:t>-800 000,00</a:t>
                      </a:r>
                      <a:endParaRPr lang="cs-CZ"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cs-CZ" sz="1100" u="none" strike="noStrike">
                          <a:effectLst/>
                        </a:rPr>
                        <a:t> </a:t>
                      </a:r>
                      <a:endParaRPr lang="cs-CZ"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cs-CZ"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613388071"/>
                  </a:ext>
                </a:extLst>
              </a:tr>
              <a:tr h="267050">
                <a:tc>
                  <a:txBody>
                    <a:bodyPr/>
                    <a:lstStyle/>
                    <a:p>
                      <a:pPr algn="l" fontAlgn="b"/>
                      <a:endParaRPr lang="cs-CZ"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cs-CZ" sz="1100" u="none" strike="noStrike">
                          <a:effectLst/>
                        </a:rPr>
                        <a:t> </a:t>
                      </a:r>
                      <a:endParaRPr lang="cs-CZ"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cs-CZ"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cs-CZ"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cs-CZ"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cs-CZ"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cs-CZ"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243418658"/>
                  </a:ext>
                </a:extLst>
              </a:tr>
              <a:tr h="267050">
                <a:tc>
                  <a:txBody>
                    <a:bodyPr/>
                    <a:lstStyle/>
                    <a:p>
                      <a:pPr algn="l" fontAlgn="b"/>
                      <a:endParaRPr lang="cs-CZ"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cs-CZ"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cs-CZ"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cs-CZ"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cs-CZ"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cs-CZ"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cs-CZ"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980727394"/>
                  </a:ext>
                </a:extLst>
              </a:tr>
            </a:tbl>
          </a:graphicData>
        </a:graphic>
      </p:graphicFrame>
      <p:sp>
        <p:nvSpPr>
          <p:cNvPr id="6" name="Obdélník 5"/>
          <p:cNvSpPr/>
          <p:nvPr/>
        </p:nvSpPr>
        <p:spPr>
          <a:xfrm>
            <a:off x="4427984" y="4437112"/>
            <a:ext cx="1080120" cy="36004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cxnSp>
        <p:nvCxnSpPr>
          <p:cNvPr id="8" name="Přímá spojnice se šipkou 7"/>
          <p:cNvCxnSpPr/>
          <p:nvPr/>
        </p:nvCxnSpPr>
        <p:spPr>
          <a:xfrm flipH="1">
            <a:off x="3563888" y="4077072"/>
            <a:ext cx="1080120" cy="50405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 name="Přímá spojnice se šipkou 8"/>
          <p:cNvCxnSpPr/>
          <p:nvPr/>
        </p:nvCxnSpPr>
        <p:spPr>
          <a:xfrm flipH="1">
            <a:off x="3379872" y="3573017"/>
            <a:ext cx="1192128" cy="2880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Přímá spojnice se šipkou 10"/>
          <p:cNvCxnSpPr/>
          <p:nvPr/>
        </p:nvCxnSpPr>
        <p:spPr>
          <a:xfrm flipH="1">
            <a:off x="3397022" y="3068960"/>
            <a:ext cx="1174978" cy="50405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925524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Nadpis 3"/>
          <p:cNvSpPr>
            <a:spLocks noGrp="1"/>
          </p:cNvSpPr>
          <p:nvPr>
            <p:ph type="title"/>
          </p:nvPr>
        </p:nvSpPr>
        <p:spPr>
          <a:xfrm>
            <a:off x="1979712" y="4509120"/>
            <a:ext cx="5486400" cy="566738"/>
          </a:xfrm>
        </p:spPr>
        <p:txBody>
          <a:bodyPr>
            <a:normAutofit fontScale="90000"/>
          </a:bodyPr>
          <a:lstStyle/>
          <a:p>
            <a:pPr algn="ctr"/>
            <a:r>
              <a:rPr lang="en-ZA" dirty="0" smtClean="0"/>
              <a:t>Thanks for your attention</a:t>
            </a:r>
            <a:r>
              <a:rPr lang="cs-CZ" dirty="0" smtClean="0"/>
              <a:t/>
            </a:r>
            <a:br>
              <a:rPr lang="cs-CZ" dirty="0" smtClean="0"/>
            </a:br>
            <a:r>
              <a:rPr lang="cs-CZ" dirty="0" smtClean="0"/>
              <a:t>my </a:t>
            </a:r>
            <a:r>
              <a:rPr lang="cs-CZ" dirty="0" err="1" smtClean="0"/>
              <a:t>dear</a:t>
            </a:r>
            <a:r>
              <a:rPr lang="cs-CZ" dirty="0" smtClean="0"/>
              <a:t> </a:t>
            </a:r>
            <a:r>
              <a:rPr lang="cs-CZ" dirty="0" err="1" smtClean="0"/>
              <a:t>decision</a:t>
            </a:r>
            <a:r>
              <a:rPr lang="cs-CZ" dirty="0" smtClean="0"/>
              <a:t> </a:t>
            </a:r>
            <a:r>
              <a:rPr lang="cs-CZ" dirty="0" err="1" smtClean="0"/>
              <a:t>makers</a:t>
            </a:r>
            <a:r>
              <a:rPr lang="cs-CZ" dirty="0" smtClean="0"/>
              <a:t> !</a:t>
            </a:r>
            <a:endParaRPr lang="en-ZA" dirty="0"/>
          </a:p>
        </p:txBody>
      </p:sp>
      <p:pic>
        <p:nvPicPr>
          <p:cNvPr id="7" name="Zástupný symbol pro obrázek 6"/>
          <p:cNvPicPr>
            <a:picLocks noGrp="1" noChangeAspect="1"/>
          </p:cNvPicPr>
          <p:nvPr>
            <p:ph type="pic" idx="1"/>
          </p:nvPr>
        </p:nvPicPr>
        <p:blipFill>
          <a:blip r:embed="rId2">
            <a:extLst>
              <a:ext uri="{28A0092B-C50C-407E-A947-70E740481C1C}">
                <a14:useLocalDpi xmlns:a14="http://schemas.microsoft.com/office/drawing/2010/main" val="0"/>
              </a:ext>
            </a:extLst>
          </a:blip>
          <a:srcRect t="8725" b="8725"/>
          <a:stretch>
            <a:fillRect/>
          </a:stretch>
        </p:blipFill>
        <p:spPr>
          <a:xfrm>
            <a:off x="3347864" y="2348880"/>
            <a:ext cx="2562672" cy="1922004"/>
          </a:xfrm>
        </p:spPr>
      </p:pic>
    </p:spTree>
    <p:extLst>
      <p:ext uri="{BB962C8B-B14F-4D97-AF65-F5344CB8AC3E}">
        <p14:creationId xmlns:p14="http://schemas.microsoft.com/office/powerpoint/2010/main" val="249155342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smtClean="0"/>
              <a:t>Description</a:t>
            </a:r>
            <a:endParaRPr lang="cs-CZ" dirty="0"/>
          </a:p>
        </p:txBody>
      </p:sp>
      <p:sp>
        <p:nvSpPr>
          <p:cNvPr id="3" name="Zástupný symbol pro obsah 2"/>
          <p:cNvSpPr>
            <a:spLocks noGrp="1"/>
          </p:cNvSpPr>
          <p:nvPr>
            <p:ph idx="1"/>
          </p:nvPr>
        </p:nvSpPr>
        <p:spPr/>
        <p:txBody>
          <a:bodyPr/>
          <a:lstStyle/>
          <a:p>
            <a:pPr>
              <a:lnSpc>
                <a:spcPct val="90000"/>
              </a:lnSpc>
              <a:buNone/>
            </a:pPr>
            <a:r>
              <a:rPr lang="en-US" altLang="cs-CZ" dirty="0"/>
              <a:t>Diagramming technique which </a:t>
            </a:r>
            <a:r>
              <a:rPr lang="en-US" altLang="cs-CZ" dirty="0" smtClean="0"/>
              <a:t>uses</a:t>
            </a:r>
            <a:r>
              <a:rPr lang="cs-CZ" altLang="cs-CZ" dirty="0" smtClean="0"/>
              <a:t> :</a:t>
            </a:r>
            <a:endParaRPr lang="en-US" altLang="cs-CZ" dirty="0"/>
          </a:p>
          <a:p>
            <a:pPr lvl="1">
              <a:lnSpc>
                <a:spcPct val="90000"/>
              </a:lnSpc>
            </a:pPr>
            <a:r>
              <a:rPr lang="en-US" altLang="cs-CZ" dirty="0"/>
              <a:t>Decision points – points in time when decisions are made, squares called nodes</a:t>
            </a:r>
          </a:p>
          <a:p>
            <a:pPr lvl="1">
              <a:lnSpc>
                <a:spcPct val="90000"/>
              </a:lnSpc>
            </a:pPr>
            <a:r>
              <a:rPr lang="en-US" altLang="cs-CZ" dirty="0"/>
              <a:t>Decision alternatives – branches of the tree off the decision nodes</a:t>
            </a:r>
          </a:p>
          <a:p>
            <a:pPr lvl="1">
              <a:lnSpc>
                <a:spcPct val="90000"/>
              </a:lnSpc>
            </a:pPr>
            <a:r>
              <a:rPr lang="en-US" altLang="cs-CZ" dirty="0"/>
              <a:t>Chance events – events that could affect a decision, branches or arrows leaving circular chance nodes</a:t>
            </a:r>
          </a:p>
          <a:p>
            <a:pPr lvl="1">
              <a:lnSpc>
                <a:spcPct val="90000"/>
              </a:lnSpc>
            </a:pPr>
            <a:r>
              <a:rPr lang="en-US" altLang="cs-CZ" dirty="0"/>
              <a:t>Outcomes – each possible alternative listed</a:t>
            </a:r>
          </a:p>
          <a:p>
            <a:endParaRPr lang="cs-CZ" dirty="0"/>
          </a:p>
        </p:txBody>
      </p:sp>
    </p:spTree>
    <p:extLst>
      <p:ext uri="{BB962C8B-B14F-4D97-AF65-F5344CB8AC3E}">
        <p14:creationId xmlns:p14="http://schemas.microsoft.com/office/powerpoint/2010/main" val="414914855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DT </a:t>
            </a:r>
            <a:r>
              <a:rPr lang="cs-CZ" dirty="0" err="1" smtClean="0"/>
              <a:t>diagrams</a:t>
            </a:r>
            <a:endParaRPr lang="cs-CZ" dirty="0"/>
          </a:p>
        </p:txBody>
      </p:sp>
      <p:sp>
        <p:nvSpPr>
          <p:cNvPr id="3" name="Zástupný symbol pro obsah 2"/>
          <p:cNvSpPr>
            <a:spLocks noGrp="1"/>
          </p:cNvSpPr>
          <p:nvPr>
            <p:ph idx="1"/>
          </p:nvPr>
        </p:nvSpPr>
        <p:spPr/>
        <p:txBody>
          <a:bodyPr/>
          <a:lstStyle/>
          <a:p>
            <a:pPr>
              <a:buNone/>
            </a:pPr>
            <a:r>
              <a:rPr lang="en-US" altLang="cs-CZ" dirty="0"/>
              <a:t>Decision trees developed by</a:t>
            </a:r>
          </a:p>
          <a:p>
            <a:pPr lvl="1"/>
            <a:r>
              <a:rPr lang="en-US" altLang="cs-CZ" dirty="0"/>
              <a:t>Drawing from left to right</a:t>
            </a:r>
          </a:p>
          <a:p>
            <a:pPr lvl="1"/>
            <a:r>
              <a:rPr lang="en-US" altLang="cs-CZ" dirty="0"/>
              <a:t>Use squares to indicate decision points</a:t>
            </a:r>
          </a:p>
          <a:p>
            <a:pPr lvl="1"/>
            <a:r>
              <a:rPr lang="en-US" altLang="cs-CZ" dirty="0"/>
              <a:t>Use circles to indicate chance events</a:t>
            </a:r>
          </a:p>
          <a:p>
            <a:pPr lvl="1"/>
            <a:r>
              <a:rPr lang="en-US" altLang="cs-CZ" dirty="0"/>
              <a:t>Write the probability of each chance by the chance (sum of associated chances = 100%)</a:t>
            </a:r>
          </a:p>
          <a:p>
            <a:pPr lvl="1"/>
            <a:r>
              <a:rPr lang="en-US" altLang="cs-CZ" dirty="0"/>
              <a:t>Write each alternative outcome in the right margin</a:t>
            </a:r>
          </a:p>
          <a:p>
            <a:pPr marL="0" indent="0">
              <a:buNone/>
            </a:pPr>
            <a:endParaRPr lang="cs-CZ" dirty="0"/>
          </a:p>
        </p:txBody>
      </p:sp>
      <p:sp>
        <p:nvSpPr>
          <p:cNvPr id="4" name="Obdélník 3"/>
          <p:cNvSpPr/>
          <p:nvPr/>
        </p:nvSpPr>
        <p:spPr>
          <a:xfrm>
            <a:off x="7164288" y="2708920"/>
            <a:ext cx="360040" cy="432048"/>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smtClean="0"/>
              <a:t>1</a:t>
            </a:r>
            <a:endParaRPr lang="cs-CZ" dirty="0"/>
          </a:p>
        </p:txBody>
      </p:sp>
      <p:sp>
        <p:nvSpPr>
          <p:cNvPr id="5" name="Dvanáctiúhelník 4"/>
          <p:cNvSpPr/>
          <p:nvPr/>
        </p:nvSpPr>
        <p:spPr>
          <a:xfrm>
            <a:off x="7115708" y="3323530"/>
            <a:ext cx="457200" cy="457200"/>
          </a:xfrm>
          <a:prstGeom prst="dodecagon">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Tree>
    <p:extLst>
      <p:ext uri="{BB962C8B-B14F-4D97-AF65-F5344CB8AC3E}">
        <p14:creationId xmlns:p14="http://schemas.microsoft.com/office/powerpoint/2010/main" val="10099125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88268" y="-54508"/>
            <a:ext cx="8229600" cy="1143000"/>
          </a:xfrm>
        </p:spPr>
        <p:txBody>
          <a:bodyPr>
            <a:normAutofit/>
          </a:bodyPr>
          <a:lstStyle/>
          <a:p>
            <a:r>
              <a:rPr lang="cs-CZ" sz="2400" b="1" dirty="0" smtClean="0"/>
              <a:t>DT-</a:t>
            </a:r>
            <a:r>
              <a:rPr lang="cs-CZ" sz="2400" b="1" dirty="0" err="1" smtClean="0"/>
              <a:t>Example</a:t>
            </a:r>
            <a:r>
              <a:rPr lang="cs-CZ" sz="2400" b="1" dirty="0" smtClean="0"/>
              <a:t> I</a:t>
            </a:r>
            <a:endParaRPr lang="cs-CZ" sz="2400" b="1" dirty="0"/>
          </a:p>
        </p:txBody>
      </p:sp>
      <p:sp>
        <p:nvSpPr>
          <p:cNvPr id="3" name="Zástupný symbol pro obsah 2"/>
          <p:cNvSpPr>
            <a:spLocks noGrp="1"/>
          </p:cNvSpPr>
          <p:nvPr>
            <p:ph idx="1"/>
          </p:nvPr>
        </p:nvSpPr>
        <p:spPr>
          <a:xfrm>
            <a:off x="453852" y="829096"/>
            <a:ext cx="8229600" cy="4697590"/>
          </a:xfrm>
        </p:spPr>
        <p:txBody>
          <a:bodyPr>
            <a:normAutofit/>
          </a:bodyPr>
          <a:lstStyle/>
          <a:p>
            <a:r>
              <a:rPr lang="en-GB" altLang="cs-CZ" sz="2000" dirty="0" smtClean="0"/>
              <a:t>A restaurant owner has determined that he needs to expand his facility. He has two alternatives. One is one large expand now and risk smaller demand later or the second alternative is expand on a smaller scale now knowing</a:t>
            </a:r>
            <a:r>
              <a:rPr lang="cs-CZ" altLang="cs-CZ" sz="2000" dirty="0" smtClean="0"/>
              <a:t>,</a:t>
            </a:r>
            <a:r>
              <a:rPr lang="en-GB" altLang="cs-CZ" sz="2000" dirty="0" smtClean="0"/>
              <a:t> that he might need to expand again in three years. Which alternative would be most attractive?</a:t>
            </a:r>
            <a:endParaRPr lang="en-GB" sz="2000" dirty="0"/>
          </a:p>
        </p:txBody>
      </p:sp>
      <p:sp>
        <p:nvSpPr>
          <p:cNvPr id="4" name="Dvanáctiúhelník 3"/>
          <p:cNvSpPr/>
          <p:nvPr/>
        </p:nvSpPr>
        <p:spPr>
          <a:xfrm>
            <a:off x="2221235" y="2906150"/>
            <a:ext cx="457200" cy="457200"/>
          </a:xfrm>
          <a:prstGeom prst="dodecagon">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5" name="Obdélník 4"/>
          <p:cNvSpPr/>
          <p:nvPr/>
        </p:nvSpPr>
        <p:spPr>
          <a:xfrm>
            <a:off x="973943" y="3963578"/>
            <a:ext cx="360040" cy="432048"/>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smtClean="0"/>
              <a:t>1</a:t>
            </a:r>
            <a:endParaRPr lang="cs-CZ" dirty="0"/>
          </a:p>
        </p:txBody>
      </p:sp>
      <p:sp>
        <p:nvSpPr>
          <p:cNvPr id="6" name="Dvanáctiúhelník 5"/>
          <p:cNvSpPr/>
          <p:nvPr/>
        </p:nvSpPr>
        <p:spPr>
          <a:xfrm>
            <a:off x="2221216" y="4730574"/>
            <a:ext cx="457200" cy="457200"/>
          </a:xfrm>
          <a:prstGeom prst="dodecagon">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7" name="Obdélník 6"/>
          <p:cNvSpPr/>
          <p:nvPr/>
        </p:nvSpPr>
        <p:spPr>
          <a:xfrm>
            <a:off x="5004048" y="2558686"/>
            <a:ext cx="360040" cy="432048"/>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smtClean="0"/>
              <a:t>2</a:t>
            </a:r>
            <a:endParaRPr lang="cs-CZ" dirty="0"/>
          </a:p>
        </p:txBody>
      </p:sp>
      <p:sp>
        <p:nvSpPr>
          <p:cNvPr id="8" name="Ovál 7"/>
          <p:cNvSpPr/>
          <p:nvPr/>
        </p:nvSpPr>
        <p:spPr>
          <a:xfrm>
            <a:off x="1929347" y="3560838"/>
            <a:ext cx="1080120" cy="216024"/>
          </a:xfrm>
          <a:prstGeom prst="ellipse">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200" b="1" dirty="0" smtClean="0">
                <a:solidFill>
                  <a:schemeClr val="tx1"/>
                </a:solidFill>
              </a:rPr>
              <a:t>164000</a:t>
            </a:r>
            <a:endParaRPr lang="cs-CZ" b="1" dirty="0">
              <a:solidFill>
                <a:schemeClr val="tx1"/>
              </a:solidFill>
            </a:endParaRPr>
          </a:p>
        </p:txBody>
      </p:sp>
      <p:sp>
        <p:nvSpPr>
          <p:cNvPr id="13" name="Ovál 12"/>
          <p:cNvSpPr/>
          <p:nvPr/>
        </p:nvSpPr>
        <p:spPr>
          <a:xfrm>
            <a:off x="1938816" y="5324179"/>
            <a:ext cx="1080120" cy="216024"/>
          </a:xfrm>
          <a:prstGeom prst="ellipse">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200" dirty="0" smtClean="0">
                <a:solidFill>
                  <a:schemeClr val="tx1"/>
                </a:solidFill>
              </a:rPr>
              <a:t>225000</a:t>
            </a:r>
            <a:endParaRPr lang="cs-CZ" dirty="0">
              <a:solidFill>
                <a:schemeClr val="tx1"/>
              </a:solidFill>
            </a:endParaRPr>
          </a:p>
        </p:txBody>
      </p:sp>
      <p:sp>
        <p:nvSpPr>
          <p:cNvPr id="14" name="Ovál 13"/>
          <p:cNvSpPr/>
          <p:nvPr/>
        </p:nvSpPr>
        <p:spPr>
          <a:xfrm>
            <a:off x="2987824" y="2933666"/>
            <a:ext cx="1080120" cy="216024"/>
          </a:xfrm>
          <a:prstGeom prst="ellipse">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200" b="1" dirty="0" smtClean="0">
                <a:solidFill>
                  <a:schemeClr val="tx1"/>
                </a:solidFill>
              </a:rPr>
              <a:t>200000</a:t>
            </a:r>
            <a:endParaRPr lang="cs-CZ" b="1" dirty="0">
              <a:solidFill>
                <a:schemeClr val="tx1"/>
              </a:solidFill>
            </a:endParaRPr>
          </a:p>
        </p:txBody>
      </p:sp>
      <p:cxnSp>
        <p:nvCxnSpPr>
          <p:cNvPr id="16" name="Přímá spojnice se šipkou 15"/>
          <p:cNvCxnSpPr>
            <a:stCxn id="5" idx="3"/>
            <a:endCxn id="4" idx="7"/>
          </p:cNvCxnSpPr>
          <p:nvPr/>
        </p:nvCxnSpPr>
        <p:spPr>
          <a:xfrm flipV="1">
            <a:off x="1333983" y="3196006"/>
            <a:ext cx="887252" cy="983596"/>
          </a:xfrm>
          <a:prstGeom prst="straightConnector1">
            <a:avLst/>
          </a:prstGeom>
          <a:ln>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18" name="Přímá spojnice se šipkou 17"/>
          <p:cNvCxnSpPr>
            <a:stCxn id="5" idx="3"/>
            <a:endCxn id="6" idx="8"/>
          </p:cNvCxnSpPr>
          <p:nvPr/>
        </p:nvCxnSpPr>
        <p:spPr>
          <a:xfrm>
            <a:off x="1333983" y="4179602"/>
            <a:ext cx="887233" cy="718316"/>
          </a:xfrm>
          <a:prstGeom prst="straightConnector1">
            <a:avLst/>
          </a:prstGeom>
          <a:ln>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20" name="Přímá spojnice 19"/>
          <p:cNvCxnSpPr/>
          <p:nvPr/>
        </p:nvCxnSpPr>
        <p:spPr>
          <a:xfrm>
            <a:off x="2459304" y="5187774"/>
            <a:ext cx="0" cy="1314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Přímá spojnice 21"/>
          <p:cNvCxnSpPr/>
          <p:nvPr/>
        </p:nvCxnSpPr>
        <p:spPr>
          <a:xfrm>
            <a:off x="2478876" y="5540203"/>
            <a:ext cx="0" cy="271264"/>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Přímá spojnice 24"/>
          <p:cNvCxnSpPr/>
          <p:nvPr/>
        </p:nvCxnSpPr>
        <p:spPr>
          <a:xfrm>
            <a:off x="2482082" y="5812251"/>
            <a:ext cx="98122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Přímá spojnice 27"/>
          <p:cNvCxnSpPr/>
          <p:nvPr/>
        </p:nvCxnSpPr>
        <p:spPr>
          <a:xfrm>
            <a:off x="2449835" y="3379498"/>
            <a:ext cx="0" cy="179399"/>
          </a:xfrm>
          <a:prstGeom prst="line">
            <a:avLst/>
          </a:prstGeom>
        </p:spPr>
        <p:style>
          <a:lnRef idx="1">
            <a:schemeClr val="accent1"/>
          </a:lnRef>
          <a:fillRef idx="0">
            <a:schemeClr val="accent1"/>
          </a:fillRef>
          <a:effectRef idx="0">
            <a:schemeClr val="accent1"/>
          </a:effectRef>
          <a:fontRef idx="minor">
            <a:schemeClr val="tx1"/>
          </a:fontRef>
        </p:style>
      </p:cxnSp>
      <p:cxnSp>
        <p:nvCxnSpPr>
          <p:cNvPr id="37" name="Přímá spojnice 36"/>
          <p:cNvCxnSpPr/>
          <p:nvPr/>
        </p:nvCxnSpPr>
        <p:spPr>
          <a:xfrm>
            <a:off x="2447396" y="3784179"/>
            <a:ext cx="0" cy="179399"/>
          </a:xfrm>
          <a:prstGeom prst="line">
            <a:avLst/>
          </a:prstGeom>
        </p:spPr>
        <p:style>
          <a:lnRef idx="1">
            <a:schemeClr val="accent1"/>
          </a:lnRef>
          <a:fillRef idx="0">
            <a:schemeClr val="accent1"/>
          </a:fillRef>
          <a:effectRef idx="0">
            <a:schemeClr val="accent1"/>
          </a:effectRef>
          <a:fontRef idx="minor">
            <a:schemeClr val="tx1"/>
          </a:fontRef>
        </p:style>
      </p:cxnSp>
      <p:cxnSp>
        <p:nvCxnSpPr>
          <p:cNvPr id="38" name="Přímá spojnice 37"/>
          <p:cNvCxnSpPr/>
          <p:nvPr/>
        </p:nvCxnSpPr>
        <p:spPr>
          <a:xfrm>
            <a:off x="2459304" y="4599134"/>
            <a:ext cx="0" cy="13144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Přímá spojnice 38"/>
          <p:cNvCxnSpPr/>
          <p:nvPr/>
        </p:nvCxnSpPr>
        <p:spPr>
          <a:xfrm>
            <a:off x="2447396" y="2774710"/>
            <a:ext cx="0" cy="1314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Přímá spojnice 39"/>
          <p:cNvCxnSpPr/>
          <p:nvPr/>
        </p:nvCxnSpPr>
        <p:spPr>
          <a:xfrm flipV="1">
            <a:off x="2447396" y="3955194"/>
            <a:ext cx="981225" cy="16768"/>
          </a:xfrm>
          <a:prstGeom prst="line">
            <a:avLst/>
          </a:prstGeom>
        </p:spPr>
        <p:style>
          <a:lnRef idx="1">
            <a:schemeClr val="accent1"/>
          </a:lnRef>
          <a:fillRef idx="0">
            <a:schemeClr val="accent1"/>
          </a:fillRef>
          <a:effectRef idx="0">
            <a:schemeClr val="accent1"/>
          </a:effectRef>
          <a:fontRef idx="minor">
            <a:schemeClr val="tx1"/>
          </a:fontRef>
        </p:style>
      </p:cxnSp>
      <p:cxnSp>
        <p:nvCxnSpPr>
          <p:cNvPr id="41" name="Přímá spojnice se šipkou 40"/>
          <p:cNvCxnSpPr>
            <a:endCxn id="7" idx="1"/>
          </p:cNvCxnSpPr>
          <p:nvPr/>
        </p:nvCxnSpPr>
        <p:spPr>
          <a:xfrm>
            <a:off x="2459304" y="2774710"/>
            <a:ext cx="254474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3" name="Přímá spojnice se šipkou 42"/>
          <p:cNvCxnSpPr/>
          <p:nvPr/>
        </p:nvCxnSpPr>
        <p:spPr>
          <a:xfrm flipV="1">
            <a:off x="5348668" y="2540608"/>
            <a:ext cx="2016224" cy="21602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5" name="Přímá spojnice se šipkou 44"/>
          <p:cNvCxnSpPr>
            <a:stCxn id="7" idx="3"/>
          </p:cNvCxnSpPr>
          <p:nvPr/>
        </p:nvCxnSpPr>
        <p:spPr>
          <a:xfrm>
            <a:off x="5364088" y="2774710"/>
            <a:ext cx="2016224" cy="21602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8" name="TextovéPole 47"/>
          <p:cNvSpPr txBox="1"/>
          <p:nvPr/>
        </p:nvSpPr>
        <p:spPr>
          <a:xfrm>
            <a:off x="2739391" y="2420186"/>
            <a:ext cx="1447832" cy="276999"/>
          </a:xfrm>
          <a:prstGeom prst="rect">
            <a:avLst/>
          </a:prstGeom>
          <a:noFill/>
        </p:spPr>
        <p:txBody>
          <a:bodyPr wrap="none" rtlCol="0">
            <a:spAutoFit/>
          </a:bodyPr>
          <a:lstStyle/>
          <a:p>
            <a:r>
              <a:rPr lang="en-GB" sz="1200" b="1" dirty="0" smtClean="0">
                <a:solidFill>
                  <a:srgbClr val="FF0000"/>
                </a:solidFill>
              </a:rPr>
              <a:t>High demand (0,70)</a:t>
            </a:r>
            <a:endParaRPr lang="en-GB" sz="1200" b="1" dirty="0">
              <a:solidFill>
                <a:srgbClr val="FF0000"/>
              </a:solidFill>
            </a:endParaRPr>
          </a:p>
        </p:txBody>
      </p:sp>
      <p:sp>
        <p:nvSpPr>
          <p:cNvPr id="50" name="TextovéPole 49"/>
          <p:cNvSpPr txBox="1"/>
          <p:nvPr/>
        </p:nvSpPr>
        <p:spPr>
          <a:xfrm>
            <a:off x="3022463" y="4257126"/>
            <a:ext cx="1447832" cy="276999"/>
          </a:xfrm>
          <a:prstGeom prst="rect">
            <a:avLst/>
          </a:prstGeom>
          <a:noFill/>
        </p:spPr>
        <p:txBody>
          <a:bodyPr wrap="none" rtlCol="0">
            <a:spAutoFit/>
          </a:bodyPr>
          <a:lstStyle/>
          <a:p>
            <a:r>
              <a:rPr lang="en-GB" sz="1200" b="1" dirty="0" smtClean="0">
                <a:solidFill>
                  <a:srgbClr val="FF0000"/>
                </a:solidFill>
              </a:rPr>
              <a:t>High demand (0,70)</a:t>
            </a:r>
            <a:endParaRPr lang="en-GB" sz="1200" b="1" dirty="0">
              <a:solidFill>
                <a:srgbClr val="FF0000"/>
              </a:solidFill>
            </a:endParaRPr>
          </a:p>
        </p:txBody>
      </p:sp>
      <p:cxnSp>
        <p:nvCxnSpPr>
          <p:cNvPr id="51" name="Přímá spojnice 50"/>
          <p:cNvCxnSpPr/>
          <p:nvPr/>
        </p:nvCxnSpPr>
        <p:spPr>
          <a:xfrm>
            <a:off x="2459304" y="4599134"/>
            <a:ext cx="1015912" cy="0"/>
          </a:xfrm>
          <a:prstGeom prst="line">
            <a:avLst/>
          </a:prstGeom>
        </p:spPr>
        <p:style>
          <a:lnRef idx="1">
            <a:schemeClr val="accent1"/>
          </a:lnRef>
          <a:fillRef idx="0">
            <a:schemeClr val="accent1"/>
          </a:fillRef>
          <a:effectRef idx="0">
            <a:schemeClr val="accent1"/>
          </a:effectRef>
          <a:fontRef idx="minor">
            <a:schemeClr val="tx1"/>
          </a:fontRef>
        </p:style>
      </p:cxnSp>
      <p:sp>
        <p:nvSpPr>
          <p:cNvPr id="54" name="TextovéPole 53"/>
          <p:cNvSpPr txBox="1"/>
          <p:nvPr/>
        </p:nvSpPr>
        <p:spPr>
          <a:xfrm>
            <a:off x="3127349" y="5508218"/>
            <a:ext cx="1418658" cy="276999"/>
          </a:xfrm>
          <a:prstGeom prst="rect">
            <a:avLst/>
          </a:prstGeom>
          <a:noFill/>
        </p:spPr>
        <p:txBody>
          <a:bodyPr wrap="none" rtlCol="0">
            <a:spAutoFit/>
          </a:bodyPr>
          <a:lstStyle/>
          <a:p>
            <a:r>
              <a:rPr lang="en-GB" sz="1200" b="1" dirty="0" smtClean="0">
                <a:solidFill>
                  <a:srgbClr val="0070C0"/>
                </a:solidFill>
              </a:rPr>
              <a:t>Low demand (0,30)</a:t>
            </a:r>
            <a:endParaRPr lang="en-GB" sz="1200" b="1" dirty="0">
              <a:solidFill>
                <a:srgbClr val="0070C0"/>
              </a:solidFill>
            </a:endParaRPr>
          </a:p>
        </p:txBody>
      </p:sp>
      <p:sp>
        <p:nvSpPr>
          <p:cNvPr id="55" name="TextovéPole 54"/>
          <p:cNvSpPr txBox="1"/>
          <p:nvPr/>
        </p:nvSpPr>
        <p:spPr>
          <a:xfrm>
            <a:off x="3084410" y="3645679"/>
            <a:ext cx="1418658" cy="276999"/>
          </a:xfrm>
          <a:prstGeom prst="rect">
            <a:avLst/>
          </a:prstGeom>
          <a:noFill/>
        </p:spPr>
        <p:txBody>
          <a:bodyPr wrap="none" rtlCol="0">
            <a:spAutoFit/>
          </a:bodyPr>
          <a:lstStyle/>
          <a:p>
            <a:r>
              <a:rPr lang="en-GB" sz="1200" b="1" dirty="0" smtClean="0">
                <a:solidFill>
                  <a:srgbClr val="0070C0"/>
                </a:solidFill>
              </a:rPr>
              <a:t>Low demand (0,30)</a:t>
            </a:r>
            <a:endParaRPr lang="en-GB" sz="1200" b="1" dirty="0">
              <a:solidFill>
                <a:srgbClr val="0070C0"/>
              </a:solidFill>
            </a:endParaRPr>
          </a:p>
        </p:txBody>
      </p:sp>
      <p:sp>
        <p:nvSpPr>
          <p:cNvPr id="56" name="TextovéPole 55"/>
          <p:cNvSpPr txBox="1"/>
          <p:nvPr/>
        </p:nvSpPr>
        <p:spPr>
          <a:xfrm>
            <a:off x="4647199" y="3659579"/>
            <a:ext cx="612668" cy="276999"/>
          </a:xfrm>
          <a:prstGeom prst="rect">
            <a:avLst/>
          </a:prstGeom>
          <a:noFill/>
        </p:spPr>
        <p:txBody>
          <a:bodyPr wrap="none" rtlCol="0">
            <a:spAutoFit/>
          </a:bodyPr>
          <a:lstStyle/>
          <a:p>
            <a:r>
              <a:rPr lang="cs-CZ" sz="1200" b="1" dirty="0" smtClean="0"/>
              <a:t>80 000</a:t>
            </a:r>
            <a:endParaRPr lang="cs-CZ" sz="1200" b="1" dirty="0"/>
          </a:p>
        </p:txBody>
      </p:sp>
      <p:sp>
        <p:nvSpPr>
          <p:cNvPr id="57" name="TextovéPole 56"/>
          <p:cNvSpPr txBox="1"/>
          <p:nvPr/>
        </p:nvSpPr>
        <p:spPr>
          <a:xfrm>
            <a:off x="4568652" y="4251594"/>
            <a:ext cx="691215" cy="276999"/>
          </a:xfrm>
          <a:prstGeom prst="rect">
            <a:avLst/>
          </a:prstGeom>
          <a:noFill/>
        </p:spPr>
        <p:txBody>
          <a:bodyPr wrap="none" rtlCol="0">
            <a:spAutoFit/>
          </a:bodyPr>
          <a:lstStyle/>
          <a:p>
            <a:r>
              <a:rPr lang="cs-CZ" sz="1200" b="1" dirty="0" smtClean="0"/>
              <a:t>300 000</a:t>
            </a:r>
            <a:endParaRPr lang="cs-CZ" sz="1200" b="1" dirty="0"/>
          </a:p>
        </p:txBody>
      </p:sp>
      <p:sp>
        <p:nvSpPr>
          <p:cNvPr id="59" name="TextovéPole 58"/>
          <p:cNvSpPr txBox="1"/>
          <p:nvPr/>
        </p:nvSpPr>
        <p:spPr>
          <a:xfrm>
            <a:off x="7600712" y="2882722"/>
            <a:ext cx="691215" cy="276999"/>
          </a:xfrm>
          <a:prstGeom prst="rect">
            <a:avLst/>
          </a:prstGeom>
          <a:noFill/>
        </p:spPr>
        <p:txBody>
          <a:bodyPr wrap="none" rtlCol="0">
            <a:spAutoFit/>
          </a:bodyPr>
          <a:lstStyle/>
          <a:p>
            <a:r>
              <a:rPr lang="cs-CZ" sz="1200" b="1" dirty="0" smtClean="0"/>
              <a:t>150 000</a:t>
            </a:r>
            <a:endParaRPr lang="cs-CZ" sz="1200" b="1" dirty="0"/>
          </a:p>
        </p:txBody>
      </p:sp>
      <p:sp>
        <p:nvSpPr>
          <p:cNvPr id="60" name="TextovéPole 59"/>
          <p:cNvSpPr txBox="1"/>
          <p:nvPr/>
        </p:nvSpPr>
        <p:spPr>
          <a:xfrm>
            <a:off x="7596336" y="2420185"/>
            <a:ext cx="691215" cy="276999"/>
          </a:xfrm>
          <a:prstGeom prst="rect">
            <a:avLst/>
          </a:prstGeom>
          <a:noFill/>
        </p:spPr>
        <p:txBody>
          <a:bodyPr wrap="none" rtlCol="0">
            <a:spAutoFit/>
          </a:bodyPr>
          <a:lstStyle/>
          <a:p>
            <a:r>
              <a:rPr lang="cs-CZ" sz="1200" b="1" dirty="0" smtClean="0"/>
              <a:t>200 000</a:t>
            </a:r>
            <a:endParaRPr lang="cs-CZ" sz="1200" b="1" dirty="0"/>
          </a:p>
        </p:txBody>
      </p:sp>
      <p:sp>
        <p:nvSpPr>
          <p:cNvPr id="61" name="TextovéPole 60"/>
          <p:cNvSpPr txBox="1"/>
          <p:nvPr/>
        </p:nvSpPr>
        <p:spPr>
          <a:xfrm>
            <a:off x="5700831" y="2329960"/>
            <a:ext cx="655949" cy="276999"/>
          </a:xfrm>
          <a:prstGeom prst="rect">
            <a:avLst/>
          </a:prstGeom>
          <a:noFill/>
        </p:spPr>
        <p:txBody>
          <a:bodyPr wrap="none" rtlCol="0">
            <a:spAutoFit/>
          </a:bodyPr>
          <a:lstStyle/>
          <a:p>
            <a:r>
              <a:rPr lang="en-GB" sz="1200" b="1" dirty="0" smtClean="0">
                <a:solidFill>
                  <a:srgbClr val="FF0000"/>
                </a:solidFill>
              </a:rPr>
              <a:t>Expand</a:t>
            </a:r>
            <a:endParaRPr lang="en-GB" sz="1200" b="1" dirty="0">
              <a:solidFill>
                <a:srgbClr val="FF0000"/>
              </a:solidFill>
            </a:endParaRPr>
          </a:p>
        </p:txBody>
      </p:sp>
      <p:sp>
        <p:nvSpPr>
          <p:cNvPr id="62" name="TextovéPole 61"/>
          <p:cNvSpPr txBox="1"/>
          <p:nvPr/>
        </p:nvSpPr>
        <p:spPr>
          <a:xfrm>
            <a:off x="5660504" y="2919007"/>
            <a:ext cx="1126399" cy="276999"/>
          </a:xfrm>
          <a:prstGeom prst="rect">
            <a:avLst/>
          </a:prstGeom>
          <a:noFill/>
        </p:spPr>
        <p:txBody>
          <a:bodyPr wrap="none" rtlCol="0">
            <a:spAutoFit/>
          </a:bodyPr>
          <a:lstStyle/>
          <a:p>
            <a:r>
              <a:rPr lang="cs-CZ" sz="1200" b="1" dirty="0" smtClean="0">
                <a:solidFill>
                  <a:srgbClr val="FF0000"/>
                </a:solidFill>
              </a:rPr>
              <a:t>Do not </a:t>
            </a:r>
            <a:r>
              <a:rPr lang="cs-CZ" sz="1200" b="1" dirty="0" err="1" smtClean="0">
                <a:solidFill>
                  <a:srgbClr val="FF0000"/>
                </a:solidFill>
              </a:rPr>
              <a:t>expand</a:t>
            </a:r>
            <a:endParaRPr lang="cs-CZ" sz="1200" b="1" dirty="0">
              <a:solidFill>
                <a:srgbClr val="FF0000"/>
              </a:solidFill>
            </a:endParaRPr>
          </a:p>
        </p:txBody>
      </p:sp>
      <p:sp>
        <p:nvSpPr>
          <p:cNvPr id="63" name="TextovéPole 62"/>
          <p:cNvSpPr txBox="1"/>
          <p:nvPr/>
        </p:nvSpPr>
        <p:spPr>
          <a:xfrm>
            <a:off x="864632" y="3192198"/>
            <a:ext cx="1064715" cy="276999"/>
          </a:xfrm>
          <a:prstGeom prst="rect">
            <a:avLst/>
          </a:prstGeom>
          <a:noFill/>
        </p:spPr>
        <p:txBody>
          <a:bodyPr wrap="none" rtlCol="0">
            <a:spAutoFit/>
          </a:bodyPr>
          <a:lstStyle/>
          <a:p>
            <a:r>
              <a:rPr lang="en-GB" sz="1200" b="1" dirty="0" smtClean="0">
                <a:solidFill>
                  <a:srgbClr val="C00000"/>
                </a:solidFill>
              </a:rPr>
              <a:t>Expand  small</a:t>
            </a:r>
            <a:endParaRPr lang="en-GB" sz="1200" b="1" dirty="0">
              <a:solidFill>
                <a:srgbClr val="C00000"/>
              </a:solidFill>
            </a:endParaRPr>
          </a:p>
        </p:txBody>
      </p:sp>
      <p:sp>
        <p:nvSpPr>
          <p:cNvPr id="64" name="TextovéPole 63"/>
          <p:cNvSpPr txBox="1"/>
          <p:nvPr/>
        </p:nvSpPr>
        <p:spPr>
          <a:xfrm>
            <a:off x="812974" y="4730574"/>
            <a:ext cx="1042017" cy="276999"/>
          </a:xfrm>
          <a:prstGeom prst="rect">
            <a:avLst/>
          </a:prstGeom>
          <a:noFill/>
        </p:spPr>
        <p:txBody>
          <a:bodyPr wrap="none" rtlCol="0">
            <a:spAutoFit/>
          </a:bodyPr>
          <a:lstStyle/>
          <a:p>
            <a:r>
              <a:rPr lang="en-GB" sz="1200" b="1" dirty="0" smtClean="0">
                <a:solidFill>
                  <a:srgbClr val="C00000"/>
                </a:solidFill>
              </a:rPr>
              <a:t>Expand  large</a:t>
            </a:r>
            <a:endParaRPr lang="en-GB" sz="1200" b="1" dirty="0">
              <a:solidFill>
                <a:srgbClr val="C00000"/>
              </a:solidFill>
            </a:endParaRPr>
          </a:p>
        </p:txBody>
      </p:sp>
      <p:sp>
        <p:nvSpPr>
          <p:cNvPr id="42" name="Ovál 41"/>
          <p:cNvSpPr/>
          <p:nvPr/>
        </p:nvSpPr>
        <p:spPr>
          <a:xfrm>
            <a:off x="6278448" y="5651735"/>
            <a:ext cx="1080120" cy="216024"/>
          </a:xfrm>
          <a:prstGeom prst="ellipse">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200" b="1" dirty="0" smtClean="0">
                <a:solidFill>
                  <a:schemeClr val="tx1"/>
                </a:solidFill>
              </a:rPr>
              <a:t>164000</a:t>
            </a:r>
            <a:endParaRPr lang="cs-CZ" b="1" dirty="0">
              <a:solidFill>
                <a:schemeClr val="tx1"/>
              </a:solidFill>
            </a:endParaRPr>
          </a:p>
        </p:txBody>
      </p:sp>
      <p:sp>
        <p:nvSpPr>
          <p:cNvPr id="44" name="Ovál 43"/>
          <p:cNvSpPr/>
          <p:nvPr/>
        </p:nvSpPr>
        <p:spPr>
          <a:xfrm>
            <a:off x="6255026" y="5998877"/>
            <a:ext cx="1080120" cy="216024"/>
          </a:xfrm>
          <a:prstGeom prst="ellipse">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200" dirty="0" smtClean="0">
                <a:solidFill>
                  <a:schemeClr val="tx1"/>
                </a:solidFill>
              </a:rPr>
              <a:t>225000</a:t>
            </a:r>
            <a:endParaRPr lang="cs-CZ" dirty="0">
              <a:solidFill>
                <a:schemeClr val="tx1"/>
              </a:solidFill>
            </a:endParaRPr>
          </a:p>
        </p:txBody>
      </p:sp>
      <p:sp>
        <p:nvSpPr>
          <p:cNvPr id="46" name="Ovál 45"/>
          <p:cNvSpPr/>
          <p:nvPr/>
        </p:nvSpPr>
        <p:spPr>
          <a:xfrm>
            <a:off x="6223703" y="5324179"/>
            <a:ext cx="1080120" cy="216024"/>
          </a:xfrm>
          <a:prstGeom prst="ellipse">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200" b="1" dirty="0" smtClean="0">
                <a:solidFill>
                  <a:schemeClr val="tx1"/>
                </a:solidFill>
              </a:rPr>
              <a:t>200000</a:t>
            </a:r>
            <a:endParaRPr lang="cs-CZ" b="1" dirty="0">
              <a:solidFill>
                <a:schemeClr val="tx1"/>
              </a:solidFill>
            </a:endParaRPr>
          </a:p>
        </p:txBody>
      </p:sp>
      <p:sp>
        <p:nvSpPr>
          <p:cNvPr id="9" name="Pravá složená závorka 8"/>
          <p:cNvSpPr/>
          <p:nvPr/>
        </p:nvSpPr>
        <p:spPr>
          <a:xfrm>
            <a:off x="7380312" y="5319214"/>
            <a:ext cx="432048" cy="895687"/>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cs-CZ"/>
          </a:p>
        </p:txBody>
      </p:sp>
      <p:sp>
        <p:nvSpPr>
          <p:cNvPr id="10" name="TextovéPole 9"/>
          <p:cNvSpPr txBox="1"/>
          <p:nvPr/>
        </p:nvSpPr>
        <p:spPr>
          <a:xfrm>
            <a:off x="7763208" y="5567990"/>
            <a:ext cx="1048685" cy="430887"/>
          </a:xfrm>
          <a:prstGeom prst="rect">
            <a:avLst/>
          </a:prstGeom>
          <a:noFill/>
        </p:spPr>
        <p:txBody>
          <a:bodyPr wrap="none" rtlCol="0">
            <a:spAutoFit/>
          </a:bodyPr>
          <a:lstStyle/>
          <a:p>
            <a:r>
              <a:rPr lang="cs-CZ" sz="1100" dirty="0" err="1" smtClean="0"/>
              <a:t>Expected</a:t>
            </a:r>
            <a:r>
              <a:rPr lang="cs-CZ" sz="1100" dirty="0" smtClean="0"/>
              <a:t> </a:t>
            </a:r>
            <a:r>
              <a:rPr lang="cs-CZ" sz="1100" dirty="0" err="1" smtClean="0"/>
              <a:t>value</a:t>
            </a:r>
            <a:endParaRPr lang="cs-CZ" sz="1100" dirty="0" smtClean="0"/>
          </a:p>
          <a:p>
            <a:r>
              <a:rPr lang="cs-CZ" sz="1100" dirty="0"/>
              <a:t> </a:t>
            </a:r>
            <a:r>
              <a:rPr lang="cs-CZ" sz="1100" dirty="0" smtClean="0"/>
              <a:t>    </a:t>
            </a:r>
            <a:r>
              <a:rPr lang="cs-CZ" sz="1100" dirty="0" err="1" smtClean="0"/>
              <a:t>analysis</a:t>
            </a:r>
            <a:endParaRPr lang="cs-CZ" sz="1100" dirty="0"/>
          </a:p>
        </p:txBody>
      </p:sp>
      <p:sp>
        <p:nvSpPr>
          <p:cNvPr id="11" name="TextovéPole 10"/>
          <p:cNvSpPr txBox="1"/>
          <p:nvPr/>
        </p:nvSpPr>
        <p:spPr>
          <a:xfrm>
            <a:off x="6223703" y="3922678"/>
            <a:ext cx="1024639" cy="369332"/>
          </a:xfrm>
          <a:prstGeom prst="rect">
            <a:avLst/>
          </a:prstGeom>
          <a:noFill/>
        </p:spPr>
        <p:txBody>
          <a:bodyPr wrap="none" rtlCol="0">
            <a:spAutoFit/>
          </a:bodyPr>
          <a:lstStyle/>
          <a:p>
            <a:r>
              <a:rPr lang="en-GB" dirty="0" smtClean="0"/>
              <a:t>[</a:t>
            </a:r>
            <a:r>
              <a:rPr lang="cs-CZ" dirty="0" smtClean="0"/>
              <a:t>0,3..0,7</a:t>
            </a:r>
            <a:r>
              <a:rPr lang="en-GB" dirty="0" smtClean="0"/>
              <a:t>]</a:t>
            </a:r>
            <a:endParaRPr lang="cs-CZ" dirty="0"/>
          </a:p>
        </p:txBody>
      </p:sp>
      <p:sp>
        <p:nvSpPr>
          <p:cNvPr id="47" name="TextovéPole 46"/>
          <p:cNvSpPr txBox="1"/>
          <p:nvPr/>
        </p:nvSpPr>
        <p:spPr>
          <a:xfrm>
            <a:off x="7281340" y="3997100"/>
            <a:ext cx="1624163" cy="261610"/>
          </a:xfrm>
          <a:prstGeom prst="rect">
            <a:avLst/>
          </a:prstGeom>
          <a:noFill/>
        </p:spPr>
        <p:txBody>
          <a:bodyPr wrap="none" rtlCol="0">
            <a:spAutoFit/>
          </a:bodyPr>
          <a:lstStyle/>
          <a:p>
            <a:r>
              <a:rPr lang="cs-CZ" sz="1100" dirty="0" smtClean="0"/>
              <a:t>Probability </a:t>
            </a:r>
            <a:r>
              <a:rPr lang="cs-CZ" sz="1100" dirty="0" err="1" smtClean="0"/>
              <a:t>of</a:t>
            </a:r>
            <a:r>
              <a:rPr lang="cs-CZ" sz="1100" dirty="0" smtClean="0"/>
              <a:t> </a:t>
            </a:r>
            <a:r>
              <a:rPr lang="cs-CZ" sz="1100" dirty="0" err="1" smtClean="0"/>
              <a:t>occurance</a:t>
            </a:r>
            <a:endParaRPr lang="cs-CZ" sz="1100" dirty="0"/>
          </a:p>
        </p:txBody>
      </p:sp>
      <p:sp>
        <p:nvSpPr>
          <p:cNvPr id="49" name="TextovéPole 48"/>
          <p:cNvSpPr txBox="1"/>
          <p:nvPr/>
        </p:nvSpPr>
        <p:spPr>
          <a:xfrm>
            <a:off x="1062509" y="6233671"/>
            <a:ext cx="1383712" cy="276999"/>
          </a:xfrm>
          <a:prstGeom prst="rect">
            <a:avLst/>
          </a:prstGeom>
          <a:noFill/>
        </p:spPr>
        <p:txBody>
          <a:bodyPr wrap="none" rtlCol="0">
            <a:spAutoFit/>
          </a:bodyPr>
          <a:lstStyle/>
          <a:p>
            <a:r>
              <a:rPr lang="en-GB" sz="1200" b="1" dirty="0" smtClean="0"/>
              <a:t>[</a:t>
            </a:r>
            <a:r>
              <a:rPr lang="cs-CZ" sz="1200" b="1" dirty="0" smtClean="0"/>
              <a:t>50 000 , 80 000 …</a:t>
            </a:r>
            <a:r>
              <a:rPr lang="en-GB" sz="1200" b="1" dirty="0" smtClean="0"/>
              <a:t>]</a:t>
            </a:r>
            <a:endParaRPr lang="cs-CZ" sz="1200" b="1" dirty="0"/>
          </a:p>
        </p:txBody>
      </p:sp>
      <p:sp>
        <p:nvSpPr>
          <p:cNvPr id="53" name="TextovéPole 52"/>
          <p:cNvSpPr txBox="1"/>
          <p:nvPr/>
        </p:nvSpPr>
        <p:spPr>
          <a:xfrm>
            <a:off x="2459304" y="6218788"/>
            <a:ext cx="1622560" cy="261610"/>
          </a:xfrm>
          <a:prstGeom prst="rect">
            <a:avLst/>
          </a:prstGeom>
          <a:noFill/>
        </p:spPr>
        <p:txBody>
          <a:bodyPr wrap="none" rtlCol="0">
            <a:spAutoFit/>
          </a:bodyPr>
          <a:lstStyle/>
          <a:p>
            <a:r>
              <a:rPr lang="cs-CZ" sz="1100" b="1" dirty="0" err="1" smtClean="0"/>
              <a:t>Chance</a:t>
            </a:r>
            <a:r>
              <a:rPr lang="cs-CZ" sz="1100" b="1" dirty="0" smtClean="0"/>
              <a:t> </a:t>
            </a:r>
            <a:r>
              <a:rPr lang="cs-CZ" sz="1100" b="1" dirty="0" err="1" smtClean="0"/>
              <a:t>event</a:t>
            </a:r>
            <a:r>
              <a:rPr lang="cs-CZ" sz="1100" b="1" dirty="0" smtClean="0"/>
              <a:t> </a:t>
            </a:r>
            <a:r>
              <a:rPr lang="cs-CZ" sz="1100" b="1" dirty="0" err="1" smtClean="0"/>
              <a:t>outcomes</a:t>
            </a:r>
            <a:endParaRPr lang="cs-CZ" sz="1100" b="1" dirty="0"/>
          </a:p>
        </p:txBody>
      </p:sp>
    </p:spTree>
    <p:extLst>
      <p:ext uri="{BB962C8B-B14F-4D97-AF65-F5344CB8AC3E}">
        <p14:creationId xmlns:p14="http://schemas.microsoft.com/office/powerpoint/2010/main" val="382205555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116632"/>
            <a:ext cx="8229600" cy="1143000"/>
          </a:xfrm>
        </p:spPr>
        <p:txBody>
          <a:bodyPr>
            <a:normAutofit/>
          </a:bodyPr>
          <a:lstStyle/>
          <a:p>
            <a:r>
              <a:rPr lang="cs-CZ" sz="2800" b="1" dirty="0" smtClean="0"/>
              <a:t>DT-</a:t>
            </a:r>
            <a:r>
              <a:rPr lang="cs-CZ" sz="2800" b="1" dirty="0" err="1" smtClean="0"/>
              <a:t>Example</a:t>
            </a:r>
            <a:r>
              <a:rPr lang="cs-CZ" sz="2800" b="1" dirty="0" smtClean="0"/>
              <a:t> I</a:t>
            </a:r>
            <a:endParaRPr lang="cs-CZ" sz="2800" b="1" dirty="0"/>
          </a:p>
        </p:txBody>
      </p:sp>
      <p:sp>
        <p:nvSpPr>
          <p:cNvPr id="3" name="Zástupný symbol pro obsah 2"/>
          <p:cNvSpPr>
            <a:spLocks noGrp="1"/>
          </p:cNvSpPr>
          <p:nvPr>
            <p:ph idx="1"/>
          </p:nvPr>
        </p:nvSpPr>
        <p:spPr>
          <a:xfrm>
            <a:off x="457200" y="1080347"/>
            <a:ext cx="8229600" cy="4525963"/>
          </a:xfrm>
        </p:spPr>
        <p:txBody>
          <a:bodyPr>
            <a:normAutofit/>
          </a:bodyPr>
          <a:lstStyle/>
          <a:p>
            <a:pPr>
              <a:lnSpc>
                <a:spcPct val="95000"/>
              </a:lnSpc>
            </a:pPr>
            <a:r>
              <a:rPr lang="en-GB" altLang="cs-CZ" sz="1800" dirty="0" smtClean="0"/>
              <a:t>Decision tree analysis utilizes </a:t>
            </a:r>
            <a:r>
              <a:rPr lang="en-GB" altLang="cs-CZ" sz="1800" dirty="0" smtClean="0">
                <a:solidFill>
                  <a:srgbClr val="FF0000"/>
                </a:solidFill>
              </a:rPr>
              <a:t>E</a:t>
            </a:r>
            <a:r>
              <a:rPr lang="en-GB" altLang="cs-CZ" sz="1800" dirty="0" smtClean="0"/>
              <a:t>xpected </a:t>
            </a:r>
            <a:r>
              <a:rPr lang="en-GB" altLang="cs-CZ" sz="1800" dirty="0" smtClean="0">
                <a:solidFill>
                  <a:srgbClr val="0070C0"/>
                </a:solidFill>
              </a:rPr>
              <a:t>V</a:t>
            </a:r>
            <a:r>
              <a:rPr lang="en-GB" altLang="cs-CZ" sz="1800" dirty="0" smtClean="0"/>
              <a:t>alue </a:t>
            </a:r>
            <a:r>
              <a:rPr lang="en-GB" altLang="cs-CZ" sz="1800" dirty="0" smtClean="0">
                <a:solidFill>
                  <a:srgbClr val="00B050"/>
                </a:solidFill>
              </a:rPr>
              <a:t>A</a:t>
            </a:r>
            <a:r>
              <a:rPr lang="en-GB" altLang="cs-CZ" sz="1800" dirty="0" smtClean="0"/>
              <a:t>nalysis (</a:t>
            </a:r>
            <a:r>
              <a:rPr lang="en-GB" altLang="cs-CZ" sz="1800" dirty="0" smtClean="0">
                <a:solidFill>
                  <a:srgbClr val="FF0000"/>
                </a:solidFill>
              </a:rPr>
              <a:t>E</a:t>
            </a:r>
            <a:r>
              <a:rPr lang="en-GB" altLang="cs-CZ" sz="1800" dirty="0" smtClean="0">
                <a:solidFill>
                  <a:srgbClr val="0070C0"/>
                </a:solidFill>
              </a:rPr>
              <a:t>V</a:t>
            </a:r>
            <a:r>
              <a:rPr lang="en-GB" altLang="cs-CZ" sz="1800" dirty="0" smtClean="0">
                <a:solidFill>
                  <a:srgbClr val="00B050"/>
                </a:solidFill>
              </a:rPr>
              <a:t>A</a:t>
            </a:r>
            <a:r>
              <a:rPr lang="en-GB" altLang="cs-CZ" sz="1800" dirty="0" smtClean="0"/>
              <a:t>), which is a weighted average of the chance events :</a:t>
            </a:r>
          </a:p>
          <a:p>
            <a:pPr lvl="1">
              <a:lnSpc>
                <a:spcPct val="95000"/>
              </a:lnSpc>
            </a:pPr>
            <a:r>
              <a:rPr lang="en-US" altLang="cs-CZ" sz="1800" b="1" dirty="0" smtClean="0"/>
              <a:t>Probability </a:t>
            </a:r>
            <a:r>
              <a:rPr lang="en-US" altLang="cs-CZ" sz="1800" b="1" dirty="0"/>
              <a:t>of occurrence * chance event outcome</a:t>
            </a:r>
          </a:p>
          <a:p>
            <a:pPr marL="0" lvl="2" indent="0">
              <a:buNone/>
            </a:pPr>
            <a:r>
              <a:rPr lang="cs-CZ" sz="1200" b="1" dirty="0" smtClean="0"/>
              <a:t> </a:t>
            </a:r>
            <a:endParaRPr lang="cs-CZ" sz="1200" b="1" dirty="0"/>
          </a:p>
          <a:p>
            <a:endParaRPr lang="en-ZA" sz="2000" dirty="0"/>
          </a:p>
        </p:txBody>
      </p:sp>
      <p:sp>
        <p:nvSpPr>
          <p:cNvPr id="4" name="Dvanáctiúhelník 3"/>
          <p:cNvSpPr/>
          <p:nvPr/>
        </p:nvSpPr>
        <p:spPr>
          <a:xfrm>
            <a:off x="2221235" y="2906150"/>
            <a:ext cx="457200" cy="457200"/>
          </a:xfrm>
          <a:prstGeom prst="dodecagon">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5" name="Obdélník 4"/>
          <p:cNvSpPr/>
          <p:nvPr/>
        </p:nvSpPr>
        <p:spPr>
          <a:xfrm>
            <a:off x="973943" y="3963578"/>
            <a:ext cx="360040" cy="432048"/>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smtClean="0"/>
              <a:t>1</a:t>
            </a:r>
            <a:endParaRPr lang="cs-CZ" dirty="0"/>
          </a:p>
        </p:txBody>
      </p:sp>
      <p:sp>
        <p:nvSpPr>
          <p:cNvPr id="6" name="Dvanáctiúhelník 5"/>
          <p:cNvSpPr/>
          <p:nvPr/>
        </p:nvSpPr>
        <p:spPr>
          <a:xfrm>
            <a:off x="2221216" y="4730574"/>
            <a:ext cx="457200" cy="457200"/>
          </a:xfrm>
          <a:prstGeom prst="dodecagon">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7" name="Obdélník 6"/>
          <p:cNvSpPr/>
          <p:nvPr/>
        </p:nvSpPr>
        <p:spPr>
          <a:xfrm>
            <a:off x="5004048" y="2558686"/>
            <a:ext cx="360040" cy="432048"/>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smtClean="0"/>
              <a:t>2</a:t>
            </a:r>
            <a:endParaRPr lang="cs-CZ" dirty="0"/>
          </a:p>
        </p:txBody>
      </p:sp>
      <p:sp>
        <p:nvSpPr>
          <p:cNvPr id="8" name="Ovál 7"/>
          <p:cNvSpPr/>
          <p:nvPr/>
        </p:nvSpPr>
        <p:spPr>
          <a:xfrm>
            <a:off x="1929347" y="3560838"/>
            <a:ext cx="1080120" cy="216024"/>
          </a:xfrm>
          <a:prstGeom prst="ellipse">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200" dirty="0" smtClean="0">
                <a:solidFill>
                  <a:schemeClr val="tx1"/>
                </a:solidFill>
              </a:rPr>
              <a:t>164000</a:t>
            </a:r>
            <a:endParaRPr lang="cs-CZ" dirty="0">
              <a:solidFill>
                <a:schemeClr val="tx1"/>
              </a:solidFill>
            </a:endParaRPr>
          </a:p>
        </p:txBody>
      </p:sp>
      <p:sp>
        <p:nvSpPr>
          <p:cNvPr id="13" name="Ovál 12"/>
          <p:cNvSpPr/>
          <p:nvPr/>
        </p:nvSpPr>
        <p:spPr>
          <a:xfrm>
            <a:off x="1938816" y="5324179"/>
            <a:ext cx="1080120" cy="216024"/>
          </a:xfrm>
          <a:prstGeom prst="ellipse">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200" dirty="0" smtClean="0">
                <a:solidFill>
                  <a:schemeClr val="tx1"/>
                </a:solidFill>
              </a:rPr>
              <a:t>225000</a:t>
            </a:r>
            <a:endParaRPr lang="cs-CZ" dirty="0">
              <a:solidFill>
                <a:schemeClr val="tx1"/>
              </a:solidFill>
            </a:endParaRPr>
          </a:p>
        </p:txBody>
      </p:sp>
      <p:sp>
        <p:nvSpPr>
          <p:cNvPr id="14" name="Ovál 13"/>
          <p:cNvSpPr/>
          <p:nvPr/>
        </p:nvSpPr>
        <p:spPr>
          <a:xfrm>
            <a:off x="3296618" y="2836810"/>
            <a:ext cx="1080120" cy="216024"/>
          </a:xfrm>
          <a:prstGeom prst="ellipse">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200" dirty="0" smtClean="0">
                <a:solidFill>
                  <a:schemeClr val="tx1"/>
                </a:solidFill>
              </a:rPr>
              <a:t>200000</a:t>
            </a:r>
            <a:endParaRPr lang="cs-CZ" dirty="0">
              <a:solidFill>
                <a:schemeClr val="tx1"/>
              </a:solidFill>
            </a:endParaRPr>
          </a:p>
        </p:txBody>
      </p:sp>
      <p:cxnSp>
        <p:nvCxnSpPr>
          <p:cNvPr id="16" name="Přímá spojnice se šipkou 15"/>
          <p:cNvCxnSpPr>
            <a:stCxn id="5" idx="3"/>
            <a:endCxn id="4" idx="7"/>
          </p:cNvCxnSpPr>
          <p:nvPr/>
        </p:nvCxnSpPr>
        <p:spPr>
          <a:xfrm flipV="1">
            <a:off x="1333983" y="3196006"/>
            <a:ext cx="887252" cy="983596"/>
          </a:xfrm>
          <a:prstGeom prst="straightConnector1">
            <a:avLst/>
          </a:prstGeom>
          <a:ln>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18" name="Přímá spojnice se šipkou 17"/>
          <p:cNvCxnSpPr>
            <a:stCxn id="5" idx="3"/>
            <a:endCxn id="6" idx="8"/>
          </p:cNvCxnSpPr>
          <p:nvPr/>
        </p:nvCxnSpPr>
        <p:spPr>
          <a:xfrm>
            <a:off x="1333983" y="4179602"/>
            <a:ext cx="887233" cy="718316"/>
          </a:xfrm>
          <a:prstGeom prst="straightConnector1">
            <a:avLst/>
          </a:prstGeom>
          <a:ln>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20" name="Přímá spojnice 19"/>
          <p:cNvCxnSpPr/>
          <p:nvPr/>
        </p:nvCxnSpPr>
        <p:spPr>
          <a:xfrm>
            <a:off x="2459304" y="5187774"/>
            <a:ext cx="0" cy="1314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Přímá spojnice 21"/>
          <p:cNvCxnSpPr/>
          <p:nvPr/>
        </p:nvCxnSpPr>
        <p:spPr>
          <a:xfrm>
            <a:off x="2478876" y="5540203"/>
            <a:ext cx="0" cy="271264"/>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Přímá spojnice 24"/>
          <p:cNvCxnSpPr/>
          <p:nvPr/>
        </p:nvCxnSpPr>
        <p:spPr>
          <a:xfrm>
            <a:off x="2482082" y="5812251"/>
            <a:ext cx="98122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Přímá spojnice 27"/>
          <p:cNvCxnSpPr/>
          <p:nvPr/>
        </p:nvCxnSpPr>
        <p:spPr>
          <a:xfrm>
            <a:off x="2449835" y="3379498"/>
            <a:ext cx="0" cy="179399"/>
          </a:xfrm>
          <a:prstGeom prst="line">
            <a:avLst/>
          </a:prstGeom>
        </p:spPr>
        <p:style>
          <a:lnRef idx="1">
            <a:schemeClr val="accent1"/>
          </a:lnRef>
          <a:fillRef idx="0">
            <a:schemeClr val="accent1"/>
          </a:fillRef>
          <a:effectRef idx="0">
            <a:schemeClr val="accent1"/>
          </a:effectRef>
          <a:fontRef idx="minor">
            <a:schemeClr val="tx1"/>
          </a:fontRef>
        </p:style>
      </p:cxnSp>
      <p:cxnSp>
        <p:nvCxnSpPr>
          <p:cNvPr id="37" name="Přímá spojnice 36"/>
          <p:cNvCxnSpPr/>
          <p:nvPr/>
        </p:nvCxnSpPr>
        <p:spPr>
          <a:xfrm>
            <a:off x="2447396" y="3784179"/>
            <a:ext cx="0" cy="179399"/>
          </a:xfrm>
          <a:prstGeom prst="line">
            <a:avLst/>
          </a:prstGeom>
        </p:spPr>
        <p:style>
          <a:lnRef idx="1">
            <a:schemeClr val="accent1"/>
          </a:lnRef>
          <a:fillRef idx="0">
            <a:schemeClr val="accent1"/>
          </a:fillRef>
          <a:effectRef idx="0">
            <a:schemeClr val="accent1"/>
          </a:effectRef>
          <a:fontRef idx="minor">
            <a:schemeClr val="tx1"/>
          </a:fontRef>
        </p:style>
      </p:cxnSp>
      <p:cxnSp>
        <p:nvCxnSpPr>
          <p:cNvPr id="38" name="Přímá spojnice 37"/>
          <p:cNvCxnSpPr/>
          <p:nvPr/>
        </p:nvCxnSpPr>
        <p:spPr>
          <a:xfrm>
            <a:off x="2459304" y="4599134"/>
            <a:ext cx="0" cy="13144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Přímá spojnice 38"/>
          <p:cNvCxnSpPr/>
          <p:nvPr/>
        </p:nvCxnSpPr>
        <p:spPr>
          <a:xfrm>
            <a:off x="2447396" y="2774710"/>
            <a:ext cx="0" cy="1314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Přímá spojnice 39"/>
          <p:cNvCxnSpPr/>
          <p:nvPr/>
        </p:nvCxnSpPr>
        <p:spPr>
          <a:xfrm flipV="1">
            <a:off x="2447396" y="3955194"/>
            <a:ext cx="981225" cy="16768"/>
          </a:xfrm>
          <a:prstGeom prst="line">
            <a:avLst/>
          </a:prstGeom>
        </p:spPr>
        <p:style>
          <a:lnRef idx="1">
            <a:schemeClr val="accent1"/>
          </a:lnRef>
          <a:fillRef idx="0">
            <a:schemeClr val="accent1"/>
          </a:fillRef>
          <a:effectRef idx="0">
            <a:schemeClr val="accent1"/>
          </a:effectRef>
          <a:fontRef idx="minor">
            <a:schemeClr val="tx1"/>
          </a:fontRef>
        </p:style>
      </p:cxnSp>
      <p:cxnSp>
        <p:nvCxnSpPr>
          <p:cNvPr id="41" name="Přímá spojnice se šipkou 40"/>
          <p:cNvCxnSpPr>
            <a:endCxn id="7" idx="1"/>
          </p:cNvCxnSpPr>
          <p:nvPr/>
        </p:nvCxnSpPr>
        <p:spPr>
          <a:xfrm>
            <a:off x="2459304" y="2774710"/>
            <a:ext cx="254474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3" name="Přímá spojnice se šipkou 42"/>
          <p:cNvCxnSpPr/>
          <p:nvPr/>
        </p:nvCxnSpPr>
        <p:spPr>
          <a:xfrm flipV="1">
            <a:off x="5348668" y="2540608"/>
            <a:ext cx="2016224" cy="21602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5" name="Přímá spojnice se šipkou 44"/>
          <p:cNvCxnSpPr>
            <a:stCxn id="7" idx="3"/>
          </p:cNvCxnSpPr>
          <p:nvPr/>
        </p:nvCxnSpPr>
        <p:spPr>
          <a:xfrm>
            <a:off x="5364088" y="2774710"/>
            <a:ext cx="2016224" cy="21602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8" name="TextovéPole 47"/>
          <p:cNvSpPr txBox="1"/>
          <p:nvPr/>
        </p:nvSpPr>
        <p:spPr>
          <a:xfrm>
            <a:off x="2739391" y="2420186"/>
            <a:ext cx="1447832" cy="276999"/>
          </a:xfrm>
          <a:prstGeom prst="rect">
            <a:avLst/>
          </a:prstGeom>
          <a:noFill/>
        </p:spPr>
        <p:txBody>
          <a:bodyPr wrap="none" rtlCol="0">
            <a:spAutoFit/>
          </a:bodyPr>
          <a:lstStyle/>
          <a:p>
            <a:r>
              <a:rPr lang="cs-CZ" sz="1200" b="1" dirty="0" err="1" smtClean="0">
                <a:solidFill>
                  <a:srgbClr val="FF0000"/>
                </a:solidFill>
              </a:rPr>
              <a:t>High</a:t>
            </a:r>
            <a:r>
              <a:rPr lang="cs-CZ" sz="1200" b="1" dirty="0" smtClean="0">
                <a:solidFill>
                  <a:srgbClr val="FF0000"/>
                </a:solidFill>
              </a:rPr>
              <a:t> </a:t>
            </a:r>
            <a:r>
              <a:rPr lang="cs-CZ" sz="1200" b="1" dirty="0" err="1" smtClean="0">
                <a:solidFill>
                  <a:srgbClr val="FF0000"/>
                </a:solidFill>
              </a:rPr>
              <a:t>demand</a:t>
            </a:r>
            <a:r>
              <a:rPr lang="cs-CZ" sz="1200" b="1" dirty="0" smtClean="0">
                <a:solidFill>
                  <a:srgbClr val="FF0000"/>
                </a:solidFill>
              </a:rPr>
              <a:t> (0,70)</a:t>
            </a:r>
            <a:endParaRPr lang="cs-CZ" sz="1200" b="1" dirty="0">
              <a:solidFill>
                <a:srgbClr val="FF0000"/>
              </a:solidFill>
            </a:endParaRPr>
          </a:p>
        </p:txBody>
      </p:sp>
      <p:sp>
        <p:nvSpPr>
          <p:cNvPr id="50" name="TextovéPole 49"/>
          <p:cNvSpPr txBox="1"/>
          <p:nvPr/>
        </p:nvSpPr>
        <p:spPr>
          <a:xfrm>
            <a:off x="3022463" y="4257126"/>
            <a:ext cx="1447832" cy="276999"/>
          </a:xfrm>
          <a:prstGeom prst="rect">
            <a:avLst/>
          </a:prstGeom>
          <a:noFill/>
        </p:spPr>
        <p:txBody>
          <a:bodyPr wrap="none" rtlCol="0">
            <a:spAutoFit/>
          </a:bodyPr>
          <a:lstStyle/>
          <a:p>
            <a:r>
              <a:rPr lang="cs-CZ" sz="1200" b="1" dirty="0" err="1" smtClean="0">
                <a:solidFill>
                  <a:srgbClr val="FF0000"/>
                </a:solidFill>
              </a:rPr>
              <a:t>High</a:t>
            </a:r>
            <a:r>
              <a:rPr lang="cs-CZ" sz="1200" b="1" dirty="0" smtClean="0">
                <a:solidFill>
                  <a:srgbClr val="FF0000"/>
                </a:solidFill>
              </a:rPr>
              <a:t> </a:t>
            </a:r>
            <a:r>
              <a:rPr lang="cs-CZ" sz="1200" b="1" dirty="0" err="1" smtClean="0">
                <a:solidFill>
                  <a:srgbClr val="FF0000"/>
                </a:solidFill>
              </a:rPr>
              <a:t>demand</a:t>
            </a:r>
            <a:r>
              <a:rPr lang="cs-CZ" sz="1200" b="1" dirty="0" smtClean="0">
                <a:solidFill>
                  <a:srgbClr val="FF0000"/>
                </a:solidFill>
              </a:rPr>
              <a:t> (0,70)</a:t>
            </a:r>
            <a:endParaRPr lang="cs-CZ" sz="1200" b="1" dirty="0">
              <a:solidFill>
                <a:srgbClr val="FF0000"/>
              </a:solidFill>
            </a:endParaRPr>
          </a:p>
        </p:txBody>
      </p:sp>
      <p:cxnSp>
        <p:nvCxnSpPr>
          <p:cNvPr id="51" name="Přímá spojnice 50"/>
          <p:cNvCxnSpPr/>
          <p:nvPr/>
        </p:nvCxnSpPr>
        <p:spPr>
          <a:xfrm>
            <a:off x="2459304" y="4599134"/>
            <a:ext cx="1015912" cy="0"/>
          </a:xfrm>
          <a:prstGeom prst="line">
            <a:avLst/>
          </a:prstGeom>
        </p:spPr>
        <p:style>
          <a:lnRef idx="1">
            <a:schemeClr val="accent1"/>
          </a:lnRef>
          <a:fillRef idx="0">
            <a:schemeClr val="accent1"/>
          </a:fillRef>
          <a:effectRef idx="0">
            <a:schemeClr val="accent1"/>
          </a:effectRef>
          <a:fontRef idx="minor">
            <a:schemeClr val="tx1"/>
          </a:fontRef>
        </p:style>
      </p:cxnSp>
      <p:sp>
        <p:nvSpPr>
          <p:cNvPr id="54" name="TextovéPole 53"/>
          <p:cNvSpPr txBox="1"/>
          <p:nvPr/>
        </p:nvSpPr>
        <p:spPr>
          <a:xfrm>
            <a:off x="3127349" y="5508218"/>
            <a:ext cx="1418658" cy="276999"/>
          </a:xfrm>
          <a:prstGeom prst="rect">
            <a:avLst/>
          </a:prstGeom>
          <a:noFill/>
        </p:spPr>
        <p:txBody>
          <a:bodyPr wrap="none" rtlCol="0">
            <a:spAutoFit/>
          </a:bodyPr>
          <a:lstStyle/>
          <a:p>
            <a:r>
              <a:rPr lang="cs-CZ" sz="1200" b="1" dirty="0" err="1" smtClean="0">
                <a:solidFill>
                  <a:srgbClr val="0070C0"/>
                </a:solidFill>
              </a:rPr>
              <a:t>Low</a:t>
            </a:r>
            <a:r>
              <a:rPr lang="cs-CZ" sz="1200" b="1" dirty="0" smtClean="0">
                <a:solidFill>
                  <a:srgbClr val="0070C0"/>
                </a:solidFill>
              </a:rPr>
              <a:t> </a:t>
            </a:r>
            <a:r>
              <a:rPr lang="cs-CZ" sz="1200" b="1" dirty="0" err="1" smtClean="0">
                <a:solidFill>
                  <a:srgbClr val="0070C0"/>
                </a:solidFill>
              </a:rPr>
              <a:t>demand</a:t>
            </a:r>
            <a:r>
              <a:rPr lang="cs-CZ" sz="1200" b="1" dirty="0" smtClean="0">
                <a:solidFill>
                  <a:srgbClr val="0070C0"/>
                </a:solidFill>
              </a:rPr>
              <a:t> (0,30)</a:t>
            </a:r>
            <a:endParaRPr lang="cs-CZ" sz="1200" b="1" dirty="0">
              <a:solidFill>
                <a:srgbClr val="0070C0"/>
              </a:solidFill>
            </a:endParaRPr>
          </a:p>
        </p:txBody>
      </p:sp>
      <p:sp>
        <p:nvSpPr>
          <p:cNvPr id="55" name="TextovéPole 54"/>
          <p:cNvSpPr txBox="1"/>
          <p:nvPr/>
        </p:nvSpPr>
        <p:spPr>
          <a:xfrm>
            <a:off x="3129339" y="3656233"/>
            <a:ext cx="1418658" cy="276999"/>
          </a:xfrm>
          <a:prstGeom prst="rect">
            <a:avLst/>
          </a:prstGeom>
          <a:noFill/>
        </p:spPr>
        <p:txBody>
          <a:bodyPr wrap="none" rtlCol="0">
            <a:spAutoFit/>
          </a:bodyPr>
          <a:lstStyle/>
          <a:p>
            <a:r>
              <a:rPr lang="cs-CZ" sz="1200" b="1" dirty="0" err="1" smtClean="0">
                <a:solidFill>
                  <a:srgbClr val="0070C0"/>
                </a:solidFill>
              </a:rPr>
              <a:t>Low</a:t>
            </a:r>
            <a:r>
              <a:rPr lang="cs-CZ" sz="1200" b="1" dirty="0" smtClean="0">
                <a:solidFill>
                  <a:srgbClr val="0070C0"/>
                </a:solidFill>
              </a:rPr>
              <a:t> </a:t>
            </a:r>
            <a:r>
              <a:rPr lang="cs-CZ" sz="1200" b="1" dirty="0" err="1" smtClean="0">
                <a:solidFill>
                  <a:srgbClr val="0070C0"/>
                </a:solidFill>
              </a:rPr>
              <a:t>demand</a:t>
            </a:r>
            <a:r>
              <a:rPr lang="cs-CZ" sz="1200" b="1" dirty="0" smtClean="0">
                <a:solidFill>
                  <a:srgbClr val="0070C0"/>
                </a:solidFill>
              </a:rPr>
              <a:t> (0,30)</a:t>
            </a:r>
            <a:endParaRPr lang="cs-CZ" sz="1200" b="1" dirty="0">
              <a:solidFill>
                <a:srgbClr val="0070C0"/>
              </a:solidFill>
            </a:endParaRPr>
          </a:p>
        </p:txBody>
      </p:sp>
      <p:sp>
        <p:nvSpPr>
          <p:cNvPr id="56" name="TextovéPole 55"/>
          <p:cNvSpPr txBox="1"/>
          <p:nvPr/>
        </p:nvSpPr>
        <p:spPr>
          <a:xfrm>
            <a:off x="4647199" y="3659579"/>
            <a:ext cx="612668" cy="276999"/>
          </a:xfrm>
          <a:prstGeom prst="rect">
            <a:avLst/>
          </a:prstGeom>
          <a:noFill/>
        </p:spPr>
        <p:txBody>
          <a:bodyPr wrap="none" rtlCol="0">
            <a:spAutoFit/>
          </a:bodyPr>
          <a:lstStyle/>
          <a:p>
            <a:r>
              <a:rPr lang="cs-CZ" sz="1200" b="1" dirty="0" smtClean="0"/>
              <a:t>80 000</a:t>
            </a:r>
            <a:endParaRPr lang="cs-CZ" sz="1200" b="1" dirty="0"/>
          </a:p>
        </p:txBody>
      </p:sp>
      <p:sp>
        <p:nvSpPr>
          <p:cNvPr id="57" name="TextovéPole 56"/>
          <p:cNvSpPr txBox="1"/>
          <p:nvPr/>
        </p:nvSpPr>
        <p:spPr>
          <a:xfrm>
            <a:off x="4568652" y="4251594"/>
            <a:ext cx="691215" cy="276999"/>
          </a:xfrm>
          <a:prstGeom prst="rect">
            <a:avLst/>
          </a:prstGeom>
          <a:noFill/>
        </p:spPr>
        <p:txBody>
          <a:bodyPr wrap="none" rtlCol="0">
            <a:spAutoFit/>
          </a:bodyPr>
          <a:lstStyle/>
          <a:p>
            <a:r>
              <a:rPr lang="cs-CZ" sz="1200" b="1" dirty="0" smtClean="0"/>
              <a:t>300 000</a:t>
            </a:r>
            <a:endParaRPr lang="cs-CZ" sz="1200" b="1" dirty="0"/>
          </a:p>
        </p:txBody>
      </p:sp>
      <p:sp>
        <p:nvSpPr>
          <p:cNvPr id="58" name="TextovéPole 57"/>
          <p:cNvSpPr txBox="1"/>
          <p:nvPr/>
        </p:nvSpPr>
        <p:spPr>
          <a:xfrm>
            <a:off x="4672873" y="5508219"/>
            <a:ext cx="612668" cy="276999"/>
          </a:xfrm>
          <a:prstGeom prst="rect">
            <a:avLst/>
          </a:prstGeom>
          <a:noFill/>
        </p:spPr>
        <p:txBody>
          <a:bodyPr wrap="none" rtlCol="0">
            <a:spAutoFit/>
          </a:bodyPr>
          <a:lstStyle/>
          <a:p>
            <a:r>
              <a:rPr lang="cs-CZ" sz="1200" b="1" dirty="0" smtClean="0"/>
              <a:t>50 000</a:t>
            </a:r>
            <a:endParaRPr lang="cs-CZ" sz="1200" b="1" dirty="0"/>
          </a:p>
        </p:txBody>
      </p:sp>
      <p:sp>
        <p:nvSpPr>
          <p:cNvPr id="59" name="TextovéPole 58"/>
          <p:cNvSpPr txBox="1"/>
          <p:nvPr/>
        </p:nvSpPr>
        <p:spPr>
          <a:xfrm>
            <a:off x="7475642" y="2882721"/>
            <a:ext cx="691215" cy="276999"/>
          </a:xfrm>
          <a:prstGeom prst="rect">
            <a:avLst/>
          </a:prstGeom>
          <a:noFill/>
        </p:spPr>
        <p:txBody>
          <a:bodyPr wrap="none" rtlCol="0">
            <a:spAutoFit/>
          </a:bodyPr>
          <a:lstStyle/>
          <a:p>
            <a:r>
              <a:rPr lang="cs-CZ" sz="1200" b="1" dirty="0" smtClean="0"/>
              <a:t>150 000</a:t>
            </a:r>
            <a:endParaRPr lang="cs-CZ" sz="1200" b="1" dirty="0"/>
          </a:p>
        </p:txBody>
      </p:sp>
      <p:sp>
        <p:nvSpPr>
          <p:cNvPr id="60" name="TextovéPole 59"/>
          <p:cNvSpPr txBox="1"/>
          <p:nvPr/>
        </p:nvSpPr>
        <p:spPr>
          <a:xfrm>
            <a:off x="7482359" y="2420185"/>
            <a:ext cx="691215" cy="276999"/>
          </a:xfrm>
          <a:prstGeom prst="rect">
            <a:avLst/>
          </a:prstGeom>
          <a:noFill/>
        </p:spPr>
        <p:txBody>
          <a:bodyPr wrap="none" rtlCol="0">
            <a:spAutoFit/>
          </a:bodyPr>
          <a:lstStyle/>
          <a:p>
            <a:r>
              <a:rPr lang="cs-CZ" sz="1200" b="1" dirty="0" smtClean="0"/>
              <a:t>200 000</a:t>
            </a:r>
            <a:endParaRPr lang="cs-CZ" sz="1200" b="1" dirty="0"/>
          </a:p>
        </p:txBody>
      </p:sp>
      <p:sp>
        <p:nvSpPr>
          <p:cNvPr id="61" name="TextovéPole 60"/>
          <p:cNvSpPr txBox="1"/>
          <p:nvPr/>
        </p:nvSpPr>
        <p:spPr>
          <a:xfrm>
            <a:off x="5505687" y="2420536"/>
            <a:ext cx="655949" cy="276999"/>
          </a:xfrm>
          <a:prstGeom prst="rect">
            <a:avLst/>
          </a:prstGeom>
          <a:noFill/>
        </p:spPr>
        <p:txBody>
          <a:bodyPr wrap="none" rtlCol="0">
            <a:spAutoFit/>
          </a:bodyPr>
          <a:lstStyle/>
          <a:p>
            <a:r>
              <a:rPr lang="cs-CZ" sz="1200" b="1" dirty="0" err="1" smtClean="0">
                <a:solidFill>
                  <a:srgbClr val="FF0000"/>
                </a:solidFill>
              </a:rPr>
              <a:t>Expand</a:t>
            </a:r>
            <a:endParaRPr lang="cs-CZ" sz="1200" b="1" dirty="0">
              <a:solidFill>
                <a:srgbClr val="FF0000"/>
              </a:solidFill>
            </a:endParaRPr>
          </a:p>
        </p:txBody>
      </p:sp>
      <p:sp>
        <p:nvSpPr>
          <p:cNvPr id="62" name="TextovéPole 61"/>
          <p:cNvSpPr txBox="1"/>
          <p:nvPr/>
        </p:nvSpPr>
        <p:spPr>
          <a:xfrm>
            <a:off x="5660504" y="2919007"/>
            <a:ext cx="1126399" cy="276999"/>
          </a:xfrm>
          <a:prstGeom prst="rect">
            <a:avLst/>
          </a:prstGeom>
          <a:noFill/>
        </p:spPr>
        <p:txBody>
          <a:bodyPr wrap="none" rtlCol="0">
            <a:spAutoFit/>
          </a:bodyPr>
          <a:lstStyle/>
          <a:p>
            <a:r>
              <a:rPr lang="cs-CZ" sz="1200" b="1" dirty="0" smtClean="0">
                <a:solidFill>
                  <a:srgbClr val="FF0000"/>
                </a:solidFill>
              </a:rPr>
              <a:t>Do not </a:t>
            </a:r>
            <a:r>
              <a:rPr lang="cs-CZ" sz="1200" b="1" dirty="0" err="1" smtClean="0">
                <a:solidFill>
                  <a:srgbClr val="FF0000"/>
                </a:solidFill>
              </a:rPr>
              <a:t>expand</a:t>
            </a:r>
            <a:endParaRPr lang="cs-CZ" sz="1200" b="1" dirty="0">
              <a:solidFill>
                <a:srgbClr val="FF0000"/>
              </a:solidFill>
            </a:endParaRPr>
          </a:p>
        </p:txBody>
      </p:sp>
      <p:sp>
        <p:nvSpPr>
          <p:cNvPr id="9" name="TextovéPole 8"/>
          <p:cNvSpPr txBox="1"/>
          <p:nvPr/>
        </p:nvSpPr>
        <p:spPr>
          <a:xfrm>
            <a:off x="5833661" y="3873878"/>
            <a:ext cx="361061" cy="276999"/>
          </a:xfrm>
          <a:prstGeom prst="rect">
            <a:avLst/>
          </a:prstGeom>
          <a:noFill/>
        </p:spPr>
        <p:txBody>
          <a:bodyPr wrap="none" rtlCol="0">
            <a:spAutoFit/>
          </a:bodyPr>
          <a:lstStyle/>
          <a:p>
            <a:r>
              <a:rPr lang="cs-CZ" sz="1200" b="1" dirty="0" smtClean="0"/>
              <a:t>At </a:t>
            </a:r>
            <a:endParaRPr lang="cs-CZ" sz="1200" b="1" dirty="0"/>
          </a:p>
        </p:txBody>
      </p:sp>
      <p:sp>
        <p:nvSpPr>
          <p:cNvPr id="42" name="Obdélník 41"/>
          <p:cNvSpPr/>
          <p:nvPr/>
        </p:nvSpPr>
        <p:spPr>
          <a:xfrm>
            <a:off x="6223703" y="3819546"/>
            <a:ext cx="360040" cy="432048"/>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smtClean="0"/>
              <a:t>2</a:t>
            </a:r>
            <a:endParaRPr lang="cs-CZ" dirty="0"/>
          </a:p>
        </p:txBody>
      </p:sp>
      <p:sp>
        <p:nvSpPr>
          <p:cNvPr id="44" name="TextovéPole 43"/>
          <p:cNvSpPr txBox="1"/>
          <p:nvPr/>
        </p:nvSpPr>
        <p:spPr>
          <a:xfrm>
            <a:off x="6660232" y="3841768"/>
            <a:ext cx="987771" cy="276999"/>
          </a:xfrm>
          <a:prstGeom prst="rect">
            <a:avLst/>
          </a:prstGeom>
          <a:noFill/>
        </p:spPr>
        <p:txBody>
          <a:bodyPr wrap="none" rtlCol="0">
            <a:spAutoFit/>
          </a:bodyPr>
          <a:lstStyle/>
          <a:p>
            <a:r>
              <a:rPr lang="cs-CZ" sz="1200" b="1" dirty="0" err="1" smtClean="0"/>
              <a:t>we</a:t>
            </a:r>
            <a:r>
              <a:rPr lang="cs-CZ" sz="1200" b="1" dirty="0" smtClean="0"/>
              <a:t> do </a:t>
            </a:r>
            <a:r>
              <a:rPr lang="cs-CZ" sz="1200" b="1" dirty="0" err="1" smtClean="0"/>
              <a:t>have</a:t>
            </a:r>
            <a:r>
              <a:rPr lang="cs-CZ" sz="1200" b="1" dirty="0" smtClean="0"/>
              <a:t>  </a:t>
            </a:r>
            <a:endParaRPr lang="cs-CZ" sz="1200" b="1" dirty="0"/>
          </a:p>
        </p:txBody>
      </p:sp>
      <p:sp>
        <p:nvSpPr>
          <p:cNvPr id="47" name="TextovéPole 46"/>
          <p:cNvSpPr txBox="1"/>
          <p:nvPr/>
        </p:nvSpPr>
        <p:spPr>
          <a:xfrm>
            <a:off x="7482359" y="3852884"/>
            <a:ext cx="1298503" cy="461665"/>
          </a:xfrm>
          <a:prstGeom prst="rect">
            <a:avLst/>
          </a:prstGeom>
          <a:noFill/>
        </p:spPr>
        <p:txBody>
          <a:bodyPr wrap="square" rtlCol="0">
            <a:spAutoFit/>
          </a:bodyPr>
          <a:lstStyle/>
          <a:p>
            <a:r>
              <a:rPr lang="cs-CZ" sz="1200" b="1" dirty="0" smtClean="0"/>
              <a:t>200 000 &gt;150 000</a:t>
            </a:r>
          </a:p>
          <a:p>
            <a:r>
              <a:rPr lang="cs-CZ" sz="1200" b="1" dirty="0" smtClean="0"/>
              <a:t>So EXPAND !!!  </a:t>
            </a:r>
            <a:endParaRPr lang="cs-CZ" sz="1200" b="1" dirty="0"/>
          </a:p>
        </p:txBody>
      </p:sp>
      <p:sp>
        <p:nvSpPr>
          <p:cNvPr id="52" name="TextovéPole 51"/>
          <p:cNvSpPr txBox="1"/>
          <p:nvPr/>
        </p:nvSpPr>
        <p:spPr>
          <a:xfrm>
            <a:off x="864632" y="3192198"/>
            <a:ext cx="1064715" cy="276999"/>
          </a:xfrm>
          <a:prstGeom prst="rect">
            <a:avLst/>
          </a:prstGeom>
          <a:noFill/>
        </p:spPr>
        <p:txBody>
          <a:bodyPr wrap="none" rtlCol="0">
            <a:spAutoFit/>
          </a:bodyPr>
          <a:lstStyle/>
          <a:p>
            <a:r>
              <a:rPr lang="cs-CZ" sz="1200" b="1" dirty="0" err="1" smtClean="0">
                <a:solidFill>
                  <a:srgbClr val="C00000"/>
                </a:solidFill>
              </a:rPr>
              <a:t>Expand</a:t>
            </a:r>
            <a:r>
              <a:rPr lang="cs-CZ" sz="1200" b="1" dirty="0" smtClean="0">
                <a:solidFill>
                  <a:srgbClr val="C00000"/>
                </a:solidFill>
              </a:rPr>
              <a:t>  </a:t>
            </a:r>
            <a:r>
              <a:rPr lang="cs-CZ" sz="1200" b="1" dirty="0" err="1" smtClean="0">
                <a:solidFill>
                  <a:srgbClr val="C00000"/>
                </a:solidFill>
              </a:rPr>
              <a:t>small</a:t>
            </a:r>
            <a:endParaRPr lang="cs-CZ" sz="1200" b="1" dirty="0">
              <a:solidFill>
                <a:srgbClr val="C00000"/>
              </a:solidFill>
            </a:endParaRPr>
          </a:p>
        </p:txBody>
      </p:sp>
      <p:sp>
        <p:nvSpPr>
          <p:cNvPr id="53" name="TextovéPole 52"/>
          <p:cNvSpPr txBox="1"/>
          <p:nvPr/>
        </p:nvSpPr>
        <p:spPr>
          <a:xfrm>
            <a:off x="812974" y="4730574"/>
            <a:ext cx="1042017" cy="276999"/>
          </a:xfrm>
          <a:prstGeom prst="rect">
            <a:avLst/>
          </a:prstGeom>
          <a:noFill/>
        </p:spPr>
        <p:txBody>
          <a:bodyPr wrap="none" rtlCol="0">
            <a:spAutoFit/>
          </a:bodyPr>
          <a:lstStyle/>
          <a:p>
            <a:r>
              <a:rPr lang="cs-CZ" sz="1200" b="1" dirty="0" err="1" smtClean="0">
                <a:solidFill>
                  <a:srgbClr val="C00000"/>
                </a:solidFill>
              </a:rPr>
              <a:t>Expand</a:t>
            </a:r>
            <a:r>
              <a:rPr lang="cs-CZ" sz="1200" b="1" dirty="0" smtClean="0">
                <a:solidFill>
                  <a:srgbClr val="C00000"/>
                </a:solidFill>
              </a:rPr>
              <a:t>  </a:t>
            </a:r>
            <a:r>
              <a:rPr lang="cs-CZ" sz="1200" b="1" dirty="0" err="1" smtClean="0">
                <a:solidFill>
                  <a:srgbClr val="C00000"/>
                </a:solidFill>
              </a:rPr>
              <a:t>large</a:t>
            </a:r>
            <a:endParaRPr lang="cs-CZ" sz="1200" b="1" dirty="0">
              <a:solidFill>
                <a:srgbClr val="C00000"/>
              </a:solidFill>
            </a:endParaRPr>
          </a:p>
        </p:txBody>
      </p:sp>
      <p:sp>
        <p:nvSpPr>
          <p:cNvPr id="11" name="TextovéPole 10"/>
          <p:cNvSpPr txBox="1"/>
          <p:nvPr/>
        </p:nvSpPr>
        <p:spPr>
          <a:xfrm>
            <a:off x="3793739" y="4683751"/>
            <a:ext cx="5332550" cy="1846659"/>
          </a:xfrm>
          <a:prstGeom prst="rect">
            <a:avLst/>
          </a:prstGeom>
          <a:noFill/>
        </p:spPr>
        <p:txBody>
          <a:bodyPr wrap="none" rtlCol="0">
            <a:spAutoFit/>
          </a:bodyPr>
          <a:lstStyle/>
          <a:p>
            <a:pPr marL="0" lvl="2"/>
            <a:r>
              <a:rPr lang="en-US" sz="1200" b="1" dirty="0" smtClean="0"/>
              <a:t>Calculated (Expected value) is : EVA small =0,3*80 000+0,7*200 000=164 000</a:t>
            </a:r>
          </a:p>
          <a:p>
            <a:pPr marL="0" lvl="2"/>
            <a:r>
              <a:rPr lang="en-US" sz="1200" b="1" dirty="0" smtClean="0"/>
              <a:t>Calculated (Expected value) is : EVA large =0,3*50 000+0,7*300 000=225 000</a:t>
            </a:r>
          </a:p>
          <a:p>
            <a:pPr marL="0" lvl="2"/>
            <a:endParaRPr lang="en-US" sz="1200" b="1" dirty="0" smtClean="0"/>
          </a:p>
          <a:p>
            <a:pPr marL="0" lvl="2"/>
            <a:r>
              <a:rPr lang="cs-CZ" sz="1200" b="1" dirty="0" smtClean="0">
                <a:solidFill>
                  <a:srgbClr val="FF0000"/>
                </a:solidFill>
              </a:rPr>
              <a:t>		</a:t>
            </a:r>
            <a:r>
              <a:rPr lang="en-ZA" sz="1200" b="1" dirty="0" smtClean="0">
                <a:solidFill>
                  <a:srgbClr val="FF0000"/>
                </a:solidFill>
              </a:rPr>
              <a:t>At decision point 1 we have got clear result </a:t>
            </a:r>
          </a:p>
          <a:p>
            <a:pPr marL="0" lvl="2"/>
            <a:r>
              <a:rPr lang="en-ZA" sz="1200" b="1" dirty="0" smtClean="0">
                <a:solidFill>
                  <a:srgbClr val="FF0000"/>
                </a:solidFill>
              </a:rPr>
              <a:t>		Choose Expand Large  !</a:t>
            </a:r>
          </a:p>
          <a:p>
            <a:pPr marL="0" lvl="2"/>
            <a:r>
              <a:rPr lang="en-ZA" sz="1200" b="1" dirty="0" smtClean="0">
                <a:solidFill>
                  <a:srgbClr val="FF0000"/>
                </a:solidFill>
              </a:rPr>
              <a:t>		despite the fact , that  there is 30 %  chance , that</a:t>
            </a:r>
          </a:p>
          <a:p>
            <a:pPr marL="0" lvl="2"/>
            <a:r>
              <a:rPr lang="en-ZA" sz="1200" b="1" dirty="0" smtClean="0">
                <a:solidFill>
                  <a:srgbClr val="FF0000"/>
                </a:solidFill>
              </a:rPr>
              <a:t>		this might be worst decision  !  </a:t>
            </a:r>
          </a:p>
          <a:p>
            <a:pPr marL="0" lvl="2"/>
            <a:endParaRPr lang="cs-CZ" sz="1200" b="1" dirty="0"/>
          </a:p>
          <a:p>
            <a:endParaRPr lang="cs-CZ" dirty="0"/>
          </a:p>
        </p:txBody>
      </p:sp>
      <p:sp>
        <p:nvSpPr>
          <p:cNvPr id="12" name="Šipka dolů 11"/>
          <p:cNvSpPr/>
          <p:nvPr/>
        </p:nvSpPr>
        <p:spPr>
          <a:xfrm>
            <a:off x="6786903" y="4179602"/>
            <a:ext cx="449393" cy="41953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Tree>
    <p:extLst>
      <p:ext uri="{BB962C8B-B14F-4D97-AF65-F5344CB8AC3E}">
        <p14:creationId xmlns:p14="http://schemas.microsoft.com/office/powerpoint/2010/main" val="32472069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DT-</a:t>
            </a:r>
            <a:r>
              <a:rPr lang="cs-CZ" b="1" dirty="0" err="1"/>
              <a:t>Example</a:t>
            </a:r>
            <a:r>
              <a:rPr lang="cs-CZ" b="1" dirty="0"/>
              <a:t> </a:t>
            </a:r>
            <a:r>
              <a:rPr lang="cs-CZ" b="1" dirty="0" smtClean="0"/>
              <a:t>II</a:t>
            </a:r>
            <a:endParaRPr lang="cs-CZ" dirty="0"/>
          </a:p>
        </p:txBody>
      </p:sp>
      <p:sp>
        <p:nvSpPr>
          <p:cNvPr id="3" name="Zástupný symbol pro obsah 2"/>
          <p:cNvSpPr>
            <a:spLocks noGrp="1"/>
          </p:cNvSpPr>
          <p:nvPr>
            <p:ph idx="1"/>
          </p:nvPr>
        </p:nvSpPr>
        <p:spPr>
          <a:xfrm>
            <a:off x="395536" y="1568771"/>
            <a:ext cx="8229600" cy="4525963"/>
          </a:xfrm>
        </p:spPr>
        <p:txBody>
          <a:bodyPr/>
          <a:lstStyle/>
          <a:p>
            <a:r>
              <a:rPr lang="en-GB" dirty="0" smtClean="0"/>
              <a:t>Project to sell candies or lemonade. At the first sight it is clear : Candy !!  </a:t>
            </a:r>
            <a:endParaRPr lang="en-GB" dirty="0"/>
          </a:p>
        </p:txBody>
      </p:sp>
      <p:sp>
        <p:nvSpPr>
          <p:cNvPr id="4" name="TextovéPole 3"/>
          <p:cNvSpPr txBox="1"/>
          <p:nvPr/>
        </p:nvSpPr>
        <p:spPr>
          <a:xfrm>
            <a:off x="6228184" y="6453336"/>
            <a:ext cx="2538580" cy="338554"/>
          </a:xfrm>
          <a:prstGeom prst="rect">
            <a:avLst/>
          </a:prstGeom>
          <a:noFill/>
        </p:spPr>
        <p:txBody>
          <a:bodyPr wrap="none" rtlCol="0">
            <a:spAutoFit/>
          </a:bodyPr>
          <a:lstStyle/>
          <a:p>
            <a:r>
              <a:rPr lang="cs-CZ" sz="1600" b="1" dirty="0" err="1" smtClean="0"/>
              <a:t>Resource</a:t>
            </a:r>
            <a:r>
              <a:rPr lang="cs-CZ" sz="1600" b="1" dirty="0" smtClean="0"/>
              <a:t>: MBABullshit.com</a:t>
            </a:r>
            <a:endParaRPr lang="cs-CZ" sz="1600" b="1"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9212" y="2852936"/>
            <a:ext cx="4086225" cy="17335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72095" y="3831753"/>
            <a:ext cx="4191000" cy="20288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Obdélník 4"/>
          <p:cNvSpPr/>
          <p:nvPr/>
        </p:nvSpPr>
        <p:spPr>
          <a:xfrm>
            <a:off x="5641230" y="3311237"/>
            <a:ext cx="1920719" cy="276999"/>
          </a:xfrm>
          <a:prstGeom prst="rect">
            <a:avLst/>
          </a:prstGeom>
        </p:spPr>
        <p:txBody>
          <a:bodyPr wrap="none">
            <a:spAutoFit/>
          </a:bodyPr>
          <a:lstStyle/>
          <a:p>
            <a:pPr marL="0" lvl="2"/>
            <a:r>
              <a:rPr lang="en-US" sz="1200" b="1" dirty="0" smtClean="0"/>
              <a:t>0,</a:t>
            </a:r>
            <a:r>
              <a:rPr lang="cs-CZ" sz="1200" b="1" dirty="0" smtClean="0"/>
              <a:t>5</a:t>
            </a:r>
            <a:r>
              <a:rPr lang="en-US" sz="1200" b="1" dirty="0" smtClean="0"/>
              <a:t>*</a:t>
            </a:r>
            <a:r>
              <a:rPr lang="cs-CZ" sz="1200" b="1" dirty="0" smtClean="0"/>
              <a:t>1</a:t>
            </a:r>
            <a:r>
              <a:rPr lang="en-US" sz="1200" b="1" dirty="0" smtClean="0"/>
              <a:t>00</a:t>
            </a:r>
            <a:r>
              <a:rPr lang="cs-CZ" sz="1200" b="1" dirty="0" smtClean="0"/>
              <a:t>+ </a:t>
            </a:r>
            <a:r>
              <a:rPr lang="en-US" sz="1200" b="1" dirty="0" smtClean="0"/>
              <a:t>0,</a:t>
            </a:r>
            <a:r>
              <a:rPr lang="cs-CZ" sz="1200" b="1" dirty="0" smtClean="0"/>
              <a:t>5</a:t>
            </a:r>
            <a:r>
              <a:rPr lang="en-US" sz="1200" b="1" dirty="0" smtClean="0"/>
              <a:t>*</a:t>
            </a:r>
            <a:r>
              <a:rPr lang="cs-CZ" sz="1200" b="1" dirty="0" smtClean="0"/>
              <a:t>(-30)</a:t>
            </a:r>
            <a:r>
              <a:rPr lang="en-US" sz="1200" b="1" dirty="0" smtClean="0"/>
              <a:t>=</a:t>
            </a:r>
            <a:r>
              <a:rPr lang="cs-CZ" sz="1200" b="1" dirty="0" smtClean="0"/>
              <a:t>35 USD</a:t>
            </a:r>
            <a:endParaRPr lang="en-US" sz="1200" b="1" dirty="0"/>
          </a:p>
        </p:txBody>
      </p:sp>
      <p:sp>
        <p:nvSpPr>
          <p:cNvPr id="8" name="Obdélník 7"/>
          <p:cNvSpPr/>
          <p:nvPr/>
        </p:nvSpPr>
        <p:spPr>
          <a:xfrm>
            <a:off x="5460185" y="5949280"/>
            <a:ext cx="1842171" cy="276999"/>
          </a:xfrm>
          <a:prstGeom prst="rect">
            <a:avLst/>
          </a:prstGeom>
        </p:spPr>
        <p:txBody>
          <a:bodyPr wrap="none">
            <a:spAutoFit/>
          </a:bodyPr>
          <a:lstStyle/>
          <a:p>
            <a:pPr marL="0" lvl="2"/>
            <a:r>
              <a:rPr lang="en-US" sz="1200" b="1" dirty="0" smtClean="0"/>
              <a:t>0,</a:t>
            </a:r>
            <a:r>
              <a:rPr lang="cs-CZ" sz="1200" b="1" dirty="0" smtClean="0"/>
              <a:t>5</a:t>
            </a:r>
            <a:r>
              <a:rPr lang="en-US" sz="1200" b="1" dirty="0" smtClean="0"/>
              <a:t>*</a:t>
            </a:r>
            <a:r>
              <a:rPr lang="cs-CZ" sz="1200" b="1" dirty="0" smtClean="0"/>
              <a:t>9</a:t>
            </a:r>
            <a:r>
              <a:rPr lang="en-US" sz="1200" b="1" dirty="0" smtClean="0"/>
              <a:t>0</a:t>
            </a:r>
            <a:r>
              <a:rPr lang="cs-CZ" sz="1200" b="1" dirty="0" smtClean="0"/>
              <a:t>+ </a:t>
            </a:r>
            <a:r>
              <a:rPr lang="en-US" sz="1200" b="1" dirty="0" smtClean="0"/>
              <a:t>0,</a:t>
            </a:r>
            <a:r>
              <a:rPr lang="cs-CZ" sz="1200" b="1" dirty="0" smtClean="0"/>
              <a:t>5</a:t>
            </a:r>
            <a:r>
              <a:rPr lang="en-US" sz="1200" b="1" dirty="0" smtClean="0"/>
              <a:t>*</a:t>
            </a:r>
            <a:r>
              <a:rPr lang="cs-CZ" sz="1200" b="1" dirty="0" smtClean="0"/>
              <a:t>(-10)</a:t>
            </a:r>
            <a:r>
              <a:rPr lang="en-US" sz="1200" b="1" dirty="0" smtClean="0"/>
              <a:t>=</a:t>
            </a:r>
            <a:r>
              <a:rPr lang="cs-CZ" sz="1200" b="1" dirty="0" smtClean="0"/>
              <a:t>40 USD</a:t>
            </a:r>
            <a:endParaRPr lang="en-US" sz="1200" b="1" dirty="0"/>
          </a:p>
        </p:txBody>
      </p:sp>
    </p:spTree>
    <p:extLst>
      <p:ext uri="{BB962C8B-B14F-4D97-AF65-F5344CB8AC3E}">
        <p14:creationId xmlns:p14="http://schemas.microsoft.com/office/powerpoint/2010/main" val="25489371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nodeType="clickEffect">
                                  <p:stCondLst>
                                    <p:cond delay="0"/>
                                  </p:stCondLst>
                                  <p:childTnLst>
                                    <p:set>
                                      <p:cBhvr>
                                        <p:cTn id="10" dur="1" fill="hold">
                                          <p:stCondLst>
                                            <p:cond delay="0"/>
                                          </p:stCondLst>
                                        </p:cTn>
                                        <p:tgtEl>
                                          <p:spTgt spid="1027"/>
                                        </p:tgtEl>
                                        <p:attrNameLst>
                                          <p:attrName>style.visibility</p:attrName>
                                        </p:attrNameLst>
                                      </p:cBhvr>
                                      <p:to>
                                        <p:strVal val="visible"/>
                                      </p:to>
                                    </p:set>
                                    <p:animEffect transition="in" filter="fade">
                                      <p:cBhvr>
                                        <p:cTn id="11" dur="500"/>
                                        <p:tgtEl>
                                          <p:spTgt spid="1027"/>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fade">
                                      <p:cBhvr>
                                        <p:cTn id="16" dur="500"/>
                                        <p:tgtEl>
                                          <p:spTgt spid="5"/>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fade">
                                      <p:cBhvr>
                                        <p:cTn id="21"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ZA" b="1" dirty="0" smtClean="0"/>
              <a:t>DT-Example II</a:t>
            </a:r>
            <a:endParaRPr lang="en-ZA" dirty="0"/>
          </a:p>
        </p:txBody>
      </p:sp>
      <p:sp>
        <p:nvSpPr>
          <p:cNvPr id="3" name="Zástupný symbol pro obsah 2"/>
          <p:cNvSpPr>
            <a:spLocks noGrp="1"/>
          </p:cNvSpPr>
          <p:nvPr>
            <p:ph idx="1"/>
          </p:nvPr>
        </p:nvSpPr>
        <p:spPr/>
        <p:txBody>
          <a:bodyPr/>
          <a:lstStyle/>
          <a:p>
            <a:r>
              <a:rPr lang="en-ZA" dirty="0" smtClean="0"/>
              <a:t>So now it would be better to choose lemonade business ! So we have chosen bigger EVA</a:t>
            </a:r>
            <a:r>
              <a:rPr lang="cs-CZ" dirty="0" smtClean="0"/>
              <a:t>. But..</a:t>
            </a:r>
            <a:endParaRPr lang="en-ZA" dirty="0"/>
          </a:p>
        </p:txBody>
      </p:sp>
      <p:sp>
        <p:nvSpPr>
          <p:cNvPr id="4" name="TextovéPole 3"/>
          <p:cNvSpPr txBox="1"/>
          <p:nvPr/>
        </p:nvSpPr>
        <p:spPr>
          <a:xfrm>
            <a:off x="6228184" y="6453336"/>
            <a:ext cx="1765227" cy="261610"/>
          </a:xfrm>
          <a:prstGeom prst="rect">
            <a:avLst/>
          </a:prstGeom>
          <a:noFill/>
        </p:spPr>
        <p:txBody>
          <a:bodyPr wrap="none" rtlCol="0">
            <a:spAutoFit/>
          </a:bodyPr>
          <a:lstStyle/>
          <a:p>
            <a:r>
              <a:rPr lang="cs-CZ" sz="1100" dirty="0" err="1" smtClean="0"/>
              <a:t>Resource</a:t>
            </a:r>
            <a:r>
              <a:rPr lang="cs-CZ" sz="1100" dirty="0" smtClean="0"/>
              <a:t>: MBABullshit.com</a:t>
            </a:r>
            <a:endParaRPr lang="cs-CZ" sz="1100" dirty="0"/>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2925" y="3573015"/>
            <a:ext cx="4191000" cy="20288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Obdélník 4"/>
          <p:cNvSpPr/>
          <p:nvPr/>
        </p:nvSpPr>
        <p:spPr>
          <a:xfrm>
            <a:off x="4583512" y="2708920"/>
            <a:ext cx="1614545" cy="276999"/>
          </a:xfrm>
          <a:prstGeom prst="rect">
            <a:avLst/>
          </a:prstGeom>
        </p:spPr>
        <p:txBody>
          <a:bodyPr wrap="none">
            <a:spAutoFit/>
          </a:bodyPr>
          <a:lstStyle/>
          <a:p>
            <a:pPr marL="0" lvl="2"/>
            <a:r>
              <a:rPr lang="en-US" sz="1200" b="1" dirty="0" smtClean="0"/>
              <a:t>0,</a:t>
            </a:r>
            <a:r>
              <a:rPr lang="cs-CZ" sz="1200" b="1" dirty="0" smtClean="0"/>
              <a:t>5</a:t>
            </a:r>
            <a:r>
              <a:rPr lang="en-US" sz="1200" b="1" dirty="0" smtClean="0"/>
              <a:t>*</a:t>
            </a:r>
            <a:r>
              <a:rPr lang="cs-CZ" sz="1200" b="1" dirty="0" smtClean="0"/>
              <a:t>1</a:t>
            </a:r>
            <a:r>
              <a:rPr lang="en-US" sz="1200" b="1" dirty="0" smtClean="0"/>
              <a:t>00</a:t>
            </a:r>
            <a:r>
              <a:rPr lang="cs-CZ" sz="1200" b="1" dirty="0" smtClean="0"/>
              <a:t>+ </a:t>
            </a:r>
            <a:r>
              <a:rPr lang="en-US" sz="1200" b="1" dirty="0" smtClean="0"/>
              <a:t>0,</a:t>
            </a:r>
            <a:r>
              <a:rPr lang="cs-CZ" sz="1200" b="1" dirty="0" smtClean="0"/>
              <a:t>5</a:t>
            </a:r>
            <a:r>
              <a:rPr lang="en-US" sz="1200" b="1" dirty="0" smtClean="0"/>
              <a:t>*</a:t>
            </a:r>
            <a:r>
              <a:rPr lang="cs-CZ" sz="1200" b="1" dirty="0" smtClean="0"/>
              <a:t>(-30)</a:t>
            </a:r>
            <a:r>
              <a:rPr lang="en-US" sz="1200" b="1" dirty="0" smtClean="0"/>
              <a:t>=</a:t>
            </a:r>
            <a:r>
              <a:rPr lang="cs-CZ" sz="1200" b="1" dirty="0" smtClean="0"/>
              <a:t>35</a:t>
            </a:r>
            <a:endParaRPr lang="en-US" sz="1200" b="1" dirty="0"/>
          </a:p>
        </p:txBody>
      </p:sp>
      <p:sp>
        <p:nvSpPr>
          <p:cNvPr id="8" name="Obdélník 7"/>
          <p:cNvSpPr/>
          <p:nvPr/>
        </p:nvSpPr>
        <p:spPr>
          <a:xfrm>
            <a:off x="6342798" y="2691417"/>
            <a:ext cx="1747594" cy="276999"/>
          </a:xfrm>
          <a:prstGeom prst="rect">
            <a:avLst/>
          </a:prstGeom>
        </p:spPr>
        <p:txBody>
          <a:bodyPr wrap="none">
            <a:spAutoFit/>
          </a:bodyPr>
          <a:lstStyle/>
          <a:p>
            <a:pPr marL="0" lvl="2"/>
            <a:r>
              <a:rPr lang="en-US" sz="1200" b="1" dirty="0" smtClean="0"/>
              <a:t>0,</a:t>
            </a:r>
            <a:r>
              <a:rPr lang="cs-CZ" sz="1200" b="1" dirty="0" smtClean="0"/>
              <a:t>5</a:t>
            </a:r>
            <a:r>
              <a:rPr lang="en-US" sz="1200" b="1" dirty="0" smtClean="0"/>
              <a:t>*</a:t>
            </a:r>
            <a:r>
              <a:rPr lang="cs-CZ" sz="1200" b="1" dirty="0" smtClean="0"/>
              <a:t>9</a:t>
            </a:r>
            <a:r>
              <a:rPr lang="en-US" sz="1200" b="1" dirty="0" smtClean="0"/>
              <a:t>0</a:t>
            </a:r>
            <a:r>
              <a:rPr lang="cs-CZ" sz="1200" b="1" dirty="0" smtClean="0"/>
              <a:t>+ </a:t>
            </a:r>
            <a:r>
              <a:rPr lang="en-US" sz="1200" b="1" dirty="0" smtClean="0"/>
              <a:t>0,</a:t>
            </a:r>
            <a:r>
              <a:rPr lang="cs-CZ" sz="1200" b="1" dirty="0" smtClean="0"/>
              <a:t>5</a:t>
            </a:r>
            <a:r>
              <a:rPr lang="en-US" sz="1200" b="1" dirty="0" smtClean="0"/>
              <a:t>*</a:t>
            </a:r>
            <a:r>
              <a:rPr lang="cs-CZ" sz="1200" b="1" dirty="0" smtClean="0"/>
              <a:t>(-10)  </a:t>
            </a:r>
            <a:r>
              <a:rPr lang="en-US" sz="1200" b="1" dirty="0" smtClean="0"/>
              <a:t>=</a:t>
            </a:r>
            <a:r>
              <a:rPr lang="cs-CZ" sz="1200" b="1" dirty="0" smtClean="0"/>
              <a:t>    40</a:t>
            </a:r>
            <a:endParaRPr lang="en-US" sz="1200" b="1" dirty="0"/>
          </a:p>
        </p:txBody>
      </p:sp>
      <p:sp>
        <p:nvSpPr>
          <p:cNvPr id="7" name="TextovéPole 6"/>
          <p:cNvSpPr txBox="1"/>
          <p:nvPr/>
        </p:nvSpPr>
        <p:spPr>
          <a:xfrm>
            <a:off x="5210597" y="3355730"/>
            <a:ext cx="3800399" cy="1569660"/>
          </a:xfrm>
          <a:prstGeom prst="rect">
            <a:avLst/>
          </a:prstGeom>
          <a:noFill/>
        </p:spPr>
        <p:txBody>
          <a:bodyPr wrap="none" rtlCol="0">
            <a:spAutoFit/>
          </a:bodyPr>
          <a:lstStyle/>
          <a:p>
            <a:r>
              <a:rPr lang="en-ZA" sz="1200" dirty="0" smtClean="0"/>
              <a:t>Decision based on EVA? Does this mean, that</a:t>
            </a:r>
          </a:p>
          <a:p>
            <a:r>
              <a:rPr lang="en-ZA" sz="1200" dirty="0" smtClean="0"/>
              <a:t>If you do Lemonade project, you will earn 40? </a:t>
            </a:r>
            <a:r>
              <a:rPr lang="en-ZA" sz="1200" b="1" dirty="0" smtClean="0">
                <a:solidFill>
                  <a:srgbClr val="FF0000"/>
                </a:solidFill>
              </a:rPr>
              <a:t>NO !</a:t>
            </a:r>
          </a:p>
          <a:p>
            <a:endParaRPr lang="cs-CZ" sz="1200" dirty="0" smtClean="0"/>
          </a:p>
          <a:p>
            <a:r>
              <a:rPr lang="en-ZA" sz="1200" dirty="0" smtClean="0"/>
              <a:t>If you did the IDENTICAL</a:t>
            </a:r>
            <a:r>
              <a:rPr lang="cs-CZ" sz="1200" dirty="0" smtClean="0"/>
              <a:t> </a:t>
            </a:r>
            <a:r>
              <a:rPr lang="en-ZA" sz="1200" dirty="0" smtClean="0"/>
              <a:t>Lemonade project </a:t>
            </a:r>
          </a:p>
          <a:p>
            <a:r>
              <a:rPr lang="en-ZA" sz="1200" dirty="0" smtClean="0"/>
              <a:t>very many times (in exactly the same situation)</a:t>
            </a:r>
            <a:r>
              <a:rPr lang="cs-CZ" sz="1200" dirty="0" smtClean="0"/>
              <a:t>,</a:t>
            </a:r>
            <a:r>
              <a:rPr lang="en-ZA" sz="1200" dirty="0" smtClean="0"/>
              <a:t> then your</a:t>
            </a:r>
          </a:p>
          <a:p>
            <a:r>
              <a:rPr lang="en-ZA" sz="1200" dirty="0" smtClean="0"/>
              <a:t> </a:t>
            </a:r>
            <a:r>
              <a:rPr lang="en-ZA" sz="1200" b="1" dirty="0" smtClean="0">
                <a:solidFill>
                  <a:srgbClr val="FF0000"/>
                </a:solidFill>
              </a:rPr>
              <a:t>average </a:t>
            </a:r>
            <a:r>
              <a:rPr lang="en-ZA" sz="1200" dirty="0" smtClean="0"/>
              <a:t>earnings  will be </a:t>
            </a:r>
            <a:r>
              <a:rPr lang="en-ZA" sz="1200" b="1" dirty="0" smtClean="0">
                <a:solidFill>
                  <a:srgbClr val="FF0000"/>
                </a:solidFill>
              </a:rPr>
              <a:t>probabl</a:t>
            </a:r>
            <a:r>
              <a:rPr lang="en-ZA" sz="1200" dirty="0" smtClean="0"/>
              <a:t>y 40 per time. </a:t>
            </a:r>
            <a:endParaRPr lang="cs-CZ" sz="1200" dirty="0" smtClean="0"/>
          </a:p>
          <a:p>
            <a:endParaRPr lang="en-ZA" sz="1200" dirty="0" smtClean="0"/>
          </a:p>
          <a:p>
            <a:r>
              <a:rPr lang="en-ZA" sz="1200" dirty="0" smtClean="0"/>
              <a:t>This means that you will not get 40 US each time  !! </a:t>
            </a:r>
            <a:endParaRPr lang="en-ZA" sz="1200" dirty="0"/>
          </a:p>
        </p:txBody>
      </p:sp>
      <p:sp>
        <p:nvSpPr>
          <p:cNvPr id="9" name="Ovál 8"/>
          <p:cNvSpPr/>
          <p:nvPr/>
        </p:nvSpPr>
        <p:spPr>
          <a:xfrm>
            <a:off x="7694042" y="2619409"/>
            <a:ext cx="541091" cy="34900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0" name="TextovéPole 9"/>
          <p:cNvSpPr txBox="1"/>
          <p:nvPr/>
        </p:nvSpPr>
        <p:spPr>
          <a:xfrm>
            <a:off x="5299650" y="5009756"/>
            <a:ext cx="3227230" cy="877163"/>
          </a:xfrm>
          <a:prstGeom prst="rect">
            <a:avLst/>
          </a:prstGeom>
          <a:noFill/>
        </p:spPr>
        <p:txBody>
          <a:bodyPr wrap="none" rtlCol="0">
            <a:spAutoFit/>
          </a:bodyPr>
          <a:lstStyle/>
          <a:p>
            <a:r>
              <a:rPr lang="cs-CZ" dirty="0" err="1" smtClean="0"/>
              <a:t>Because</a:t>
            </a:r>
            <a:r>
              <a:rPr lang="cs-CZ" dirty="0" smtClean="0"/>
              <a:t> EVA(x) =</a:t>
            </a:r>
            <a:r>
              <a:rPr lang="cs-CZ" dirty="0" smtClean="0">
                <a:sym typeface="Symbol"/>
              </a:rPr>
              <a:t> p(</a:t>
            </a:r>
            <a:r>
              <a:rPr lang="cs-CZ" dirty="0" err="1" smtClean="0">
                <a:sym typeface="Symbol"/>
              </a:rPr>
              <a:t>xi</a:t>
            </a:r>
            <a:r>
              <a:rPr lang="cs-CZ" dirty="0" smtClean="0">
                <a:sym typeface="Symbol"/>
              </a:rPr>
              <a:t>)</a:t>
            </a:r>
            <a:r>
              <a:rPr lang="cs-CZ" dirty="0" err="1" smtClean="0">
                <a:sym typeface="Symbol"/>
              </a:rPr>
              <a:t>xi</a:t>
            </a:r>
            <a:r>
              <a:rPr lang="cs-CZ" dirty="0" smtClean="0">
                <a:sym typeface="Symbol"/>
              </a:rPr>
              <a:t> </a:t>
            </a:r>
            <a:r>
              <a:rPr lang="cs-CZ" sz="1100" dirty="0" err="1" smtClean="0">
                <a:sym typeface="Symbol"/>
              </a:rPr>
              <a:t>for</a:t>
            </a:r>
            <a:r>
              <a:rPr lang="cs-CZ" sz="1100" dirty="0" smtClean="0">
                <a:sym typeface="Symbol"/>
              </a:rPr>
              <a:t>=1 to n,</a:t>
            </a:r>
          </a:p>
          <a:p>
            <a:endParaRPr lang="cs-CZ" sz="1100" dirty="0">
              <a:sym typeface="Symbol"/>
            </a:endParaRPr>
          </a:p>
          <a:p>
            <a:r>
              <a:rPr lang="cs-CZ" sz="1100" dirty="0" err="1" smtClean="0">
                <a:sym typeface="Symbol"/>
              </a:rPr>
              <a:t>Where</a:t>
            </a:r>
            <a:r>
              <a:rPr lang="cs-CZ" sz="1100" dirty="0" smtClean="0">
                <a:sym typeface="Symbol"/>
              </a:rPr>
              <a:t> </a:t>
            </a:r>
            <a:r>
              <a:rPr lang="cs-CZ" sz="1100" dirty="0" err="1" smtClean="0">
                <a:sym typeface="Symbol"/>
              </a:rPr>
              <a:t>Xi</a:t>
            </a:r>
            <a:r>
              <a:rPr lang="cs-CZ" sz="1100" dirty="0" smtClean="0">
                <a:sym typeface="Symbol"/>
              </a:rPr>
              <a:t> = </a:t>
            </a:r>
            <a:r>
              <a:rPr lang="cs-CZ" sz="1100" dirty="0" err="1" smtClean="0">
                <a:sym typeface="Symbol"/>
              </a:rPr>
              <a:t>outcome</a:t>
            </a:r>
            <a:r>
              <a:rPr lang="cs-CZ" sz="1100" dirty="0" smtClean="0">
                <a:sym typeface="Symbol"/>
              </a:rPr>
              <a:t> i and p(</a:t>
            </a:r>
            <a:r>
              <a:rPr lang="cs-CZ" sz="1100" dirty="0" err="1" smtClean="0">
                <a:sym typeface="Symbol"/>
              </a:rPr>
              <a:t>xi</a:t>
            </a:r>
            <a:r>
              <a:rPr lang="cs-CZ" sz="1100" dirty="0" smtClean="0">
                <a:sym typeface="Symbol"/>
              </a:rPr>
              <a:t>) </a:t>
            </a:r>
            <a:r>
              <a:rPr lang="cs-CZ" sz="1100" dirty="0" err="1" smtClean="0">
                <a:sym typeface="Symbol"/>
              </a:rPr>
              <a:t>is</a:t>
            </a:r>
            <a:r>
              <a:rPr lang="cs-CZ" sz="1100" dirty="0" smtClean="0">
                <a:sym typeface="Symbol"/>
              </a:rPr>
              <a:t> a probability </a:t>
            </a:r>
          </a:p>
          <a:p>
            <a:r>
              <a:rPr lang="cs-CZ" sz="1100" dirty="0" err="1" smtClean="0">
                <a:sym typeface="Symbol"/>
              </a:rPr>
              <a:t>of</a:t>
            </a:r>
            <a:r>
              <a:rPr lang="cs-CZ" sz="1100" dirty="0" smtClean="0">
                <a:sym typeface="Symbol"/>
              </a:rPr>
              <a:t> </a:t>
            </a:r>
            <a:r>
              <a:rPr lang="cs-CZ" sz="1100" dirty="0" err="1" smtClean="0">
                <a:sym typeface="Symbol"/>
              </a:rPr>
              <a:t>outcome</a:t>
            </a:r>
            <a:r>
              <a:rPr lang="cs-CZ" sz="1100" dirty="0" smtClean="0">
                <a:sym typeface="Symbol"/>
              </a:rPr>
              <a:t> i </a:t>
            </a:r>
            <a:endParaRPr lang="cs-CZ" sz="1100" dirty="0"/>
          </a:p>
        </p:txBody>
      </p:sp>
    </p:spTree>
    <p:extLst>
      <p:ext uri="{BB962C8B-B14F-4D97-AF65-F5344CB8AC3E}">
        <p14:creationId xmlns:p14="http://schemas.microsoft.com/office/powerpoint/2010/main" val="9284093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nodeType="clickEffect">
                                  <p:stCondLst>
                                    <p:cond delay="0"/>
                                  </p:stCondLst>
                                  <p:childTnLst>
                                    <p:set>
                                      <p:cBhvr>
                                        <p:cTn id="12" dur="1" fill="hold">
                                          <p:stCondLst>
                                            <p:cond delay="0"/>
                                          </p:stCondLst>
                                        </p:cTn>
                                        <p:tgtEl>
                                          <p:spTgt spid="1027"/>
                                        </p:tgtEl>
                                        <p:attrNameLst>
                                          <p:attrName>style.visibility</p:attrName>
                                        </p:attrNameLst>
                                      </p:cBhvr>
                                      <p:to>
                                        <p:strVal val="visible"/>
                                      </p:to>
                                    </p:set>
                                    <p:animEffect transition="in" filter="fade">
                                      <p:cBhvr>
                                        <p:cTn id="13" dur="500"/>
                                        <p:tgtEl>
                                          <p:spTgt spid="1027"/>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fade">
                                      <p:cBhvr>
                                        <p:cTn id="18" dur="500"/>
                                        <p:tgtEl>
                                          <p:spTgt spid="5"/>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animEffect transition="in" filter="fade">
                                      <p:cBhvr>
                                        <p:cTn id="23" dur="500"/>
                                        <p:tgtEl>
                                          <p:spTgt spid="8"/>
                                        </p:tgtEl>
                                      </p:cBhvr>
                                    </p:animEffec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9"/>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7"/>
                                        </p:tgtEl>
                                        <p:attrNameLst>
                                          <p:attrName>style.visibility</p:attrName>
                                        </p:attrNameLst>
                                      </p:cBhvr>
                                      <p:to>
                                        <p:strVal val="visible"/>
                                      </p:to>
                                    </p:set>
                                    <p:animEffect transition="in" filter="fade">
                                      <p:cBhvr>
                                        <p:cTn id="32" dur="500"/>
                                        <p:tgtEl>
                                          <p:spTgt spid="7"/>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Effect transition="in" filter="fade">
                                      <p:cBhvr>
                                        <p:cTn id="3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8" grpId="0"/>
      <p:bldP spid="7" grpId="0"/>
      <p:bldP spid="9" grpId="0" animBg="1"/>
      <p:bldP spid="1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ZA" b="1" dirty="0"/>
              <a:t>DT-Example </a:t>
            </a:r>
            <a:r>
              <a:rPr lang="en-ZA" b="1" dirty="0" smtClean="0"/>
              <a:t>II</a:t>
            </a:r>
            <a:r>
              <a:rPr lang="cs-CZ" b="1" dirty="0" smtClean="0"/>
              <a:t>I</a:t>
            </a:r>
            <a:endParaRPr lang="cs-CZ" dirty="0"/>
          </a:p>
        </p:txBody>
      </p:sp>
      <p:sp>
        <p:nvSpPr>
          <p:cNvPr id="4" name="TextovéPole 3"/>
          <p:cNvSpPr txBox="1"/>
          <p:nvPr/>
        </p:nvSpPr>
        <p:spPr>
          <a:xfrm>
            <a:off x="4716016" y="6453336"/>
            <a:ext cx="3945311" cy="261610"/>
          </a:xfrm>
          <a:prstGeom prst="rect">
            <a:avLst/>
          </a:prstGeom>
          <a:noFill/>
        </p:spPr>
        <p:txBody>
          <a:bodyPr wrap="none" rtlCol="0">
            <a:spAutoFit/>
          </a:bodyPr>
          <a:lstStyle/>
          <a:p>
            <a:r>
              <a:rPr lang="cs-CZ" sz="1100" dirty="0" err="1" smtClean="0"/>
              <a:t>Resource</a:t>
            </a:r>
            <a:r>
              <a:rPr lang="cs-CZ" sz="1100" dirty="0" smtClean="0"/>
              <a:t>: </a:t>
            </a:r>
            <a:r>
              <a:rPr lang="cs-CZ" sz="1100" dirty="0" err="1" smtClean="0"/>
              <a:t>Russel</a:t>
            </a:r>
            <a:r>
              <a:rPr lang="cs-CZ" sz="1100" dirty="0" smtClean="0"/>
              <a:t> and </a:t>
            </a:r>
            <a:r>
              <a:rPr lang="cs-CZ" sz="1100" dirty="0" err="1" smtClean="0"/>
              <a:t>Taylor</a:t>
            </a:r>
            <a:r>
              <a:rPr lang="cs-CZ" sz="1100" dirty="0" smtClean="0"/>
              <a:t>  </a:t>
            </a:r>
            <a:r>
              <a:rPr lang="cs-CZ" sz="1100" dirty="0" err="1" smtClean="0"/>
              <a:t>Operation</a:t>
            </a:r>
            <a:r>
              <a:rPr lang="cs-CZ" sz="1100" dirty="0" smtClean="0"/>
              <a:t> management </a:t>
            </a:r>
            <a:r>
              <a:rPr lang="cs-CZ" sz="1100" dirty="0" err="1" smtClean="0"/>
              <a:t>pages</a:t>
            </a:r>
            <a:r>
              <a:rPr lang="cs-CZ" sz="1100" dirty="0" smtClean="0"/>
              <a:t> 66-67</a:t>
            </a:r>
            <a:endParaRPr lang="cs-CZ" sz="1100"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552" y="1556792"/>
            <a:ext cx="7626844" cy="433422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753500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ZA" b="1" dirty="0"/>
              <a:t>DT-Example II</a:t>
            </a:r>
            <a:r>
              <a:rPr lang="cs-CZ" b="1" dirty="0"/>
              <a:t>I</a:t>
            </a:r>
            <a:endParaRPr lang="cs-CZ"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2581" y="1430505"/>
            <a:ext cx="8317490" cy="496855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09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64288" y="2276872"/>
            <a:ext cx="940693" cy="72921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5" name="Přímá spojnice se šipkou 4"/>
          <p:cNvCxnSpPr/>
          <p:nvPr/>
        </p:nvCxnSpPr>
        <p:spPr>
          <a:xfrm flipH="1">
            <a:off x="6372200" y="2492896"/>
            <a:ext cx="781783" cy="720080"/>
          </a:xfrm>
          <a:prstGeom prst="straightConnector1">
            <a:avLst/>
          </a:prstGeom>
          <a:ln w="38100">
            <a:solidFill>
              <a:schemeClr val="bg1"/>
            </a:solidFill>
            <a:headEnd type="arrow"/>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78047019"/>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680</TotalTime>
  <Words>638</Words>
  <Application>Microsoft Office PowerPoint</Application>
  <PresentationFormat>Předvádění na obrazovce (4:3)</PresentationFormat>
  <Paragraphs>161</Paragraphs>
  <Slides>11</Slides>
  <Notes>1</Notes>
  <HiddenSlides>1</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11</vt:i4>
      </vt:variant>
    </vt:vector>
  </HeadingPairs>
  <TitlesOfParts>
    <vt:vector size="15" baseType="lpstr">
      <vt:lpstr>Arial</vt:lpstr>
      <vt:lpstr>Calibri</vt:lpstr>
      <vt:lpstr>Symbol</vt:lpstr>
      <vt:lpstr>Motiv systému Office</vt:lpstr>
      <vt:lpstr>Decision trees(basics)</vt:lpstr>
      <vt:lpstr>Description</vt:lpstr>
      <vt:lpstr>DT diagrams</vt:lpstr>
      <vt:lpstr>DT-Example I</vt:lpstr>
      <vt:lpstr>DT-Example I</vt:lpstr>
      <vt:lpstr>DT-Example II</vt:lpstr>
      <vt:lpstr>DT-Example II</vt:lpstr>
      <vt:lpstr>DT-Example III</vt:lpstr>
      <vt:lpstr>DT-Example III</vt:lpstr>
      <vt:lpstr>Prezentace aplikace PowerPoint</vt:lpstr>
      <vt:lpstr>Thanks for your attention my dear decision makers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Operation Management Introduction</dc:title>
  <dc:creator>Skorkovsky Jaromir</dc:creator>
  <cp:lastModifiedBy>Jaromir Skorkovsky</cp:lastModifiedBy>
  <cp:revision>95</cp:revision>
  <dcterms:created xsi:type="dcterms:W3CDTF">2016-08-05T07:59:00Z</dcterms:created>
  <dcterms:modified xsi:type="dcterms:W3CDTF">2017-11-23T12:29:22Z</dcterms:modified>
</cp:coreProperties>
</file>