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08" r:id="rId3"/>
    <p:sldId id="321" r:id="rId4"/>
    <p:sldId id="310" r:id="rId5"/>
    <p:sldId id="312" r:id="rId6"/>
    <p:sldId id="313" r:id="rId7"/>
    <p:sldId id="314" r:id="rId8"/>
    <p:sldId id="316" r:id="rId9"/>
    <p:sldId id="317" r:id="rId10"/>
    <p:sldId id="318" r:id="rId11"/>
    <p:sldId id="319" r:id="rId12"/>
    <p:sldId id="320" r:id="rId13"/>
    <p:sldId id="323" r:id="rId14"/>
    <p:sldId id="322" r:id="rId15"/>
    <p:sldId id="324" r:id="rId16"/>
    <p:sldId id="325" r:id="rId17"/>
    <p:sldId id="315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fld id="{144B0FBD-CFB8-4647-92C0-C97E81106FE6}" type="slidenum">
              <a:rPr lang="en-US" altLang="cs-CZ"/>
              <a:pPr eaLnBrk="1" hangingPunct="1"/>
              <a:t>3</a:t>
            </a:fld>
            <a:endParaRPr lang="en-US" altLang="cs-CZ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EA459-C375-446E-925D-8FB0156854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933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z/url?sa=i&amp;rct=j&amp;q=&amp;esrc=s&amp;source=images&amp;cd=&amp;cad=rja&amp;uact=8&amp;ved=0ahUKEwiVkeKM7YvXAhXHAxoKHeTXC-EQjRwIBw&amp;url=https://progressiverisingphoenix.com/wholesale-discounts/&amp;psig=AOvVaw36PTeGO7o3CEjkfULmgho8&amp;ust=1509023549822548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 err="1" smtClean="0"/>
              <a:t>Introduction</a:t>
            </a:r>
            <a:r>
              <a:rPr lang="cs-CZ" sz="4000" dirty="0" smtClean="0"/>
              <a:t> to MS Dynamics NAV    </a:t>
            </a:r>
            <a:r>
              <a:rPr lang="cs-CZ" sz="1600" b="1" dirty="0" smtClean="0">
                <a:solidFill>
                  <a:srgbClr val="0070C0"/>
                </a:solidFill>
              </a:rPr>
              <a:t>(</a:t>
            </a:r>
            <a:r>
              <a:rPr lang="cs-CZ" sz="1600" b="1" dirty="0" err="1" smtClean="0">
                <a:solidFill>
                  <a:srgbClr val="0070C0"/>
                </a:solidFill>
              </a:rPr>
              <a:t>Discounts</a:t>
            </a:r>
            <a:r>
              <a:rPr lang="cs-CZ" sz="1600" b="1" dirty="0" smtClean="0">
                <a:solidFill>
                  <a:srgbClr val="0070C0"/>
                </a:solidFill>
              </a:rPr>
              <a:t>)</a:t>
            </a:r>
            <a:endParaRPr lang="cs-CZ" sz="1600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Invoice</a:t>
            </a:r>
            <a:r>
              <a:rPr lang="cs-CZ" dirty="0" smtClean="0"/>
              <a:t> </a:t>
            </a:r>
            <a:r>
              <a:rPr lang="cs-CZ" dirty="0" err="1" smtClean="0"/>
              <a:t>Discount</a:t>
            </a:r>
            <a:r>
              <a:rPr lang="cs-CZ" dirty="0" smtClean="0"/>
              <a:t> </a:t>
            </a:r>
            <a:r>
              <a:rPr lang="cs-CZ" dirty="0" err="1" smtClean="0"/>
              <a:t>calculation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00808"/>
            <a:ext cx="7599614" cy="11521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5545507" y="1689697"/>
            <a:ext cx="9557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>
                <a:solidFill>
                  <a:srgbClr val="0070C0"/>
                </a:solidFill>
              </a:rPr>
              <a:t>Sales line</a:t>
            </a:r>
            <a:endParaRPr lang="cs-CZ" sz="1600" dirty="0">
              <a:solidFill>
                <a:srgbClr val="0070C0"/>
              </a:solidFill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12" y="3068960"/>
            <a:ext cx="2443972" cy="952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761" y="3068960"/>
            <a:ext cx="1617365" cy="1561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se šipkou 5"/>
          <p:cNvCxnSpPr/>
          <p:nvPr/>
        </p:nvCxnSpPr>
        <p:spPr>
          <a:xfrm>
            <a:off x="5220072" y="3429000"/>
            <a:ext cx="941333" cy="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3979320" y="3244334"/>
            <a:ext cx="1990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0070C0"/>
                </a:solidFill>
              </a:rPr>
              <a:t>        F7</a:t>
            </a:r>
          </a:p>
          <a:p>
            <a:r>
              <a:rPr lang="cs-CZ" sz="2000" b="1" dirty="0" smtClean="0">
                <a:solidFill>
                  <a:srgbClr val="0070C0"/>
                </a:solidFill>
              </a:rPr>
              <a:t>(</a:t>
            </a:r>
            <a:r>
              <a:rPr lang="cs-CZ" sz="2000" b="1" dirty="0" err="1" smtClean="0">
                <a:solidFill>
                  <a:srgbClr val="0070C0"/>
                </a:solidFill>
              </a:rPr>
              <a:t>Statistics</a:t>
            </a:r>
            <a:r>
              <a:rPr lang="cs-CZ" sz="2000" b="1" dirty="0" smtClean="0">
                <a:solidFill>
                  <a:srgbClr val="0070C0"/>
                </a:solidFill>
              </a:rPr>
              <a:t>)</a:t>
            </a:r>
            <a:endParaRPr lang="cs-CZ" sz="2000" b="1" dirty="0">
              <a:solidFill>
                <a:srgbClr val="0070C0"/>
              </a:solidFill>
            </a:endParaRPr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19" y="4077072"/>
            <a:ext cx="2411107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146161"/>
            <a:ext cx="8352928" cy="13154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6" name="Zaoblený obdélník 15"/>
          <p:cNvSpPr/>
          <p:nvPr/>
        </p:nvSpPr>
        <p:spPr>
          <a:xfrm>
            <a:off x="6804248" y="5146161"/>
            <a:ext cx="1592560" cy="133763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138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Statistics</a:t>
            </a:r>
            <a:r>
              <a:rPr lang="cs-CZ" dirty="0" smtClean="0"/>
              <a:t> F7</a:t>
            </a:r>
            <a:endParaRPr lang="cs-CZ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507018"/>
            <a:ext cx="4536504" cy="4381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4219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336034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G/L </a:t>
            </a:r>
            <a:r>
              <a:rPr lang="cs-CZ" dirty="0" err="1" smtClean="0"/>
              <a:t>Entries</a:t>
            </a:r>
            <a:r>
              <a:rPr lang="cs-CZ" dirty="0" smtClean="0"/>
              <a:t> 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posting</a:t>
            </a:r>
            <a:r>
              <a:rPr lang="cs-CZ" dirty="0" smtClean="0"/>
              <a:t> F9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1375182"/>
            <a:ext cx="77130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600" dirty="0" smtClean="0"/>
              <a:t>Departments-&gt;Financial Management -&gt;General Ledger -&gt;Archive-&gt;History-&gt;G/L Registers </a:t>
            </a:r>
            <a:endParaRPr lang="en-ZA" sz="16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498" y="2060848"/>
            <a:ext cx="7341955" cy="2533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/>
          <p:cNvSpPr/>
          <p:nvPr/>
        </p:nvSpPr>
        <p:spPr>
          <a:xfrm>
            <a:off x="1187624" y="4614755"/>
            <a:ext cx="50788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Discount</a:t>
            </a:r>
            <a:r>
              <a:rPr lang="cs-CZ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cs-CZ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granted</a:t>
            </a:r>
            <a:endParaRPr lang="cs-CZ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0997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card</a:t>
            </a:r>
            <a:r>
              <a:rPr lang="cs-CZ" dirty="0" smtClean="0"/>
              <a:t> </a:t>
            </a:r>
            <a:r>
              <a:rPr lang="cs-CZ" dirty="0" err="1" smtClean="0"/>
              <a:t>used</a:t>
            </a:r>
            <a:r>
              <a:rPr lang="cs-CZ" dirty="0" smtClean="0"/>
              <a:t> in </a:t>
            </a:r>
            <a:r>
              <a:rPr lang="cs-CZ" dirty="0" smtClean="0"/>
              <a:t>modelling </a:t>
            </a:r>
            <a:r>
              <a:rPr lang="cs-CZ" dirty="0" err="1" smtClean="0"/>
              <a:t>charges</a:t>
            </a:r>
            <a:endParaRPr lang="cs-CZ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12776"/>
            <a:ext cx="6576864" cy="41170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234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Sales </a:t>
            </a:r>
            <a:r>
              <a:rPr lang="cs-CZ" dirty="0" err="1" smtClean="0"/>
              <a:t>order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low</a:t>
            </a:r>
            <a:r>
              <a:rPr lang="cs-CZ" dirty="0" smtClean="0"/>
              <a:t> unit </a:t>
            </a:r>
            <a:r>
              <a:rPr lang="cs-CZ" dirty="0" err="1" smtClean="0"/>
              <a:t>price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27584" y="1340768"/>
            <a:ext cx="720080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Customer</a:t>
            </a:r>
            <a:r>
              <a:rPr lang="cs-CZ" dirty="0" smtClean="0"/>
              <a:t> =10000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481" y="2568028"/>
            <a:ext cx="7211903" cy="70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501008"/>
            <a:ext cx="2140384" cy="18352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 flipH="1">
            <a:off x="3059832" y="3356992"/>
            <a:ext cx="1728192" cy="1368152"/>
          </a:xfrm>
          <a:prstGeom prst="straightConnector1">
            <a:avLst/>
          </a:prstGeom>
          <a:ln w="38100">
            <a:solidFill>
              <a:schemeClr val="accent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600574"/>
            <a:ext cx="2443972" cy="952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455" y="4608686"/>
            <a:ext cx="2411107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6842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Sales </a:t>
            </a:r>
            <a:r>
              <a:rPr lang="cs-CZ" dirty="0" err="1" smtClean="0"/>
              <a:t>order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low</a:t>
            </a:r>
            <a:r>
              <a:rPr lang="cs-CZ" dirty="0" smtClean="0"/>
              <a:t> unit </a:t>
            </a:r>
            <a:r>
              <a:rPr lang="cs-CZ" dirty="0" err="1" smtClean="0"/>
              <a:t>price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27584" y="1340768"/>
            <a:ext cx="720080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Customer</a:t>
            </a:r>
            <a:r>
              <a:rPr lang="cs-CZ" dirty="0" smtClean="0"/>
              <a:t> =10000</a:t>
            </a:r>
            <a:endParaRPr lang="cs-CZ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2564904"/>
            <a:ext cx="7091841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99" y="4221088"/>
            <a:ext cx="5325196" cy="19442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>
            <a:off x="1547664" y="3501008"/>
            <a:ext cx="0" cy="7200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072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G/L </a:t>
            </a:r>
            <a:r>
              <a:rPr lang="cs-CZ" dirty="0" err="1"/>
              <a:t>Entries</a:t>
            </a:r>
            <a:r>
              <a:rPr lang="cs-CZ" dirty="0"/>
              <a:t> 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posting</a:t>
            </a:r>
            <a:r>
              <a:rPr lang="cs-CZ" dirty="0"/>
              <a:t> F9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97235"/>
            <a:ext cx="7562723" cy="2321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130065"/>
              </p:ext>
            </p:extLst>
          </p:nvPr>
        </p:nvGraphicFramePr>
        <p:xfrm>
          <a:off x="3491880" y="3933056"/>
          <a:ext cx="1944216" cy="11521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2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755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141,38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100,00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55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25,00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91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3,28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55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13,10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55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141,38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141,38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599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800" dirty="0" smtClean="0">
                <a:solidFill>
                  <a:srgbClr val="0070C0"/>
                </a:solidFill>
              </a:rPr>
              <a:t>(</a:t>
            </a:r>
            <a:r>
              <a:rPr lang="cs-CZ" sz="1800" dirty="0" err="1" smtClean="0">
                <a:solidFill>
                  <a:srgbClr val="0070C0"/>
                </a:solidFill>
              </a:rPr>
              <a:t>Discounts</a:t>
            </a:r>
            <a:r>
              <a:rPr lang="cs-CZ" sz="1800" dirty="0" smtClean="0">
                <a:solidFill>
                  <a:srgbClr val="0070C0"/>
                </a:solidFill>
              </a:rPr>
              <a:t>)  </a:t>
            </a:r>
            <a:endParaRPr lang="cs-CZ" sz="1800" dirty="0">
              <a:solidFill>
                <a:srgbClr val="0070C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843808" y="3933056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This is the end</a:t>
            </a:r>
            <a:br>
              <a:rPr lang="en-US" dirty="0"/>
            </a:br>
            <a:r>
              <a:rPr lang="en-US" dirty="0"/>
              <a:t>Beautiful friend</a:t>
            </a:r>
            <a:br>
              <a:rPr lang="en-US" dirty="0"/>
            </a:br>
            <a:r>
              <a:rPr lang="en-US" dirty="0"/>
              <a:t>This is the end</a:t>
            </a:r>
            <a:br>
              <a:rPr lang="en-US" dirty="0"/>
            </a:br>
            <a:r>
              <a:rPr lang="en-US" dirty="0"/>
              <a:t>My only friend, the </a:t>
            </a:r>
            <a:r>
              <a:rPr lang="en-US" dirty="0" smtClean="0"/>
              <a:t>end</a:t>
            </a:r>
            <a:r>
              <a:rPr lang="cs-CZ" dirty="0" smtClean="0"/>
              <a:t>…</a:t>
            </a:r>
          </a:p>
          <a:p>
            <a:endParaRPr lang="cs-CZ" dirty="0"/>
          </a:p>
          <a:p>
            <a:r>
              <a:rPr lang="cs-CZ" dirty="0" smtClean="0"/>
              <a:t>So </a:t>
            </a:r>
            <a:r>
              <a:rPr lang="cs-CZ" dirty="0" err="1" smtClean="0"/>
              <a:t>why</a:t>
            </a:r>
            <a:r>
              <a:rPr lang="cs-CZ" dirty="0" smtClean="0"/>
              <a:t> </a:t>
            </a:r>
            <a:r>
              <a:rPr lang="cs-CZ" dirty="0" err="1" smtClean="0"/>
              <a:t>worry</a:t>
            </a:r>
            <a:r>
              <a:rPr lang="cs-CZ" dirty="0" smtClean="0"/>
              <a:t> </a:t>
            </a:r>
            <a:r>
              <a:rPr lang="cs-CZ" dirty="0" err="1" smtClean="0"/>
              <a:t>now</a:t>
            </a:r>
            <a:r>
              <a:rPr lang="cs-CZ" dirty="0" smtClean="0"/>
              <a:t> ……</a:t>
            </a:r>
            <a:r>
              <a:rPr lang="en-US" dirty="0"/>
              <a:t/>
            </a:r>
            <a:br>
              <a:rPr lang="en-US" dirty="0"/>
            </a:b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628800"/>
            <a:ext cx="2934097" cy="2044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055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 smtClean="0"/>
              <a:t>Discounts</a:t>
            </a:r>
            <a:endParaRPr lang="en-US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ZA" b="1" dirty="0" smtClean="0"/>
              <a:t>Use of discounts</a:t>
            </a:r>
            <a:r>
              <a:rPr lang="en-ZA" dirty="0" smtClean="0"/>
              <a:t>: </a:t>
            </a:r>
          </a:p>
          <a:p>
            <a:pPr lvl="1"/>
            <a:r>
              <a:rPr lang="en-ZA" dirty="0" smtClean="0"/>
              <a:t>Support of  „Sales“ actions-&gt;lower stock value and better liquidity</a:t>
            </a:r>
          </a:p>
          <a:p>
            <a:pPr lvl="1"/>
            <a:r>
              <a:rPr lang="en-ZA" dirty="0" smtClean="0">
                <a:solidFill>
                  <a:srgbClr val="0070C0"/>
                </a:solidFill>
              </a:rPr>
              <a:t>Support of marketing -&gt;new clients </a:t>
            </a:r>
          </a:p>
          <a:p>
            <a:pPr lvl="1"/>
            <a:r>
              <a:rPr lang="en-ZA" dirty="0" smtClean="0">
                <a:solidFill>
                  <a:srgbClr val="0070C0"/>
                </a:solidFill>
              </a:rPr>
              <a:t>Basic incentives for any type of client </a:t>
            </a:r>
          </a:p>
          <a:p>
            <a:pPr lvl="1"/>
            <a:r>
              <a:rPr lang="en-ZA" dirty="0" smtClean="0">
                <a:solidFill>
                  <a:srgbClr val="0070C0"/>
                </a:solidFill>
              </a:rPr>
              <a:t>In order to differentiate between clients (based on  sales in last period or other criteria </a:t>
            </a:r>
          </a:p>
          <a:p>
            <a:pPr lvl="1"/>
            <a:r>
              <a:rPr lang="en-ZA" dirty="0" smtClean="0"/>
              <a:t>Types :</a:t>
            </a:r>
            <a:endParaRPr lang="en-ZA" dirty="0" smtClean="0">
              <a:solidFill>
                <a:srgbClr val="0070C0"/>
              </a:solidFill>
            </a:endParaRPr>
          </a:p>
          <a:p>
            <a:pPr lvl="1"/>
            <a:r>
              <a:rPr lang="en-ZA" dirty="0" smtClean="0">
                <a:solidFill>
                  <a:srgbClr val="00B050"/>
                </a:solidFill>
              </a:rPr>
              <a:t>Price -&gt;modification of Unit Price</a:t>
            </a:r>
          </a:p>
          <a:p>
            <a:pPr lvl="1"/>
            <a:r>
              <a:rPr lang="en-ZA" dirty="0" smtClean="0">
                <a:solidFill>
                  <a:srgbClr val="00B050"/>
                </a:solidFill>
              </a:rPr>
              <a:t>Line -&gt;change final price in %</a:t>
            </a:r>
          </a:p>
          <a:p>
            <a:pPr lvl="1"/>
            <a:r>
              <a:rPr lang="en-ZA" dirty="0" smtClean="0">
                <a:solidFill>
                  <a:srgbClr val="00B050"/>
                </a:solidFill>
              </a:rPr>
              <a:t>Invoice Discount -&gt;based on level of invoiced amount </a:t>
            </a:r>
          </a:p>
          <a:p>
            <a:pPr lvl="1"/>
            <a:endParaRPr lang="en-ZA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08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Basic Block</a:t>
            </a:r>
            <a:r>
              <a:rPr lang="cs-CZ" altLang="cs-CZ" smtClean="0"/>
              <a:t>s </a:t>
            </a:r>
            <a:endParaRPr lang="en-US" altLang="cs-CZ" smtClean="0"/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827088" y="1700213"/>
            <a:ext cx="2736850" cy="1296987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/>
              <a:t>Customer</a:t>
            </a:r>
          </a:p>
        </p:txBody>
      </p:sp>
      <p:sp>
        <p:nvSpPr>
          <p:cNvPr id="3076" name="Rectangle 8"/>
          <p:cNvSpPr>
            <a:spLocks noChangeArrowheads="1"/>
          </p:cNvSpPr>
          <p:nvPr/>
        </p:nvSpPr>
        <p:spPr bwMode="auto">
          <a:xfrm>
            <a:off x="827088" y="4797425"/>
            <a:ext cx="2808287" cy="12239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cs-CZ" altLang="cs-CZ"/>
              <a:t>ITEM</a:t>
            </a:r>
            <a:endParaRPr lang="en-US" altLang="cs-CZ"/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2843213" y="5229225"/>
            <a:ext cx="576262" cy="144463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0" name="Line 13"/>
          <p:cNvSpPr>
            <a:spLocks noChangeShapeType="1"/>
          </p:cNvSpPr>
          <p:nvPr/>
        </p:nvSpPr>
        <p:spPr bwMode="auto">
          <a:xfrm flipH="1">
            <a:off x="3419475" y="5300663"/>
            <a:ext cx="865188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1" name="Text Box 14"/>
          <p:cNvSpPr txBox="1">
            <a:spLocks noChangeArrowheads="1"/>
          </p:cNvSpPr>
          <p:nvPr/>
        </p:nvSpPr>
        <p:spPr bwMode="auto">
          <a:xfrm>
            <a:off x="3779838" y="5300663"/>
            <a:ext cx="1050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200">
                <a:solidFill>
                  <a:srgbClr val="FF3300"/>
                </a:solidFill>
              </a:rPr>
              <a:t>Item Discount</a:t>
            </a:r>
            <a:endParaRPr lang="cs-CZ" altLang="cs-CZ" sz="1200">
              <a:solidFill>
                <a:srgbClr val="FF3300"/>
              </a:solidFill>
            </a:endParaRPr>
          </a:p>
          <a:p>
            <a:pPr eaLnBrk="1" hangingPunct="1"/>
            <a:r>
              <a:rPr lang="en-US" altLang="cs-CZ" sz="1200">
                <a:solidFill>
                  <a:srgbClr val="FF3300"/>
                </a:solidFill>
              </a:rPr>
              <a:t> Group</a:t>
            </a:r>
          </a:p>
        </p:txBody>
      </p:sp>
      <p:sp>
        <p:nvSpPr>
          <p:cNvPr id="3082" name="Rectangle 15"/>
          <p:cNvSpPr>
            <a:spLocks noChangeArrowheads="1"/>
          </p:cNvSpPr>
          <p:nvPr/>
        </p:nvSpPr>
        <p:spPr bwMode="auto">
          <a:xfrm>
            <a:off x="2843213" y="2060575"/>
            <a:ext cx="576262" cy="144463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3" name="Line 16"/>
          <p:cNvSpPr>
            <a:spLocks noChangeShapeType="1"/>
          </p:cNvSpPr>
          <p:nvPr/>
        </p:nvSpPr>
        <p:spPr bwMode="auto">
          <a:xfrm flipH="1">
            <a:off x="3419475" y="2133600"/>
            <a:ext cx="865188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4" name="Text Box 17"/>
          <p:cNvSpPr txBox="1">
            <a:spLocks noChangeArrowheads="1"/>
          </p:cNvSpPr>
          <p:nvPr/>
        </p:nvSpPr>
        <p:spPr bwMode="auto">
          <a:xfrm>
            <a:off x="3708400" y="1557338"/>
            <a:ext cx="1152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200">
                <a:solidFill>
                  <a:srgbClr val="0033CC"/>
                </a:solidFill>
              </a:rPr>
              <a:t>Customer </a:t>
            </a:r>
          </a:p>
          <a:p>
            <a:pPr eaLnBrk="1" hangingPunct="1"/>
            <a:r>
              <a:rPr lang="en-US" altLang="cs-CZ" sz="1200">
                <a:solidFill>
                  <a:srgbClr val="0033CC"/>
                </a:solidFill>
              </a:rPr>
              <a:t>Discount Group</a:t>
            </a:r>
          </a:p>
        </p:txBody>
      </p:sp>
      <p:sp>
        <p:nvSpPr>
          <p:cNvPr id="3085" name="Rectangle 18"/>
          <p:cNvSpPr>
            <a:spLocks noChangeArrowheads="1"/>
          </p:cNvSpPr>
          <p:nvPr/>
        </p:nvSpPr>
        <p:spPr bwMode="auto">
          <a:xfrm>
            <a:off x="3276600" y="2708275"/>
            <a:ext cx="144463" cy="14287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6" name="Line 19"/>
          <p:cNvSpPr>
            <a:spLocks noChangeShapeType="1"/>
          </p:cNvSpPr>
          <p:nvPr/>
        </p:nvSpPr>
        <p:spPr bwMode="auto">
          <a:xfrm flipH="1">
            <a:off x="3419475" y="2781300"/>
            <a:ext cx="576263" cy="0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7" name="Text Box 20"/>
          <p:cNvSpPr txBox="1">
            <a:spLocks noChangeArrowheads="1"/>
          </p:cNvSpPr>
          <p:nvPr/>
        </p:nvSpPr>
        <p:spPr bwMode="auto">
          <a:xfrm>
            <a:off x="3779838" y="2276475"/>
            <a:ext cx="822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200">
                <a:solidFill>
                  <a:srgbClr val="008000"/>
                </a:solidFill>
              </a:rPr>
              <a:t>Allow Line</a:t>
            </a:r>
            <a:endParaRPr lang="cs-CZ" altLang="cs-CZ" sz="1200">
              <a:solidFill>
                <a:srgbClr val="008000"/>
              </a:solidFill>
            </a:endParaRPr>
          </a:p>
          <a:p>
            <a:pPr eaLnBrk="1" hangingPunct="1"/>
            <a:r>
              <a:rPr lang="en-US" altLang="cs-CZ" sz="1200">
                <a:solidFill>
                  <a:srgbClr val="008000"/>
                </a:solidFill>
              </a:rPr>
              <a:t>Discount</a:t>
            </a:r>
          </a:p>
        </p:txBody>
      </p:sp>
      <p:sp>
        <p:nvSpPr>
          <p:cNvPr id="3088" name="Rectangle 21"/>
          <p:cNvSpPr>
            <a:spLocks noChangeArrowheads="1"/>
          </p:cNvSpPr>
          <p:nvPr/>
        </p:nvSpPr>
        <p:spPr bwMode="auto">
          <a:xfrm>
            <a:off x="3276600" y="5661025"/>
            <a:ext cx="144463" cy="1428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9" name="Line 22"/>
          <p:cNvSpPr>
            <a:spLocks noChangeShapeType="1"/>
          </p:cNvSpPr>
          <p:nvPr/>
        </p:nvSpPr>
        <p:spPr bwMode="auto">
          <a:xfrm flipH="1">
            <a:off x="3419475" y="5734050"/>
            <a:ext cx="5762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0" name="Text Box 23"/>
          <p:cNvSpPr txBox="1">
            <a:spLocks noChangeArrowheads="1"/>
          </p:cNvSpPr>
          <p:nvPr/>
        </p:nvSpPr>
        <p:spPr bwMode="auto">
          <a:xfrm>
            <a:off x="3851275" y="5805488"/>
            <a:ext cx="1011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200" dirty="0"/>
              <a:t>Allow Invoice</a:t>
            </a:r>
          </a:p>
          <a:p>
            <a:pPr eaLnBrk="1" hangingPunct="1"/>
            <a:r>
              <a:rPr lang="en-US" altLang="cs-CZ" sz="1200" dirty="0"/>
              <a:t>Discount</a:t>
            </a:r>
          </a:p>
        </p:txBody>
      </p:sp>
      <p:sp>
        <p:nvSpPr>
          <p:cNvPr id="3091" name="Rectangle 24"/>
          <p:cNvSpPr>
            <a:spLocks noChangeArrowheads="1"/>
          </p:cNvSpPr>
          <p:nvPr/>
        </p:nvSpPr>
        <p:spPr bwMode="auto">
          <a:xfrm>
            <a:off x="827088" y="3213100"/>
            <a:ext cx="1368425" cy="64770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400"/>
              <a:t>Sales</a:t>
            </a:r>
          </a:p>
          <a:p>
            <a:pPr algn="ctr" eaLnBrk="1" hangingPunct="1"/>
            <a:r>
              <a:rPr lang="en-US" altLang="cs-CZ" sz="1400"/>
              <a:t>header</a:t>
            </a:r>
          </a:p>
        </p:txBody>
      </p:sp>
      <p:sp>
        <p:nvSpPr>
          <p:cNvPr id="3092" name="Rectangle 26"/>
          <p:cNvSpPr>
            <a:spLocks noChangeArrowheads="1"/>
          </p:cNvSpPr>
          <p:nvPr/>
        </p:nvSpPr>
        <p:spPr bwMode="auto">
          <a:xfrm>
            <a:off x="827088" y="4005263"/>
            <a:ext cx="1368425" cy="21590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200"/>
              <a:t>Sales line</a:t>
            </a:r>
          </a:p>
        </p:txBody>
      </p:sp>
      <p:sp>
        <p:nvSpPr>
          <p:cNvPr id="3093" name="Line 27"/>
          <p:cNvSpPr>
            <a:spLocks noChangeShapeType="1"/>
          </p:cNvSpPr>
          <p:nvPr/>
        </p:nvSpPr>
        <p:spPr bwMode="auto">
          <a:xfrm flipV="1">
            <a:off x="1061831" y="421957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4" name="Line 28"/>
          <p:cNvSpPr>
            <a:spLocks noChangeShapeType="1"/>
          </p:cNvSpPr>
          <p:nvPr/>
        </p:nvSpPr>
        <p:spPr bwMode="auto">
          <a:xfrm>
            <a:off x="1116013" y="249237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5" name="Rectangle 29"/>
          <p:cNvSpPr>
            <a:spLocks noChangeArrowheads="1"/>
          </p:cNvSpPr>
          <p:nvPr/>
        </p:nvSpPr>
        <p:spPr bwMode="auto">
          <a:xfrm>
            <a:off x="5724525" y="1628775"/>
            <a:ext cx="2592388" cy="863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/>
              <a:t>Window used</a:t>
            </a:r>
          </a:p>
          <a:p>
            <a:pPr algn="ctr" eaLnBrk="1" hangingPunct="1"/>
            <a:r>
              <a:rPr lang="en-US" altLang="cs-CZ"/>
              <a:t>for Invoice Discount</a:t>
            </a:r>
          </a:p>
        </p:txBody>
      </p:sp>
      <p:sp>
        <p:nvSpPr>
          <p:cNvPr id="3096" name="Rectangle 31"/>
          <p:cNvSpPr>
            <a:spLocks noChangeArrowheads="1"/>
          </p:cNvSpPr>
          <p:nvPr/>
        </p:nvSpPr>
        <p:spPr bwMode="auto">
          <a:xfrm>
            <a:off x="5724525" y="3068638"/>
            <a:ext cx="2663825" cy="863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dirty="0"/>
              <a:t>Window used</a:t>
            </a:r>
          </a:p>
          <a:p>
            <a:pPr algn="ctr" eaLnBrk="1" hangingPunct="1"/>
            <a:r>
              <a:rPr lang="en-US" altLang="cs-CZ" dirty="0"/>
              <a:t>for Price </a:t>
            </a:r>
            <a:r>
              <a:rPr lang="en-US" altLang="cs-CZ" dirty="0" smtClean="0"/>
              <a:t>Discount</a:t>
            </a:r>
            <a:r>
              <a:rPr lang="cs-CZ" altLang="cs-CZ" dirty="0" smtClean="0"/>
              <a:t> </a:t>
            </a:r>
            <a:r>
              <a:rPr lang="cs-CZ" altLang="cs-CZ" dirty="0"/>
              <a:t>sestup</a:t>
            </a:r>
            <a:endParaRPr lang="en-US" altLang="cs-CZ" dirty="0"/>
          </a:p>
        </p:txBody>
      </p:sp>
      <p:sp>
        <p:nvSpPr>
          <p:cNvPr id="3097" name="Rectangle 33"/>
          <p:cNvSpPr>
            <a:spLocks noChangeArrowheads="1"/>
          </p:cNvSpPr>
          <p:nvPr/>
        </p:nvSpPr>
        <p:spPr bwMode="auto">
          <a:xfrm>
            <a:off x="5724525" y="4508500"/>
            <a:ext cx="2663825" cy="8636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dirty="0"/>
              <a:t>Window used</a:t>
            </a:r>
          </a:p>
          <a:p>
            <a:pPr algn="ctr" eaLnBrk="1" hangingPunct="1"/>
            <a:r>
              <a:rPr lang="en-US" altLang="cs-CZ" dirty="0"/>
              <a:t>for Line Discounts setup</a:t>
            </a:r>
          </a:p>
        </p:txBody>
      </p:sp>
      <p:sp>
        <p:nvSpPr>
          <p:cNvPr id="3098" name="Line 34"/>
          <p:cNvSpPr>
            <a:spLocks noChangeShapeType="1"/>
          </p:cNvSpPr>
          <p:nvPr/>
        </p:nvSpPr>
        <p:spPr bwMode="auto">
          <a:xfrm>
            <a:off x="5364163" y="3068638"/>
            <a:ext cx="0" cy="23050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9" name="Line 35"/>
          <p:cNvSpPr>
            <a:spLocks noChangeShapeType="1"/>
          </p:cNvSpPr>
          <p:nvPr/>
        </p:nvSpPr>
        <p:spPr bwMode="auto">
          <a:xfrm>
            <a:off x="5364163" y="3500438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0" name="Line 36"/>
          <p:cNvSpPr>
            <a:spLocks noChangeShapeType="1"/>
          </p:cNvSpPr>
          <p:nvPr/>
        </p:nvSpPr>
        <p:spPr bwMode="auto">
          <a:xfrm>
            <a:off x="5364163" y="501332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1" name="Line 37"/>
          <p:cNvSpPr>
            <a:spLocks noChangeShapeType="1"/>
          </p:cNvSpPr>
          <p:nvPr/>
        </p:nvSpPr>
        <p:spPr bwMode="auto">
          <a:xfrm>
            <a:off x="3635375" y="6381750"/>
            <a:ext cx="1296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3" name="Line 39"/>
          <p:cNvSpPr>
            <a:spLocks noChangeShapeType="1"/>
          </p:cNvSpPr>
          <p:nvPr/>
        </p:nvSpPr>
        <p:spPr bwMode="auto">
          <a:xfrm flipV="1">
            <a:off x="4932362" y="3652182"/>
            <a:ext cx="1" cy="27295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4" name="Line 40"/>
          <p:cNvSpPr>
            <a:spLocks noChangeShapeType="1"/>
          </p:cNvSpPr>
          <p:nvPr/>
        </p:nvSpPr>
        <p:spPr bwMode="auto">
          <a:xfrm>
            <a:off x="4932364" y="43656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7" name="Line 43"/>
          <p:cNvSpPr>
            <a:spLocks noChangeShapeType="1"/>
          </p:cNvSpPr>
          <p:nvPr/>
        </p:nvSpPr>
        <p:spPr bwMode="auto">
          <a:xfrm flipV="1">
            <a:off x="5076825" y="2205038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8" name="Rectangle 44"/>
          <p:cNvSpPr>
            <a:spLocks noChangeArrowheads="1"/>
          </p:cNvSpPr>
          <p:nvPr/>
        </p:nvSpPr>
        <p:spPr bwMode="auto">
          <a:xfrm>
            <a:off x="1008811" y="5682095"/>
            <a:ext cx="122555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200"/>
              <a:t>Unit Price</a:t>
            </a:r>
          </a:p>
        </p:txBody>
      </p:sp>
      <p:sp>
        <p:nvSpPr>
          <p:cNvPr id="3109" name="AutoShape 47"/>
          <p:cNvSpPr>
            <a:spLocks/>
          </p:cNvSpPr>
          <p:nvPr/>
        </p:nvSpPr>
        <p:spPr bwMode="auto">
          <a:xfrm rot="5400000">
            <a:off x="6984206" y="4401344"/>
            <a:ext cx="73025" cy="2592388"/>
          </a:xfrm>
          <a:prstGeom prst="rightBrace">
            <a:avLst>
              <a:gd name="adj1" fmla="val 295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110" name="Text Box 48"/>
          <p:cNvSpPr txBox="1">
            <a:spLocks noChangeArrowheads="1"/>
          </p:cNvSpPr>
          <p:nvPr/>
        </p:nvSpPr>
        <p:spPr bwMode="auto">
          <a:xfrm>
            <a:off x="5724525" y="5805488"/>
            <a:ext cx="28448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dirty="0"/>
              <a:t>Can be access either from</a:t>
            </a:r>
          </a:p>
          <a:p>
            <a:pPr eaLnBrk="1" hangingPunct="1"/>
            <a:r>
              <a:rPr lang="en-US" altLang="cs-CZ" dirty="0"/>
              <a:t>Customer Card or </a:t>
            </a:r>
            <a:r>
              <a:rPr lang="en-US" altLang="cs-CZ" dirty="0" smtClean="0"/>
              <a:t>Item </a:t>
            </a:r>
            <a:r>
              <a:rPr lang="en-US" altLang="cs-CZ" dirty="0"/>
              <a:t>Card</a:t>
            </a:r>
          </a:p>
          <a:p>
            <a:pPr eaLnBrk="1" hangingPunct="1"/>
            <a:endParaRPr lang="en-US" altLang="cs-CZ" dirty="0"/>
          </a:p>
        </p:txBody>
      </p:sp>
      <p:sp>
        <p:nvSpPr>
          <p:cNvPr id="39" name="Rectangle 8"/>
          <p:cNvSpPr>
            <a:spLocks noChangeArrowheads="1"/>
          </p:cNvSpPr>
          <p:nvPr/>
        </p:nvSpPr>
        <p:spPr bwMode="auto">
          <a:xfrm>
            <a:off x="1008811" y="4012208"/>
            <a:ext cx="106040" cy="207367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cs-CZ" altLang="cs-CZ" dirty="0" smtClean="0"/>
              <a:t> </a:t>
            </a:r>
            <a:endParaRPr lang="en-US" alt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3865" y="3260842"/>
            <a:ext cx="1780146" cy="7372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1" name="Line 41"/>
          <p:cNvSpPr>
            <a:spLocks noChangeShapeType="1"/>
          </p:cNvSpPr>
          <p:nvPr/>
        </p:nvSpPr>
        <p:spPr bwMode="auto">
          <a:xfrm flipV="1">
            <a:off x="4050868" y="2211388"/>
            <a:ext cx="1044575" cy="12209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" name="Line 38"/>
          <p:cNvSpPr>
            <a:spLocks noChangeShapeType="1"/>
          </p:cNvSpPr>
          <p:nvPr/>
        </p:nvSpPr>
        <p:spPr bwMode="auto">
          <a:xfrm>
            <a:off x="4032250" y="3652182"/>
            <a:ext cx="9001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" name="Line 38"/>
          <p:cNvSpPr>
            <a:spLocks noChangeShapeType="1"/>
          </p:cNvSpPr>
          <p:nvPr/>
        </p:nvSpPr>
        <p:spPr bwMode="auto">
          <a:xfrm>
            <a:off x="4305300" y="3804582"/>
            <a:ext cx="627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8475" y="6129337"/>
            <a:ext cx="1866900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516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smtClean="0">
                <a:solidFill>
                  <a:schemeClr val="tx1"/>
                </a:solidFill>
              </a:rPr>
              <a:t>Window used</a:t>
            </a:r>
            <a:br>
              <a:rPr lang="en-US" altLang="cs-CZ" sz="3200" smtClean="0">
                <a:solidFill>
                  <a:schemeClr val="tx1"/>
                </a:solidFill>
              </a:rPr>
            </a:br>
            <a:r>
              <a:rPr lang="en-US" altLang="cs-CZ" sz="3200" smtClean="0">
                <a:solidFill>
                  <a:schemeClr val="tx1"/>
                </a:solidFill>
              </a:rPr>
              <a:t>for Line Discounts Setup (%)</a:t>
            </a:r>
          </a:p>
        </p:txBody>
      </p:sp>
      <p:graphicFrame>
        <p:nvGraphicFramePr>
          <p:cNvPr id="12384" name="Group 9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7994886"/>
              </p:ext>
            </p:extLst>
          </p:nvPr>
        </p:nvGraphicFramePr>
        <p:xfrm>
          <a:off x="457200" y="1600200"/>
          <a:ext cx="8229600" cy="4464290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56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24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0300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Sales Type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Sales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Code 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Type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Code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Unit of Measure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Minimum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Line discount %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Starting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date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Ending date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28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Customer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10000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70102 (Item number)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PCS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44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Customer Discount Group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Large Account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Item Discount Group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RESALE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44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All Customers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94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Campaign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Spring Campaign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Item Discount Group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BOOKS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28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671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smtClean="0">
                <a:solidFill>
                  <a:schemeClr val="tx1"/>
                </a:solidFill>
              </a:rPr>
              <a:t>Window used</a:t>
            </a:r>
            <a:br>
              <a:rPr lang="en-US" altLang="cs-CZ" sz="3200" smtClean="0">
                <a:solidFill>
                  <a:schemeClr val="tx1"/>
                </a:solidFill>
              </a:rPr>
            </a:br>
            <a:r>
              <a:rPr lang="en-US" altLang="cs-CZ" sz="3200" smtClean="0">
                <a:solidFill>
                  <a:schemeClr val="tx1"/>
                </a:solidFill>
              </a:rPr>
              <a:t>for Line Discounts Setup (%)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195736" y="1563518"/>
            <a:ext cx="5208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Customer -&gt;Navigate -&gt;Sales section-&gt;Line discounts</a:t>
            </a:r>
            <a:endParaRPr lang="en-ZA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319338"/>
            <a:ext cx="6884987" cy="2219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826" y="4784613"/>
            <a:ext cx="1700193" cy="1574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671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dirty="0" smtClean="0">
                <a:solidFill>
                  <a:schemeClr val="tx1"/>
                </a:solidFill>
              </a:rPr>
              <a:t>Window used</a:t>
            </a:r>
            <a:br>
              <a:rPr lang="en-US" altLang="cs-CZ" sz="3200" dirty="0" smtClean="0">
                <a:solidFill>
                  <a:schemeClr val="tx1"/>
                </a:solidFill>
              </a:rPr>
            </a:br>
            <a:r>
              <a:rPr lang="en-US" altLang="cs-CZ" sz="3200" dirty="0" smtClean="0">
                <a:solidFill>
                  <a:schemeClr val="tx1"/>
                </a:solidFill>
              </a:rPr>
              <a:t>for </a:t>
            </a:r>
            <a:r>
              <a:rPr lang="cs-CZ" altLang="cs-CZ" sz="3200" dirty="0" smtClean="0">
                <a:solidFill>
                  <a:schemeClr val="tx1"/>
                </a:solidFill>
              </a:rPr>
              <a:t>Sales </a:t>
            </a:r>
            <a:r>
              <a:rPr lang="en-US" altLang="cs-CZ" sz="3200" dirty="0" smtClean="0">
                <a:solidFill>
                  <a:schemeClr val="tx1"/>
                </a:solidFill>
              </a:rPr>
              <a:t>Line Discounts Setup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369845" y="1826950"/>
            <a:ext cx="3729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Original</a:t>
            </a:r>
            <a:r>
              <a:rPr lang="cs-CZ" dirty="0" smtClean="0"/>
              <a:t> Unit </a:t>
            </a:r>
            <a:r>
              <a:rPr lang="cs-CZ" dirty="0" err="1" smtClean="0"/>
              <a:t>price</a:t>
            </a:r>
            <a:r>
              <a:rPr lang="cs-CZ" dirty="0" smtClean="0"/>
              <a:t> on </a:t>
            </a:r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card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293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547664" y="1412776"/>
            <a:ext cx="61206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dirty="0"/>
              <a:t>Customer -&gt;Navigate -&gt;Sales section-</a:t>
            </a:r>
            <a:r>
              <a:rPr lang="en-ZA" dirty="0" smtClean="0"/>
              <a:t>&gt;</a:t>
            </a:r>
            <a:r>
              <a:rPr lang="cs-CZ" dirty="0" err="1" smtClean="0"/>
              <a:t>Prices</a:t>
            </a:r>
            <a:endParaRPr lang="en-Z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638" y="2286000"/>
            <a:ext cx="7323137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6" name="Picture 4" descr="Výsledek obrázku pro Discounts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842869"/>
            <a:ext cx="2938970" cy="1436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320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Discount combination</a:t>
            </a:r>
            <a:r>
              <a:rPr lang="cs-CZ" dirty="0" smtClean="0"/>
              <a:t>-</a:t>
            </a:r>
            <a:r>
              <a:rPr lang="cs-CZ" dirty="0" err="1" smtClean="0"/>
              <a:t>example</a:t>
            </a:r>
            <a:endParaRPr lang="en-ZA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Price reduced from 100 to 90</a:t>
            </a:r>
          </a:p>
          <a:p>
            <a:r>
              <a:rPr lang="en-ZA" dirty="0" smtClean="0"/>
              <a:t>Discount % =10</a:t>
            </a:r>
          </a:p>
          <a:p>
            <a:r>
              <a:rPr lang="en-ZA" dirty="0" smtClean="0"/>
              <a:t>Final price after discounts were applied = 90*0,9=81</a:t>
            </a:r>
            <a:r>
              <a:rPr lang="cs-CZ" dirty="0" smtClean="0"/>
              <a:t>,0 </a:t>
            </a:r>
          </a:p>
          <a:p>
            <a:endParaRPr lang="cs-CZ" dirty="0"/>
          </a:p>
          <a:p>
            <a:endParaRPr lang="en-Z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933056"/>
            <a:ext cx="484822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97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Sales lines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SO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40768"/>
            <a:ext cx="7043142" cy="206951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Šipka dolů 3"/>
          <p:cNvSpPr/>
          <p:nvPr/>
        </p:nvSpPr>
        <p:spPr>
          <a:xfrm>
            <a:off x="3203848" y="2924944"/>
            <a:ext cx="2448272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739" y="4005064"/>
            <a:ext cx="7200800" cy="1500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2585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Invoice</a:t>
            </a:r>
            <a:r>
              <a:rPr lang="cs-CZ" dirty="0" smtClean="0"/>
              <a:t> </a:t>
            </a:r>
            <a:r>
              <a:rPr lang="cs-CZ" dirty="0" err="1" smtClean="0"/>
              <a:t>discount</a:t>
            </a: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2178848" y="2168860"/>
            <a:ext cx="491828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30164" y="6118566"/>
            <a:ext cx="7953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Invoice discount must be allowed and manually you have to start calculations  of it </a:t>
            </a:r>
            <a:endParaRPr lang="en-ZA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340768"/>
            <a:ext cx="1780146" cy="7372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188" y="2960948"/>
            <a:ext cx="3478932" cy="29830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6035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353</Words>
  <Application>Microsoft Office PowerPoint</Application>
  <PresentationFormat>Předvádění na obrazovce (4:3)</PresentationFormat>
  <Paragraphs>114</Paragraphs>
  <Slides>17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Calibri</vt:lpstr>
      <vt:lpstr>Motiv systému Office</vt:lpstr>
      <vt:lpstr>Introduction to MS Dynamics NAV    (Discounts)</vt:lpstr>
      <vt:lpstr>Discounts</vt:lpstr>
      <vt:lpstr>Basic Blocks </vt:lpstr>
      <vt:lpstr>Window used for Line Discounts Setup (%)</vt:lpstr>
      <vt:lpstr>Window used for Line Discounts Setup (%)</vt:lpstr>
      <vt:lpstr>Window used for Sales Line Discounts Setup </vt:lpstr>
      <vt:lpstr>Discount combination-example</vt:lpstr>
      <vt:lpstr>Sales lines of the SO</vt:lpstr>
      <vt:lpstr>Invoice discount</vt:lpstr>
      <vt:lpstr>Invoice Discount calculation </vt:lpstr>
      <vt:lpstr>Statistics F7</vt:lpstr>
      <vt:lpstr>G/L Entries  after posting F9</vt:lpstr>
      <vt:lpstr>Item card used in modelling charges</vt:lpstr>
      <vt:lpstr>Sales order with low unit price</vt:lpstr>
      <vt:lpstr>Sales order with low unit price</vt:lpstr>
      <vt:lpstr>G/L Entries  after posting F9</vt:lpstr>
      <vt:lpstr>End of the section (Discounts)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115</cp:revision>
  <dcterms:created xsi:type="dcterms:W3CDTF">2014-09-15T11:04:04Z</dcterms:created>
  <dcterms:modified xsi:type="dcterms:W3CDTF">2017-11-01T13:16:11Z</dcterms:modified>
</cp:coreProperties>
</file>