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296" r:id="rId11"/>
    <p:sldId id="259" r:id="rId12"/>
    <p:sldId id="278" r:id="rId13"/>
    <p:sldId id="282" r:id="rId14"/>
    <p:sldId id="260" r:id="rId15"/>
    <p:sldId id="262" r:id="rId16"/>
    <p:sldId id="263" r:id="rId17"/>
    <p:sldId id="264" r:id="rId18"/>
    <p:sldId id="273" r:id="rId19"/>
    <p:sldId id="274" r:id="rId20"/>
    <p:sldId id="265" r:id="rId21"/>
    <p:sldId id="298" r:id="rId22"/>
    <p:sldId id="297" r:id="rId23"/>
    <p:sldId id="304" r:id="rId24"/>
    <p:sldId id="308" r:id="rId25"/>
    <p:sldId id="305" r:id="rId26"/>
    <p:sldId id="306" r:id="rId27"/>
    <p:sldId id="266" r:id="rId28"/>
    <p:sldId id="279" r:id="rId29"/>
    <p:sldId id="269" r:id="rId30"/>
    <p:sldId id="270" r:id="rId31"/>
    <p:sldId id="283" r:id="rId32"/>
    <p:sldId id="271" r:id="rId33"/>
    <p:sldId id="275" r:id="rId34"/>
    <p:sldId id="276" r:id="rId35"/>
    <p:sldId id="309" r:id="rId36"/>
    <p:sldId id="277" r:id="rId37"/>
    <p:sldId id="302" r:id="rId38"/>
    <p:sldId id="303" r:id="rId39"/>
    <p:sldId id="288" r:id="rId40"/>
    <p:sldId id="291" r:id="rId41"/>
    <p:sldId id="292" r:id="rId42"/>
    <p:sldId id="293" r:id="rId43"/>
    <p:sldId id="294" r:id="rId44"/>
    <p:sldId id="295" r:id="rId45"/>
    <p:sldId id="311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15.11.2017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15.11.2017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255568" y="5373216"/>
            <a:ext cx="31328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 38 and </a:t>
            </a:r>
            <a:r>
              <a:rPr lang="cs-CZ" sz="1400" b="1" dirty="0" err="1" smtClean="0">
                <a:solidFill>
                  <a:srgbClr val="FFFF00"/>
                </a:solidFill>
              </a:rPr>
              <a:t>then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jump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not…)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Ishikawa</a:t>
            </a:r>
            <a:r>
              <a:rPr lang="cs-CZ" sz="2600" dirty="0" smtClean="0"/>
              <a:t>) -</a:t>
            </a:r>
            <a:r>
              <a:rPr lang="cs-CZ" sz="2600" dirty="0" err="1" smtClean="0"/>
              <a:t>detection</a:t>
            </a:r>
            <a:endParaRPr lang="en-ZA" sz="2600" dirty="0" smtClean="0"/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</a:t>
            </a:r>
            <a:r>
              <a:rPr lang="en-US" sz="2100" b="1" dirty="0" smtClean="0">
                <a:solidFill>
                  <a:srgbClr val="FF0000"/>
                </a:solidFill>
              </a:rPr>
              <a:t>root cause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  <a:endParaRPr lang="en-US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cs-CZ" sz="1600" b="1" dirty="0" smtClean="0">
                <a:solidFill>
                  <a:srgbClr val="00B050"/>
                </a:solidFill>
              </a:rPr>
              <a:t>Comment :</a:t>
            </a:r>
            <a:r>
              <a:rPr lang="cs-CZ" sz="1600" dirty="0" smtClean="0">
                <a:solidFill>
                  <a:srgbClr val="00B050"/>
                </a:solidFill>
              </a:rPr>
              <a:t> WHO </a:t>
            </a:r>
            <a:r>
              <a:rPr lang="cs-CZ" sz="1600" dirty="0" err="1" smtClean="0">
                <a:solidFill>
                  <a:srgbClr val="00B050"/>
                </a:solidFill>
              </a:rPr>
              <a:t>is</a:t>
            </a:r>
            <a:r>
              <a:rPr lang="cs-CZ" sz="1600" dirty="0" smtClean="0">
                <a:solidFill>
                  <a:srgbClr val="00B050"/>
                </a:solidFill>
              </a:rPr>
              <a:t> not </a:t>
            </a:r>
            <a:r>
              <a:rPr lang="cs-CZ" sz="1600" dirty="0" err="1" smtClean="0">
                <a:solidFill>
                  <a:srgbClr val="00B050"/>
                </a:solidFill>
              </a:rPr>
              <a:t>mentioned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here</a:t>
            </a:r>
            <a:r>
              <a:rPr lang="cs-CZ" sz="1600" dirty="0" smtClean="0">
                <a:solidFill>
                  <a:srgbClr val="00B050"/>
                </a:solidFill>
              </a:rPr>
              <a:t> but </a:t>
            </a:r>
            <a:r>
              <a:rPr lang="cs-CZ" sz="1600" dirty="0" err="1" smtClean="0">
                <a:solidFill>
                  <a:srgbClr val="00B050"/>
                </a:solidFill>
              </a:rPr>
              <a:t>could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be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Different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staff</a:t>
            </a:r>
            <a:r>
              <a:rPr lang="cs-CZ" sz="1600" dirty="0" smtClean="0">
                <a:solidFill>
                  <a:srgbClr val="00B050"/>
                </a:solidFill>
              </a:rPr>
              <a:t> (3 shift) –</a:t>
            </a:r>
            <a:r>
              <a:rPr lang="cs-CZ" sz="1600" dirty="0" err="1" smtClean="0">
                <a:solidFill>
                  <a:srgbClr val="00B050"/>
                </a:solidFill>
              </a:rPr>
              <a:t>see</a:t>
            </a:r>
            <a:r>
              <a:rPr lang="cs-CZ" sz="1600" dirty="0" smtClean="0">
                <a:solidFill>
                  <a:srgbClr val="00B050"/>
                </a:solidFill>
              </a:rPr>
              <a:t> table</a:t>
            </a:r>
            <a:endParaRPr lang="cs-CZ" sz="1600" dirty="0" smtClean="0">
              <a:solidFill>
                <a:srgbClr val="00B050"/>
              </a:solidFill>
            </a:endParaRP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</a:t>
            </a:r>
            <a:r>
              <a:rPr lang="cs-CZ" sz="1200" dirty="0" err="1" smtClean="0"/>
              <a:t>related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</a:t>
            </a:r>
            <a:r>
              <a:rPr lang="cs-CZ" sz="1200" dirty="0" err="1" smtClean="0"/>
              <a:t>algorithm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not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</a:t>
            </a:r>
            <a:r>
              <a:rPr lang="cs-CZ" sz="1200" dirty="0" smtClean="0"/>
              <a:t>     </a:t>
            </a:r>
            <a:r>
              <a:rPr lang="cs-CZ" sz="1200" dirty="0" err="1" smtClean="0"/>
              <a:t>Adjustment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cs-CZ" sz="1200" dirty="0" err="1" smtClean="0"/>
              <a:t>working</a:t>
            </a:r>
            <a:r>
              <a:rPr lang="cs-CZ" sz="1200" dirty="0" smtClean="0"/>
              <a:t> – </a:t>
            </a:r>
            <a:r>
              <a:rPr lang="cs-CZ" sz="1200" dirty="0" err="1" smtClean="0"/>
              <a:t>good</a:t>
            </a:r>
            <a:r>
              <a:rPr lang="cs-CZ" sz="1200" dirty="0" smtClean="0"/>
              <a:t> </a:t>
            </a:r>
            <a:r>
              <a:rPr lang="cs-CZ" sz="1200" dirty="0" err="1" smtClean="0"/>
              <a:t>setap</a:t>
            </a:r>
            <a:r>
              <a:rPr lang="cs-CZ" sz="1200" dirty="0" smtClean="0"/>
              <a:t> in </a:t>
            </a:r>
            <a:r>
              <a:rPr lang="cs-CZ" sz="1200" dirty="0" smtClean="0">
                <a:solidFill>
                  <a:srgbClr val="FF0000"/>
                </a:solidFill>
              </a:rPr>
              <a:t>database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B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sz="3100" dirty="0" smtClean="0"/>
              <a:t> </a:t>
            </a:r>
            <a:r>
              <a:rPr lang="cs-CZ" dirty="0" smtClean="0"/>
              <a:t>: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/>
              <a:t>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dirty="0" smtClean="0">
                <a:solidFill>
                  <a:srgbClr val="0070C0"/>
                </a:solidFill>
              </a:rPr>
              <a:t>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X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X and Customer Y both use product B  but only customer X was sent the wrong product if Salesman Tony was on holiday in this time and Saleswomen  Linda was in charge, so the object  </a:t>
            </a:r>
            <a:r>
              <a:rPr lang="en-ZA" sz="2000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/>
              <a:t> Saleswomen Linda , but  </a:t>
            </a:r>
            <a:r>
              <a:rPr lang="en-ZA" sz="2000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smtClean="0"/>
              <a:t> 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</a:t>
            </a:r>
            <a:r>
              <a:rPr lang="en-ZA" b="1" dirty="0" smtClean="0"/>
              <a:t>making (</a:t>
            </a:r>
            <a:r>
              <a:rPr lang="en-ZA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ZA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K-T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analysis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1.         </a:t>
            </a:r>
            <a:r>
              <a:rPr lang="en-ZA" dirty="0" smtClean="0"/>
              <a:t>Assessment (appraisal) 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to fin  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way 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dirty="0" smtClean="0">
                <a:solidFill>
                  <a:srgbClr val="C00000"/>
                </a:solidFill>
              </a:rPr>
              <a:t>Future problem analysis  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/>
              <a:t>Appraisal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dirty="0" smtClean="0"/>
              <a:t>by listing them 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Separate the level of concern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Set the </a:t>
            </a:r>
            <a:r>
              <a:rPr lang="en-US" b="1" dirty="0" smtClean="0"/>
              <a:t>priority level </a:t>
            </a:r>
            <a:r>
              <a:rPr lang="en-US" dirty="0" smtClean="0"/>
              <a:t>to measure seriousness 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urgency and growth potential </a:t>
            </a:r>
          </a:p>
          <a:p>
            <a:r>
              <a:rPr lang="en-US" dirty="0" smtClean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involved,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they will be doing,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will be involved,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the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2563</Words>
  <Application>Microsoft Office PowerPoint</Application>
  <PresentationFormat>Předvádění na obrazovce (4:3)</PresentationFormat>
  <Paragraphs>491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K-T areas</vt:lpstr>
      <vt:lpstr>CRT-Ishikawa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Problem Analysis - When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Thanks for Your attention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95</cp:revision>
  <dcterms:created xsi:type="dcterms:W3CDTF">2012-07-23T07:06:28Z</dcterms:created>
  <dcterms:modified xsi:type="dcterms:W3CDTF">2017-11-15T08:55:16Z</dcterms:modified>
</cp:coreProperties>
</file>