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8" r:id="rId5"/>
    <p:sldId id="259" r:id="rId6"/>
    <p:sldId id="257" r:id="rId7"/>
    <p:sldId id="260" r:id="rId8"/>
    <p:sldId id="262" r:id="rId9"/>
    <p:sldId id="270" r:id="rId10"/>
    <p:sldId id="263" r:id="rId11"/>
    <p:sldId id="272" r:id="rId12"/>
    <p:sldId id="264" r:id="rId13"/>
    <p:sldId id="273" r:id="rId14"/>
    <p:sldId id="267" r:id="rId15"/>
    <p:sldId id="26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</a:t>
            </a:r>
            <a:r>
              <a:rPr lang="cs-CZ" sz="2400" b="1" dirty="0" smtClean="0"/>
              <a:t>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MOH_AOPR 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E7=C7*C4+D7*D4=4*x1+3*x2=120</a:t>
            </a:r>
          </a:p>
          <a:p>
            <a:r>
              <a:rPr lang="cs-CZ" dirty="0" smtClean="0"/>
              <a:t>E8=C8*C4+D8*D4=x1+2*x2=40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(ENG)</a:t>
            </a:r>
            <a:endParaRPr lang="cs-CZ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fro 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dirty="0" smtClean="0"/>
              <a:t>Operation Management, Quality and Competitiveness in a global environment, Russel and Taylor (ESF library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Formulation of the model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05893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Product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Work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hour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6119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material that is limited to </a:t>
            </a:r>
            <a:r>
              <a:rPr lang="en-US" b="1" dirty="0"/>
              <a:t>120 </a:t>
            </a:r>
            <a:r>
              <a:rPr lang="en-US" dirty="0"/>
              <a:t>kg of clay?</a:t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00B0F0"/>
                </a:solidFill>
              </a:rPr>
              <a:t>only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valid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for</a:t>
            </a:r>
            <a:r>
              <a:rPr lang="cs-CZ" sz="1600" dirty="0" smtClean="0">
                <a:solidFill>
                  <a:srgbClr val="00B0F0"/>
                </a:solidFill>
              </a:rPr>
              <a:t>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where </a:t>
            </a:r>
            <a:r>
              <a:rPr lang="en-US" sz="1600" dirty="0">
                <a:solidFill>
                  <a:srgbClr val="FF0000"/>
                </a:solidFill>
              </a:rPr>
              <a:t>the limitation in </a:t>
            </a:r>
            <a:r>
              <a:rPr lang="en-US" sz="1600" dirty="0" smtClean="0">
                <a:solidFill>
                  <a:srgbClr val="FF0000"/>
                </a:solidFill>
              </a:rPr>
              <a:t>resource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structures and used terminology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in 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</a:t>
            </a:r>
            <a:r>
              <a:rPr lang="cs-CZ" sz="1900" dirty="0" smtClean="0"/>
              <a:t>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c1=40 and c2=50) </a:t>
            </a:r>
            <a:endParaRPr lang="cs-CZ" sz="1900" dirty="0" smtClean="0"/>
          </a:p>
          <a:p>
            <a:r>
              <a:rPr lang="cs-CZ" sz="2900" dirty="0" smtClean="0">
                <a:solidFill>
                  <a:srgbClr val="FF0000"/>
                </a:solidFill>
              </a:rPr>
              <a:t>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B1 </a:t>
            </a:r>
          </a:p>
          <a:p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B2</a:t>
            </a:r>
          </a:p>
          <a:p>
            <a:endParaRPr lang="cs-CZ" sz="2900" dirty="0"/>
          </a:p>
          <a:p>
            <a:r>
              <a:rPr lang="cs-CZ" sz="2900" dirty="0" smtClean="0">
                <a:solidFill>
                  <a:srgbClr val="FF0000"/>
                </a:solidFill>
              </a:rPr>
              <a:t>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(&lt;&gt;=) B2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dirty="0" smtClean="0"/>
              <a:t>It is classical system of linear equations je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/>
              <a:t>=B</a:t>
            </a:r>
            <a:endParaRPr lang="en-US" dirty="0" smtClean="0"/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b="1" dirty="0" smtClean="0">
                <a:solidFill>
                  <a:srgbClr val="FF0000"/>
                </a:solidFill>
              </a:rPr>
              <a:t>is not require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with the help of Excel Solver.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: decision variable= 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</a:t>
            </a:r>
            <a:r>
              <a:rPr lang="en-US" sz="2500" dirty="0" smtClean="0"/>
              <a:t>returns</a:t>
            </a:r>
            <a:r>
              <a:rPr lang="cs-CZ" sz="2500" dirty="0" smtClean="0"/>
              <a:t>, </a:t>
            </a:r>
            <a:r>
              <a:rPr lang="cs-CZ" sz="2500" dirty="0" err="1" smtClean="0"/>
              <a:t>meaning</a:t>
            </a:r>
            <a:r>
              <a:rPr lang="cs-CZ" sz="2500" dirty="0" smtClean="0"/>
              <a:t> 40 and 50</a:t>
            </a:r>
            <a:r>
              <a:rPr lang="en-US" sz="2500" dirty="0" smtClean="0"/>
              <a:t> </a:t>
            </a:r>
            <a:r>
              <a:rPr lang="en-US" sz="2500" dirty="0" smtClean="0"/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coefficients  : 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(introduction to the problem – practical demo</a:t>
            </a:r>
            <a:r>
              <a:rPr lang="cs-CZ" sz="1600" dirty="0" smtClean="0"/>
              <a:t>n</a:t>
            </a:r>
            <a:r>
              <a:rPr lang="en-US" sz="1600" dirty="0" err="1" smtClean="0"/>
              <a:t>stration</a:t>
            </a:r>
            <a:r>
              <a:rPr lang="en-US" sz="1600" dirty="0" smtClean="0"/>
              <a:t> 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</a:p>
          <a:p>
            <a:endParaRPr lang="en-US" dirty="0" smtClean="0"/>
          </a:p>
          <a:p>
            <a:r>
              <a:rPr lang="en-US" dirty="0" smtClean="0"/>
              <a:t>Maximal production </a:t>
            </a:r>
            <a:r>
              <a:rPr lang="en-US" dirty="0" err="1" smtClean="0"/>
              <a:t>capa</a:t>
            </a:r>
            <a:r>
              <a:rPr lang="cs-CZ" dirty="0" smtClean="0"/>
              <a:t>c</a:t>
            </a:r>
            <a:r>
              <a:rPr lang="en-US" dirty="0" err="1" smtClean="0"/>
              <a:t>ity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40</a:t>
            </a:r>
            <a:r>
              <a:rPr lang="en-US" dirty="0" smtClean="0"/>
              <a:t> hours and Maximal quantity of material =</a:t>
            </a:r>
            <a:r>
              <a:rPr lang="en-US" dirty="0" smtClean="0">
                <a:solidFill>
                  <a:srgbClr val="C00000"/>
                </a:solidFill>
              </a:rPr>
              <a:t>120</a:t>
            </a:r>
            <a:r>
              <a:rPr lang="en-US" dirty="0" smtClean="0"/>
              <a:t> kg</a:t>
            </a:r>
          </a:p>
          <a:p>
            <a:endParaRPr lang="cs-CZ" dirty="0" smtClean="0"/>
          </a:p>
          <a:p>
            <a:r>
              <a:rPr lang="en-ZA" dirty="0" smtClean="0"/>
              <a:t>Specifications of task restrictions by use of 2x2 matrix: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00B050"/>
                </a:solidFill>
              </a:rPr>
              <a:t>40    (</a:t>
            </a:r>
            <a:r>
              <a:rPr lang="cs-CZ" dirty="0" err="1" smtClean="0">
                <a:solidFill>
                  <a:srgbClr val="00B050"/>
                </a:solidFill>
              </a:rPr>
              <a:t>work</a:t>
            </a:r>
            <a:r>
              <a:rPr lang="cs-CZ" dirty="0" smtClean="0">
                <a:solidFill>
                  <a:srgbClr val="00B050"/>
                </a:solidFill>
              </a:rPr>
              <a:t>- no more </a:t>
            </a:r>
            <a:r>
              <a:rPr lang="cs-CZ" dirty="0" err="1" smtClean="0">
                <a:solidFill>
                  <a:srgbClr val="00B050"/>
                </a:solidFill>
              </a:rPr>
              <a:t>than</a:t>
            </a:r>
            <a:r>
              <a:rPr lang="cs-CZ" dirty="0" smtClean="0">
                <a:solidFill>
                  <a:srgbClr val="00B050"/>
                </a:solidFill>
              </a:rPr>
              <a:t> 40 </a:t>
            </a:r>
            <a:r>
              <a:rPr lang="cs-CZ" dirty="0" err="1" smtClean="0">
                <a:solidFill>
                  <a:srgbClr val="00B050"/>
                </a:solidFill>
              </a:rPr>
              <a:t>hours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C00000"/>
                </a:solidFill>
              </a:rPr>
              <a:t>120  (</a:t>
            </a:r>
            <a:r>
              <a:rPr lang="cs-CZ" dirty="0" err="1" smtClean="0">
                <a:solidFill>
                  <a:srgbClr val="C00000"/>
                </a:solidFill>
              </a:rPr>
              <a:t>material</a:t>
            </a:r>
            <a:r>
              <a:rPr lang="cs-CZ" dirty="0" smtClean="0">
                <a:solidFill>
                  <a:srgbClr val="C00000"/>
                </a:solidFill>
              </a:rPr>
              <a:t>=kg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clay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in </a:t>
            </a:r>
            <a:r>
              <a:rPr lang="cs-CZ" dirty="0" err="1" smtClean="0">
                <a:solidFill>
                  <a:srgbClr val="C00000"/>
                </a:solidFill>
              </a:rPr>
              <a:t>our</a:t>
            </a:r>
            <a:r>
              <a:rPr lang="cs-CZ" dirty="0" smtClean="0">
                <a:solidFill>
                  <a:srgbClr val="C00000"/>
                </a:solidFill>
              </a:rPr>
              <a:t> case)-&gt;x1=(40-2x2)+3x2=120….</a:t>
            </a:r>
          </a:p>
          <a:p>
            <a:endParaRPr lang="cs-CZ" dirty="0"/>
          </a:p>
          <a:p>
            <a:r>
              <a:rPr lang="en-ZA" b="1" dirty="0" smtClean="0"/>
              <a:t>Manual solving : </a:t>
            </a:r>
            <a:r>
              <a:rPr lang="cs-CZ" dirty="0" smtClean="0"/>
              <a:t>-&gt; x1=24 a x2=8  </a:t>
            </a:r>
            <a:r>
              <a:rPr lang="en-ZA" sz="1050" dirty="0" smtClean="0"/>
              <a:t>and after substitution od variables </a:t>
            </a:r>
          </a:p>
          <a:p>
            <a:r>
              <a:rPr lang="en-ZA" sz="1050" dirty="0" smtClean="0"/>
              <a:t>in target function  we will get       </a:t>
            </a:r>
          </a:p>
          <a:p>
            <a:r>
              <a:rPr lang="cs-CZ" dirty="0" smtClean="0"/>
              <a:t>                                           Z=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*24+</a:t>
            </a:r>
            <a:r>
              <a:rPr lang="cs-CZ" dirty="0" smtClean="0">
                <a:solidFill>
                  <a:srgbClr val="0070C0"/>
                </a:solidFill>
              </a:rPr>
              <a:t>50</a:t>
            </a:r>
            <a:r>
              <a:rPr lang="cs-CZ" dirty="0" smtClean="0"/>
              <a:t>*8=</a:t>
            </a:r>
            <a:r>
              <a:rPr lang="cs-CZ" b="1" dirty="0" smtClean="0"/>
              <a:t>1360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en-ZA" dirty="0" smtClean="0"/>
              <a:t>optimal Return meets the point B – see next slide</a:t>
            </a:r>
            <a:r>
              <a:rPr lang="cs-CZ" dirty="0" smtClean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2627784" y="2387193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72236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cs-CZ" dirty="0" err="1" smtClean="0"/>
              <a:t>solver</a:t>
            </a:r>
            <a:r>
              <a:rPr lang="cs-CZ" dirty="0" smtClean="0"/>
              <a:t> </a:t>
            </a:r>
            <a:r>
              <a:rPr lang="cs-CZ" sz="1100" dirty="0" smtClean="0"/>
              <a:t>(</a:t>
            </a:r>
            <a:r>
              <a:rPr lang="cs-CZ" sz="1100" dirty="0" err="1" smtClean="0"/>
              <a:t>see</a:t>
            </a:r>
            <a:r>
              <a:rPr lang="cs-CZ" sz="1100" dirty="0" smtClean="0"/>
              <a:t>  </a:t>
            </a:r>
            <a:r>
              <a:rPr lang="cs-CZ" sz="1100" dirty="0" err="1" smtClean="0"/>
              <a:t>actual</a:t>
            </a:r>
            <a:r>
              <a:rPr lang="cs-CZ" sz="1100" dirty="0" smtClean="0"/>
              <a:t> Excel </a:t>
            </a:r>
            <a:r>
              <a:rPr lang="cs-CZ" sz="1100" dirty="0" err="1" smtClean="0"/>
              <a:t>formulas</a:t>
            </a:r>
            <a:r>
              <a:rPr lang="cs-CZ" sz="1100" dirty="0" smtClean="0"/>
              <a:t>  on </a:t>
            </a:r>
            <a:r>
              <a:rPr lang="cs-CZ" sz="1100" dirty="0" err="1" smtClean="0"/>
              <a:t>one</a:t>
            </a:r>
            <a:r>
              <a:rPr lang="cs-CZ" sz="1100" dirty="0" smtClean="0"/>
              <a:t>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next</a:t>
            </a:r>
            <a:r>
              <a:rPr lang="cs-CZ" sz="1100" dirty="0" smtClean="0"/>
              <a:t>  </a:t>
            </a:r>
            <a:r>
              <a:rPr lang="cs-CZ" sz="1100" dirty="0" err="1" smtClean="0"/>
              <a:t>slides</a:t>
            </a:r>
            <a:r>
              <a:rPr lang="cs-CZ" sz="1100" dirty="0" smtClean="0"/>
              <a:t>) </a:t>
            </a:r>
            <a:endParaRPr lang="cs-CZ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Variables</a:t>
                      </a:r>
                      <a:r>
                        <a:rPr lang="cs-CZ" sz="1100" u="none" strike="noStrike" dirty="0" smtClean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hod 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</a:t>
            </a:r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-</a:t>
            </a:r>
            <a:r>
              <a:rPr lang="en-US" dirty="0" smtClean="0">
                <a:solidFill>
                  <a:srgbClr val="C00000"/>
                </a:solidFill>
              </a:rPr>
              <a:t>capacity </a:t>
            </a:r>
            <a:r>
              <a:rPr lang="en-US" dirty="0" err="1" smtClean="0">
                <a:solidFill>
                  <a:srgbClr val="C00000"/>
                </a:solidFill>
              </a:rPr>
              <a:t>resrictions</a:t>
            </a:r>
            <a:r>
              <a:rPr lang="en-US" dirty="0" smtClean="0">
                <a:solidFill>
                  <a:srgbClr val="C00000"/>
                </a:solidFill>
              </a:rPr>
              <a:t> by max work capacity</a:t>
            </a:r>
            <a:r>
              <a:rPr lang="cs-CZ" dirty="0" smtClean="0">
                <a:solidFill>
                  <a:srgbClr val="C00000"/>
                </a:solidFill>
              </a:rPr>
              <a:t>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630</Words>
  <Application>Microsoft Office PowerPoint</Application>
  <PresentationFormat>Předvádění na obrazovce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Linear programming-introduction  </vt:lpstr>
      <vt:lpstr>USE </vt:lpstr>
      <vt:lpstr>Formulation of the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the next  slides) </vt:lpstr>
      <vt:lpstr>Solver start</vt:lpstr>
      <vt:lpstr>Use of Solver (Czech- not for MOH_AOPR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fro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40</cp:revision>
  <dcterms:created xsi:type="dcterms:W3CDTF">2017-02-28T09:16:48Z</dcterms:created>
  <dcterms:modified xsi:type="dcterms:W3CDTF">2017-11-06T08:10:12Z</dcterms:modified>
</cp:coreProperties>
</file>