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6" r:id="rId19"/>
    <p:sldId id="277" r:id="rId20"/>
    <p:sldId id="273" r:id="rId21"/>
    <p:sldId id="274" r:id="rId2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F162DB-20D9-4043-8DDF-44DCB0AF49C6}" type="datetimeFigureOut">
              <a:rPr lang="cs-CZ" smtClean="0"/>
              <a:t>19.9.2017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381E85-CE43-4C8E-AD9D-8D81180E93AE}" type="slidenum">
              <a:rPr lang="cs-CZ" smtClean="0"/>
              <a:t>‹#›</a:t>
            </a:fld>
            <a:endParaRPr lang="cs-CZ"/>
          </a:p>
        </p:txBody>
      </p:sp>
    </p:spTree>
    <p:extLst>
      <p:ext uri="{BB962C8B-B14F-4D97-AF65-F5344CB8AC3E}">
        <p14:creationId xmlns:p14="http://schemas.microsoft.com/office/powerpoint/2010/main" val="101675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showing this slide and explaining</a:t>
            </a:r>
            <a:r>
              <a:rPr lang="en-US" baseline="0" dirty="0"/>
              <a:t> the different components of a list page, go to the application and show some examples of list pages.</a:t>
            </a:r>
          </a:p>
          <a:p>
            <a:r>
              <a:rPr lang="en-US" baseline="0" dirty="0"/>
              <a:t>Remember to only focus on the interface. Topics such as personalization, filter, search, … are covered in other modules.</a:t>
            </a:r>
            <a:endParaRPr lang="en-US" dirty="0"/>
          </a:p>
        </p:txBody>
      </p:sp>
      <p:sp>
        <p:nvSpPr>
          <p:cNvPr id="4" name="Slide Number Placeholder 3"/>
          <p:cNvSpPr>
            <a:spLocks noGrp="1"/>
          </p:cNvSpPr>
          <p:nvPr>
            <p:ph type="sldNum" sz="quarter" idx="10"/>
          </p:nvPr>
        </p:nvSpPr>
        <p:spPr/>
        <p:txBody>
          <a:bodyPr/>
          <a:lstStyle/>
          <a:p>
            <a:fld id="{E2FF7759-803D-4F76-9AEC-98B2D9A07B0D}" type="slidenum">
              <a:rPr lang="en-US" smtClean="0"/>
              <a:t>11</a:t>
            </a:fld>
            <a:endParaRPr lang="en-US" dirty="0"/>
          </a:p>
        </p:txBody>
      </p:sp>
    </p:spTree>
    <p:extLst>
      <p:ext uri="{BB962C8B-B14F-4D97-AF65-F5344CB8AC3E}">
        <p14:creationId xmlns:p14="http://schemas.microsoft.com/office/powerpoint/2010/main" val="2090229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9A56BC13-CDF5-4EE0-BF32-EE34E81E99D3}" type="datetimeFigureOut">
              <a:rPr lang="cs-CZ" smtClean="0"/>
              <a:t>19.9.2017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1547216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A56BC13-CDF5-4EE0-BF32-EE34E81E99D3}" type="datetimeFigureOut">
              <a:rPr lang="cs-CZ" smtClean="0"/>
              <a:t>19.9.2017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330737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A56BC13-CDF5-4EE0-BF32-EE34E81E99D3}" type="datetimeFigureOut">
              <a:rPr lang="cs-CZ" smtClean="0"/>
              <a:t>19.9.2017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4066400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8pt Slide Title">
    <p:spTree>
      <p:nvGrpSpPr>
        <p:cNvPr id="1" name=""/>
        <p:cNvGrpSpPr/>
        <p:nvPr/>
      </p:nvGrpSpPr>
      <p:grpSpPr>
        <a:xfrm>
          <a:off x="0" y="0"/>
          <a:ext cx="0" cy="0"/>
          <a:chOff x="0" y="0"/>
          <a:chExt cx="0" cy="0"/>
        </a:xfrm>
      </p:grpSpPr>
      <p:sp>
        <p:nvSpPr>
          <p:cNvPr id="8" name="Rectangle 7"/>
          <p:cNvSpPr/>
          <p:nvPr userDrawn="1"/>
        </p:nvSpPr>
        <p:spPr>
          <a:xfrm>
            <a:off x="0" y="0"/>
            <a:ext cx="9144000" cy="8229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0"/>
            <a:ext cx="8229600" cy="822960"/>
          </a:xfrm>
        </p:spPr>
        <p:txBody>
          <a:bodyPr>
            <a:noAutofit/>
          </a:bodyPr>
          <a:lstStyle>
            <a:lvl1pPr algn="l">
              <a:defRPr sz="2800" baseline="0">
                <a:solidFill>
                  <a:schemeClr val="bg1"/>
                </a:solidFill>
                <a:latin typeface="Segoe UI" pitchFamily="34" charset="0"/>
                <a:ea typeface="Segoe UI" pitchFamily="34" charset="0"/>
                <a:cs typeface="Segoe UI" pitchFamily="34" charset="0"/>
              </a:defRPr>
            </a:lvl1pPr>
          </a:lstStyle>
          <a:p>
            <a:r>
              <a:rPr lang="en-US" dirty="0"/>
              <a:t>28 </a:t>
            </a:r>
            <a:r>
              <a:rPr lang="en-US" dirty="0" err="1"/>
              <a:t>pt</a:t>
            </a:r>
            <a:r>
              <a:rPr lang="en-US" dirty="0"/>
              <a:t> Slide Title</a:t>
            </a:r>
          </a:p>
        </p:txBody>
      </p:sp>
      <p:sp>
        <p:nvSpPr>
          <p:cNvPr id="9" name="Text Placeholder 4"/>
          <p:cNvSpPr>
            <a:spLocks noGrp="1"/>
          </p:cNvSpPr>
          <p:nvPr>
            <p:ph type="body" sz="quarter" idx="13"/>
          </p:nvPr>
        </p:nvSpPr>
        <p:spPr>
          <a:xfrm>
            <a:off x="457200" y="960000"/>
            <a:ext cx="8229600" cy="5568000"/>
          </a:xfrm>
          <a:prstGeom prst="rect">
            <a:avLst/>
          </a:prstGeom>
        </p:spPr>
        <p:txBody>
          <a:bodyPr/>
          <a:lstStyle>
            <a:lvl1pPr marL="457200" indent="-457200">
              <a:buClr>
                <a:srgbClr val="0070C0"/>
              </a:buClr>
              <a:buFont typeface="Arial" pitchFamily="34" charset="0"/>
              <a:buChar char="•"/>
              <a:defRPr sz="2800" b="0">
                <a:latin typeface="Segoe UI" pitchFamily="34" charset="0"/>
                <a:ea typeface="Segoe UI" pitchFamily="34" charset="0"/>
                <a:cs typeface="Segoe UI" pitchFamily="34" charset="0"/>
              </a:defRPr>
            </a:lvl1pPr>
            <a:lvl2pPr marL="800100" indent="-342900">
              <a:buClr>
                <a:srgbClr val="0070C0"/>
              </a:buClr>
              <a:buFont typeface="Arial" pitchFamily="34" charset="0"/>
              <a:buChar char="•"/>
              <a:defRPr sz="2400" b="0">
                <a:latin typeface="Segoe UI" pitchFamily="34" charset="0"/>
                <a:ea typeface="Segoe UI" pitchFamily="34" charset="0"/>
                <a:cs typeface="Segoe UI" pitchFamily="34" charset="0"/>
              </a:defRPr>
            </a:lvl2pPr>
            <a:lvl3pPr marL="1257300" indent="-342900">
              <a:buClr>
                <a:srgbClr val="0070C0"/>
              </a:buClr>
              <a:buFont typeface="Arial" pitchFamily="34" charset="0"/>
              <a:buChar char="•"/>
              <a:defRPr sz="2000" b="0">
                <a:latin typeface="Segoe UI" pitchFamily="34" charset="0"/>
                <a:ea typeface="Segoe UI" pitchFamily="34" charset="0"/>
                <a:cs typeface="Segoe UI" pitchFamily="34" charset="0"/>
              </a:defRPr>
            </a:lvl3pPr>
            <a:lvl4pPr>
              <a:defRPr>
                <a:latin typeface="Segoe UI" pitchFamily="34" charset="0"/>
                <a:ea typeface="Segoe UI" pitchFamily="34" charset="0"/>
                <a:cs typeface="Segoe UI" pitchFamily="34" charset="0"/>
              </a:defRPr>
            </a:lvl4pPr>
            <a:lvl5pPr>
              <a:defRPr>
                <a:latin typeface="Segoe UI" pitchFamily="34" charset="0"/>
                <a:ea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endParaRPr lang="en-US" dirty="0"/>
          </a:p>
        </p:txBody>
      </p:sp>
    </p:spTree>
    <p:extLst>
      <p:ext uri="{BB962C8B-B14F-4D97-AF65-F5344CB8AC3E}">
        <p14:creationId xmlns:p14="http://schemas.microsoft.com/office/powerpoint/2010/main" val="1924345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A56BC13-CDF5-4EE0-BF32-EE34E81E99D3}" type="datetimeFigureOut">
              <a:rPr lang="cs-CZ" smtClean="0"/>
              <a:t>19.9.2017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2242795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9A56BC13-CDF5-4EE0-BF32-EE34E81E99D3}" type="datetimeFigureOut">
              <a:rPr lang="cs-CZ" smtClean="0"/>
              <a:t>19.9.2017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380268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A56BC13-CDF5-4EE0-BF32-EE34E81E99D3}" type="datetimeFigureOut">
              <a:rPr lang="cs-CZ" smtClean="0"/>
              <a:t>19.9.2017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3728969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A56BC13-CDF5-4EE0-BF32-EE34E81E99D3}" type="datetimeFigureOut">
              <a:rPr lang="cs-CZ" smtClean="0"/>
              <a:t>19.9.2017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2156484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9A56BC13-CDF5-4EE0-BF32-EE34E81E99D3}" type="datetimeFigureOut">
              <a:rPr lang="cs-CZ" smtClean="0"/>
              <a:t>19.9.2017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4139890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A56BC13-CDF5-4EE0-BF32-EE34E81E99D3}" type="datetimeFigureOut">
              <a:rPr lang="cs-CZ" smtClean="0"/>
              <a:t>19.9.2017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49274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A56BC13-CDF5-4EE0-BF32-EE34E81E99D3}" type="datetimeFigureOut">
              <a:rPr lang="cs-CZ" smtClean="0"/>
              <a:t>19.9.2017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3843061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A56BC13-CDF5-4EE0-BF32-EE34E81E99D3}" type="datetimeFigureOut">
              <a:rPr lang="cs-CZ" smtClean="0"/>
              <a:t>19.9.2017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3CF55CE-1BD4-432B-BD11-016165EDC0DC}" type="slidenum">
              <a:rPr lang="cs-CZ" smtClean="0"/>
              <a:t>‹#›</a:t>
            </a:fld>
            <a:endParaRPr lang="cs-CZ"/>
          </a:p>
        </p:txBody>
      </p:sp>
    </p:spTree>
    <p:extLst>
      <p:ext uri="{BB962C8B-B14F-4D97-AF65-F5344CB8AC3E}">
        <p14:creationId xmlns:p14="http://schemas.microsoft.com/office/powerpoint/2010/main" val="1030525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6BC13-CDF5-4EE0-BF32-EE34E81E99D3}" type="datetimeFigureOut">
              <a:rPr lang="cs-CZ" smtClean="0"/>
              <a:t>19.9.2017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F55CE-1BD4-432B-BD11-016165EDC0DC}" type="slidenum">
              <a:rPr lang="cs-CZ" smtClean="0"/>
              <a:t>‹#›</a:t>
            </a:fld>
            <a:endParaRPr lang="cs-CZ"/>
          </a:p>
        </p:txBody>
      </p:sp>
    </p:spTree>
    <p:extLst>
      <p:ext uri="{BB962C8B-B14F-4D97-AF65-F5344CB8AC3E}">
        <p14:creationId xmlns:p14="http://schemas.microsoft.com/office/powerpoint/2010/main" val="931852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dirty="0"/>
              <a:t>MS Dynamics NAV Intro 1 	</a:t>
            </a:r>
            <a:endParaRPr lang="cs-CZ" dirty="0"/>
          </a:p>
        </p:txBody>
      </p:sp>
      <p:sp>
        <p:nvSpPr>
          <p:cNvPr id="3" name="Podnadpis 2"/>
          <p:cNvSpPr>
            <a:spLocks noGrp="1"/>
          </p:cNvSpPr>
          <p:nvPr>
            <p:ph type="subTitle" idx="1"/>
          </p:nvPr>
        </p:nvSpPr>
        <p:spPr/>
        <p:txBody>
          <a:bodyPr>
            <a:normAutofit/>
          </a:bodyPr>
          <a:lstStyle/>
          <a:p>
            <a:r>
              <a:rPr lang="cs-CZ" sz="1800" dirty="0" err="1" smtClean="0"/>
              <a:t>J.Skorkovský</a:t>
            </a:r>
            <a:endParaRPr lang="cs-CZ" sz="1800" dirty="0" smtClean="0"/>
          </a:p>
          <a:p>
            <a:r>
              <a:rPr lang="cs-CZ" sz="1800" dirty="0" smtClean="0"/>
              <a:t>Department </a:t>
            </a:r>
            <a:r>
              <a:rPr lang="cs-CZ" sz="1800" dirty="0" err="1" smtClean="0"/>
              <a:t>of</a:t>
            </a:r>
            <a:r>
              <a:rPr lang="cs-CZ" sz="1800" dirty="0" smtClean="0"/>
              <a:t> </a:t>
            </a:r>
            <a:r>
              <a:rPr lang="cs-CZ" sz="1800" dirty="0" err="1" smtClean="0"/>
              <a:t>Corporate</a:t>
            </a:r>
            <a:r>
              <a:rPr lang="cs-CZ" sz="1800" dirty="0" smtClean="0"/>
              <a:t> </a:t>
            </a:r>
            <a:r>
              <a:rPr lang="cs-CZ" sz="1800" dirty="0" err="1" smtClean="0"/>
              <a:t>Economy</a:t>
            </a:r>
            <a:endParaRPr lang="cs-CZ" sz="1800" dirty="0" smtClean="0"/>
          </a:p>
          <a:p>
            <a:r>
              <a:rPr lang="cs-CZ" sz="1800" dirty="0" err="1" smtClean="0"/>
              <a:t>Faculty</a:t>
            </a:r>
            <a:r>
              <a:rPr lang="cs-CZ" sz="1800" dirty="0" smtClean="0"/>
              <a:t> </a:t>
            </a:r>
            <a:r>
              <a:rPr lang="cs-CZ" sz="1800" dirty="0" err="1" smtClean="0"/>
              <a:t>of</a:t>
            </a:r>
            <a:r>
              <a:rPr lang="cs-CZ" sz="1800" dirty="0" smtClean="0"/>
              <a:t> </a:t>
            </a:r>
            <a:r>
              <a:rPr lang="cs-CZ" sz="1800" dirty="0" err="1" smtClean="0"/>
              <a:t>Economics</a:t>
            </a:r>
            <a:r>
              <a:rPr lang="cs-CZ" sz="1800" dirty="0" smtClean="0"/>
              <a:t> and </a:t>
            </a:r>
            <a:r>
              <a:rPr lang="cs-CZ" sz="1800" dirty="0" err="1" smtClean="0"/>
              <a:t>Administration</a:t>
            </a:r>
            <a:endParaRPr lang="cs-CZ" sz="1800" dirty="0" smtClean="0"/>
          </a:p>
          <a:p>
            <a:r>
              <a:rPr lang="cs-CZ" sz="1800" dirty="0" smtClean="0"/>
              <a:t>MASARYK UNIVERSITY</a:t>
            </a:r>
          </a:p>
          <a:p>
            <a:r>
              <a:rPr lang="cs-CZ" sz="1800" dirty="0" smtClean="0"/>
              <a:t>Czech Republic</a:t>
            </a:r>
            <a:endParaRPr lang="cs-CZ" sz="1800" dirty="0"/>
          </a:p>
        </p:txBody>
      </p:sp>
    </p:spTree>
    <p:extLst>
      <p:ext uri="{BB962C8B-B14F-4D97-AF65-F5344CB8AC3E}">
        <p14:creationId xmlns:p14="http://schemas.microsoft.com/office/powerpoint/2010/main" val="1670991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INTRO 9 – </a:t>
            </a:r>
            <a:r>
              <a:rPr lang="cs-CZ" dirty="0" err="1" smtClean="0"/>
              <a:t>Basics</a:t>
            </a:r>
            <a:r>
              <a:rPr lang="cs-CZ" dirty="0" smtClean="0"/>
              <a:t> </a:t>
            </a:r>
            <a:r>
              <a:rPr lang="cs-CZ" dirty="0" err="1" smtClean="0"/>
              <a:t>of</a:t>
            </a:r>
            <a:r>
              <a:rPr lang="cs-CZ" dirty="0" smtClean="0"/>
              <a:t> </a:t>
            </a:r>
            <a:r>
              <a:rPr lang="cs-CZ" dirty="0" err="1" smtClean="0"/>
              <a:t>working</a:t>
            </a:r>
            <a:r>
              <a:rPr lang="cs-CZ" dirty="0" smtClean="0"/>
              <a:t> </a:t>
            </a:r>
            <a:r>
              <a:rPr lang="cs-CZ" dirty="0" err="1" smtClean="0"/>
              <a:t>space</a:t>
            </a:r>
            <a:endParaRPr lang="cs-CZ" dirty="0"/>
          </a:p>
        </p:txBody>
      </p:sp>
      <p:graphicFrame>
        <p:nvGraphicFramePr>
          <p:cNvPr id="4" name="Table 12"/>
          <p:cNvGraphicFramePr>
            <a:graphicFrameLocks noGrp="1"/>
          </p:cNvGraphicFramePr>
          <p:nvPr>
            <p:extLst>
              <p:ext uri="{D42A27DB-BD31-4B8C-83A1-F6EECF244321}">
                <p14:modId xmlns:p14="http://schemas.microsoft.com/office/powerpoint/2010/main" val="1347622962"/>
              </p:ext>
            </p:extLst>
          </p:nvPr>
        </p:nvGraphicFramePr>
        <p:xfrm>
          <a:off x="611560" y="1556792"/>
          <a:ext cx="7658100" cy="4343400"/>
        </p:xfrm>
        <a:graphic>
          <a:graphicData uri="http://schemas.openxmlformats.org/drawingml/2006/table">
            <a:tbl>
              <a:tblPr firstRow="1" bandRow="1">
                <a:tableStyleId>{2D5ABB26-0587-4C30-8999-92F81FD0307C}</a:tableStyleId>
              </a:tblPr>
              <a:tblGrid>
                <a:gridCol w="3635664">
                  <a:extLst>
                    <a:ext uri="{9D8B030D-6E8A-4147-A177-3AD203B41FA5}">
                      <a16:colId xmlns="" xmlns:a16="http://schemas.microsoft.com/office/drawing/2014/main" val="20000"/>
                    </a:ext>
                  </a:extLst>
                </a:gridCol>
                <a:gridCol w="4022436">
                  <a:extLst>
                    <a:ext uri="{9D8B030D-6E8A-4147-A177-3AD203B41FA5}">
                      <a16:colId xmlns="" xmlns:a16="http://schemas.microsoft.com/office/drawing/2014/main" val="20001"/>
                    </a:ext>
                  </a:extLst>
                </a:gridCol>
              </a:tblGrid>
              <a:tr h="723900">
                <a:tc>
                  <a:txBody>
                    <a:bodyPr/>
                    <a:lstStyle/>
                    <a:p>
                      <a:pPr marL="285750" indent="-285750">
                        <a:buFont typeface="Arial" panose="020B0604020202020204" pitchFamily="34" charset="0"/>
                        <a:buChar char="•"/>
                      </a:pPr>
                      <a:r>
                        <a:rPr lang="nl-BE" sz="2400" dirty="0"/>
                        <a:t>Card</a:t>
                      </a:r>
                    </a:p>
                  </a:txBody>
                  <a:tcPr marL="68580" marR="68580"/>
                </a:tc>
                <a:tc>
                  <a:txBody>
                    <a:bodyPr/>
                    <a:lstStyle/>
                    <a:p>
                      <a:pPr marL="285750" indent="-285750">
                        <a:buFont typeface="Arial" panose="020B0604020202020204" pitchFamily="34" charset="0"/>
                        <a:buChar char="•"/>
                      </a:pPr>
                      <a:r>
                        <a:rPr lang="nl-BE" sz="2400" dirty="0"/>
                        <a:t>Worksheet</a:t>
                      </a:r>
                    </a:p>
                  </a:txBody>
                  <a:tcPr marL="68580" marR="68580"/>
                </a:tc>
                <a:extLst>
                  <a:ext uri="{0D108BD9-81ED-4DB2-BD59-A6C34878D82A}">
                    <a16:rowId xmlns="" xmlns:a16="http://schemas.microsoft.com/office/drawing/2014/main" val="10000"/>
                  </a:ext>
                </a:extLst>
              </a:tr>
              <a:tr h="723900">
                <a:tc>
                  <a:txBody>
                    <a:bodyPr/>
                    <a:lstStyle/>
                    <a:p>
                      <a:pPr marL="285750" indent="-285750">
                        <a:buFont typeface="Arial" panose="020B0604020202020204" pitchFamily="34" charset="0"/>
                        <a:buChar char="•"/>
                      </a:pPr>
                      <a:r>
                        <a:rPr lang="nl-BE" sz="2400" dirty="0"/>
                        <a:t>List</a:t>
                      </a:r>
                    </a:p>
                  </a:txBody>
                  <a:tcPr marL="68580" marR="68580"/>
                </a:tc>
                <a:tc>
                  <a:txBody>
                    <a:bodyPr/>
                    <a:lstStyle/>
                    <a:p>
                      <a:pPr marL="285750" indent="-285750">
                        <a:buFont typeface="Arial" panose="020B0604020202020204" pitchFamily="34" charset="0"/>
                        <a:buChar char="•"/>
                      </a:pPr>
                      <a:r>
                        <a:rPr lang="nl-BE" sz="2400" dirty="0"/>
                        <a:t>Confirmation dialog</a:t>
                      </a:r>
                    </a:p>
                  </a:txBody>
                  <a:tcPr marL="68580" marR="68580"/>
                </a:tc>
                <a:extLst>
                  <a:ext uri="{0D108BD9-81ED-4DB2-BD59-A6C34878D82A}">
                    <a16:rowId xmlns="" xmlns:a16="http://schemas.microsoft.com/office/drawing/2014/main" val="10001"/>
                  </a:ext>
                </a:extLst>
              </a:tr>
              <a:tr h="723900">
                <a:tc>
                  <a:txBody>
                    <a:bodyPr/>
                    <a:lstStyle/>
                    <a:p>
                      <a:pPr marL="285750" indent="-285750">
                        <a:buFont typeface="Arial" panose="020B0604020202020204" pitchFamily="34" charset="0"/>
                        <a:buChar char="•"/>
                      </a:pPr>
                      <a:r>
                        <a:rPr lang="nl-BE" sz="2400" dirty="0"/>
                        <a:t>Role Center</a:t>
                      </a:r>
                    </a:p>
                  </a:txBody>
                  <a:tcPr marL="68580" marR="68580"/>
                </a:tc>
                <a:tc>
                  <a:txBody>
                    <a:bodyPr/>
                    <a:lstStyle/>
                    <a:p>
                      <a:pPr marL="285750" indent="-285750">
                        <a:buFont typeface="Arial" panose="020B0604020202020204" pitchFamily="34" charset="0"/>
                        <a:buChar char="•"/>
                      </a:pPr>
                      <a:r>
                        <a:rPr lang="nl-BE" sz="2400" dirty="0"/>
                        <a:t>List plus</a:t>
                      </a:r>
                    </a:p>
                  </a:txBody>
                  <a:tcPr marL="68580" marR="68580"/>
                </a:tc>
                <a:extLst>
                  <a:ext uri="{0D108BD9-81ED-4DB2-BD59-A6C34878D82A}">
                    <a16:rowId xmlns="" xmlns:a16="http://schemas.microsoft.com/office/drawing/2014/main" val="10002"/>
                  </a:ext>
                </a:extLst>
              </a:tr>
              <a:tr h="723900">
                <a:tc>
                  <a:txBody>
                    <a:bodyPr/>
                    <a:lstStyle/>
                    <a:p>
                      <a:pPr marL="285750" indent="-285750">
                        <a:buFont typeface="Arial" panose="020B0604020202020204" pitchFamily="34" charset="0"/>
                        <a:buChar char="•"/>
                      </a:pPr>
                      <a:r>
                        <a:rPr lang="nl-BE" sz="2400" dirty="0"/>
                        <a:t>Card part</a:t>
                      </a:r>
                    </a:p>
                  </a:txBody>
                  <a:tcPr marL="68580" marR="68580"/>
                </a:tc>
                <a:tc>
                  <a:txBody>
                    <a:bodyPr/>
                    <a:lstStyle/>
                    <a:p>
                      <a:pPr marL="285750" indent="-285750">
                        <a:buFont typeface="Arial" panose="020B0604020202020204" pitchFamily="34" charset="0"/>
                        <a:buChar char="•"/>
                      </a:pPr>
                      <a:r>
                        <a:rPr lang="nl-BE" sz="2400" dirty="0"/>
                        <a:t>Navigate page (wizard)</a:t>
                      </a:r>
                    </a:p>
                  </a:txBody>
                  <a:tcPr marL="68580" marR="68580"/>
                </a:tc>
                <a:extLst>
                  <a:ext uri="{0D108BD9-81ED-4DB2-BD59-A6C34878D82A}">
                    <a16:rowId xmlns="" xmlns:a16="http://schemas.microsoft.com/office/drawing/2014/main" val="10003"/>
                  </a:ext>
                </a:extLst>
              </a:tr>
              <a:tr h="723900">
                <a:tc>
                  <a:txBody>
                    <a:bodyPr/>
                    <a:lstStyle/>
                    <a:p>
                      <a:pPr marL="285750" indent="-285750">
                        <a:buFont typeface="Arial" panose="020B0604020202020204" pitchFamily="34" charset="0"/>
                        <a:buChar char="•"/>
                      </a:pPr>
                      <a:r>
                        <a:rPr lang="nl-BE" sz="2400" dirty="0"/>
                        <a:t>List part</a:t>
                      </a:r>
                    </a:p>
                  </a:txBody>
                  <a:tcPr marL="68580" marR="68580"/>
                </a:tc>
                <a:tc>
                  <a:txBody>
                    <a:bodyPr/>
                    <a:lstStyle/>
                    <a:p>
                      <a:pPr marL="285750" indent="-285750">
                        <a:buFont typeface="Arial" panose="020B0604020202020204" pitchFamily="34" charset="0"/>
                        <a:buChar char="•"/>
                      </a:pPr>
                      <a:r>
                        <a:rPr lang="nl-BE" sz="2400" dirty="0"/>
                        <a:t>Standard dialog</a:t>
                      </a:r>
                    </a:p>
                  </a:txBody>
                  <a:tcPr marL="68580" marR="68580"/>
                </a:tc>
                <a:extLst>
                  <a:ext uri="{0D108BD9-81ED-4DB2-BD59-A6C34878D82A}">
                    <a16:rowId xmlns="" xmlns:a16="http://schemas.microsoft.com/office/drawing/2014/main" val="10004"/>
                  </a:ext>
                </a:extLst>
              </a:tr>
              <a:tr h="723900">
                <a:tc>
                  <a:txBody>
                    <a:bodyPr/>
                    <a:lstStyle/>
                    <a:p>
                      <a:pPr marL="285750" indent="-285750">
                        <a:buFont typeface="Arial" panose="020B0604020202020204" pitchFamily="34" charset="0"/>
                        <a:buChar char="•"/>
                      </a:pPr>
                      <a:r>
                        <a:rPr lang="nl-BE" sz="2400" dirty="0"/>
                        <a:t>Document</a:t>
                      </a:r>
                    </a:p>
                  </a:txBody>
                  <a:tcPr marL="68580" marR="68580"/>
                </a:tc>
                <a:tc>
                  <a:txBody>
                    <a:bodyPr/>
                    <a:lstStyle/>
                    <a:p>
                      <a:pPr marL="285750" indent="-285750">
                        <a:buFont typeface="Arial" panose="020B0604020202020204" pitchFamily="34" charset="0"/>
                        <a:buChar char="•"/>
                      </a:pPr>
                      <a:endParaRPr lang="nl-BE" sz="2400" dirty="0"/>
                    </a:p>
                  </a:txBody>
                  <a:tcPr marL="68580" marR="68580"/>
                </a:tc>
                <a:extLst>
                  <a:ext uri="{0D108BD9-81ED-4DB2-BD59-A6C34878D82A}">
                    <a16:rowId xmlns="" xmlns:a16="http://schemas.microsoft.com/office/drawing/2014/main" val="10005"/>
                  </a:ext>
                </a:extLst>
              </a:tr>
            </a:tbl>
          </a:graphicData>
        </a:graphic>
      </p:graphicFrame>
      <p:sp>
        <p:nvSpPr>
          <p:cNvPr id="5" name="TextovéPole 4"/>
          <p:cNvSpPr txBox="1"/>
          <p:nvPr/>
        </p:nvSpPr>
        <p:spPr>
          <a:xfrm>
            <a:off x="683568" y="5939988"/>
            <a:ext cx="7482882" cy="369332"/>
          </a:xfrm>
          <a:prstGeom prst="rect">
            <a:avLst/>
          </a:prstGeom>
          <a:noFill/>
        </p:spPr>
        <p:txBody>
          <a:bodyPr wrap="none" rtlCol="0">
            <a:spAutoFit/>
          </a:bodyPr>
          <a:lstStyle/>
          <a:p>
            <a:r>
              <a:rPr lang="en-US" dirty="0" smtClean="0"/>
              <a:t>Will be shown by tutor and  examined on demo student databases  by them </a:t>
            </a:r>
            <a:endParaRPr lang="en-US" dirty="0"/>
          </a:p>
        </p:txBody>
      </p:sp>
    </p:spTree>
    <p:extLst>
      <p:ext uri="{BB962C8B-B14F-4D97-AF65-F5344CB8AC3E}">
        <p14:creationId xmlns:p14="http://schemas.microsoft.com/office/powerpoint/2010/main" val="362011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Pages</a:t>
            </a:r>
          </a:p>
        </p:txBody>
      </p:sp>
      <p:sp>
        <p:nvSpPr>
          <p:cNvPr id="4" name="Footer Placeholder 5"/>
          <p:cNvSpPr>
            <a:spLocks noGrp="1"/>
          </p:cNvSpPr>
          <p:nvPr>
            <p:ph type="ftr" sz="quarter" idx="4294967295"/>
          </p:nvPr>
        </p:nvSpPr>
        <p:spPr>
          <a:xfrm>
            <a:off x="457200" y="6324602"/>
            <a:ext cx="2895600" cy="365125"/>
          </a:xfrm>
          <a:prstGeom prst="rect">
            <a:avLst/>
          </a:prstGeom>
        </p:spPr>
        <p:txBody>
          <a:bodyPr/>
          <a:lstStyle>
            <a:lvl1pPr algn="l">
              <a:defRPr/>
            </a:lvl1pPr>
          </a:lstStyle>
          <a:p>
            <a:endParaRPr lang="en-US" dirty="0"/>
          </a:p>
        </p:txBody>
      </p:sp>
      <p:sp>
        <p:nvSpPr>
          <p:cNvPr id="2" name="Text Placeholder 1"/>
          <p:cNvSpPr>
            <a:spLocks noGrp="1"/>
          </p:cNvSpPr>
          <p:nvPr>
            <p:ph type="body" sz="quarter" idx="13"/>
          </p:nvPr>
        </p:nvSpPr>
        <p:spPr/>
        <p:txBody>
          <a:bodyPr/>
          <a:lstStyle/>
          <a:p>
            <a:pPr marL="0" indent="0">
              <a:buNone/>
            </a:pPr>
            <a:r>
              <a:rPr lang="en-US" b="1" dirty="0"/>
              <a:t>List Page Windows Client</a:t>
            </a:r>
            <a:endParaRPr lang="en-US"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79" y="1972400"/>
            <a:ext cx="5454606" cy="4558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p:cNvGrpSpPr/>
          <p:nvPr/>
        </p:nvGrpSpPr>
        <p:grpSpPr>
          <a:xfrm>
            <a:off x="343198" y="2593058"/>
            <a:ext cx="5829034" cy="688181"/>
            <a:chOff x="457597" y="2593057"/>
            <a:chExt cx="7772045" cy="688181"/>
          </a:xfrm>
        </p:grpSpPr>
        <p:sp>
          <p:nvSpPr>
            <p:cNvPr id="16" name="Rectangle 15"/>
            <p:cNvSpPr/>
            <p:nvPr/>
          </p:nvSpPr>
          <p:spPr bwMode="auto">
            <a:xfrm>
              <a:off x="457597" y="2593057"/>
              <a:ext cx="7272808" cy="688181"/>
            </a:xfrm>
            <a:prstGeom prst="rect">
              <a:avLst/>
            </a:prstGeom>
            <a:noFill/>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nl-BE" sz="1350" dirty="0">
                <a:gradFill>
                  <a:gsLst>
                    <a:gs pos="0">
                      <a:srgbClr val="FFFFFF"/>
                    </a:gs>
                    <a:gs pos="100000">
                      <a:srgbClr val="FFFFFF"/>
                    </a:gs>
                  </a:gsLst>
                  <a:lin ang="5400000" scaled="0"/>
                </a:gradFill>
                <a:ea typeface="Segoe UI" pitchFamily="34" charset="0"/>
                <a:cs typeface="Segoe UI" pitchFamily="34" charset="0"/>
              </a:endParaRPr>
            </a:p>
          </p:txBody>
        </p:sp>
        <p:cxnSp>
          <p:nvCxnSpPr>
            <p:cNvPr id="17" name="Straight Connector 16"/>
            <p:cNvCxnSpPr/>
            <p:nvPr/>
          </p:nvCxnSpPr>
          <p:spPr>
            <a:xfrm>
              <a:off x="7730405" y="2937147"/>
              <a:ext cx="216024" cy="0"/>
            </a:xfrm>
            <a:prstGeom prst="line">
              <a:avLst/>
            </a:prstGeom>
            <a:ln w="12700">
              <a:headEnd type="none"/>
              <a:tailEnd type="none"/>
            </a:ln>
          </p:spPr>
          <p:style>
            <a:lnRef idx="1">
              <a:schemeClr val="accent6"/>
            </a:lnRef>
            <a:fillRef idx="0">
              <a:schemeClr val="accent6"/>
            </a:fillRef>
            <a:effectRef idx="0">
              <a:schemeClr val="accent6"/>
            </a:effectRef>
            <a:fontRef idx="minor">
              <a:schemeClr val="tx1"/>
            </a:fontRef>
          </p:style>
        </p:cxnSp>
        <p:sp>
          <p:nvSpPr>
            <p:cNvPr id="18" name="Rectangle 17"/>
            <p:cNvSpPr/>
            <p:nvPr/>
          </p:nvSpPr>
          <p:spPr bwMode="auto">
            <a:xfrm>
              <a:off x="7941610" y="2765101"/>
              <a:ext cx="288032" cy="344091"/>
            </a:xfrm>
            <a:prstGeom prst="rect">
              <a:avLst/>
            </a:prstGeom>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none" lIns="81000" tIns="54000" rIns="8100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r>
                <a:rPr lang="nl-BE" sz="1350" b="1" dirty="0">
                  <a:solidFill>
                    <a:srgbClr val="FF0000"/>
                  </a:solidFill>
                  <a:ea typeface="Segoe UI" pitchFamily="34" charset="0"/>
                  <a:cs typeface="Segoe UI" pitchFamily="34" charset="0"/>
                </a:rPr>
                <a:t>1</a:t>
              </a:r>
            </a:p>
          </p:txBody>
        </p:sp>
      </p:grpSp>
      <p:grpSp>
        <p:nvGrpSpPr>
          <p:cNvPr id="19" name="Group 18"/>
          <p:cNvGrpSpPr/>
          <p:nvPr/>
        </p:nvGrpSpPr>
        <p:grpSpPr>
          <a:xfrm>
            <a:off x="2565419" y="3328930"/>
            <a:ext cx="2106234" cy="353991"/>
            <a:chOff x="3420558" y="3328930"/>
            <a:chExt cx="2808312" cy="353990"/>
          </a:xfrm>
        </p:grpSpPr>
        <p:sp>
          <p:nvSpPr>
            <p:cNvPr id="20" name="Rectangle 19"/>
            <p:cNvSpPr/>
            <p:nvPr/>
          </p:nvSpPr>
          <p:spPr bwMode="auto">
            <a:xfrm>
              <a:off x="3924614" y="3328930"/>
              <a:ext cx="2304256" cy="352457"/>
            </a:xfrm>
            <a:prstGeom prst="rect">
              <a:avLst/>
            </a:prstGeom>
            <a:noFill/>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nl-BE" sz="1350" dirty="0">
                <a:gradFill>
                  <a:gsLst>
                    <a:gs pos="0">
                      <a:srgbClr val="FFFFFF"/>
                    </a:gs>
                    <a:gs pos="100000">
                      <a:srgbClr val="FFFFFF"/>
                    </a:gs>
                  </a:gsLst>
                  <a:lin ang="5400000" scaled="0"/>
                </a:gradFill>
                <a:ea typeface="Segoe UI" pitchFamily="34" charset="0"/>
                <a:cs typeface="Segoe UI" pitchFamily="34" charset="0"/>
              </a:endParaRPr>
            </a:p>
          </p:txBody>
        </p:sp>
        <p:cxnSp>
          <p:nvCxnSpPr>
            <p:cNvPr id="21" name="Straight Connector 20"/>
            <p:cNvCxnSpPr/>
            <p:nvPr/>
          </p:nvCxnSpPr>
          <p:spPr>
            <a:xfrm>
              <a:off x="3708590" y="3505158"/>
              <a:ext cx="216024" cy="0"/>
            </a:xfrm>
            <a:prstGeom prst="line">
              <a:avLst/>
            </a:prstGeom>
            <a:ln w="12700">
              <a:headEnd type="none"/>
              <a:tailEnd type="none"/>
            </a:ln>
          </p:spPr>
          <p:style>
            <a:lnRef idx="1">
              <a:schemeClr val="accent6"/>
            </a:lnRef>
            <a:fillRef idx="0">
              <a:schemeClr val="accent6"/>
            </a:fillRef>
            <a:effectRef idx="0">
              <a:schemeClr val="accent6"/>
            </a:effectRef>
            <a:fontRef idx="minor">
              <a:schemeClr val="tx1"/>
            </a:fontRef>
          </p:style>
        </p:cxnSp>
        <p:sp>
          <p:nvSpPr>
            <p:cNvPr id="22" name="Rectangle 21"/>
            <p:cNvSpPr/>
            <p:nvPr/>
          </p:nvSpPr>
          <p:spPr bwMode="auto">
            <a:xfrm>
              <a:off x="3420558" y="3338829"/>
              <a:ext cx="288032" cy="344091"/>
            </a:xfrm>
            <a:prstGeom prst="rect">
              <a:avLst/>
            </a:prstGeom>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none" lIns="81000" tIns="54000" rIns="8100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r>
                <a:rPr lang="nl-BE" sz="1350" b="1" dirty="0">
                  <a:solidFill>
                    <a:srgbClr val="FF0000"/>
                  </a:solidFill>
                  <a:ea typeface="Segoe UI" pitchFamily="34" charset="0"/>
                  <a:cs typeface="Segoe UI" pitchFamily="34" charset="0"/>
                </a:rPr>
                <a:t>2</a:t>
              </a:r>
            </a:p>
          </p:txBody>
        </p:sp>
      </p:grpSp>
      <p:grpSp>
        <p:nvGrpSpPr>
          <p:cNvPr id="23" name="Group 22"/>
          <p:cNvGrpSpPr/>
          <p:nvPr/>
        </p:nvGrpSpPr>
        <p:grpSpPr>
          <a:xfrm>
            <a:off x="4709653" y="3326629"/>
            <a:ext cx="1312151" cy="3204000"/>
            <a:chOff x="6279536" y="3326629"/>
            <a:chExt cx="1749534" cy="3204000"/>
          </a:xfrm>
        </p:grpSpPr>
        <p:sp>
          <p:nvSpPr>
            <p:cNvPr id="24" name="Rectangle 23"/>
            <p:cNvSpPr/>
            <p:nvPr/>
          </p:nvSpPr>
          <p:spPr bwMode="auto">
            <a:xfrm>
              <a:off x="6279536" y="3326629"/>
              <a:ext cx="1260000" cy="3204000"/>
            </a:xfrm>
            <a:prstGeom prst="rect">
              <a:avLst/>
            </a:prstGeom>
            <a:noFill/>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nl-BE" sz="1350" dirty="0">
                <a:gradFill>
                  <a:gsLst>
                    <a:gs pos="0">
                      <a:srgbClr val="FFFFFF"/>
                    </a:gs>
                    <a:gs pos="100000">
                      <a:srgbClr val="FFFFFF"/>
                    </a:gs>
                  </a:gsLst>
                  <a:lin ang="5400000" scaled="0"/>
                </a:gradFill>
                <a:ea typeface="Segoe UI" pitchFamily="34" charset="0"/>
                <a:cs typeface="Segoe UI" pitchFamily="34" charset="0"/>
              </a:endParaRPr>
            </a:p>
          </p:txBody>
        </p:sp>
        <p:cxnSp>
          <p:nvCxnSpPr>
            <p:cNvPr id="25" name="Straight Connector 24"/>
            <p:cNvCxnSpPr/>
            <p:nvPr/>
          </p:nvCxnSpPr>
          <p:spPr>
            <a:xfrm>
              <a:off x="7529833" y="4928629"/>
              <a:ext cx="216024" cy="0"/>
            </a:xfrm>
            <a:prstGeom prst="line">
              <a:avLst/>
            </a:prstGeom>
            <a:ln w="12700">
              <a:headEnd type="none"/>
              <a:tailEnd type="none"/>
            </a:ln>
          </p:spPr>
          <p:style>
            <a:lnRef idx="1">
              <a:schemeClr val="accent6"/>
            </a:lnRef>
            <a:fillRef idx="0">
              <a:schemeClr val="accent6"/>
            </a:fillRef>
            <a:effectRef idx="0">
              <a:schemeClr val="accent6"/>
            </a:effectRef>
            <a:fontRef idx="minor">
              <a:schemeClr val="tx1"/>
            </a:fontRef>
          </p:style>
        </p:cxnSp>
        <p:sp>
          <p:nvSpPr>
            <p:cNvPr id="26" name="Rectangle 25"/>
            <p:cNvSpPr/>
            <p:nvPr/>
          </p:nvSpPr>
          <p:spPr bwMode="auto">
            <a:xfrm>
              <a:off x="7741038" y="4756583"/>
              <a:ext cx="288032" cy="344091"/>
            </a:xfrm>
            <a:prstGeom prst="rect">
              <a:avLst/>
            </a:prstGeom>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none" lIns="81000" tIns="54000" rIns="8100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r>
                <a:rPr lang="nl-BE" sz="1350" b="1" dirty="0">
                  <a:solidFill>
                    <a:srgbClr val="FF0000"/>
                  </a:solidFill>
                  <a:ea typeface="Segoe UI" pitchFamily="34" charset="0"/>
                  <a:cs typeface="Segoe UI" pitchFamily="34" charset="0"/>
                </a:rPr>
                <a:t>4</a:t>
              </a:r>
            </a:p>
          </p:txBody>
        </p:sp>
      </p:grpSp>
      <p:grpSp>
        <p:nvGrpSpPr>
          <p:cNvPr id="27" name="Group 26"/>
          <p:cNvGrpSpPr/>
          <p:nvPr/>
        </p:nvGrpSpPr>
        <p:grpSpPr>
          <a:xfrm>
            <a:off x="937265" y="3727575"/>
            <a:ext cx="3734389" cy="2722016"/>
            <a:chOff x="1249685" y="3727574"/>
            <a:chExt cx="4979185" cy="2722016"/>
          </a:xfrm>
        </p:grpSpPr>
        <p:sp>
          <p:nvSpPr>
            <p:cNvPr id="28" name="Rectangle 27"/>
            <p:cNvSpPr/>
            <p:nvPr/>
          </p:nvSpPr>
          <p:spPr bwMode="auto">
            <a:xfrm>
              <a:off x="1753741" y="3727574"/>
              <a:ext cx="4475129" cy="2722016"/>
            </a:xfrm>
            <a:prstGeom prst="rect">
              <a:avLst/>
            </a:prstGeom>
            <a:noFill/>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37160" tIns="109728" rIns="13716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endParaRPr lang="nl-BE" sz="1350" dirty="0">
                <a:gradFill>
                  <a:gsLst>
                    <a:gs pos="0">
                      <a:srgbClr val="FFFFFF"/>
                    </a:gs>
                    <a:gs pos="100000">
                      <a:srgbClr val="FFFFFF"/>
                    </a:gs>
                  </a:gsLst>
                  <a:lin ang="5400000" scaled="0"/>
                </a:gradFill>
                <a:ea typeface="Segoe UI" pitchFamily="34" charset="0"/>
                <a:cs typeface="Segoe UI" pitchFamily="34" charset="0"/>
              </a:endParaRPr>
            </a:p>
          </p:txBody>
        </p:sp>
        <p:cxnSp>
          <p:nvCxnSpPr>
            <p:cNvPr id="29" name="Straight Connector 28"/>
            <p:cNvCxnSpPr/>
            <p:nvPr/>
          </p:nvCxnSpPr>
          <p:spPr>
            <a:xfrm>
              <a:off x="1537717" y="5137446"/>
              <a:ext cx="216024" cy="0"/>
            </a:xfrm>
            <a:prstGeom prst="line">
              <a:avLst/>
            </a:prstGeom>
            <a:ln w="12700">
              <a:headEnd type="none"/>
              <a:tailEnd type="none"/>
            </a:ln>
          </p:spPr>
          <p:style>
            <a:lnRef idx="1">
              <a:schemeClr val="accent6"/>
            </a:lnRef>
            <a:fillRef idx="0">
              <a:schemeClr val="accent6"/>
            </a:fillRef>
            <a:effectRef idx="0">
              <a:schemeClr val="accent6"/>
            </a:effectRef>
            <a:fontRef idx="minor">
              <a:schemeClr val="tx1"/>
            </a:fontRef>
          </p:style>
        </p:cxnSp>
        <p:sp>
          <p:nvSpPr>
            <p:cNvPr id="30" name="Rectangle 29"/>
            <p:cNvSpPr/>
            <p:nvPr/>
          </p:nvSpPr>
          <p:spPr bwMode="auto">
            <a:xfrm>
              <a:off x="1249685" y="4971117"/>
              <a:ext cx="288032" cy="344091"/>
            </a:xfrm>
            <a:prstGeom prst="rect">
              <a:avLst/>
            </a:prstGeom>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none" lIns="81000" tIns="54000" rIns="81000" bIns="109728" numCol="1" spcCol="0" rtlCol="0" fromWordArt="0" anchor="t" anchorCtr="0" forceAA="0" compatLnSpc="1">
              <a:prstTxWarp prst="textNoShape">
                <a:avLst/>
              </a:prstTxWarp>
              <a:noAutofit/>
            </a:bodyPr>
            <a:lstStyle/>
            <a:p>
              <a:pPr algn="ctr" defTabSz="699354" fontAlgn="base">
                <a:lnSpc>
                  <a:spcPct val="90000"/>
                </a:lnSpc>
                <a:spcBef>
                  <a:spcPct val="0"/>
                </a:spcBef>
                <a:spcAft>
                  <a:spcPct val="0"/>
                </a:spcAft>
              </a:pPr>
              <a:r>
                <a:rPr lang="nl-BE" sz="1350" b="1" dirty="0">
                  <a:solidFill>
                    <a:srgbClr val="FF0000"/>
                  </a:solidFill>
                  <a:ea typeface="Segoe UI" pitchFamily="34" charset="0"/>
                  <a:cs typeface="Segoe UI" pitchFamily="34" charset="0"/>
                </a:rPr>
                <a:t>3</a:t>
              </a:r>
            </a:p>
          </p:txBody>
        </p:sp>
      </p:grpSp>
      <p:sp>
        <p:nvSpPr>
          <p:cNvPr id="31" name="Text Placeholder 2"/>
          <p:cNvSpPr txBox="1">
            <a:spLocks/>
          </p:cNvSpPr>
          <p:nvPr/>
        </p:nvSpPr>
        <p:spPr>
          <a:xfrm>
            <a:off x="6572641" y="2201118"/>
            <a:ext cx="2351465" cy="1818959"/>
          </a:xfrm>
          <a:prstGeom prst="rect">
            <a:avLst/>
          </a:prstGeom>
        </p:spPr>
        <p:txBody>
          <a:bodyPr vert="horz" wrap="square" lIns="109717" tIns="0" rIns="109717" bIns="0" rtlCol="0">
            <a:spAutoFit/>
          </a:bodyPr>
          <a:lstStyle>
            <a:lvl1pPr marL="0" marR="0" indent="0" algn="l" defTabSz="932651" rtl="0" eaLnBrk="1" fontAlgn="auto" latinLnBrk="0" hangingPunct="1">
              <a:lnSpc>
                <a:spcPct val="90000"/>
              </a:lnSpc>
              <a:spcBef>
                <a:spcPts val="600"/>
              </a:spcBef>
              <a:spcAft>
                <a:spcPts val="0"/>
              </a:spcAft>
              <a:buClrTx/>
              <a:buSzPct val="90000"/>
              <a:buFont typeface="Arial" pitchFamily="34" charset="0"/>
              <a:buNone/>
              <a:tabLst/>
              <a:defRPr sz="4000" b="0" kern="1200" spc="0" baseline="0">
                <a:gradFill>
                  <a:gsLst>
                    <a:gs pos="1250">
                      <a:schemeClr val="accent2"/>
                    </a:gs>
                    <a:gs pos="100000">
                      <a:schemeClr val="accent2"/>
                    </a:gs>
                  </a:gsLst>
                  <a:lin ang="5400000" scaled="0"/>
                </a:gradFill>
                <a:latin typeface="+mj-lt"/>
                <a:ea typeface="+mn-ea"/>
                <a:cs typeface="+mn-cs"/>
              </a:defRPr>
            </a:lvl1pPr>
            <a:lvl2pPr marL="4763" marR="0" indent="0" algn="l" defTabSz="932651" rtl="0" eaLnBrk="1" fontAlgn="auto" latinLnBrk="0" hangingPunct="1">
              <a:lnSpc>
                <a:spcPct val="90000"/>
              </a:lnSpc>
              <a:spcBef>
                <a:spcPts val="6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2pPr>
            <a:lvl3pPr marL="0" marR="0" indent="0" algn="l" defTabSz="932651" rtl="0" eaLnBrk="1" fontAlgn="auto" latinLnBrk="0" hangingPunct="1">
              <a:lnSpc>
                <a:spcPct val="90000"/>
              </a:lnSpc>
              <a:spcBef>
                <a:spcPts val="6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3pPr>
            <a:lvl4pPr marL="1028599" marR="0" indent="-1028599" algn="l" defTabSz="932651" rtl="0" eaLnBrk="1" fontAlgn="auto" latinLnBrk="0" hangingPunct="1">
              <a:lnSpc>
                <a:spcPct val="90000"/>
              </a:lnSpc>
              <a:spcBef>
                <a:spcPts val="600"/>
              </a:spcBef>
              <a:spcAft>
                <a:spcPts val="0"/>
              </a:spcAft>
              <a:buClrTx/>
              <a:buSzPct val="90000"/>
              <a:buFont typeface="Arial" pitchFamily="34" charset="0"/>
              <a:buNone/>
              <a:tabLst/>
              <a:defRPr sz="1600" kern="1200" spc="0" baseline="0">
                <a:gradFill>
                  <a:gsLst>
                    <a:gs pos="1250">
                      <a:schemeClr val="tx1"/>
                    </a:gs>
                    <a:gs pos="100000">
                      <a:schemeClr val="tx1"/>
                    </a:gs>
                  </a:gsLst>
                  <a:lin ang="5400000" scaled="0"/>
                </a:gradFill>
                <a:latin typeface="+mn-lt"/>
                <a:ea typeface="+mn-ea"/>
                <a:cs typeface="+mn-cs"/>
              </a:defRPr>
            </a:lvl4pPr>
            <a:lvl5pPr marL="1028599" marR="0" indent="-1028599" algn="l" defTabSz="932651" rtl="0" eaLnBrk="1" fontAlgn="auto" latinLnBrk="0" hangingPunct="1">
              <a:lnSpc>
                <a:spcPct val="90000"/>
              </a:lnSpc>
              <a:spcBef>
                <a:spcPts val="600"/>
              </a:spcBef>
              <a:spcAft>
                <a:spcPts val="0"/>
              </a:spcAft>
              <a:buClrTx/>
              <a:buSzPct val="90000"/>
              <a:buFont typeface="Arial" pitchFamily="34" charset="0"/>
              <a:buNone/>
              <a:tabLst/>
              <a:defRPr sz="1600" kern="1200" spc="0" baseline="0">
                <a:gradFill>
                  <a:gsLst>
                    <a:gs pos="1250">
                      <a:schemeClr val="tx1"/>
                    </a:gs>
                    <a:gs pos="100000">
                      <a:schemeClr val="tx1"/>
                    </a:gs>
                  </a:gsLst>
                  <a:lin ang="5400000" scaled="0"/>
                </a:gradFill>
                <a:latin typeface="+mn-lt"/>
                <a:ea typeface="+mn-ea"/>
                <a:cs typeface="+mn-cs"/>
              </a:defRPr>
            </a:lvl5pPr>
            <a:lvl6pPr marL="2564788" indent="-233163" algn="l" defTabSz="93265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15" indent="-233163" algn="l" defTabSz="93265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440" indent="-233163" algn="l" defTabSz="93265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767" indent="-233163" algn="l" defTabSz="93265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mj-lt"/>
              <a:buAutoNum type="arabicPeriod"/>
            </a:pPr>
            <a:r>
              <a:rPr lang="en-US" sz="1400" dirty="0">
                <a:solidFill>
                  <a:schemeClr val="bg2">
                    <a:lumMod val="25000"/>
                  </a:schemeClr>
                </a:solidFill>
                <a:latin typeface="+mn-lt"/>
              </a:rPr>
              <a:t>Ribbon</a:t>
            </a:r>
          </a:p>
          <a:p>
            <a:pPr marL="342900" indent="-342900">
              <a:buFont typeface="+mj-lt"/>
              <a:buAutoNum type="arabicPeriod"/>
            </a:pPr>
            <a:r>
              <a:rPr lang="en-US" sz="1400" dirty="0">
                <a:solidFill>
                  <a:schemeClr val="bg2">
                    <a:lumMod val="25000"/>
                  </a:schemeClr>
                </a:solidFill>
                <a:latin typeface="+mn-lt"/>
              </a:rPr>
              <a:t>Filter pane</a:t>
            </a:r>
          </a:p>
          <a:p>
            <a:pPr marL="342900" indent="-342900">
              <a:buFont typeface="+mj-lt"/>
              <a:buAutoNum type="arabicPeriod"/>
            </a:pPr>
            <a:r>
              <a:rPr lang="en-US" sz="1400" dirty="0">
                <a:solidFill>
                  <a:schemeClr val="bg2">
                    <a:lumMod val="25000"/>
                  </a:schemeClr>
                </a:solidFill>
                <a:latin typeface="+mn-lt"/>
              </a:rPr>
              <a:t>List</a:t>
            </a:r>
          </a:p>
          <a:p>
            <a:pPr marL="342900" indent="-342900">
              <a:buFont typeface="+mj-lt"/>
              <a:buAutoNum type="arabicPeriod"/>
            </a:pPr>
            <a:r>
              <a:rPr lang="en-US" sz="1400" dirty="0" err="1">
                <a:solidFill>
                  <a:schemeClr val="bg2">
                    <a:lumMod val="25000"/>
                  </a:schemeClr>
                </a:solidFill>
                <a:latin typeface="+mn-lt"/>
              </a:rPr>
              <a:t>FactBox</a:t>
            </a:r>
            <a:r>
              <a:rPr lang="en-US" sz="1400" dirty="0">
                <a:solidFill>
                  <a:schemeClr val="bg2">
                    <a:lumMod val="25000"/>
                  </a:schemeClr>
                </a:solidFill>
                <a:latin typeface="+mn-lt"/>
              </a:rPr>
              <a:t> pane</a:t>
            </a:r>
          </a:p>
          <a:p>
            <a:endParaRPr lang="en-US" sz="1400" dirty="0">
              <a:solidFill>
                <a:schemeClr val="bg2">
                  <a:lumMod val="50000"/>
                </a:schemeClr>
              </a:solidFill>
              <a:latin typeface="+mn-lt"/>
            </a:endParaRPr>
          </a:p>
          <a:p>
            <a:endParaRPr lang="en-US" sz="1400" dirty="0">
              <a:solidFill>
                <a:srgbClr val="DDDDDD">
                  <a:lumMod val="50000"/>
                </a:srgbClr>
              </a:solidFill>
              <a:latin typeface="Segoe UI"/>
            </a:endParaRPr>
          </a:p>
          <a:p>
            <a:endParaRPr lang="en-US" sz="1400" dirty="0">
              <a:solidFill>
                <a:schemeClr val="bg2">
                  <a:lumMod val="50000"/>
                </a:schemeClr>
              </a:solidFill>
              <a:latin typeface="+mn-lt"/>
            </a:endParaRPr>
          </a:p>
        </p:txBody>
      </p:sp>
    </p:spTree>
    <p:extLst>
      <p:ext uri="{BB962C8B-B14F-4D97-AF65-F5344CB8AC3E}">
        <p14:creationId xmlns:p14="http://schemas.microsoft.com/office/powerpoint/2010/main" val="324971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nodeType="withEffect">
                                  <p:stCondLst>
                                    <p:cond delay="0"/>
                                  </p:stCondLst>
                                  <p:childTnLst>
                                    <p:set>
                                      <p:cBhvr>
                                        <p:cTn id="21" dur="1" fill="hold">
                                          <p:stCondLst>
                                            <p:cond delay="0"/>
                                          </p:stCondLst>
                                        </p:cTn>
                                        <p:tgtEl>
                                          <p:spTgt spid="31">
                                            <p:txEl>
                                              <p:pRg st="0" end="0"/>
                                            </p:txEl>
                                          </p:spTgt>
                                        </p:tgtEl>
                                        <p:attrNameLst>
                                          <p:attrName>style.visibility</p:attrName>
                                        </p:attrNameLst>
                                      </p:cBhvr>
                                      <p:to>
                                        <p:strVal val="visible"/>
                                      </p:to>
                                    </p:set>
                                    <p:animEffect transition="in" filter="barn(inVertical)">
                                      <p:cBhvr>
                                        <p:cTn id="22" dur="500"/>
                                        <p:tgtEl>
                                          <p:spTgt spid="3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par>
                                <p:cTn id="28" presetID="16" presetClass="entr" presetSubtype="21" fill="hold" nodeType="withEffect">
                                  <p:stCondLst>
                                    <p:cond delay="0"/>
                                  </p:stCondLst>
                                  <p:childTnLst>
                                    <p:set>
                                      <p:cBhvr>
                                        <p:cTn id="29" dur="1" fill="hold">
                                          <p:stCondLst>
                                            <p:cond delay="0"/>
                                          </p:stCondLst>
                                        </p:cTn>
                                        <p:tgtEl>
                                          <p:spTgt spid="31">
                                            <p:txEl>
                                              <p:pRg st="1" end="1"/>
                                            </p:txEl>
                                          </p:spTgt>
                                        </p:tgtEl>
                                        <p:attrNameLst>
                                          <p:attrName>style.visibility</p:attrName>
                                        </p:attrNameLst>
                                      </p:cBhvr>
                                      <p:to>
                                        <p:strVal val="visible"/>
                                      </p:to>
                                    </p:set>
                                    <p:animEffect transition="in" filter="barn(inVertical)">
                                      <p:cBhvr>
                                        <p:cTn id="30" dur="500"/>
                                        <p:tgtEl>
                                          <p:spTgt spid="31">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par>
                                <p:cTn id="36" presetID="16" presetClass="entr" presetSubtype="21" fill="hold" nodeType="withEffect">
                                  <p:stCondLst>
                                    <p:cond delay="0"/>
                                  </p:stCondLst>
                                  <p:childTnLst>
                                    <p:set>
                                      <p:cBhvr>
                                        <p:cTn id="37" dur="1" fill="hold">
                                          <p:stCondLst>
                                            <p:cond delay="0"/>
                                          </p:stCondLst>
                                        </p:cTn>
                                        <p:tgtEl>
                                          <p:spTgt spid="31">
                                            <p:txEl>
                                              <p:pRg st="2" end="2"/>
                                            </p:txEl>
                                          </p:spTgt>
                                        </p:tgtEl>
                                        <p:attrNameLst>
                                          <p:attrName>style.visibility</p:attrName>
                                        </p:attrNameLst>
                                      </p:cBhvr>
                                      <p:to>
                                        <p:strVal val="visible"/>
                                      </p:to>
                                    </p:set>
                                    <p:animEffect transition="in" filter="barn(inVertical)">
                                      <p:cBhvr>
                                        <p:cTn id="38" dur="500"/>
                                        <p:tgtEl>
                                          <p:spTgt spid="31">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par>
                                <p:cTn id="44" presetID="16" presetClass="entr" presetSubtype="21" fill="hold" nodeType="withEffect">
                                  <p:stCondLst>
                                    <p:cond delay="0"/>
                                  </p:stCondLst>
                                  <p:childTnLst>
                                    <p:set>
                                      <p:cBhvr>
                                        <p:cTn id="45" dur="1" fill="hold">
                                          <p:stCondLst>
                                            <p:cond delay="0"/>
                                          </p:stCondLst>
                                        </p:cTn>
                                        <p:tgtEl>
                                          <p:spTgt spid="31">
                                            <p:txEl>
                                              <p:pRg st="3" end="3"/>
                                            </p:txEl>
                                          </p:spTgt>
                                        </p:tgtEl>
                                        <p:attrNameLst>
                                          <p:attrName>style.visibility</p:attrName>
                                        </p:attrNameLst>
                                      </p:cBhvr>
                                      <p:to>
                                        <p:strVal val="visible"/>
                                      </p:to>
                                    </p:set>
                                    <p:animEffect transition="in" filter="barn(inVertical)">
                                      <p:cBhvr>
                                        <p:cTn id="46" dur="500"/>
                                        <p:tgtEl>
                                          <p:spTgt spid="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Card</a:t>
            </a:r>
            <a:r>
              <a:rPr lang="cs-CZ" dirty="0" smtClean="0"/>
              <a:t> </a:t>
            </a:r>
            <a:r>
              <a:rPr lang="cs-CZ" dirty="0" err="1" smtClean="0"/>
              <a:t>page</a:t>
            </a:r>
            <a:r>
              <a:rPr lang="cs-CZ" dirty="0" smtClean="0"/>
              <a:t> – </a:t>
            </a:r>
            <a:r>
              <a:rPr lang="cs-CZ" dirty="0" err="1" smtClean="0"/>
              <a:t>first</a:t>
            </a:r>
            <a:r>
              <a:rPr lang="cs-CZ" dirty="0" smtClean="0"/>
              <a:t> </a:t>
            </a:r>
            <a:r>
              <a:rPr lang="cs-CZ" dirty="0" err="1" smtClean="0"/>
              <a:t>tab</a:t>
            </a:r>
            <a:r>
              <a:rPr lang="cs-CZ" dirty="0" smtClean="0"/>
              <a:t> </a:t>
            </a:r>
            <a:r>
              <a:rPr lang="cs-CZ" dirty="0" err="1" smtClean="0"/>
              <a:t>only</a:t>
            </a:r>
            <a:r>
              <a:rPr lang="cs-CZ" dirty="0" smtClean="0"/>
              <a:t> </a:t>
            </a:r>
            <a:endParaRPr lang="cs-CZ"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8087544" cy="2912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8717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Document</a:t>
            </a:r>
            <a:r>
              <a:rPr lang="cs-CZ" dirty="0" smtClean="0"/>
              <a:t> </a:t>
            </a:r>
            <a:r>
              <a:rPr lang="cs-CZ" dirty="0" err="1" smtClean="0"/>
              <a:t>page</a:t>
            </a:r>
            <a:endParaRPr lang="cs-CZ"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560" y="1194242"/>
            <a:ext cx="8579493" cy="5012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se šipkou 4"/>
          <p:cNvCxnSpPr/>
          <p:nvPr/>
        </p:nvCxnSpPr>
        <p:spPr>
          <a:xfrm>
            <a:off x="3635896" y="1412776"/>
            <a:ext cx="0" cy="2952328"/>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Pravá složená závorka 5"/>
          <p:cNvSpPr/>
          <p:nvPr/>
        </p:nvSpPr>
        <p:spPr>
          <a:xfrm>
            <a:off x="3728438" y="1509610"/>
            <a:ext cx="360040" cy="227943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7" name="TextovéPole 6"/>
          <p:cNvSpPr txBox="1"/>
          <p:nvPr/>
        </p:nvSpPr>
        <p:spPr>
          <a:xfrm>
            <a:off x="4136363" y="2348880"/>
            <a:ext cx="872355" cy="369332"/>
          </a:xfrm>
          <a:prstGeom prst="rect">
            <a:avLst/>
          </a:prstGeom>
          <a:noFill/>
        </p:spPr>
        <p:txBody>
          <a:bodyPr wrap="none" rtlCol="0">
            <a:spAutoFit/>
          </a:bodyPr>
          <a:lstStyle/>
          <a:p>
            <a:r>
              <a:rPr lang="cs-CZ" dirty="0" err="1" smtClean="0">
                <a:solidFill>
                  <a:srgbClr val="FF0000"/>
                </a:solidFill>
              </a:rPr>
              <a:t>Header</a:t>
            </a:r>
            <a:endParaRPr lang="cs-CZ" dirty="0">
              <a:solidFill>
                <a:srgbClr val="FF0000"/>
              </a:solidFill>
            </a:endParaRPr>
          </a:p>
        </p:txBody>
      </p:sp>
      <p:cxnSp>
        <p:nvCxnSpPr>
          <p:cNvPr id="9" name="Přímá spojnice se šipkou 8"/>
          <p:cNvCxnSpPr/>
          <p:nvPr/>
        </p:nvCxnSpPr>
        <p:spPr>
          <a:xfrm>
            <a:off x="2483768" y="4725144"/>
            <a:ext cx="0" cy="1872208"/>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Pravá složená závorka 10"/>
          <p:cNvSpPr/>
          <p:nvPr/>
        </p:nvSpPr>
        <p:spPr>
          <a:xfrm>
            <a:off x="2699792" y="4725144"/>
            <a:ext cx="360040" cy="1775374"/>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2" name="TextovéPole 11"/>
          <p:cNvSpPr txBox="1"/>
          <p:nvPr/>
        </p:nvSpPr>
        <p:spPr>
          <a:xfrm>
            <a:off x="3036103" y="5805264"/>
            <a:ext cx="662361" cy="369332"/>
          </a:xfrm>
          <a:prstGeom prst="rect">
            <a:avLst/>
          </a:prstGeom>
          <a:noFill/>
        </p:spPr>
        <p:txBody>
          <a:bodyPr wrap="none" rtlCol="0">
            <a:spAutoFit/>
          </a:bodyPr>
          <a:lstStyle/>
          <a:p>
            <a:r>
              <a:rPr lang="cs-CZ" dirty="0" smtClean="0">
                <a:solidFill>
                  <a:srgbClr val="FF0000"/>
                </a:solidFill>
              </a:rPr>
              <a:t>Lines</a:t>
            </a:r>
            <a:endParaRPr lang="cs-CZ" dirty="0">
              <a:solidFill>
                <a:srgbClr val="FF0000"/>
              </a:solidFill>
            </a:endParaRPr>
          </a:p>
        </p:txBody>
      </p:sp>
    </p:spTree>
    <p:extLst>
      <p:ext uri="{BB962C8B-B14F-4D97-AF65-F5344CB8AC3E}">
        <p14:creationId xmlns:p14="http://schemas.microsoft.com/office/powerpoint/2010/main" val="322800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Matrix </a:t>
            </a:r>
            <a:r>
              <a:rPr lang="cs-CZ" dirty="0" err="1" smtClean="0"/>
              <a:t>window</a:t>
            </a:r>
            <a:r>
              <a:rPr lang="cs-CZ" dirty="0" smtClean="0"/>
              <a:t> (</a:t>
            </a:r>
            <a:r>
              <a:rPr lang="cs-CZ" dirty="0" err="1" smtClean="0"/>
              <a:t>form</a:t>
            </a:r>
            <a:r>
              <a:rPr lang="cs-CZ" dirty="0" smtClean="0"/>
              <a:t>)</a:t>
            </a:r>
            <a:endParaRPr lang="cs-CZ"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96752"/>
            <a:ext cx="6552728" cy="3778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4427984" y="1916832"/>
            <a:ext cx="2664296"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5148064" y="1444134"/>
            <a:ext cx="1584216" cy="369332"/>
          </a:xfrm>
          <a:prstGeom prst="rect">
            <a:avLst/>
          </a:prstGeom>
          <a:noFill/>
        </p:spPr>
        <p:txBody>
          <a:bodyPr wrap="none" rtlCol="0">
            <a:spAutoFit/>
          </a:bodyPr>
          <a:lstStyle/>
          <a:p>
            <a:r>
              <a:rPr lang="cs-CZ" dirty="0" err="1" smtClean="0"/>
              <a:t>Stock</a:t>
            </a:r>
            <a:r>
              <a:rPr lang="cs-CZ" dirty="0" smtClean="0"/>
              <a:t> </a:t>
            </a:r>
            <a:r>
              <a:rPr lang="cs-CZ" dirty="0" err="1" smtClean="0"/>
              <a:t>locations</a:t>
            </a:r>
            <a:endParaRPr lang="cs-CZ" dirty="0"/>
          </a:p>
        </p:txBody>
      </p:sp>
    </p:spTree>
    <p:extLst>
      <p:ext uri="{BB962C8B-B14F-4D97-AF65-F5344CB8AC3E}">
        <p14:creationId xmlns:p14="http://schemas.microsoft.com/office/powerpoint/2010/main" val="76998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INTRO 10 – </a:t>
            </a:r>
            <a:r>
              <a:rPr lang="cs-CZ" dirty="0" err="1" smtClean="0"/>
              <a:t>Searching</a:t>
            </a:r>
            <a:r>
              <a:rPr lang="cs-CZ" dirty="0" smtClean="0"/>
              <a:t> </a:t>
            </a:r>
            <a:r>
              <a:rPr lang="cs-CZ" dirty="0" err="1" smtClean="0"/>
              <a:t>window</a:t>
            </a:r>
            <a:endParaRPr lang="cs-CZ" dirty="0"/>
          </a:p>
        </p:txBody>
      </p:sp>
      <p:sp>
        <p:nvSpPr>
          <p:cNvPr id="5" name="TextovéPole 4"/>
          <p:cNvSpPr txBox="1"/>
          <p:nvPr/>
        </p:nvSpPr>
        <p:spPr>
          <a:xfrm>
            <a:off x="683568" y="5445224"/>
            <a:ext cx="7416902" cy="646331"/>
          </a:xfrm>
          <a:prstGeom prst="rect">
            <a:avLst/>
          </a:prstGeom>
          <a:noFill/>
        </p:spPr>
        <p:txBody>
          <a:bodyPr wrap="none" rtlCol="0">
            <a:spAutoFit/>
          </a:bodyPr>
          <a:lstStyle/>
          <a:p>
            <a:r>
              <a:rPr lang="en-ZA" b="1" dirty="0" smtClean="0">
                <a:solidFill>
                  <a:srgbClr val="FF0000"/>
                </a:solidFill>
              </a:rPr>
              <a:t>Will be shown by tutor and  examined on demo student databases  by them</a:t>
            </a:r>
          </a:p>
          <a:p>
            <a:r>
              <a:rPr lang="en-ZA" b="1" dirty="0" smtClean="0">
                <a:solidFill>
                  <a:srgbClr val="FF0000"/>
                </a:solidFill>
              </a:rPr>
              <a:t>(Find </a:t>
            </a:r>
            <a:r>
              <a:rPr lang="cs-CZ" b="1" dirty="0" smtClean="0">
                <a:solidFill>
                  <a:srgbClr val="FF0000"/>
                </a:solidFill>
              </a:rPr>
              <a:t>V</a:t>
            </a:r>
            <a:r>
              <a:rPr lang="en-ZA" b="1" dirty="0" err="1" smtClean="0">
                <a:solidFill>
                  <a:srgbClr val="FF0000"/>
                </a:solidFill>
              </a:rPr>
              <a:t>endor</a:t>
            </a:r>
            <a:r>
              <a:rPr lang="en-ZA" b="1" dirty="0" smtClean="0">
                <a:solidFill>
                  <a:srgbClr val="FF0000"/>
                </a:solidFill>
              </a:rPr>
              <a:t>, Item, Customer, General Ledger Account, Profile and so on)</a:t>
            </a:r>
            <a:endParaRPr lang="en-ZA" b="1" dirty="0">
              <a:solidFill>
                <a:srgbClr val="FF000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927" y="1700808"/>
            <a:ext cx="7142163"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8805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Simple</a:t>
            </a:r>
            <a:r>
              <a:rPr lang="cs-CZ" dirty="0" smtClean="0"/>
              <a:t> </a:t>
            </a:r>
            <a:r>
              <a:rPr lang="cs-CZ" dirty="0" err="1" smtClean="0"/>
              <a:t>filter</a:t>
            </a:r>
            <a:endParaRPr lang="cs-CZ"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84783"/>
            <a:ext cx="7361237"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710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Multiple filter</a:t>
            </a:r>
            <a:endParaRPr lang="en-ZA"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788" y="1409700"/>
            <a:ext cx="7208837"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7880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ZA" dirty="0" smtClean="0"/>
              <a:t>Example of using help _filter criteria)</a:t>
            </a:r>
            <a:endParaRPr lang="en-ZA"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3024336"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556792"/>
            <a:ext cx="290512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Šipka doprava 2"/>
          <p:cNvSpPr/>
          <p:nvPr/>
        </p:nvSpPr>
        <p:spPr>
          <a:xfrm>
            <a:off x="2627784" y="2276872"/>
            <a:ext cx="165618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54475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ZA" dirty="0" smtClean="0"/>
              <a:t>Example of using help _filter criteria)</a:t>
            </a:r>
            <a:endParaRPr lang="en-ZA"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009" y="1484784"/>
            <a:ext cx="5040560" cy="4656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ravá složená závorka 3"/>
          <p:cNvSpPr/>
          <p:nvPr/>
        </p:nvSpPr>
        <p:spPr>
          <a:xfrm>
            <a:off x="6372200" y="1484784"/>
            <a:ext cx="360040" cy="46561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 name="TextovéPole 4"/>
          <p:cNvSpPr txBox="1"/>
          <p:nvPr/>
        </p:nvSpPr>
        <p:spPr>
          <a:xfrm>
            <a:off x="7092280" y="3812875"/>
            <a:ext cx="1842556" cy="1477328"/>
          </a:xfrm>
          <a:prstGeom prst="rect">
            <a:avLst/>
          </a:prstGeom>
          <a:noFill/>
        </p:spPr>
        <p:txBody>
          <a:bodyPr wrap="none" rtlCol="0">
            <a:spAutoFit/>
          </a:bodyPr>
          <a:lstStyle/>
          <a:p>
            <a:r>
              <a:rPr lang="en-ZA" dirty="0" smtClean="0"/>
              <a:t>Only part of it ! </a:t>
            </a:r>
          </a:p>
          <a:p>
            <a:r>
              <a:rPr lang="en-ZA" dirty="0" smtClean="0"/>
              <a:t>Will be presented</a:t>
            </a:r>
          </a:p>
          <a:p>
            <a:r>
              <a:rPr lang="en-ZA" dirty="0" smtClean="0"/>
              <a:t>by tutor and </a:t>
            </a:r>
          </a:p>
          <a:p>
            <a:r>
              <a:rPr lang="en-ZA" dirty="0" smtClean="0"/>
              <a:t>experienced by </a:t>
            </a:r>
          </a:p>
          <a:p>
            <a:r>
              <a:rPr lang="en-ZA" dirty="0" smtClean="0"/>
              <a:t>students …. </a:t>
            </a:r>
            <a:endParaRPr lang="en-ZA" dirty="0"/>
          </a:p>
        </p:txBody>
      </p:sp>
    </p:spTree>
    <p:extLst>
      <p:ext uri="{BB962C8B-B14F-4D97-AF65-F5344CB8AC3E}">
        <p14:creationId xmlns:p14="http://schemas.microsoft.com/office/powerpoint/2010/main" val="1336088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INTRO 1</a:t>
            </a:r>
            <a:endParaRPr lang="cs-CZ" dirty="0"/>
          </a:p>
        </p:txBody>
      </p:sp>
      <p:sp>
        <p:nvSpPr>
          <p:cNvPr id="3" name="Zástupný symbol pro obsah 2"/>
          <p:cNvSpPr>
            <a:spLocks noGrp="1"/>
          </p:cNvSpPr>
          <p:nvPr>
            <p:ph idx="1"/>
          </p:nvPr>
        </p:nvSpPr>
        <p:spPr>
          <a:xfrm>
            <a:off x="457200" y="1600200"/>
            <a:ext cx="8435280" cy="4525963"/>
          </a:xfrm>
        </p:spPr>
        <p:txBody>
          <a:bodyPr>
            <a:normAutofit lnSpcReduction="10000"/>
          </a:bodyPr>
          <a:lstStyle/>
          <a:p>
            <a:pPr lvl="0"/>
            <a:r>
              <a:rPr lang="en-GB" dirty="0"/>
              <a:t>Explain the concept of ERP and Microsoft Dynamics NAV </a:t>
            </a:r>
            <a:r>
              <a:rPr lang="en-GB" dirty="0" smtClean="0"/>
              <a:t>2016</a:t>
            </a:r>
            <a:r>
              <a:rPr lang="cs-CZ" dirty="0" smtClean="0"/>
              <a:t>W1</a:t>
            </a:r>
            <a:r>
              <a:rPr lang="en-GB" dirty="0" smtClean="0"/>
              <a:t> </a:t>
            </a:r>
            <a:endParaRPr lang="cs-CZ" dirty="0"/>
          </a:p>
          <a:p>
            <a:r>
              <a:rPr lang="en-GB" sz="2800" dirty="0"/>
              <a:t>ERP</a:t>
            </a:r>
            <a:r>
              <a:rPr lang="en-GB" b="1" dirty="0"/>
              <a:t> </a:t>
            </a:r>
            <a:r>
              <a:rPr lang="en-GB" sz="2800" dirty="0" smtClean="0"/>
              <a:t>=</a:t>
            </a:r>
            <a:r>
              <a:rPr lang="cs-CZ" sz="2800" dirty="0" smtClean="0"/>
              <a:t> </a:t>
            </a:r>
            <a:r>
              <a:rPr lang="en-GB" sz="2400" dirty="0" smtClean="0"/>
              <a:t>Enterprise </a:t>
            </a:r>
            <a:r>
              <a:rPr lang="en-GB" sz="2400" dirty="0"/>
              <a:t>Resource Planning System</a:t>
            </a:r>
            <a:endParaRPr lang="cs-CZ" sz="2400" dirty="0"/>
          </a:p>
          <a:p>
            <a:r>
              <a:rPr lang="en-GB" sz="2800" dirty="0"/>
              <a:t>Resources </a:t>
            </a:r>
            <a:r>
              <a:rPr lang="cs-CZ" sz="2800" dirty="0" smtClean="0"/>
              <a:t>=</a:t>
            </a:r>
            <a:r>
              <a:rPr lang="cs-CZ" b="1" dirty="0" smtClean="0"/>
              <a:t> </a:t>
            </a:r>
            <a:r>
              <a:rPr lang="en-GB" sz="2400" dirty="0" smtClean="0"/>
              <a:t>financial </a:t>
            </a:r>
            <a:r>
              <a:rPr lang="en-GB" sz="2400" dirty="0"/>
              <a:t>resources, machines, people, items,……. </a:t>
            </a:r>
            <a:endParaRPr lang="cs-CZ" sz="2400" dirty="0" smtClean="0"/>
          </a:p>
          <a:p>
            <a:r>
              <a:rPr lang="cs-CZ" sz="2400" dirty="0" smtClean="0"/>
              <a:t>Data </a:t>
            </a:r>
            <a:r>
              <a:rPr lang="en-ZA" sz="2400" dirty="0" smtClean="0"/>
              <a:t>= transactions having origin in :</a:t>
            </a:r>
          </a:p>
          <a:p>
            <a:pPr lvl="1"/>
            <a:r>
              <a:rPr lang="en-ZA" sz="2000" dirty="0" smtClean="0"/>
              <a:t>Posted documents (invoices, credit notes, deliveries, stock movement..)</a:t>
            </a:r>
          </a:p>
          <a:p>
            <a:pPr lvl="1"/>
            <a:r>
              <a:rPr lang="en-ZA" sz="2000" dirty="0" smtClean="0"/>
              <a:t>Hence the type of these transactions- entries</a:t>
            </a:r>
          </a:p>
          <a:p>
            <a:pPr lvl="2"/>
            <a:r>
              <a:rPr lang="en-ZA" sz="1600" dirty="0" smtClean="0"/>
              <a:t>Customer</a:t>
            </a:r>
          </a:p>
          <a:p>
            <a:pPr lvl="2"/>
            <a:r>
              <a:rPr lang="en-ZA" sz="1600" dirty="0" smtClean="0"/>
              <a:t>Vendor</a:t>
            </a:r>
          </a:p>
          <a:p>
            <a:pPr lvl="2"/>
            <a:r>
              <a:rPr lang="en-ZA" sz="1600" dirty="0" smtClean="0"/>
              <a:t>Item (</a:t>
            </a:r>
            <a:r>
              <a:rPr lang="cs-CZ" sz="1600" dirty="0" smtClean="0"/>
              <a:t>I</a:t>
            </a:r>
            <a:r>
              <a:rPr lang="en-ZA" sz="1600" dirty="0" err="1" smtClean="0"/>
              <a:t>nventory</a:t>
            </a:r>
            <a:r>
              <a:rPr lang="en-ZA" sz="1600" dirty="0" smtClean="0"/>
              <a:t>)</a:t>
            </a:r>
          </a:p>
          <a:p>
            <a:pPr lvl="2"/>
            <a:r>
              <a:rPr lang="en-ZA" sz="1600" dirty="0" smtClean="0"/>
              <a:t>General Ledger (Accounts)</a:t>
            </a:r>
            <a:endParaRPr lang="en-ZA" sz="1600" dirty="0"/>
          </a:p>
        </p:txBody>
      </p:sp>
      <p:sp>
        <p:nvSpPr>
          <p:cNvPr id="4" name="TextovéPole 3"/>
          <p:cNvSpPr txBox="1"/>
          <p:nvPr/>
        </p:nvSpPr>
        <p:spPr>
          <a:xfrm>
            <a:off x="251520" y="5914146"/>
            <a:ext cx="8544070" cy="646331"/>
          </a:xfrm>
          <a:prstGeom prst="rect">
            <a:avLst/>
          </a:prstGeom>
          <a:noFill/>
        </p:spPr>
        <p:txBody>
          <a:bodyPr wrap="none" rtlCol="0">
            <a:spAutoFit/>
          </a:bodyPr>
          <a:lstStyle/>
          <a:p>
            <a:r>
              <a:rPr lang="cs-CZ" b="1" dirty="0" err="1" smtClean="0">
                <a:solidFill>
                  <a:srgbClr val="FF0000"/>
                </a:solidFill>
              </a:rPr>
              <a:t>Linked</a:t>
            </a:r>
            <a:r>
              <a:rPr lang="cs-CZ" b="1" dirty="0" smtClean="0">
                <a:solidFill>
                  <a:srgbClr val="FF0000"/>
                </a:solidFill>
              </a:rPr>
              <a:t> to :</a:t>
            </a:r>
            <a:r>
              <a:rPr lang="cs-CZ" dirty="0" smtClean="0">
                <a:solidFill>
                  <a:srgbClr val="FF0000"/>
                </a:solidFill>
              </a:rPr>
              <a:t> </a:t>
            </a:r>
            <a:r>
              <a:rPr lang="en-GB" dirty="0">
                <a:solidFill>
                  <a:srgbClr val="FF0000"/>
                </a:solidFill>
              </a:rPr>
              <a:t>Simple scenario of the first and second ERP Microsoft Dynamics NAV session I.</a:t>
            </a:r>
            <a:endParaRPr lang="cs-CZ" dirty="0">
              <a:solidFill>
                <a:srgbClr val="FF0000"/>
              </a:solidFill>
            </a:endParaRPr>
          </a:p>
          <a:p>
            <a:endParaRPr lang="cs-CZ" dirty="0">
              <a:solidFill>
                <a:srgbClr val="FF0000"/>
              </a:solidFill>
            </a:endParaRPr>
          </a:p>
        </p:txBody>
      </p:sp>
    </p:spTree>
    <p:extLst>
      <p:ext uri="{BB962C8B-B14F-4D97-AF65-F5344CB8AC3E}">
        <p14:creationId xmlns:p14="http://schemas.microsoft.com/office/powerpoint/2010/main" val="1844766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Entries</a:t>
            </a:r>
            <a:r>
              <a:rPr lang="cs-CZ" dirty="0" smtClean="0"/>
              <a:t> and </a:t>
            </a:r>
            <a:r>
              <a:rPr lang="cs-CZ" dirty="0" err="1" smtClean="0"/>
              <a:t>their</a:t>
            </a:r>
            <a:r>
              <a:rPr lang="cs-CZ" dirty="0" smtClean="0"/>
              <a:t> use </a:t>
            </a:r>
            <a:endParaRPr lang="cs-CZ" dirty="0"/>
          </a:p>
        </p:txBody>
      </p:sp>
      <p:pic>
        <p:nvPicPr>
          <p:cNvPr id="4" name="Obrázek 3"/>
          <p:cNvPicPr/>
          <p:nvPr/>
        </p:nvPicPr>
        <p:blipFill>
          <a:blip r:embed="rId2"/>
          <a:stretch>
            <a:fillRect/>
          </a:stretch>
        </p:blipFill>
        <p:spPr>
          <a:xfrm>
            <a:off x="1115616" y="1403732"/>
            <a:ext cx="6768752" cy="4329524"/>
          </a:xfrm>
          <a:prstGeom prst="rect">
            <a:avLst/>
          </a:prstGeom>
        </p:spPr>
      </p:pic>
    </p:spTree>
    <p:extLst>
      <p:ext uri="{BB962C8B-B14F-4D97-AF65-F5344CB8AC3E}">
        <p14:creationId xmlns:p14="http://schemas.microsoft.com/office/powerpoint/2010/main" val="2985721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ZA" sz="2200" b="1" dirty="0" smtClean="0"/>
              <a:t>Report – example </a:t>
            </a:r>
            <a:r>
              <a:rPr lang="en-ZA" sz="2700" dirty="0" smtClean="0"/>
              <a:t>(</a:t>
            </a:r>
            <a:r>
              <a:rPr lang="en-ZA" sz="2400" dirty="0" smtClean="0"/>
              <a:t>data resource - </a:t>
            </a:r>
            <a:r>
              <a:rPr lang="en-ZA" sz="2400" dirty="0" smtClean="0">
                <a:solidFill>
                  <a:srgbClr val="FF0000"/>
                </a:solidFill>
              </a:rPr>
              <a:t>Customer Ledger Entries</a:t>
            </a:r>
            <a:r>
              <a:rPr lang="en-ZA" sz="2700" dirty="0" smtClean="0"/>
              <a:t>)</a:t>
            </a:r>
            <a:endParaRPr lang="en-ZA" sz="27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56792"/>
            <a:ext cx="6951663"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5369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8864" y="274638"/>
            <a:ext cx="8229600" cy="1143000"/>
          </a:xfrm>
        </p:spPr>
        <p:txBody>
          <a:bodyPr/>
          <a:lstStyle/>
          <a:p>
            <a:r>
              <a:rPr lang="cs-CZ" dirty="0" smtClean="0"/>
              <a:t>INTRO 2</a:t>
            </a:r>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2913451880"/>
              </p:ext>
            </p:extLst>
          </p:nvPr>
        </p:nvGraphicFramePr>
        <p:xfrm>
          <a:off x="611560" y="1340768"/>
          <a:ext cx="6096000" cy="293116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r>
                        <a:rPr lang="cs-CZ" dirty="0" err="1" smtClean="0"/>
                        <a:t>Customer</a:t>
                      </a:r>
                      <a:r>
                        <a:rPr lang="cs-CZ" baseline="0" dirty="0" smtClean="0"/>
                        <a:t> </a:t>
                      </a:r>
                      <a:r>
                        <a:rPr lang="cs-CZ" baseline="0" dirty="0" err="1" smtClean="0"/>
                        <a:t>number</a:t>
                      </a:r>
                      <a:endParaRPr lang="cs-CZ" dirty="0"/>
                    </a:p>
                  </a:txBody>
                  <a:tcPr/>
                </a:tc>
                <a:tc>
                  <a:txBody>
                    <a:bodyPr/>
                    <a:lstStyle/>
                    <a:p>
                      <a:r>
                        <a:rPr lang="cs-CZ" dirty="0" err="1" smtClean="0"/>
                        <a:t>Customer</a:t>
                      </a:r>
                      <a:r>
                        <a:rPr lang="cs-CZ" dirty="0" smtClean="0"/>
                        <a:t>  </a:t>
                      </a:r>
                      <a:r>
                        <a:rPr lang="cs-CZ" dirty="0" err="1" smtClean="0"/>
                        <a:t>name</a:t>
                      </a:r>
                      <a:endParaRPr lang="cs-CZ" dirty="0"/>
                    </a:p>
                  </a:txBody>
                  <a:tcPr/>
                </a:tc>
                <a:tc>
                  <a:txBody>
                    <a:bodyPr/>
                    <a:lstStyle/>
                    <a:p>
                      <a:r>
                        <a:rPr lang="cs-CZ" dirty="0" smtClean="0"/>
                        <a:t>Balance</a:t>
                      </a:r>
                    </a:p>
                    <a:p>
                      <a:endParaRPr lang="cs-CZ" dirty="0"/>
                    </a:p>
                  </a:txBody>
                  <a:tcPr/>
                </a:tc>
                <a:tc>
                  <a:txBody>
                    <a:bodyPr/>
                    <a:lstStyle/>
                    <a:p>
                      <a:r>
                        <a:rPr lang="cs-CZ" dirty="0" err="1" smtClean="0"/>
                        <a:t>Payment</a:t>
                      </a:r>
                      <a:r>
                        <a:rPr lang="cs-CZ" dirty="0" smtClean="0"/>
                        <a:t> </a:t>
                      </a:r>
                      <a:r>
                        <a:rPr lang="cs-CZ" dirty="0" err="1" smtClean="0"/>
                        <a:t>condition</a:t>
                      </a:r>
                      <a:endParaRPr lang="cs-CZ" dirty="0"/>
                    </a:p>
                  </a:txBody>
                  <a:tcPr/>
                </a:tc>
                <a:tc>
                  <a:txBody>
                    <a:bodyPr/>
                    <a:lstStyle/>
                    <a:p>
                      <a:r>
                        <a:rPr lang="cs-CZ" dirty="0" err="1" smtClean="0"/>
                        <a:t>Currency</a:t>
                      </a:r>
                      <a:endParaRPr lang="cs-CZ" dirty="0"/>
                    </a:p>
                  </a:txBody>
                  <a:tcPr/>
                </a:tc>
              </a:tr>
              <a:tr h="370840">
                <a:tc>
                  <a:txBody>
                    <a:bodyPr/>
                    <a:lstStyle/>
                    <a:p>
                      <a:r>
                        <a:rPr lang="cs-CZ" dirty="0" smtClean="0"/>
                        <a:t>10000</a:t>
                      </a:r>
                      <a:endParaRPr lang="cs-CZ" dirty="0"/>
                    </a:p>
                  </a:txBody>
                  <a:tcPr/>
                </a:tc>
                <a:tc>
                  <a:txBody>
                    <a:bodyPr/>
                    <a:lstStyle/>
                    <a:p>
                      <a:r>
                        <a:rPr lang="cs-CZ" dirty="0" smtClean="0"/>
                        <a:t>SW</a:t>
                      </a:r>
                      <a:r>
                        <a:rPr lang="cs-CZ" baseline="0" dirty="0" smtClean="0"/>
                        <a:t> </a:t>
                      </a:r>
                      <a:r>
                        <a:rPr lang="cs-CZ" baseline="0" dirty="0" err="1" smtClean="0"/>
                        <a:t>Kings</a:t>
                      </a:r>
                      <a:endParaRPr lang="cs-CZ" dirty="0"/>
                    </a:p>
                  </a:txBody>
                  <a:tcPr/>
                </a:tc>
                <a:tc>
                  <a:txBody>
                    <a:bodyPr/>
                    <a:lstStyle/>
                    <a:p>
                      <a:r>
                        <a:rPr lang="cs-CZ" dirty="0" smtClean="0"/>
                        <a:t>20000</a:t>
                      </a:r>
                      <a:endParaRPr lang="cs-CZ" dirty="0"/>
                    </a:p>
                  </a:txBody>
                  <a:tcPr/>
                </a:tc>
                <a:tc>
                  <a:txBody>
                    <a:bodyPr/>
                    <a:lstStyle/>
                    <a:p>
                      <a:r>
                        <a:rPr lang="cs-CZ" dirty="0" smtClean="0"/>
                        <a:t>1M</a:t>
                      </a:r>
                      <a:endParaRPr lang="cs-CZ" dirty="0"/>
                    </a:p>
                  </a:txBody>
                  <a:tcPr/>
                </a:tc>
                <a:tc>
                  <a:txBody>
                    <a:bodyPr/>
                    <a:lstStyle/>
                    <a:p>
                      <a:r>
                        <a:rPr lang="cs-CZ" dirty="0" smtClean="0"/>
                        <a:t>USD</a:t>
                      </a:r>
                      <a:endParaRPr lang="cs-CZ" dirty="0"/>
                    </a:p>
                  </a:txBody>
                  <a:tcPr/>
                </a:tc>
              </a:tr>
              <a:tr h="370840">
                <a:tc>
                  <a:txBody>
                    <a:bodyPr/>
                    <a:lstStyle/>
                    <a:p>
                      <a:r>
                        <a:rPr lang="cs-CZ" dirty="0" smtClean="0"/>
                        <a:t>20000</a:t>
                      </a:r>
                      <a:endParaRPr lang="cs-CZ" dirty="0"/>
                    </a:p>
                  </a:txBody>
                  <a:tcPr/>
                </a:tc>
                <a:tc>
                  <a:txBody>
                    <a:bodyPr/>
                    <a:lstStyle/>
                    <a:p>
                      <a:r>
                        <a:rPr lang="cs-CZ" dirty="0" err="1" smtClean="0"/>
                        <a:t>China</a:t>
                      </a:r>
                      <a:r>
                        <a:rPr lang="cs-CZ" dirty="0" smtClean="0"/>
                        <a:t> </a:t>
                      </a:r>
                      <a:r>
                        <a:rPr lang="cs-CZ" dirty="0" err="1" smtClean="0"/>
                        <a:t>computers</a:t>
                      </a:r>
                      <a:endParaRPr lang="cs-CZ" dirty="0"/>
                    </a:p>
                  </a:txBody>
                  <a:tcPr/>
                </a:tc>
                <a:tc>
                  <a:txBody>
                    <a:bodyPr/>
                    <a:lstStyle/>
                    <a:p>
                      <a:r>
                        <a:rPr lang="cs-CZ" dirty="0" smtClean="0"/>
                        <a:t>432444</a:t>
                      </a:r>
                      <a:endParaRPr lang="cs-CZ" dirty="0"/>
                    </a:p>
                  </a:txBody>
                  <a:tcPr/>
                </a:tc>
                <a:tc>
                  <a:txBody>
                    <a:bodyPr/>
                    <a:lstStyle/>
                    <a:p>
                      <a:r>
                        <a:rPr lang="cs-CZ" dirty="0" smtClean="0"/>
                        <a:t>21D</a:t>
                      </a:r>
                      <a:endParaRPr lang="cs-CZ" dirty="0"/>
                    </a:p>
                  </a:txBody>
                  <a:tcPr/>
                </a:tc>
                <a:tc>
                  <a:txBody>
                    <a:bodyPr/>
                    <a:lstStyle/>
                    <a:p>
                      <a:r>
                        <a:rPr lang="cs-CZ" dirty="0" smtClean="0"/>
                        <a:t>USD</a:t>
                      </a:r>
                      <a:endParaRPr lang="cs-CZ" dirty="0"/>
                    </a:p>
                  </a:txBody>
                  <a:tcPr/>
                </a:tc>
              </a:tr>
              <a:tr h="370840">
                <a:tc>
                  <a:txBody>
                    <a:bodyPr/>
                    <a:lstStyle/>
                    <a:p>
                      <a:r>
                        <a:rPr lang="cs-CZ" dirty="0" smtClean="0"/>
                        <a:t>30000</a:t>
                      </a:r>
                    </a:p>
                    <a:p>
                      <a:endParaRPr lang="cs-CZ" dirty="0"/>
                    </a:p>
                  </a:txBody>
                  <a:tcPr/>
                </a:tc>
                <a:tc>
                  <a:txBody>
                    <a:bodyPr/>
                    <a:lstStyle/>
                    <a:p>
                      <a:r>
                        <a:rPr lang="cs-CZ" dirty="0" err="1" smtClean="0"/>
                        <a:t>Navertica</a:t>
                      </a:r>
                      <a:endParaRPr lang="cs-CZ" dirty="0"/>
                    </a:p>
                  </a:txBody>
                  <a:tcPr/>
                </a:tc>
                <a:tc>
                  <a:txBody>
                    <a:bodyPr/>
                    <a:lstStyle/>
                    <a:p>
                      <a:r>
                        <a:rPr lang="cs-CZ" dirty="0" smtClean="0"/>
                        <a:t>9</a:t>
                      </a:r>
                      <a:endParaRPr lang="cs-CZ" dirty="0"/>
                    </a:p>
                  </a:txBody>
                  <a:tcPr/>
                </a:tc>
                <a:tc>
                  <a:txBody>
                    <a:bodyPr/>
                    <a:lstStyle/>
                    <a:p>
                      <a:r>
                        <a:rPr lang="cs-CZ" dirty="0" smtClean="0"/>
                        <a:t>14D</a:t>
                      </a:r>
                      <a:endParaRPr lang="cs-CZ" dirty="0"/>
                    </a:p>
                  </a:txBody>
                  <a:tcPr/>
                </a:tc>
                <a:tc>
                  <a:txBody>
                    <a:bodyPr/>
                    <a:lstStyle/>
                    <a:p>
                      <a:r>
                        <a:rPr lang="cs-CZ" dirty="0" smtClean="0"/>
                        <a:t>CZK</a:t>
                      </a:r>
                      <a:endParaRPr lang="cs-CZ" dirty="0"/>
                    </a:p>
                  </a:txBody>
                  <a:tcPr/>
                </a:tc>
              </a:tr>
              <a:tr h="370840">
                <a:tc>
                  <a:txBody>
                    <a:bodyPr/>
                    <a:lstStyle/>
                    <a:p>
                      <a:r>
                        <a:rPr lang="cs-CZ" dirty="0" smtClean="0"/>
                        <a:t>40000</a:t>
                      </a:r>
                      <a:endParaRPr lang="cs-CZ" dirty="0"/>
                    </a:p>
                  </a:txBody>
                  <a:tcPr/>
                </a:tc>
                <a:tc>
                  <a:txBody>
                    <a:bodyPr/>
                    <a:lstStyle/>
                    <a:p>
                      <a:r>
                        <a:rPr lang="cs-CZ" dirty="0" err="1" smtClean="0"/>
                        <a:t>Berlin</a:t>
                      </a:r>
                      <a:r>
                        <a:rPr lang="cs-CZ" dirty="0" smtClean="0"/>
                        <a:t> </a:t>
                      </a:r>
                      <a:r>
                        <a:rPr lang="cs-CZ" dirty="0" err="1" smtClean="0"/>
                        <a:t>Experts</a:t>
                      </a:r>
                      <a:endParaRPr lang="cs-CZ" dirty="0"/>
                    </a:p>
                  </a:txBody>
                  <a:tcPr/>
                </a:tc>
                <a:tc>
                  <a:txBody>
                    <a:bodyPr/>
                    <a:lstStyle/>
                    <a:p>
                      <a:r>
                        <a:rPr lang="cs-CZ" dirty="0" smtClean="0"/>
                        <a:t>20002</a:t>
                      </a:r>
                      <a:endParaRPr lang="cs-CZ" dirty="0"/>
                    </a:p>
                  </a:txBody>
                  <a:tcPr/>
                </a:tc>
                <a:tc>
                  <a:txBody>
                    <a:bodyPr/>
                    <a:lstStyle/>
                    <a:p>
                      <a:r>
                        <a:rPr lang="cs-CZ" dirty="0" smtClean="0"/>
                        <a:t>1W</a:t>
                      </a:r>
                      <a:endParaRPr lang="cs-CZ" dirty="0"/>
                    </a:p>
                  </a:txBody>
                  <a:tcPr/>
                </a:tc>
                <a:tc>
                  <a:txBody>
                    <a:bodyPr/>
                    <a:lstStyle/>
                    <a:p>
                      <a:r>
                        <a:rPr lang="cs-CZ" dirty="0" smtClean="0"/>
                        <a:t>EUR</a:t>
                      </a:r>
                      <a:endParaRPr lang="cs-CZ" dirty="0"/>
                    </a:p>
                  </a:txBody>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9956" y="3717032"/>
            <a:ext cx="3683169" cy="268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ravá složená závorka 4"/>
          <p:cNvSpPr/>
          <p:nvPr/>
        </p:nvSpPr>
        <p:spPr>
          <a:xfrm>
            <a:off x="6876256" y="1340768"/>
            <a:ext cx="216024" cy="27363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6" name="TextovéPole 5"/>
          <p:cNvSpPr txBox="1"/>
          <p:nvPr/>
        </p:nvSpPr>
        <p:spPr>
          <a:xfrm>
            <a:off x="7224812" y="2524254"/>
            <a:ext cx="620554" cy="369332"/>
          </a:xfrm>
          <a:prstGeom prst="rect">
            <a:avLst/>
          </a:prstGeom>
          <a:noFill/>
        </p:spPr>
        <p:txBody>
          <a:bodyPr wrap="none" rtlCol="0">
            <a:spAutoFit/>
          </a:bodyPr>
          <a:lstStyle/>
          <a:p>
            <a:r>
              <a:rPr lang="cs-CZ" dirty="0" smtClean="0"/>
              <a:t>Data</a:t>
            </a:r>
            <a:endParaRPr lang="cs-CZ" dirty="0"/>
          </a:p>
        </p:txBody>
      </p:sp>
      <p:sp>
        <p:nvSpPr>
          <p:cNvPr id="8" name="Pravá složená závorka 7"/>
          <p:cNvSpPr/>
          <p:nvPr/>
        </p:nvSpPr>
        <p:spPr>
          <a:xfrm>
            <a:off x="7427077" y="3717032"/>
            <a:ext cx="216024" cy="27363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TextovéPole 8"/>
          <p:cNvSpPr txBox="1"/>
          <p:nvPr/>
        </p:nvSpPr>
        <p:spPr>
          <a:xfrm>
            <a:off x="7675970" y="4581128"/>
            <a:ext cx="1113510" cy="1200329"/>
          </a:xfrm>
          <a:prstGeom prst="rect">
            <a:avLst/>
          </a:prstGeom>
          <a:noFill/>
        </p:spPr>
        <p:txBody>
          <a:bodyPr wrap="none" rtlCol="0">
            <a:spAutoFit/>
          </a:bodyPr>
          <a:lstStyle/>
          <a:p>
            <a:r>
              <a:rPr lang="cs-CZ" dirty="0" err="1" smtClean="0"/>
              <a:t>How</a:t>
            </a:r>
            <a:r>
              <a:rPr lang="cs-CZ" dirty="0" smtClean="0"/>
              <a:t> to </a:t>
            </a:r>
          </a:p>
          <a:p>
            <a:r>
              <a:rPr lang="cs-CZ" dirty="0" err="1" smtClean="0"/>
              <a:t>see</a:t>
            </a:r>
            <a:r>
              <a:rPr lang="cs-CZ" dirty="0" smtClean="0"/>
              <a:t> </a:t>
            </a:r>
          </a:p>
          <a:p>
            <a:r>
              <a:rPr lang="cs-CZ" dirty="0" smtClean="0"/>
              <a:t>data</a:t>
            </a:r>
          </a:p>
          <a:p>
            <a:r>
              <a:rPr lang="cs-CZ" dirty="0" smtClean="0"/>
              <a:t>(</a:t>
            </a:r>
            <a:r>
              <a:rPr lang="cs-CZ" dirty="0" err="1" smtClean="0"/>
              <a:t>Window</a:t>
            </a:r>
            <a:r>
              <a:rPr lang="cs-CZ" dirty="0" smtClean="0"/>
              <a:t>)</a:t>
            </a:r>
            <a:endParaRPr lang="cs-CZ" dirty="0"/>
          </a:p>
        </p:txBody>
      </p:sp>
    </p:spTree>
    <p:extLst>
      <p:ext uri="{BB962C8B-B14F-4D97-AF65-F5344CB8AC3E}">
        <p14:creationId xmlns:p14="http://schemas.microsoft.com/office/powerpoint/2010/main" val="47177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INTRO 3 – </a:t>
            </a:r>
            <a:r>
              <a:rPr lang="cs-CZ" dirty="0" err="1" smtClean="0"/>
              <a:t>Customer</a:t>
            </a:r>
            <a:r>
              <a:rPr lang="cs-CZ" dirty="0" smtClean="0"/>
              <a:t> </a:t>
            </a:r>
            <a:r>
              <a:rPr lang="cs-CZ" dirty="0" err="1" smtClean="0"/>
              <a:t>card</a:t>
            </a:r>
            <a:r>
              <a:rPr lang="cs-CZ" dirty="0" smtClean="0"/>
              <a:t> –part </a:t>
            </a:r>
            <a:r>
              <a:rPr lang="cs-CZ" dirty="0" err="1" smtClean="0"/>
              <a:t>of</a:t>
            </a:r>
            <a:r>
              <a:rPr lang="cs-CZ" dirty="0" smtClean="0"/>
              <a:t> </a:t>
            </a:r>
            <a:r>
              <a:rPr lang="cs-CZ" dirty="0" err="1" smtClean="0"/>
              <a:t>it</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67006"/>
            <a:ext cx="7184101" cy="2288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Přímá spojnice se šipkou 6"/>
          <p:cNvCxnSpPr/>
          <p:nvPr/>
        </p:nvCxnSpPr>
        <p:spPr>
          <a:xfrm flipV="1">
            <a:off x="5004048" y="2811345"/>
            <a:ext cx="792088" cy="20578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p:nvPr/>
        </p:nvCxnSpPr>
        <p:spPr>
          <a:xfrm flipH="1" flipV="1">
            <a:off x="3347864" y="2636913"/>
            <a:ext cx="1656184" cy="22322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4644008" y="4941168"/>
            <a:ext cx="1664534" cy="369332"/>
          </a:xfrm>
          <a:prstGeom prst="rect">
            <a:avLst/>
          </a:prstGeom>
          <a:noFill/>
        </p:spPr>
        <p:txBody>
          <a:bodyPr wrap="square" rtlCol="0">
            <a:spAutoFit/>
          </a:bodyPr>
          <a:lstStyle/>
          <a:p>
            <a:r>
              <a:rPr lang="cs-CZ" dirty="0" err="1" smtClean="0">
                <a:solidFill>
                  <a:srgbClr val="0070C0"/>
                </a:solidFill>
              </a:rPr>
              <a:t>Fields</a:t>
            </a:r>
            <a:endParaRPr lang="cs-CZ" dirty="0">
              <a:solidFill>
                <a:srgbClr val="0070C0"/>
              </a:solidFill>
            </a:endParaRPr>
          </a:p>
        </p:txBody>
      </p:sp>
      <p:cxnSp>
        <p:nvCxnSpPr>
          <p:cNvPr id="13" name="Přímá spojnice se šipkou 12"/>
          <p:cNvCxnSpPr/>
          <p:nvPr/>
        </p:nvCxnSpPr>
        <p:spPr>
          <a:xfrm>
            <a:off x="7107449" y="2708920"/>
            <a:ext cx="0" cy="201622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6460942" y="4725144"/>
            <a:ext cx="2143506" cy="1200329"/>
          </a:xfrm>
          <a:prstGeom prst="rect">
            <a:avLst/>
          </a:prstGeom>
          <a:noFill/>
        </p:spPr>
        <p:txBody>
          <a:bodyPr wrap="square" rtlCol="0">
            <a:spAutoFit/>
          </a:bodyPr>
          <a:lstStyle/>
          <a:p>
            <a:r>
              <a:rPr lang="cs-CZ" dirty="0" err="1" smtClean="0"/>
              <a:t>Important</a:t>
            </a:r>
            <a:r>
              <a:rPr lang="cs-CZ" dirty="0" smtClean="0"/>
              <a:t> </a:t>
            </a:r>
            <a:r>
              <a:rPr lang="cs-CZ" dirty="0" err="1" smtClean="0"/>
              <a:t>information</a:t>
            </a:r>
            <a:r>
              <a:rPr lang="cs-CZ" dirty="0" smtClean="0"/>
              <a:t> </a:t>
            </a:r>
            <a:r>
              <a:rPr lang="cs-CZ" dirty="0" err="1" smtClean="0"/>
              <a:t>having</a:t>
            </a:r>
            <a:r>
              <a:rPr lang="cs-CZ" dirty="0" smtClean="0"/>
              <a:t> </a:t>
            </a:r>
            <a:r>
              <a:rPr lang="cs-CZ" dirty="0" err="1" smtClean="0"/>
              <a:t>origin</a:t>
            </a:r>
            <a:r>
              <a:rPr lang="cs-CZ" dirty="0" smtClean="0"/>
              <a:t> in </a:t>
            </a:r>
            <a:r>
              <a:rPr lang="cs-CZ" dirty="0" err="1" smtClean="0"/>
              <a:t>transactions-entries</a:t>
            </a:r>
            <a:endParaRPr lang="cs-CZ" dirty="0"/>
          </a:p>
        </p:txBody>
      </p:sp>
      <p:sp>
        <p:nvSpPr>
          <p:cNvPr id="15" name="TextovéPole 14"/>
          <p:cNvSpPr txBox="1"/>
          <p:nvPr/>
        </p:nvSpPr>
        <p:spPr>
          <a:xfrm>
            <a:off x="2341399" y="5556141"/>
            <a:ext cx="3101875" cy="646331"/>
          </a:xfrm>
          <a:prstGeom prst="rect">
            <a:avLst/>
          </a:prstGeom>
          <a:noFill/>
        </p:spPr>
        <p:txBody>
          <a:bodyPr wrap="none" rtlCol="0">
            <a:spAutoFit/>
          </a:bodyPr>
          <a:lstStyle/>
          <a:p>
            <a:pPr lvl="0"/>
            <a:r>
              <a:rPr lang="en-GB" dirty="0"/>
              <a:t>Data + Structure = Information </a:t>
            </a:r>
            <a:endParaRPr lang="cs-CZ" dirty="0"/>
          </a:p>
          <a:p>
            <a:endParaRPr lang="cs-CZ" dirty="0"/>
          </a:p>
        </p:txBody>
      </p:sp>
      <p:cxnSp>
        <p:nvCxnSpPr>
          <p:cNvPr id="18" name="Přímá spojnice se šipkou 17"/>
          <p:cNvCxnSpPr/>
          <p:nvPr/>
        </p:nvCxnSpPr>
        <p:spPr>
          <a:xfrm>
            <a:off x="5400092" y="5733256"/>
            <a:ext cx="9084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039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INTRO 4 – </a:t>
            </a:r>
            <a:r>
              <a:rPr lang="cs-CZ" dirty="0" err="1" smtClean="0"/>
              <a:t>Customer</a:t>
            </a:r>
            <a:r>
              <a:rPr lang="cs-CZ" dirty="0" smtClean="0"/>
              <a:t> </a:t>
            </a:r>
            <a:r>
              <a:rPr lang="cs-CZ" dirty="0" err="1" smtClean="0"/>
              <a:t>entries</a:t>
            </a:r>
            <a:endParaRPr lang="cs-CZ"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96752"/>
            <a:ext cx="7184101" cy="2288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245" y="2924944"/>
            <a:ext cx="7264946" cy="3224252"/>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0" name="Přímá spojnice se šipkou 9"/>
          <p:cNvCxnSpPr/>
          <p:nvPr/>
        </p:nvCxnSpPr>
        <p:spPr>
          <a:xfrm>
            <a:off x="7100664" y="2429272"/>
            <a:ext cx="0" cy="49567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3563888" y="3300765"/>
            <a:ext cx="3339247" cy="369332"/>
          </a:xfrm>
          <a:prstGeom prst="rect">
            <a:avLst/>
          </a:prstGeom>
          <a:noFill/>
        </p:spPr>
        <p:txBody>
          <a:bodyPr wrap="none" rtlCol="0">
            <a:spAutoFit/>
          </a:bodyPr>
          <a:lstStyle/>
          <a:p>
            <a:r>
              <a:rPr lang="cs-CZ" dirty="0" err="1" smtClean="0"/>
              <a:t>What</a:t>
            </a:r>
            <a:r>
              <a:rPr lang="cs-CZ" dirty="0" smtClean="0"/>
              <a:t> has </a:t>
            </a:r>
            <a:r>
              <a:rPr lang="cs-CZ" dirty="0" err="1" smtClean="0"/>
              <a:t>been</a:t>
            </a:r>
            <a:r>
              <a:rPr lang="cs-CZ" dirty="0" smtClean="0"/>
              <a:t> </a:t>
            </a:r>
            <a:r>
              <a:rPr lang="cs-CZ" dirty="0" err="1" smtClean="0"/>
              <a:t>posted</a:t>
            </a:r>
            <a:r>
              <a:rPr lang="cs-CZ" dirty="0" smtClean="0"/>
              <a:t> in </a:t>
            </a:r>
            <a:r>
              <a:rPr lang="cs-CZ" dirty="0" err="1" smtClean="0"/>
              <a:t>the</a:t>
            </a:r>
            <a:r>
              <a:rPr lang="cs-CZ" dirty="0" smtClean="0"/>
              <a:t> past</a:t>
            </a:r>
            <a:endParaRPr lang="cs-CZ" dirty="0"/>
          </a:p>
        </p:txBody>
      </p:sp>
    </p:spTree>
    <p:extLst>
      <p:ext uri="{BB962C8B-B14F-4D97-AF65-F5344CB8AC3E}">
        <p14:creationId xmlns:p14="http://schemas.microsoft.com/office/powerpoint/2010/main" val="256247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 calcmode="lin" valueType="num">
                                      <p:cBhvr additive="base">
                                        <p:cTn id="17" dur="500" fill="hold"/>
                                        <p:tgtEl>
                                          <p:spTgt spid="3075"/>
                                        </p:tgtEl>
                                        <p:attrNameLst>
                                          <p:attrName>ppt_x</p:attrName>
                                        </p:attrNameLst>
                                      </p:cBhvr>
                                      <p:tavLst>
                                        <p:tav tm="0">
                                          <p:val>
                                            <p:strVal val="#ppt_x"/>
                                          </p:val>
                                        </p:tav>
                                        <p:tav tm="100000">
                                          <p:val>
                                            <p:strVal val="#ppt_x"/>
                                          </p:val>
                                        </p:tav>
                                      </p:tavLst>
                                    </p:anim>
                                    <p:anim calcmode="lin" valueType="num">
                                      <p:cBhvr additive="base">
                                        <p:cTn id="1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 calcmode="lin" valueType="num">
                                      <p:cBhvr additive="base">
                                        <p:cTn id="2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INTRO 5 – </a:t>
            </a:r>
            <a:r>
              <a:rPr lang="cs-CZ" sz="2700" dirty="0" err="1" smtClean="0"/>
              <a:t>Customer</a:t>
            </a:r>
            <a:r>
              <a:rPr lang="cs-CZ" sz="2700" dirty="0" smtClean="0"/>
              <a:t> </a:t>
            </a:r>
            <a:r>
              <a:rPr lang="cs-CZ" sz="2700" dirty="0" err="1" smtClean="0"/>
              <a:t>document</a:t>
            </a:r>
            <a:r>
              <a:rPr lang="cs-CZ" sz="2700" dirty="0" smtClean="0"/>
              <a:t>- </a:t>
            </a:r>
            <a:r>
              <a:rPr lang="cs-CZ" sz="2700" dirty="0" err="1" smtClean="0">
                <a:solidFill>
                  <a:srgbClr val="C00000"/>
                </a:solidFill>
              </a:rPr>
              <a:t>navigation</a:t>
            </a:r>
            <a:endParaRPr lang="cs-CZ" sz="2700" dirty="0">
              <a:solidFill>
                <a:srgbClr val="C0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7264946" cy="3224252"/>
          </a:xfrm>
          <a:prstGeom prst="rect">
            <a:avLst/>
          </a:prstGeom>
          <a:noFill/>
          <a:ln w="158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Přímá spojnice se šipkou 4"/>
          <p:cNvCxnSpPr/>
          <p:nvPr/>
        </p:nvCxnSpPr>
        <p:spPr>
          <a:xfrm>
            <a:off x="2964593" y="4605216"/>
            <a:ext cx="743311"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371321"/>
            <a:ext cx="5065018" cy="51281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596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INTRO 6 – </a:t>
            </a:r>
            <a:r>
              <a:rPr lang="cs-CZ" dirty="0" err="1" smtClean="0"/>
              <a:t>What</a:t>
            </a:r>
            <a:r>
              <a:rPr lang="cs-CZ" dirty="0" smtClean="0"/>
              <a:t> </a:t>
            </a:r>
            <a:r>
              <a:rPr lang="cs-CZ" dirty="0" err="1" smtClean="0"/>
              <a:t>is</a:t>
            </a:r>
            <a:r>
              <a:rPr lang="cs-CZ" dirty="0" smtClean="0"/>
              <a:t> ERP 1</a:t>
            </a:r>
            <a:endParaRPr lang="cs-CZ" dirty="0"/>
          </a:p>
        </p:txBody>
      </p:sp>
      <p:sp>
        <p:nvSpPr>
          <p:cNvPr id="4" name="Obdélník 3"/>
          <p:cNvSpPr/>
          <p:nvPr/>
        </p:nvSpPr>
        <p:spPr>
          <a:xfrm>
            <a:off x="539552" y="1484784"/>
            <a:ext cx="7560840" cy="1477328"/>
          </a:xfrm>
          <a:prstGeom prst="rect">
            <a:avLst/>
          </a:prstGeom>
        </p:spPr>
        <p:txBody>
          <a:bodyPr wrap="square">
            <a:spAutoFit/>
          </a:bodyPr>
          <a:lstStyle/>
          <a:p>
            <a:r>
              <a:rPr lang="en-GB" dirty="0"/>
              <a:t>So </a:t>
            </a:r>
            <a:r>
              <a:rPr lang="cs-CZ" dirty="0" err="1" smtClean="0"/>
              <a:t>our</a:t>
            </a:r>
            <a:r>
              <a:rPr lang="cs-CZ" dirty="0" smtClean="0"/>
              <a:t> </a:t>
            </a:r>
            <a:r>
              <a:rPr lang="en-GB" dirty="0" smtClean="0"/>
              <a:t>Microsoft </a:t>
            </a:r>
            <a:r>
              <a:rPr lang="en-GB" dirty="0"/>
              <a:t>Dynamics NAV is an ERP system.  But why is it an ERP system? What are the main features of an ERP system and how do we recognize these in Microsoft Dynamics NAV? </a:t>
            </a:r>
            <a:endParaRPr lang="cs-CZ" dirty="0" smtClean="0"/>
          </a:p>
          <a:p>
            <a:r>
              <a:rPr lang="en-GB" dirty="0" smtClean="0"/>
              <a:t>Let's </a:t>
            </a:r>
            <a:r>
              <a:rPr lang="en-GB" dirty="0"/>
              <a:t>have a look at the overview slide.  So one of the challenges that some companies might have to address is the one </a:t>
            </a:r>
            <a:r>
              <a:rPr lang="en-GB" b="1" dirty="0"/>
              <a:t>of island systems</a:t>
            </a:r>
            <a:r>
              <a:rPr lang="en-GB" dirty="0"/>
              <a:t>.  </a:t>
            </a:r>
            <a:endParaRPr lang="cs-CZ" dirty="0"/>
          </a:p>
        </p:txBody>
      </p:sp>
      <p:pic>
        <p:nvPicPr>
          <p:cNvPr id="5" name="Obrázek 4"/>
          <p:cNvPicPr/>
          <p:nvPr/>
        </p:nvPicPr>
        <p:blipFill>
          <a:blip r:embed="rId2"/>
          <a:stretch>
            <a:fillRect/>
          </a:stretch>
        </p:blipFill>
        <p:spPr>
          <a:xfrm>
            <a:off x="683568" y="3212976"/>
            <a:ext cx="4392568" cy="2973591"/>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8267" y="3645024"/>
            <a:ext cx="4416893" cy="2953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254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INTRO 7 – </a:t>
            </a:r>
            <a:r>
              <a:rPr lang="cs-CZ" dirty="0" err="1" smtClean="0"/>
              <a:t>What</a:t>
            </a:r>
            <a:r>
              <a:rPr lang="cs-CZ" dirty="0" smtClean="0"/>
              <a:t> </a:t>
            </a:r>
            <a:r>
              <a:rPr lang="cs-CZ" dirty="0" err="1" smtClean="0"/>
              <a:t>is</a:t>
            </a:r>
            <a:r>
              <a:rPr lang="cs-CZ" dirty="0" smtClean="0"/>
              <a:t> ERP 2</a:t>
            </a:r>
            <a:endParaRPr lang="cs-CZ"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628800"/>
            <a:ext cx="5754687"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481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INTRO 8 – </a:t>
            </a:r>
            <a:r>
              <a:rPr lang="cs-CZ" dirty="0" err="1" smtClean="0"/>
              <a:t>What</a:t>
            </a:r>
            <a:r>
              <a:rPr lang="cs-CZ" dirty="0" smtClean="0"/>
              <a:t> </a:t>
            </a:r>
            <a:r>
              <a:rPr lang="cs-CZ" dirty="0" err="1" smtClean="0"/>
              <a:t>is</a:t>
            </a:r>
            <a:r>
              <a:rPr lang="cs-CZ" dirty="0" smtClean="0"/>
              <a:t> ERP 3</a:t>
            </a:r>
            <a:endParaRPr lang="cs-CZ" dirty="0"/>
          </a:p>
        </p:txBody>
      </p:sp>
      <p:sp>
        <p:nvSpPr>
          <p:cNvPr id="4" name="Obdélník 3"/>
          <p:cNvSpPr/>
          <p:nvPr/>
        </p:nvSpPr>
        <p:spPr>
          <a:xfrm>
            <a:off x="899592" y="1859340"/>
            <a:ext cx="7056784" cy="1754326"/>
          </a:xfrm>
          <a:prstGeom prst="rect">
            <a:avLst/>
          </a:prstGeom>
        </p:spPr>
        <p:txBody>
          <a:bodyPr wrap="square">
            <a:spAutoFit/>
          </a:bodyPr>
          <a:lstStyle/>
          <a:p>
            <a:r>
              <a:rPr lang="en-GB" dirty="0"/>
              <a:t>So everyone working with the system, for example, the bookkeeper in financial management, the sales representative in sales and marketing, the warehouse worker in the warehouse management, the HR manager in human resources and so on, so they all work with the system in their specific application department but with a </a:t>
            </a:r>
            <a:r>
              <a:rPr lang="en-GB" b="1" dirty="0"/>
              <a:t>common database</a:t>
            </a:r>
            <a:r>
              <a:rPr lang="en-GB" dirty="0"/>
              <a:t>.  And that's very, very important.  </a:t>
            </a:r>
            <a:r>
              <a:rPr lang="en-GB" b="1" dirty="0"/>
              <a:t>That's one of the main features of an ERP system</a:t>
            </a:r>
            <a:r>
              <a:rPr lang="en-GB" dirty="0"/>
              <a:t>. </a:t>
            </a:r>
            <a:endParaRPr lang="cs-CZ" dirty="0"/>
          </a:p>
        </p:txBody>
      </p:sp>
    </p:spTree>
    <p:extLst>
      <p:ext uri="{BB962C8B-B14F-4D97-AF65-F5344CB8AC3E}">
        <p14:creationId xmlns:p14="http://schemas.microsoft.com/office/powerpoint/2010/main" val="49472994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486</Words>
  <Application>Microsoft Office PowerPoint</Application>
  <PresentationFormat>Předvádění na obrazovce (4:3)</PresentationFormat>
  <Paragraphs>109</Paragraphs>
  <Slides>21</Slides>
  <Notes>1</Notes>
  <HiddenSlides>0</HiddenSlides>
  <MMClips>0</MMClips>
  <ScaleCrop>false</ScaleCrop>
  <HeadingPairs>
    <vt:vector size="4" baseType="variant">
      <vt:variant>
        <vt:lpstr>Motiv</vt:lpstr>
      </vt:variant>
      <vt:variant>
        <vt:i4>1</vt:i4>
      </vt:variant>
      <vt:variant>
        <vt:lpstr>Nadpisy snímků</vt:lpstr>
      </vt:variant>
      <vt:variant>
        <vt:i4>21</vt:i4>
      </vt:variant>
    </vt:vector>
  </HeadingPairs>
  <TitlesOfParts>
    <vt:vector size="22" baseType="lpstr">
      <vt:lpstr>Motiv systému Office</vt:lpstr>
      <vt:lpstr>MS Dynamics NAV Intro 1  </vt:lpstr>
      <vt:lpstr>INTRO 1</vt:lpstr>
      <vt:lpstr>INTRO 2</vt:lpstr>
      <vt:lpstr>INTRO 3 – Customer card –part of it</vt:lpstr>
      <vt:lpstr>INTRO 4 – Customer entries</vt:lpstr>
      <vt:lpstr>INTRO 5 – Customer document- navigation</vt:lpstr>
      <vt:lpstr>INTRO 6 – What is ERP 1</vt:lpstr>
      <vt:lpstr>INTRO 7 – What is ERP 2</vt:lpstr>
      <vt:lpstr>INTRO 8 – What is ERP 3</vt:lpstr>
      <vt:lpstr>INTRO 9 – Basics of working space</vt:lpstr>
      <vt:lpstr>Pages</vt:lpstr>
      <vt:lpstr>Card page – first tab only </vt:lpstr>
      <vt:lpstr>Document page</vt:lpstr>
      <vt:lpstr>Matrix window (form)</vt:lpstr>
      <vt:lpstr>INTRO 10 – Searching window</vt:lpstr>
      <vt:lpstr>Simple filter</vt:lpstr>
      <vt:lpstr>Multiple filter</vt:lpstr>
      <vt:lpstr>Example of using help _filter criteria)</vt:lpstr>
      <vt:lpstr>Example of using help _filter criteria)</vt:lpstr>
      <vt:lpstr>Entries and their use </vt:lpstr>
      <vt:lpstr>Report – example (data resource - Customer Ledger Entries)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Dynamics NAV Intro 1  </dc:title>
  <dc:creator>Skorkovsky Jaromir</dc:creator>
  <cp:lastModifiedBy>Skorkovsky Jaromir</cp:lastModifiedBy>
  <cp:revision>14</cp:revision>
  <dcterms:created xsi:type="dcterms:W3CDTF">2017-09-19T08:42:14Z</dcterms:created>
  <dcterms:modified xsi:type="dcterms:W3CDTF">2017-09-19T10:15:38Z</dcterms:modified>
</cp:coreProperties>
</file>