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82" r:id="rId4"/>
    <p:sldId id="267" r:id="rId5"/>
    <p:sldId id="264" r:id="rId6"/>
    <p:sldId id="266" r:id="rId7"/>
    <p:sldId id="265" r:id="rId8"/>
    <p:sldId id="263" r:id="rId9"/>
    <p:sldId id="268" r:id="rId10"/>
    <p:sldId id="262" r:id="rId11"/>
    <p:sldId id="259" r:id="rId12"/>
    <p:sldId id="269" r:id="rId13"/>
    <p:sldId id="271" r:id="rId14"/>
    <p:sldId id="270" r:id="rId15"/>
    <p:sldId id="272" r:id="rId16"/>
    <p:sldId id="273" r:id="rId17"/>
    <p:sldId id="260" r:id="rId18"/>
    <p:sldId id="274" r:id="rId19"/>
    <p:sldId id="275" r:id="rId20"/>
    <p:sldId id="276" r:id="rId21"/>
    <p:sldId id="277" r:id="rId22"/>
    <p:sldId id="281" r:id="rId23"/>
    <p:sldId id="283" r:id="rId24"/>
    <p:sldId id="284" r:id="rId25"/>
    <p:sldId id="285" r:id="rId26"/>
    <p:sldId id="286" r:id="rId27"/>
    <p:sldId id="289" r:id="rId28"/>
    <p:sldId id="290" r:id="rId29"/>
    <p:sldId id="287" r:id="rId30"/>
    <p:sldId id="291" r:id="rId31"/>
    <p:sldId id="301" r:id="rId32"/>
    <p:sldId id="292" r:id="rId33"/>
    <p:sldId id="296" r:id="rId34"/>
    <p:sldId id="302" r:id="rId35"/>
    <p:sldId id="293" r:id="rId36"/>
    <p:sldId id="295" r:id="rId37"/>
    <p:sldId id="297" r:id="rId38"/>
    <p:sldId id="299" r:id="rId39"/>
    <p:sldId id="298" r:id="rId40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75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544952D-282F-4702-97B4-B46C3CF08BD0}" type="datetimeFigureOut">
              <a:rPr lang="cs-CZ" smtClean="0"/>
              <a:pPr/>
              <a:t>4.12.2016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04961E-2719-4991-86D6-6ADC1F6D6D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8208912" cy="230425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Realizace mezinárodní </a:t>
            </a:r>
            <a:br>
              <a:rPr lang="cs-CZ" sz="5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54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obchodní operace</a:t>
            </a:r>
            <a:endParaRPr lang="cs-CZ" sz="54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3717032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86409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u="sng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Nepřímý</a:t>
            </a:r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136904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Zapojení do mezinárodního podnikání prostřednictvím jiných obchodních firem v tuzemsku (prodej či nákup finálních výrobků nebo subdodávky)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Nepřímý styk se zahraničním trhem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Žádné vlastní zahraničně-obchodní operace  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Forma začleňování do mezinárodního podnikání, kdy dochází na domácím trhu ke konfrontaci s požadavky jiného trhu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031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388424" cy="724942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64137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Subjektu v jiné zemi je poskytnuto určité know-how </a:t>
            </a: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určité smluvní bázi:</a:t>
            </a:r>
          </a:p>
          <a:p>
            <a:pPr>
              <a:buFont typeface="Wingdings" pitchFamily="2" charset="2"/>
              <a:buChar char="Ø"/>
            </a:pPr>
            <a:endParaRPr lang="cs-CZ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licenční smlouva,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franšízing,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smlouva o řízení,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zušlechťovací styk (resp. operace) 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388424" cy="79695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08912" cy="5184576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Licenční smlouva</a:t>
            </a:r>
          </a:p>
          <a:p>
            <a:pPr marL="0" indent="0" algn="ctr">
              <a:buNone/>
            </a:pPr>
            <a:endParaRPr lang="cs-CZ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Poskytovatel opravňuje nabyvatele ve sjednaném rozsahu a na sjednaném území k výkonu práv z průmyslového vlastnictví, za což se nabyvatel zavazuje poskytovat určitou odměnu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Předmětem je svolení k užití nehmotného statku (obvykle se jedná o patent, chráněný vzor, ochrannou známku, copyright apod.) 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73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pohyb know-how</a:t>
            </a: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580526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Licenční smlouva</a:t>
            </a:r>
          </a:p>
          <a:p>
            <a:pPr marL="0" indent="0">
              <a:buNone/>
            </a:pPr>
            <a:endParaRPr lang="cs-CZ" sz="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Důvody pro </a:t>
            </a: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poskytnutí know-how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0" indent="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Nemožnost zavedení vlastní výroby či obchodně-politické, celní a jiné bariéry neumožňující přímý vývoz do určitých teritorií, nedostatečný tržní potenciál pro přímé investice, výhodná kooperace (např. výměna za jinou technologii) aj.</a:t>
            </a:r>
          </a:p>
          <a:p>
            <a:pPr marL="0" indent="0">
              <a:buNone/>
            </a:pPr>
            <a:endParaRPr lang="cs-CZ" sz="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Důvody pro </a:t>
            </a: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nákup know-how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0" indent="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Nedostatek prostředků pro vlastní výzkum, nemožnost dosažení originálnějšího řešení, rozšíření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vývozu výrobků je podmíněno nákupem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know-how pro jejich součásti,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rychlý vstup do oboru aj.  </a:t>
            </a: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213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pohyb know-how</a:t>
            </a: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13690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Franšízing </a:t>
            </a:r>
            <a:r>
              <a:rPr lang="cs-CZ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(angl. „</a:t>
            </a:r>
            <a:r>
              <a:rPr lang="cs-CZ" sz="2800" i="1" dirty="0" smtClean="0"/>
              <a:t>franchising“)</a:t>
            </a:r>
            <a:endParaRPr lang="cs-CZ" sz="28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Poskytnutí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práva užívat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obchodní známku a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znalosti vlastněné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korporací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pro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podnikání jiného subjektu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Poskytovatel franšízy umožňuje příjemci používat při provozování podniku např. své logo, obchodní známku, výrobkovou řadu aj.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Nabyvatel (franšízant) se zavazuje zaplatit smluvně stanovenou odměnu a dodržovat komerční politiku poskytovatele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Počátky souvisí s výrobou šicích strojů Singer 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současnosti často pohostinství </a:t>
            </a:r>
            <a:b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(KFC, McDonald’s), hotely, </a:t>
            </a:r>
            <a:b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restaurace, čerpací stanice apod.    </a:t>
            </a:r>
            <a:endParaRPr lang="cs-CZ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90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388424" cy="101297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pohyb know-how</a:t>
            </a: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92088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Smlouva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řízení</a:t>
            </a:r>
          </a:p>
          <a:p>
            <a:pPr marL="0" indent="0" algn="ctr">
              <a:buNone/>
            </a:pPr>
            <a:endParaRPr lang="cs-CZ" sz="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Poskytnutí řídících znalostí a špičkových manažerů na smluvním základě </a:t>
            </a:r>
            <a:b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(obvykle na dobu určitou)</a:t>
            </a:r>
          </a:p>
          <a:p>
            <a:pPr marL="0" indent="0"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Přenos osvědčené koncepce řízení do zahraničí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Např. podnik zahájí v jiné zemi výrobu, na počátku jej po určitou dobu řídí a zaškolí místní pracovníky, poté předá domácí firmě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341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388424" cy="1084982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1b) Mez.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pohyb know-how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208912" cy="532859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Zušlechťovací styk</a:t>
            </a:r>
          </a:p>
          <a:p>
            <a:pPr marL="0" indent="0" algn="ctr">
              <a:buNone/>
            </a:pPr>
            <a:endParaRPr lang="cs-CZ" sz="7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Podnikatelský subjekt zajišťuje s využitím technického a organizačního know-how zahraničního příkazce určitou subdodávku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Zpracování surovin, materiálů či součástek do vyššího stupně finality či do podoby hotového výrobku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Důvodem jsou nižší náklady na zpracování v zahraničí (mzdové, energetické, surovinové, materiálové či dopravní) nebo méně přísná legislativa 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Technologicky nenáročná aktivita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Forma outsourcingu  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7546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72008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Kapitálovým vstupem na zahraniční trh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formou zahraničních investic může být: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investice „na zelené louce“</a:t>
            </a:r>
            <a:r>
              <a:rPr lang="cs-CZ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(greenfields),</a:t>
            </a:r>
            <a:endParaRPr lang="cs-CZ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investice „na hnědé louce“</a:t>
            </a:r>
            <a:r>
              <a:rPr lang="cs-CZ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(brownfields),</a:t>
            </a:r>
          </a:p>
          <a:p>
            <a:pPr marL="0" indent="0">
              <a:buNone/>
            </a:pPr>
            <a:r>
              <a:rPr lang="cs-CZ" sz="2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akvizice a fúze,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uzavření dohody o společném podniku, </a:t>
            </a:r>
          </a:p>
          <a:p>
            <a:pPr marL="0" indent="0">
              <a:buNone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získání majetkového podílu </a:t>
            </a:r>
            <a:b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v domácím podniku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726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2" cy="72008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0728" y="1196752"/>
            <a:ext cx="8363272" cy="4741987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Investice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„na zelené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louce“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Nově založené a nově postavené podniky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Přinášejí do země kapitál a moderní technologie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Zvyšují konkurenci na trhu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Přínos z hlediska zaměstnanosti</a:t>
            </a:r>
          </a:p>
          <a:p>
            <a:pPr>
              <a:buFont typeface="Wingdings" pitchFamily="2" charset="2"/>
              <a:buChar char="Ø"/>
            </a:pPr>
            <a:endParaRPr lang="cs-CZ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Investice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„na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hnědé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louce“ </a:t>
            </a:r>
            <a:endParaRPr lang="cs-CZ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Přestavba nevyužívaných opuštěných průmyslových území na fungující podniky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313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7920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7931224" cy="5001419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Akvizice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Převzetí existujícího tuzemského podniku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Zahraniční investor se stává jediným společníkem s výlučnou řídící a rozhodovací pravomocí</a:t>
            </a:r>
          </a:p>
          <a:p>
            <a:pPr marL="0" indent="0">
              <a:buNone/>
            </a:pPr>
            <a:r>
              <a:rPr lang="cs-CZ" sz="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Fúze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Sloučení nebo splynutí podniků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Motivem bývá zjednodušení </a:t>
            </a:r>
            <a:b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organizačních struktur </a:t>
            </a:r>
            <a:b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řízení společnosti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17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432048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Struktura přednášky: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8208912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Volba obchodní metody</a:t>
            </a:r>
          </a:p>
          <a:p>
            <a:pPr marL="1314450" lvl="2" indent="-514350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a)  Export a import zboží a služeb</a:t>
            </a:r>
          </a:p>
          <a:p>
            <a:pPr marL="1257300" lvl="2" indent="-457200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b)  Mezinárodní pohyb know-how</a:t>
            </a:r>
          </a:p>
          <a:p>
            <a:pPr marL="800100" lvl="2" indent="0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c)  Kapitálový vstup na zahraniční trh </a:t>
            </a:r>
          </a:p>
          <a:p>
            <a:pPr marL="800100" lvl="2" indent="0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Obsah smluvních ujednání v MO   </a:t>
            </a:r>
          </a:p>
          <a:p>
            <a:pPr marL="1314450" lvl="2" indent="-514350">
              <a:buAutoNum type="alphaLcParenR"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Podstatné náležitosti</a:t>
            </a:r>
          </a:p>
          <a:p>
            <a:pPr marL="1314450" lvl="2" indent="-514350">
              <a:buAutoNum type="alphaLcParenR"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Další obvyklá ujednání</a:t>
            </a:r>
          </a:p>
          <a:p>
            <a:pPr marL="514350" indent="-514350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514350" indent="-514350">
              <a:buNone/>
            </a:pPr>
            <a:r>
              <a:rPr lang="cs-CZ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7920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Kapitálový vstup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136904" cy="5544616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Uzavření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dohody o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společném podniku </a:t>
            </a:r>
          </a:p>
          <a:p>
            <a:pPr marL="0" indent="0" algn="ctr">
              <a:buNone/>
            </a:pPr>
            <a:r>
              <a:rPr lang="cs-CZ" sz="2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(„joint venture“) </a:t>
            </a:r>
          </a:p>
          <a:p>
            <a:pPr marL="0" indent="0" algn="ctr">
              <a:buNone/>
            </a:pPr>
            <a:endParaRPr lang="cs-CZ" sz="5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Forma spolupráce dvou či více podniků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Samostatná právnická osoba, která vystupuje svým jménem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Podnikatelským subjektem je společný podnik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Domácí podnik spolu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s dalším zahraničním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podnikem vytvoří </a:t>
            </a:r>
            <a:r>
              <a:rPr lang="cs-CZ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novou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společnost, kde bývá postavení společníků rovnocenné</a:t>
            </a: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Často následuje fúze </a:t>
            </a:r>
            <a:b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původních podniků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991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7920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1c) Kapitál. vstup (obecně)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28092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Nejvyšší stupeň internacionalizace firemních aktivit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Vzhledem k investiční náročnosti je typický zejména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 velké firmy </a:t>
            </a:r>
          </a:p>
          <a:p>
            <a:pPr>
              <a:buFont typeface="Wingdings" pitchFamily="2" charset="2"/>
              <a:buChar char="Ø"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Nejčastější dva způsoby: 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I. přímé zahraniční investice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= kapitálový vklad (hmotná či nehmotná investice),</a:t>
            </a:r>
          </a:p>
          <a:p>
            <a:pPr marL="0" indent="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- slouží k podpoře vývozu mateřské společnosti nebo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k mezinárodnímu rozvoji výrobních aktivit,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popř. k internacionalizaci služeb</a:t>
            </a:r>
          </a:p>
          <a:p>
            <a:pPr marL="0" indent="0">
              <a:buNone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II. portfoliové investice</a:t>
            </a:r>
          </a:p>
          <a:p>
            <a:pPr marL="0" indent="0"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= nákup akcií nebo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jiných cenných papírů </a:t>
            </a:r>
          </a:p>
          <a:p>
            <a:pPr marL="0" indent="0">
              <a:buNone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291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44016"/>
          </a:xfrm>
        </p:spPr>
        <p:txBody>
          <a:bodyPr/>
          <a:lstStyle/>
          <a:p>
            <a:pPr marL="514350" indent="-514350"/>
            <a:r>
              <a:rPr lang="cs-CZ" sz="46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Obsah kupní smlouvy  </a:t>
            </a:r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848872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a) Podstatné náležitosti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smluvní strany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specifikace zboží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sjednaná cena</a:t>
            </a:r>
          </a:p>
          <a:p>
            <a:pPr marL="1314450" lvl="2" indent="-514350">
              <a:buFont typeface="Wingdings" pitchFamily="2" charset="2"/>
              <a:buChar char="Ø"/>
            </a:pPr>
            <a:endParaRPr lang="cs-CZ" sz="90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 Další obvyklá ujednání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dodací lhůta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dodací parita (Incoterms)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platební podmínka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ostatní podmínky</a:t>
            </a:r>
          </a:p>
          <a:p>
            <a:pPr marL="514350" indent="-514350">
              <a:buNone/>
            </a:pPr>
            <a:endParaRPr lang="cs-CZ" sz="260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8092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Kupní smlouva</a:t>
            </a:r>
            <a:endParaRPr lang="cs-CZ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obchodní terminologii „kontrakt“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Nejčastěji užívané smluvní ujednání v MO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Postupující harmonizace a unifikace právní úpravy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Vyjadřuje vůli jedné smluvní strany prodat </a:t>
            </a:r>
            <a:b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druhé smluvní strany koupit určitou věc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Vymezuje práva a povinnosti </a:t>
            </a:r>
            <a:b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smluvních stran</a:t>
            </a:r>
          </a:p>
          <a:p>
            <a:pPr>
              <a:buNone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388424" cy="868958"/>
          </a:xfrm>
        </p:spPr>
        <p:txBody>
          <a:bodyPr/>
          <a:lstStyle/>
          <a:p>
            <a:pPr lvl="2"/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2a) Smluvní </a:t>
            </a:r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strany </a:t>
            </a:r>
            <a:b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208912" cy="47853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Určení stran kupní smlouvy – prodávajícího </a:t>
            </a:r>
            <a:b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kupujícího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Strany musí být určeny individuálně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Uvedení jména, adresy, právní formy podniku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Přesná identifikace včetně IČ nebo DIČ (ČR) nebo kód registru u daňového (finančního) úřadu (zahr.)</a:t>
            </a:r>
          </a:p>
          <a:p>
            <a:pPr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460432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</a:t>
            </a:r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Specifikace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8280920" cy="4713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Určení zboží jeho přesným pojmenováním, příp. odkazem na vzorek či katalog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Konkrétní způsob určení druhu zboží a jeho jakosti je vždy dán povahou obchodovaného zboží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Stanovení objemu zboží (počet kusů, váha apod.)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Možné specifické jednotky pro určitý druh zboží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(např. tucet, barel, galon, unce, bušl aj.)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Definování nároků na obal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(funkce ochranná, praktická (EAN), propagační)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sjednat míru tolerance jakosti i množství </a:t>
            </a:r>
          </a:p>
          <a:p>
            <a:pPr marL="0" indent="0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2a</a:t>
            </a:r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Sjednaná 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8208912" cy="4497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 přesně určit nebo specifikovat způsob, </a:t>
            </a:r>
            <a:b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bude cena stanovena </a:t>
            </a:r>
            <a:b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(např. cena na burze v rozhodný den)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Viz bod 2. Stanovení ceny z přednášky </a:t>
            </a:r>
            <a:b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„Příprava mezinárodní obchodní operace“</a:t>
            </a:r>
            <a:endParaRPr lang="cs-C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267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8388424" cy="1417638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316416" cy="5472608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Obchody promptní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lhůta „ihned“, zpravidla do 7 dnů</a:t>
            </a:r>
          </a:p>
          <a:p>
            <a:pPr marL="514350" indent="-514350">
              <a:buFont typeface="+mj-lt"/>
              <a:buAutoNum type="romanUcPeriod"/>
            </a:pPr>
            <a:endParaRPr lang="cs-CZ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cs-CZ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Obchody dodávkové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lhůta:</a:t>
            </a: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přibližná</a:t>
            </a:r>
            <a:r>
              <a:rPr lang="cs-C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(výjimečně) – existuje pochybnost, zda se podaří otevřít akreditiv, např. „do 1 měsíce po otevření akreditivu“;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přesná</a:t>
            </a:r>
            <a:r>
              <a:rPr lang="cs-C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např. do 31.12.2015, od 1.3. 2015 do 20.3.2015, lze také „v polovině měsíce“ (od 10. do 20. dne), „v polovině čtvrtletí“ (2. měsíc) apod.;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fixní</a:t>
            </a:r>
            <a:r>
              <a:rPr lang="cs-C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dodání zboží v konkrétním termínu je pro odběratele podstatné, právo na odškodné při nesplnění</a:t>
            </a:r>
          </a:p>
          <a:p>
            <a:pPr marL="514350" indent="-514350">
              <a:buFont typeface="+mj-lt"/>
              <a:buAutoNum type="romanLcPeriod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cs-CZ" sz="2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postupná</a:t>
            </a:r>
            <a:r>
              <a:rPr lang="cs-C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celkový obchod na určitý objem bude dodáváno postupně v předem stanovených množstvích a termínech nebo na „odvolávku“ </a:t>
            </a:r>
          </a:p>
          <a:p>
            <a:pPr marL="514350" indent="-514350">
              <a:buFont typeface="+mj-lt"/>
              <a:buAutoNum type="romanLcPeriod"/>
            </a:pPr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LcPeriod"/>
            </a:pPr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660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471338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povinnosti smluvních stran v souvislosti s dodávkou a převzetím zboží: </a:t>
            </a:r>
          </a:p>
          <a:p>
            <a:pPr marL="0" indent="0">
              <a:buNone/>
            </a:pPr>
            <a:endParaRPr lang="cs-CZ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Způsob a místo dodání zboží odběrateli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Místo a okamžik přechodu úhrady nákladů spojených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dodávkou zboží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Místo a okamžik přechodu rizik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Ostatní povinnosti = zajišťování dopravy,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obstarání průvodních dokladů, kontroly,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zabezpečení pojištění, celního odbavení… 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4936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</a:t>
            </a:r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INCOTERMS</a:t>
            </a:r>
            <a:endParaRPr lang="cs-C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Soubor mezinárodních pravidel pro výklad nejvíce běžně používaných obchodních doložek v MO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Nejedná se o zákon, vyhlášku ani jiný závazný předpis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Podmínky se stávají právně závaznými, když se na nich smluvní strany dohodnou v rámci kupní smlouvy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Neřeší přechod vlastnického práva ke zboží, nýbrž pouze přechod dispozičního práva k zásilce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Vydán v r. 1936, poté znovu aktualizován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r. 1953, 1967, 1980, 1990, 2000, 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Všechny doložky jsou stále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platné, proto nutno uvádět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odvolávku na příslušné vydání 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28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868958"/>
          </a:xfrm>
        </p:spPr>
        <p:txBody>
          <a:bodyPr/>
          <a:lstStyle/>
          <a:p>
            <a:pPr marL="514350" indent="-514350"/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export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import </a:t>
            </a:r>
            <a:b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buď realizace přímo se zahraničním subjektem bez prostředníků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nebo realizace pomocí distribučních kanálů jiných zahraničních subjektů </a:t>
            </a:r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základě smlouvy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smlouva o výhradním prodeji,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smlouva o obchodním zastoupení,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komisionářská smlouva,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piggybacking, </a:t>
            </a:r>
          </a:p>
          <a:p>
            <a:pPr marL="0" indent="0">
              <a:buNone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sdružení malých vývozců 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</a:t>
            </a:r>
            <a:r>
              <a:rPr lang="cs-CZ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Dodací parita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INCOTERMS 2010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Úprava z r. 2010 uvádí menší počet parit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(11 z původních 13) a zavádí jiné dělení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(ze 4 kategorií dle počátečních písmen doložek na kategorie pouze 2 řazené dle způsobu vhodné dopravy):  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pravidla vhodná pro jakýkoliv způsob přepravy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(EXW, FCA, CPT, CIP, DAT, DAP, DDP); 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pravidla pro námořní a vnitrozemskou vodní přepravu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(FAS, FOB, CFR, CIF)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120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Dodací parita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221088"/>
            <a:ext cx="7740352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7584" y="1268760"/>
            <a:ext cx="831641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Příklad: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Doložka CIF 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(Cost, Insurance and Freight)</a:t>
            </a:r>
          </a:p>
          <a:p>
            <a:endParaRPr lang="cs-CZ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První doložka vůbec (území VB)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Prodávající je povinen zaplatit náklady a přepravné potřebné k dodání zboží do sjednaného přístavu určení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Prodávající je také povinen na vlastní náklady obstarat pojištění kryjící riziko kupujícího během přepravy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8136904" cy="4713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Klíčový problém obchodů v mez. prostředí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Vhodnou volbou lze omezit komerční rizika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(platební neschopnost nebo nevůli obch. partnera)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Nejčastěji využívané instrumenty: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akreditiv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inkaso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Bankovní záruka 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Směnka 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Bankovní šek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120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445224"/>
          </a:xfrm>
        </p:spPr>
        <p:txBody>
          <a:bodyPr/>
          <a:lstStyle/>
          <a:p>
            <a:pPr marL="571500" indent="-571500" algn="ctr">
              <a:buAutoNum type="romanUcPeriod"/>
            </a:pPr>
            <a:r>
              <a:rPr lang="cs-CZ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Dokumentární akreditiv</a:t>
            </a:r>
          </a:p>
          <a:p>
            <a:pPr marL="571500" indent="-571500" algn="ctr">
              <a:buAutoNum type="romanUcPeriod"/>
            </a:pPr>
            <a:endParaRPr lang="cs-CZ" sz="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Nejbezpečnější bankovní instrument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Písemný závazek banky, že poskytne třetí straně určité plnění, budou-li během doby stanovené akreditivem předloženy odpovídající dokumenty a splněny všechny  podmínky akreditivu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Výhodný pro vývozce a zejména v případě, že prodávající nemá důvěru v kupujícího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Odvolatelný vs. neodvolatelný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Potvrzený vs. nepotvrzený (avizovaný)</a:t>
            </a:r>
          </a:p>
          <a:p>
            <a:pPr marL="0" indent="0">
              <a:buNone/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(potvrzený = neodvolatelný, který je na základě zmocnění vystavující banky potvrzen další bankou, na kterou přechází totožný závazek; užívá se při nejistotě – malá banka, nestabilní podmínky…) 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3579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445224"/>
          </a:xfrm>
        </p:spPr>
        <p:txBody>
          <a:bodyPr/>
          <a:lstStyle/>
          <a:p>
            <a:pPr marL="571500" indent="-571500" algn="ctr">
              <a:buNone/>
            </a:pPr>
            <a:r>
              <a:rPr lang="cs-CZ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Dokumentární inkaso</a:t>
            </a:r>
          </a:p>
          <a:p>
            <a:pPr marL="571500" indent="-571500" algn="ctr">
              <a:buNone/>
            </a:pPr>
            <a:endParaRPr lang="cs-CZ" sz="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Velmi často používaný instrument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Výhodnější pro kupujícího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Prodávající předkládá bance dokumenty a pověřuje ji, aby obstarala jejich předání kupujícímu proti zaplacení kupní ceny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Prodávající odešle zboží a nese riziko, že dovozce dokumenty nepřevezme (a také nezaplatí)</a:t>
            </a:r>
          </a:p>
          <a:p>
            <a:pPr marL="571500" indent="-571500" algn="ctr">
              <a:buAutoNum type="romanUcPeriod"/>
            </a:pPr>
            <a:endParaRPr lang="cs-CZ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3579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Bankovní záruka</a:t>
            </a:r>
          </a:p>
          <a:p>
            <a:pPr marL="0" indent="0" algn="ctr">
              <a:buNone/>
            </a:pPr>
            <a:endParaRPr lang="cs-CZ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Klasický instrument používaný v 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Instrument zajišťovací, nikoliv platební!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výplatě dochází pouze není-li zajištěný závazek splněn.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Není-li pohledávka při splatnosti zaplacena, obrátí se vývozce na banku se žádostí o výplatu ze záruky.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Umožňuje vývozci rychlý přístup k plnění,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aby nemusel řešit časově a finančně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náročné soudní spory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zahraničním partnerem 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120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301006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8208912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Směnka</a:t>
            </a:r>
          </a:p>
          <a:p>
            <a:pPr marL="0" indent="0" algn="ctr">
              <a:buNone/>
            </a:pPr>
            <a:endParaRPr lang="cs-CZ" sz="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Cenný papír na řad převoditelný na právoplatného majitele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Vždy musí znít na majitele, nikdy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Účel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platební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(splacení dluhu),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úvěrový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(při poskytnutí úvěru ze strany dodavatele nebo banky je tento kryt směnkou),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jistící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 dlouhodobém obchodním vztahu slouží jako zajišťovací instrument)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Směnka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cizí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(platební příkaz výstavce směnky směnečníkovi (toho, kdo má platit) zaplatit oprávněné osobě označené na směnce určitou sumu na určitém místě a v určitý čas) </a:t>
            </a:r>
            <a:b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vlastní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(příslib výstavce směnky zaplatit oprávněné osobě označené na směnce určitou sumu na určitém místě a v určitý čas)  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6129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Platební podmínka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8208912" cy="5256584"/>
          </a:xfrm>
        </p:spPr>
        <p:txBody>
          <a:bodyPr/>
          <a:lstStyle/>
          <a:p>
            <a:pPr marL="0" indent="0" algn="ctr">
              <a:buNone/>
            </a:pPr>
            <a:r>
              <a:rPr lang="cs-CZ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Bankovní šek</a:t>
            </a:r>
          </a:p>
          <a:p>
            <a:pPr marL="0" indent="0" algn="ctr">
              <a:buNone/>
            </a:pPr>
            <a:endParaRPr lang="cs-CZ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Cenný papír a současně platební instrument, jímž výstavce přikazuje své bance (šekovníkovi), aby uhradil majiteli šeku příslušnou 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Nejkvalitnější druh šeku, neboť výstavcem je banka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Splatnost šeku je na viděnou (tzn. při předložení)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Rizika jsou pro příjemce (majitele) minimální,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 dbát na včasné předložení </a:t>
            </a:r>
          </a:p>
        </p:txBody>
      </p:sp>
    </p:spTree>
    <p:extLst>
      <p:ext uri="{BB962C8B-B14F-4D97-AF65-F5344CB8AC3E}">
        <p14:creationId xmlns:p14="http://schemas.microsoft.com/office/powerpoint/2010/main" xmlns="" val="3457217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388424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2b) Ostatní podmínky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8208912" cy="5112568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Způsob přepravy zboží – stanovení dopravní cesty a dopravního prostředku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Záruky prodávajícího za jakost dodaných výrobků – stanovení předmětu ručení i záručních lhůt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Úmluvy o poskytnutí dalších služeb dodavatele – např. zaškolování pracovníků, poskytnutí technické dokumentace  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Právní doložky – volba práva</a:t>
            </a:r>
          </a:p>
          <a:p>
            <a:pPr marL="0" indent="0">
              <a:buFont typeface="Wingdings" pitchFamily="2" charset="2"/>
              <a:buChar char="Ø"/>
            </a:pPr>
            <a:endParaRPr lang="cs-CZ" sz="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Ustanovení vyplývající ze zvláštnosti </a:t>
            </a:r>
            <a:b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zboží nebo daného obchodu</a:t>
            </a:r>
          </a:p>
        </p:txBody>
      </p:sp>
    </p:spTree>
    <p:extLst>
      <p:ext uri="{BB962C8B-B14F-4D97-AF65-F5344CB8AC3E}">
        <p14:creationId xmlns:p14="http://schemas.microsoft.com/office/powerpoint/2010/main" xmlns="" val="3457217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Machková, H.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obchodní operace.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Praha: Grada Publishing, 2010.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978-80-247-3237-4. 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Svatoš, M. a kol.: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Zadražilová, D.: </a:t>
            </a:r>
            <a: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Mezinárodní management. </a:t>
            </a:r>
            <a:br>
              <a:rPr lang="cs-CZ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Praha: Oeconomica, 2007.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ISBN 978-80-245-1243-3.</a:t>
            </a:r>
          </a:p>
          <a:p>
            <a:pPr>
              <a:buFont typeface="Wingdings" pitchFamily="2" charset="2"/>
              <a:buChar char="Ø"/>
            </a:pPr>
            <a:endParaRPr lang="cs-CZ" sz="28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Přímý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280920" cy="547260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Smlouva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 výhradním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prodeji</a:t>
            </a:r>
          </a:p>
          <a:p>
            <a:pPr marL="0" indent="0" algn="ctr">
              <a:buNone/>
            </a:pPr>
            <a:endParaRPr lang="cs-CZ" sz="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rychlý vstup na zahraniční trhy díky možnosti využití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vybudovaných distribučních cest,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vstup na vzdálené trhy s nízkými náklady a rizikem,  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určitý test potenciálu zahraničního trhu </a:t>
            </a:r>
          </a:p>
          <a:p>
            <a:pPr marL="0" indent="0">
              <a:buNone/>
            </a:pPr>
            <a:endParaRPr lang="cs-CZ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ztráta bezprostředního kontaktu s trhem,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možnost zablokování vstupu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na zahraniční trh, pokud výhradní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distributor nevyhovuje</a:t>
            </a:r>
          </a:p>
          <a:p>
            <a:pPr marL="0" indent="0">
              <a:buNone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64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1008112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40060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Smlouva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o obchodním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zastoupení </a:t>
            </a:r>
            <a:endParaRPr lang="cs-CZ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Obchodní zástupce se zavazuje vykonávat činnost směřující k uzavírání určitého druhu smluv nebo sjednávat a uzavírat obchody jménem zastoupeného a na jeho účet  </a:t>
            </a:r>
          </a:p>
          <a:p>
            <a:pPr>
              <a:buFont typeface="Wingdings" pitchFamily="2" charset="2"/>
              <a:buChar char="Ø"/>
            </a:pPr>
            <a:endParaRPr lang="cs-CZ" sz="10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Nevýhradní zastoupení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zastoupený používá služeb také jiných zástupců, též i zástupce může zastupovat jiné osoby</a:t>
            </a:r>
          </a:p>
          <a:p>
            <a:pPr>
              <a:buFont typeface="Wingdings" pitchFamily="2" charset="2"/>
              <a:buChar char="Ø"/>
            </a:pPr>
            <a:endParaRPr lang="cs-CZ" sz="10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Výhradní zastoupení</a:t>
            </a: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zastoupený je povinen na stanoveném území pro daný druh obchodu nepoužívat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jiného zástupce a ani zástupce není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oprávněn v tomto rozsahu zastupovat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jiné osoby, mezi zástupcem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zastoupeným se vytváří úzká vazba 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49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8388424" cy="122413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28092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Komisionářská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smlouva </a:t>
            </a:r>
            <a:endParaRPr lang="cs-CZ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cs-CZ" sz="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Komisionář zařizuje vlastním jménem pro komitenta na jeho účet určitou obchodní záležitost, za což se komitent zavazuje zaplatit mu úplatu 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možnost kontroly nad cenami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(prodává se za ceny stanovené  komitentem),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možnost využití goodwillu, obchodních kontaktů, 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distribučních cest komisionáře </a:t>
            </a:r>
          </a:p>
          <a:p>
            <a:pPr marL="0" indent="0"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přílišná samostatnost komisionáře, 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neuplatnění firemní image na zahraničním trhu</a:t>
            </a:r>
            <a:endParaRPr lang="cs-CZ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11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208912" cy="4785395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Piggybacking (kangaroo)</a:t>
            </a:r>
          </a:p>
          <a:p>
            <a:pPr marL="0" indent="0" algn="ctr">
              <a:buNone/>
            </a:pPr>
            <a:endParaRPr lang="cs-CZ" sz="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Velká a zavedená firma poskytuje za úplatu menším firmám ze stejného oboru k dispozici své zahraniční distribuční kanály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Smyslem je vhodné doplnění sortimentu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Využití také k mezifiremní spolupráci velkých firem - motivem je úspora nákladů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formou společného využívání </a:t>
            </a:r>
            <a:b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financování prodejní sítě  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957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388424" cy="93610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24744"/>
            <a:ext cx="8460432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Piggybacking (kangaroo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pro malé firmy – možnost využití jména a zkušeností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velké firmy (mark. a logist. služby),</a:t>
            </a:r>
          </a:p>
          <a:p>
            <a:pPr marL="0" indent="0">
              <a:buNone/>
            </a:pP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- pro velkou firmu – možnost nabízet zákazníkům kompletní    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sortiment a zisk úplaty od svých obchodních partnerů  </a:t>
            </a:r>
          </a:p>
          <a:p>
            <a:pPr marL="0" indent="0">
              <a:buNone/>
            </a:pPr>
            <a:endParaRPr lang="cs-CZ" sz="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pro malé firmy – tlak silnějšího partnera na nízké ceny,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nevýhodné platební podmínky, velké nároky na kvalitu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dodávek a logistiku,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pro velké firmy – možnost poškození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jejich image v případě neschopnosti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partnerů dodávat řádně a včas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xmlns="" val="160461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864096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1a) </a:t>
            </a: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Přímý export a import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388424" cy="561662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Sdružení </a:t>
            </a:r>
            <a:r>
              <a:rPr lang="cs-CZ" b="1" dirty="0">
                <a:latin typeface="Tahoma" pitchFamily="34" charset="0"/>
                <a:ea typeface="Tahoma" pitchFamily="34" charset="0"/>
                <a:cs typeface="Tahoma" pitchFamily="34" charset="0"/>
              </a:rPr>
              <a:t>malých </a:t>
            </a:r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vývozců</a:t>
            </a:r>
            <a:b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(„exportní aliance“)</a:t>
            </a:r>
            <a:r>
              <a:rPr lang="cs-CZ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Sdružení vývozců (bez dostatečných zdrojů či zkušeností) </a:t>
            </a:r>
            <a:b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ze stejného oboru podnikání, jejichž nabídka se může vhodně doplňovat  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Podpora ze strany proexportní politiky státu</a:t>
            </a:r>
          </a:p>
          <a:p>
            <a:pPr>
              <a:buFont typeface="Wingdings" pitchFamily="2" charset="2"/>
              <a:buChar char="Ø"/>
            </a:pPr>
            <a:endParaRPr lang="cs-CZ" sz="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úspora nákladů, omezení exportních rizik, lepší vyjednávací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pozice, docílení výhodnějších cen, využití image sdružení… </a:t>
            </a:r>
          </a:p>
          <a:p>
            <a:pPr marL="0" indent="0">
              <a:buNone/>
            </a:pPr>
            <a:endParaRPr lang="cs-CZ" sz="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Nevýhody</a:t>
            </a:r>
          </a:p>
          <a:p>
            <a:pPr marL="0" indent="0">
              <a:buNone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- nevyváženost vztahů uvnitř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sdružení, nerovnoprávné zacházení, </a:t>
            </a:r>
            <a:b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ztráta určité míry samostatnosti 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xmlns="" val="683824947"/>
      </p:ext>
    </p:extLst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3241</TotalTime>
  <Words>1754</Words>
  <Application>Microsoft Office PowerPoint</Application>
  <PresentationFormat>Předvádění na obrazovce (4:3)</PresentationFormat>
  <Paragraphs>322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Země</vt:lpstr>
      <vt:lpstr>Realizace mezinárodní  obchodní operace</vt:lpstr>
      <vt:lpstr>Struktura přednášky: </vt:lpstr>
      <vt:lpstr>1a) Přímý export a import      </vt:lpstr>
      <vt:lpstr>1a) Přímý export a import</vt:lpstr>
      <vt:lpstr>1a) Přímý export a import</vt:lpstr>
      <vt:lpstr>1a) Přímý export a import</vt:lpstr>
      <vt:lpstr>1a) Přímý export a import</vt:lpstr>
      <vt:lpstr>1a) Přímý export a import</vt:lpstr>
      <vt:lpstr>1a) Přímý export a import</vt:lpstr>
      <vt:lpstr>1a) Nepřímý export a import</vt:lpstr>
      <vt:lpstr>1b) Mez. pohyb know-how </vt:lpstr>
      <vt:lpstr>1b) Mez. pohyb know-how </vt:lpstr>
      <vt:lpstr>1b) Mez. pohyb know-how </vt:lpstr>
      <vt:lpstr>1b) Mez. pohyb know-how </vt:lpstr>
      <vt:lpstr>1b) Mez. pohyb know-how </vt:lpstr>
      <vt:lpstr>1b) Mez. pohyb know-how </vt:lpstr>
      <vt:lpstr>1c) Kapitálový vstup</vt:lpstr>
      <vt:lpstr>1c) Kapitálový vstup</vt:lpstr>
      <vt:lpstr>1c) Kapitálový vstup</vt:lpstr>
      <vt:lpstr>1c) Kapitálový vstup</vt:lpstr>
      <vt:lpstr>1c) Kapitál. vstup (obecně)</vt:lpstr>
      <vt:lpstr>2. Obsah kupní smlouvy         </vt:lpstr>
      <vt:lpstr>Kupní smlouva</vt:lpstr>
      <vt:lpstr>2a) Smluvní strany  </vt:lpstr>
      <vt:lpstr>2a) Specifikace zboží</vt:lpstr>
      <vt:lpstr>2a) Sjednaná cena</vt:lpstr>
      <vt:lpstr>2b) Dodací lhůta</vt:lpstr>
      <vt:lpstr>2b) Dodací parita</vt:lpstr>
      <vt:lpstr>2b) Dodací parita</vt:lpstr>
      <vt:lpstr>2b) Dodací parita</vt:lpstr>
      <vt:lpstr>2b) Dodací parita</vt:lpstr>
      <vt:lpstr>2b) Platební podmínka</vt:lpstr>
      <vt:lpstr>2b) Platební podmínka</vt:lpstr>
      <vt:lpstr>2b) Platební podmínka</vt:lpstr>
      <vt:lpstr>2b) Platební podmínka</vt:lpstr>
      <vt:lpstr>2b) Platební podmínka</vt:lpstr>
      <vt:lpstr>2b) Platební podmínka</vt:lpstr>
      <vt:lpstr>2b) Ostatní podmínky 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142</cp:revision>
  <dcterms:created xsi:type="dcterms:W3CDTF">2013-01-20T17:49:08Z</dcterms:created>
  <dcterms:modified xsi:type="dcterms:W3CDTF">2016-12-04T01:59:04Z</dcterms:modified>
</cp:coreProperties>
</file>