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257" r:id="rId3"/>
    <p:sldId id="296" r:id="rId4"/>
    <p:sldId id="293" r:id="rId5"/>
    <p:sldId id="294" r:id="rId6"/>
    <p:sldId id="295" r:id="rId7"/>
    <p:sldId id="284" r:id="rId8"/>
    <p:sldId id="285" r:id="rId9"/>
    <p:sldId id="292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81" r:id="rId25"/>
    <p:sldId id="283" r:id="rId26"/>
    <p:sldId id="280" r:id="rId27"/>
    <p:sldId id="282" r:id="rId28"/>
    <p:sldId id="272" r:id="rId29"/>
    <p:sldId id="279" r:id="rId30"/>
    <p:sldId id="273" r:id="rId31"/>
    <p:sldId id="274" r:id="rId32"/>
    <p:sldId id="275" r:id="rId33"/>
    <p:sldId id="276" r:id="rId34"/>
    <p:sldId id="277" r:id="rId35"/>
    <p:sldId id="278" r:id="rId36"/>
    <p:sldId id="286" r:id="rId37"/>
    <p:sldId id="287" r:id="rId38"/>
    <p:sldId id="288" r:id="rId39"/>
    <p:sldId id="289" r:id="rId40"/>
    <p:sldId id="290" r:id="rId41"/>
    <p:sldId id="291" r:id="rId42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406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79" autoAdjust="0"/>
    <p:restoredTop sz="94660"/>
  </p:normalViewPr>
  <p:slideViewPr>
    <p:cSldViewPr snapToGrid="0" snapToObjects="1">
      <p:cViewPr varScale="1">
        <p:scale>
          <a:sx n="115" d="100"/>
          <a:sy n="115" d="100"/>
        </p:scale>
        <p:origin x="-96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298CE8-C202-0B40-ABE8-64A72662CE3E}" type="datetimeFigureOut">
              <a:rPr lang="de-DE" smtClean="0"/>
              <a:t>30/11/17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A75D6C-F6E3-3542-8C5D-3A80CBA376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40096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CFA098-7D27-DD42-90D2-C492FA40AE83}" type="datetimeFigureOut">
              <a:rPr lang="de-DE" smtClean="0"/>
              <a:t>30/11/17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C52277-9D88-6342-8CB0-3236DF61C8E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27628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1722534D-4621-564E-996D-E1301F235259}" type="slidenum">
              <a:rPr lang="de-DE" altLang="de-DE"/>
              <a:pPr>
                <a:spcBef>
                  <a:spcPct val="0"/>
                </a:spcBef>
              </a:pPr>
              <a:t>24</a:t>
            </a:fld>
            <a:endParaRPr lang="de-DE" altLang="de-DE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085676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1722534D-4621-564E-996D-E1301F235259}" type="slidenum">
              <a:rPr lang="de-DE" altLang="de-DE"/>
              <a:pPr>
                <a:spcBef>
                  <a:spcPct val="0"/>
                </a:spcBef>
              </a:pPr>
              <a:t>25</a:t>
            </a:fld>
            <a:endParaRPr lang="de-DE" altLang="de-DE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085676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1722534D-4621-564E-996D-E1301F235259}" type="slidenum">
              <a:rPr lang="de-DE" altLang="de-DE"/>
              <a:pPr>
                <a:spcBef>
                  <a:spcPct val="0"/>
                </a:spcBef>
              </a:pPr>
              <a:t>26</a:t>
            </a:fld>
            <a:endParaRPr lang="de-DE" altLang="de-DE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085676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1722534D-4621-564E-996D-E1301F235259}" type="slidenum">
              <a:rPr lang="de-DE" altLang="de-DE"/>
              <a:pPr>
                <a:spcBef>
                  <a:spcPct val="0"/>
                </a:spcBef>
              </a:pPr>
              <a:t>27</a:t>
            </a:fld>
            <a:endParaRPr lang="de-DE" altLang="de-DE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085676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1722534D-4621-564E-996D-E1301F235259}" type="slidenum">
              <a:rPr lang="de-DE" altLang="de-DE"/>
              <a:pPr>
                <a:spcBef>
                  <a:spcPct val="0"/>
                </a:spcBef>
              </a:pPr>
              <a:t>28</a:t>
            </a:fld>
            <a:endParaRPr lang="de-DE" altLang="de-DE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085676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1722534D-4621-564E-996D-E1301F235259}" type="slidenum">
              <a:rPr lang="de-DE" altLang="de-DE"/>
              <a:pPr>
                <a:spcBef>
                  <a:spcPct val="0"/>
                </a:spcBef>
              </a:pPr>
              <a:t>29</a:t>
            </a:fld>
            <a:endParaRPr lang="de-DE" altLang="de-DE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085676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1143-38DB-9148-A26E-6F7D05CD1641}" type="datetime1">
              <a:rPr lang="en-GB" smtClean="0"/>
              <a:t>30/11/17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core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5F24A-5F66-0C4E-99E2-3C35D91D1D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646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4ECF7-16BD-AF40-8E22-E8CA84F93FD9}" type="datetime1">
              <a:rPr lang="en-GB" smtClean="0"/>
              <a:t>30/11/17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core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5F24A-5F66-0C4E-99E2-3C35D91D1D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834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EE976-0E71-0F4F-A70E-6247EAE4FD6E}" type="datetime1">
              <a:rPr lang="en-GB" smtClean="0"/>
              <a:t>30/11/17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core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5F24A-5F66-0C4E-99E2-3C35D91D1D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4984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folie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2"/>
          <p:cNvSpPr>
            <a:spLocks noGrp="1"/>
          </p:cNvSpPr>
          <p:nvPr>
            <p:ph type="pic" idx="10"/>
          </p:nvPr>
        </p:nvSpPr>
        <p:spPr>
          <a:xfrm>
            <a:off x="631229" y="4604592"/>
            <a:ext cx="2955238" cy="1501807"/>
          </a:xfrm>
        </p:spPr>
        <p:txBody>
          <a:bodyPr/>
          <a:lstStyle>
            <a:lvl1pPr marL="0" indent="0">
              <a:buNone/>
              <a:defRPr sz="3100"/>
            </a:lvl1pPr>
            <a:lvl2pPr marL="436361" indent="0">
              <a:buNone/>
              <a:defRPr sz="2600"/>
            </a:lvl2pPr>
            <a:lvl3pPr marL="872722" indent="0">
              <a:buNone/>
              <a:defRPr sz="2300"/>
            </a:lvl3pPr>
            <a:lvl4pPr marL="1309083" indent="0">
              <a:buNone/>
              <a:defRPr sz="1900"/>
            </a:lvl4pPr>
            <a:lvl5pPr marL="1745445" indent="0">
              <a:buNone/>
              <a:defRPr sz="1900"/>
            </a:lvl5pPr>
            <a:lvl6pPr marL="2181806" indent="0">
              <a:buNone/>
              <a:defRPr sz="1900"/>
            </a:lvl6pPr>
            <a:lvl7pPr marL="2618167" indent="0">
              <a:buNone/>
              <a:defRPr sz="1900"/>
            </a:lvl7pPr>
            <a:lvl8pPr marL="3054529" indent="0">
              <a:buNone/>
              <a:defRPr sz="1900"/>
            </a:lvl8pPr>
            <a:lvl9pPr marL="3490890" indent="0">
              <a:buNone/>
              <a:defRPr sz="19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706" y="750162"/>
            <a:ext cx="2259719" cy="652424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6746247" y="6240078"/>
            <a:ext cx="1847236" cy="474556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pPr algn="r"/>
            <a:fld id="{105829B2-AD61-4C82-B142-9AB94D59FBE8}" type="slidenum">
              <a:rPr lang="de-DE" sz="2500" b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pPr algn="r"/>
              <a:t>‹Nr.›</a:t>
            </a:fld>
            <a:endParaRPr lang="de-DE" sz="2500" b="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631230" y="1765446"/>
            <a:ext cx="3014248" cy="2950533"/>
          </a:xfrm>
          <a:prstGeom prst="rect">
            <a:avLst/>
          </a:prstGeom>
        </p:spPr>
        <p:txBody>
          <a:bodyPr vert="horz" lIns="87272" tIns="43637" rIns="87272" bIns="43637" rtlCol="0" anchor="t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Inhaltsplatzhalter 5"/>
          <p:cNvSpPr>
            <a:spLocks noGrp="1"/>
          </p:cNvSpPr>
          <p:nvPr>
            <p:ph sz="quarter" idx="4"/>
          </p:nvPr>
        </p:nvSpPr>
        <p:spPr>
          <a:xfrm>
            <a:off x="3788848" y="1840794"/>
            <a:ext cx="4723923" cy="4265605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9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1344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+ Bild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3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600849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18765" y="5976114"/>
            <a:ext cx="7986630" cy="522485"/>
          </a:xfrm>
        </p:spPr>
        <p:txBody>
          <a:bodyPr>
            <a:noAutofit/>
          </a:bodyPr>
          <a:lstStyle>
            <a:lvl1pPr algn="l">
              <a:defRPr sz="2700" b="1"/>
            </a:lvl1pPr>
          </a:lstStyle>
          <a:p>
            <a:r>
              <a:rPr lang="de-DE" dirty="0" smtClean="0"/>
              <a:t>Überschrift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0" hasCustomPrompt="1"/>
          </p:nvPr>
        </p:nvSpPr>
        <p:spPr>
          <a:xfrm>
            <a:off x="547527" y="6368166"/>
            <a:ext cx="7957868" cy="42724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e-DE" dirty="0" smtClean="0"/>
              <a:t>Überschrift 2</a:t>
            </a:r>
            <a:endParaRPr lang="de-DE" dirty="0"/>
          </a:p>
        </p:txBody>
      </p:sp>
      <p:sp>
        <p:nvSpPr>
          <p:cNvPr id="10" name="Inhaltsplatzhalter 2"/>
          <p:cNvSpPr>
            <a:spLocks noGrp="1"/>
          </p:cNvSpPr>
          <p:nvPr>
            <p:ph idx="11" hasCustomPrompt="1"/>
          </p:nvPr>
        </p:nvSpPr>
        <p:spPr>
          <a:xfrm>
            <a:off x="547527" y="5819825"/>
            <a:ext cx="7957868" cy="3287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de-DE" dirty="0" smtClean="0"/>
              <a:t>Überschrift 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5913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9275-E5D8-9C44-9B4D-27D5F03EEA50}" type="datetime1">
              <a:rPr lang="en-GB" smtClean="0"/>
              <a:t>30/11/17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core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5F24A-5F66-0C4E-99E2-3C35D91D1D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7732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B209-3D76-6446-B577-66BD20C13D28}" type="datetime1">
              <a:rPr lang="en-GB" smtClean="0"/>
              <a:t>30/11/17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core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5F24A-5F66-0C4E-99E2-3C35D91D1D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1921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2DD91-E8B3-9749-BBA2-F3C451895362}" type="datetime1">
              <a:rPr lang="en-GB" smtClean="0"/>
              <a:t>30/11/17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core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5F24A-5F66-0C4E-99E2-3C35D91D1D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6860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F07EA-AC44-0F4F-8CED-50F227D7F98E}" type="datetime1">
              <a:rPr lang="en-GB" smtClean="0"/>
              <a:t>30/11/17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core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5F24A-5F66-0C4E-99E2-3C35D91D1D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5982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1B4AD-F3A2-4043-BF2B-EB284D8AE964}" type="datetime1">
              <a:rPr lang="en-GB" smtClean="0"/>
              <a:t>30/11/17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core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5F24A-5F66-0C4E-99E2-3C35D91D1D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4905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BEE39-3269-9C46-B9AA-0FF96D83B579}" type="datetime1">
              <a:rPr lang="en-GB" smtClean="0"/>
              <a:t>30/11/17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core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5F24A-5F66-0C4E-99E2-3C35D91D1D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0757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A06E2-9B0E-174D-BB58-08B28A9C0910}" type="datetime1">
              <a:rPr lang="en-GB" smtClean="0"/>
              <a:t>30/11/17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core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5F24A-5F66-0C4E-99E2-3C35D91D1D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8223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31CD-CFB5-1647-A0AD-74A2B1D765F7}" type="datetime1">
              <a:rPr lang="en-GB" smtClean="0"/>
              <a:t>30/11/17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core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5F24A-5F66-0C4E-99E2-3C35D91D1D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4826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AT" dirty="0" smtClean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55C9D-6346-3049-94B7-43B3AC403ACB}" type="datetime1">
              <a:rPr lang="en-GB" smtClean="0"/>
              <a:t>30/11/17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core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5F24A-5F66-0C4E-99E2-3C35D91D1DC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1348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wmf"/><Relationship Id="rId3" Type="http://schemas.openxmlformats.org/officeDocument/2006/relationships/image" Target="../media/image11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-Dokument1.docx"/><Relationship Id="rId4" Type="http://schemas.openxmlformats.org/officeDocument/2006/relationships/image" Target="../media/image1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CORE </a:t>
            </a:r>
            <a:r>
              <a:rPr lang="de-DE" dirty="0" smtClean="0"/>
              <a:t>5 – 29th 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 smtClean="0"/>
              <a:t>Practising</a:t>
            </a:r>
            <a:r>
              <a:rPr lang="de-DE" dirty="0" smtClean="0"/>
              <a:t> </a:t>
            </a:r>
            <a:r>
              <a:rPr lang="de-DE" dirty="0" err="1" smtClean="0"/>
              <a:t>Resilience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6219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93C79A-84A1-4612-82F9-77AE9BD2A4B0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395536" y="1"/>
            <a:ext cx="842493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dirty="0" smtClean="0"/>
              <a:t>Kerngedanken und reflexive Konsequenzen:</a:t>
            </a:r>
          </a:p>
          <a:p>
            <a:endParaRPr lang="de-DE" dirty="0"/>
          </a:p>
          <a:p>
            <a:r>
              <a:rPr lang="de-DE" sz="2000" b="1" dirty="0" smtClean="0"/>
              <a:t> i) [1</a:t>
            </a:r>
            <a:r>
              <a:rPr lang="de-DE" sz="2000" b="1" dirty="0"/>
              <a:t>] </a:t>
            </a:r>
            <a:r>
              <a:rPr lang="de-DE" sz="2000" b="1" dirty="0" smtClean="0"/>
              <a:t>== &gt; F </a:t>
            </a:r>
            <a:endParaRPr lang="de-DE" sz="2000" b="1" dirty="0"/>
          </a:p>
          <a:p>
            <a:r>
              <a:rPr lang="de-DE" sz="2000" b="1" dirty="0" smtClean="0"/>
              <a:t>Reflexion der Konsequenzen </a:t>
            </a:r>
            <a:r>
              <a:rPr lang="de-DE" sz="2000" b="1" dirty="0"/>
              <a:t>	</a:t>
            </a:r>
            <a:r>
              <a:rPr lang="de-DE" sz="2000" b="1" dirty="0" smtClean="0"/>
              <a:t> </a:t>
            </a:r>
            <a:r>
              <a:rPr lang="de-DE" sz="2000" b="1" dirty="0" smtClean="0">
                <a:sym typeface="Wingdings"/>
              </a:rPr>
              <a:t>== &gt; </a:t>
            </a:r>
            <a:r>
              <a:rPr lang="de-DE" sz="2000" b="1" dirty="0" smtClean="0"/>
              <a:t>Unscharfe Begriffe</a:t>
            </a:r>
          </a:p>
          <a:p>
            <a:r>
              <a:rPr lang="de-DE" sz="2000" b="1" dirty="0" smtClean="0"/>
              <a:t>Mitunter gehen wir von falschen Parametrisierungen /Vollständigkeitsannahmen und </a:t>
            </a:r>
            <a:r>
              <a:rPr lang="de-DE" sz="2000" b="1" dirty="0"/>
              <a:t>damit </a:t>
            </a:r>
            <a:r>
              <a:rPr lang="de-DE" sz="2000" b="1" dirty="0" smtClean="0"/>
              <a:t>Erfolgserklärungen aus</a:t>
            </a:r>
          </a:p>
          <a:p>
            <a:endParaRPr lang="de-DE" sz="2000" b="1" dirty="0"/>
          </a:p>
          <a:p>
            <a:r>
              <a:rPr lang="de-DE" sz="2000" b="1" dirty="0" err="1"/>
              <a:t>i</a:t>
            </a:r>
            <a:r>
              <a:rPr lang="de-DE" sz="2000" b="1" dirty="0" err="1" smtClean="0"/>
              <a:t>j</a:t>
            </a:r>
            <a:r>
              <a:rPr lang="de-DE" sz="2000" b="1" dirty="0" smtClean="0"/>
              <a:t>) [2] == &gt; K </a:t>
            </a:r>
          </a:p>
          <a:p>
            <a:r>
              <a:rPr lang="de-DE" sz="2000" b="1" dirty="0" smtClean="0"/>
              <a:t>Reflexion der Mittel /Routinen  == &gt;  Formale </a:t>
            </a:r>
            <a:r>
              <a:rPr lang="de-DE" sz="2000" b="1" dirty="0" err="1" smtClean="0"/>
              <a:t>Un</a:t>
            </a:r>
            <a:r>
              <a:rPr lang="de-DE" sz="2000" b="1" dirty="0" smtClean="0"/>
              <a:t>-Vollständigkeit der Routinen</a:t>
            </a:r>
          </a:p>
          <a:p>
            <a:endParaRPr lang="de-DE" sz="2000" b="1" dirty="0" smtClean="0"/>
          </a:p>
          <a:p>
            <a:r>
              <a:rPr lang="de-DE" sz="2000" b="1" dirty="0" err="1"/>
              <a:t>i</a:t>
            </a:r>
            <a:r>
              <a:rPr lang="de-DE" sz="2000" b="1" dirty="0" err="1" smtClean="0"/>
              <a:t>ij</a:t>
            </a:r>
            <a:r>
              <a:rPr lang="de-DE" sz="2000" b="1" dirty="0" smtClean="0"/>
              <a:t>) [3[ == &gt; E</a:t>
            </a:r>
          </a:p>
          <a:p>
            <a:r>
              <a:rPr lang="de-DE" sz="2000" b="1" dirty="0" smtClean="0"/>
              <a:t>Reflexion  der Begründungen  == &gt; Problem der Unmittelbaren Umsetzung</a:t>
            </a:r>
          </a:p>
          <a:p>
            <a:endParaRPr lang="de-DE" sz="2000" b="1" dirty="0"/>
          </a:p>
          <a:p>
            <a:r>
              <a:rPr lang="de-DE" sz="2000" b="1" dirty="0" smtClean="0"/>
              <a:t>iv) [[ 4 ]]  == &gt; M </a:t>
            </a:r>
          </a:p>
          <a:p>
            <a:r>
              <a:rPr lang="de-DE" sz="2000" b="1" dirty="0" smtClean="0"/>
              <a:t>Reflexion der Mentalen Modelle  == &gt; Epistemische Transformations-Invarianten</a:t>
            </a:r>
          </a:p>
          <a:p>
            <a:endParaRPr lang="de-DE" sz="2000" b="1" dirty="0"/>
          </a:p>
          <a:p>
            <a:pPr marL="400050" indent="-400050">
              <a:buAutoNum type="romanLcParenR" startAt="5"/>
            </a:pPr>
            <a:r>
              <a:rPr lang="de-DE" sz="2000" b="1" dirty="0" smtClean="0"/>
              <a:t>Wie oben so unten == &gt;  Systemisches Denken</a:t>
            </a:r>
          </a:p>
          <a:p>
            <a:r>
              <a:rPr lang="de-DE" sz="2000" b="1" dirty="0" smtClean="0"/>
              <a:t>	Reflexion der lokalen Optimierungen / </a:t>
            </a:r>
          </a:p>
          <a:p>
            <a:r>
              <a:rPr lang="de-DE" sz="2000" b="1" dirty="0" smtClean="0"/>
              <a:t>	Anwendungsgrenzen Karten-Metapher </a:t>
            </a:r>
            <a:endParaRPr lang="de-DE" sz="2000" b="1" dirty="0"/>
          </a:p>
        </p:txBody>
      </p:sp>
      <p:grpSp>
        <p:nvGrpSpPr>
          <p:cNvPr id="6" name="Gruppierung 5"/>
          <p:cNvGrpSpPr/>
          <p:nvPr/>
        </p:nvGrpSpPr>
        <p:grpSpPr>
          <a:xfrm>
            <a:off x="5436096" y="4813101"/>
            <a:ext cx="3384376" cy="1712243"/>
            <a:chOff x="1475656" y="1628800"/>
            <a:chExt cx="3744734" cy="1969922"/>
          </a:xfrm>
        </p:grpSpPr>
        <p:grpSp>
          <p:nvGrpSpPr>
            <p:cNvPr id="7" name="Gruppierung 6"/>
            <p:cNvGrpSpPr/>
            <p:nvPr/>
          </p:nvGrpSpPr>
          <p:grpSpPr>
            <a:xfrm>
              <a:off x="1475656" y="1628800"/>
              <a:ext cx="3744734" cy="1969922"/>
              <a:chOff x="1403350" y="1520319"/>
              <a:chExt cx="6281738" cy="3924806"/>
            </a:xfrm>
          </p:grpSpPr>
          <p:sp>
            <p:nvSpPr>
              <p:cNvPr id="11" name="Nach unten gekrümmter Pfeil 10"/>
              <p:cNvSpPr/>
              <p:nvPr/>
            </p:nvSpPr>
            <p:spPr>
              <a:xfrm>
                <a:off x="3094444" y="1520319"/>
                <a:ext cx="3502979" cy="2869325"/>
              </a:xfrm>
              <a:prstGeom prst="curvedDownArrow">
                <a:avLst/>
              </a:prstGeom>
              <a:solidFill>
                <a:schemeClr val="accent4">
                  <a:lumMod val="40000"/>
                  <a:lumOff val="60000"/>
                  <a:alpha val="92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Line 5"/>
              <p:cNvSpPr>
                <a:spLocks noChangeShapeType="1"/>
              </p:cNvSpPr>
              <p:nvPr/>
            </p:nvSpPr>
            <p:spPr bwMode="auto">
              <a:xfrm>
                <a:off x="2392363" y="4194175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" name="Text Box 13"/>
              <p:cNvSpPr txBox="1">
                <a:spLocks noChangeArrowheads="1"/>
              </p:cNvSpPr>
              <p:nvPr/>
            </p:nvSpPr>
            <p:spPr bwMode="auto">
              <a:xfrm>
                <a:off x="2247900" y="5078413"/>
                <a:ext cx="1223963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de-DE" b="1"/>
              </a:p>
            </p:txBody>
          </p:sp>
          <p:sp>
            <p:nvSpPr>
              <p:cNvPr id="14" name="WordArt 25"/>
              <p:cNvSpPr>
                <a:spLocks noChangeArrowheads="1" noChangeShapeType="1" noTextEdit="1"/>
              </p:cNvSpPr>
              <p:nvPr/>
            </p:nvSpPr>
            <p:spPr bwMode="auto">
              <a:xfrm>
                <a:off x="1406525" y="1989138"/>
                <a:ext cx="428625" cy="638175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endParaRPr lang="de-DE" sz="3600" b="1" kern="10" normalizeH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Arial Black"/>
                </a:endParaRPr>
              </a:p>
            </p:txBody>
          </p:sp>
          <p:sp>
            <p:nvSpPr>
              <p:cNvPr id="15" name="WordArt 26"/>
              <p:cNvSpPr>
                <a:spLocks noChangeArrowheads="1" noChangeShapeType="1" noTextEdit="1"/>
              </p:cNvSpPr>
              <p:nvPr/>
            </p:nvSpPr>
            <p:spPr bwMode="auto">
              <a:xfrm>
                <a:off x="1454150" y="3438525"/>
                <a:ext cx="381000" cy="638175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endParaRPr lang="de-DE" sz="3600" b="1" kern="10" normalizeH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Arial Black"/>
                </a:endParaRPr>
              </a:p>
            </p:txBody>
          </p:sp>
          <p:sp>
            <p:nvSpPr>
              <p:cNvPr id="16" name="WordArt 28"/>
              <p:cNvSpPr>
                <a:spLocks noChangeArrowheads="1" noChangeShapeType="1" noTextEdit="1"/>
              </p:cNvSpPr>
              <p:nvPr/>
            </p:nvSpPr>
            <p:spPr bwMode="auto">
              <a:xfrm>
                <a:off x="7380288" y="3429000"/>
                <a:ext cx="304800" cy="638175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endParaRPr lang="de-DE" sz="3600" b="1" kern="10" normalizeH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Arial Black"/>
                </a:endParaRPr>
              </a:p>
            </p:txBody>
          </p:sp>
          <p:sp>
            <p:nvSpPr>
              <p:cNvPr id="17" name="Text Box 10"/>
              <p:cNvSpPr txBox="1">
                <a:spLocks noChangeArrowheads="1"/>
              </p:cNvSpPr>
              <p:nvPr/>
            </p:nvSpPr>
            <p:spPr bwMode="auto">
              <a:xfrm>
                <a:off x="1403350" y="1590675"/>
                <a:ext cx="1008063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de-DE" b="1" dirty="0"/>
              </a:p>
              <a:p>
                <a:endParaRPr lang="de-DE" b="1" dirty="0"/>
              </a:p>
              <a:p>
                <a:endParaRPr lang="de-DE" b="1" dirty="0"/>
              </a:p>
            </p:txBody>
          </p:sp>
          <p:sp>
            <p:nvSpPr>
              <p:cNvPr id="19" name="Textfeld 18"/>
              <p:cNvSpPr txBox="1"/>
              <p:nvPr/>
            </p:nvSpPr>
            <p:spPr>
              <a:xfrm>
                <a:off x="3413495" y="3890501"/>
                <a:ext cx="1846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de-DE" dirty="0"/>
              </a:p>
            </p:txBody>
          </p:sp>
        </p:grpSp>
        <p:sp>
          <p:nvSpPr>
            <p:cNvPr id="9" name="Legende mit Pfeil nach rechts 8"/>
            <p:cNvSpPr/>
            <p:nvPr/>
          </p:nvSpPr>
          <p:spPr>
            <a:xfrm>
              <a:off x="2195736" y="1844824"/>
              <a:ext cx="2520280" cy="288032"/>
            </a:xfrm>
            <a:prstGeom prst="rightArrowCallout">
              <a:avLst>
                <a:gd name="adj1" fmla="val 25000"/>
                <a:gd name="adj2" fmla="val 30547"/>
                <a:gd name="adj3" fmla="val 0"/>
                <a:gd name="adj4" fmla="val 4557"/>
              </a:avLst>
            </a:prstGeom>
            <a:ln w="9525" cmpd="sng">
              <a:solidFill>
                <a:srgbClr val="4F81B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Legende mit Pfeil nach rechts 9"/>
            <p:cNvSpPr/>
            <p:nvPr/>
          </p:nvSpPr>
          <p:spPr>
            <a:xfrm>
              <a:off x="2195736" y="2492896"/>
              <a:ext cx="2520280" cy="216024"/>
            </a:xfrm>
            <a:prstGeom prst="rightArrowCallout">
              <a:avLst>
                <a:gd name="adj1" fmla="val 25000"/>
                <a:gd name="adj2" fmla="val 30547"/>
                <a:gd name="adj3" fmla="val 0"/>
                <a:gd name="adj4" fmla="val 4557"/>
              </a:avLst>
            </a:prstGeom>
            <a:ln w="76200" cmpd="sng">
              <a:solidFill>
                <a:srgbClr val="4F81B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D3064-D988-BD4E-9129-2A19D1292CDC}" type="datetime1">
              <a:rPr lang="en-GB" smtClean="0"/>
              <a:t>30/11/17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core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7538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346677" y="70555"/>
            <a:ext cx="4638502" cy="6858000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5F24A-5F66-0C4E-99E2-3C35D91D1DCC}" type="slidenum">
              <a:rPr lang="de-DE" smtClean="0"/>
              <a:t>11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9DD71-CA3C-F44C-8E0E-3147B3A43144}" type="datetime1">
              <a:rPr lang="en-GB" smtClean="0"/>
              <a:t>30/11/17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core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4374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43100" y="0"/>
            <a:ext cx="5253296" cy="6858000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5F24A-5F66-0C4E-99E2-3C35D91D1DCC}" type="slidenum">
              <a:rPr lang="de-DE" smtClean="0"/>
              <a:t>12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7E57-E4E7-CB4C-84EE-7875B3E8D9D9}" type="datetime1">
              <a:rPr lang="en-GB" smtClean="0"/>
              <a:t>30/11/17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core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8676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1331640" y="2132856"/>
            <a:ext cx="6048672" cy="1440160"/>
          </a:xfrm>
          <a:prstGeom prst="roundRect">
            <a:avLst/>
          </a:prstGeom>
          <a:solidFill>
            <a:srgbClr val="FFFFFF"/>
          </a:solidFill>
          <a:ln w="127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Resilien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93C79A-84A1-4612-82F9-77AE9BD2A4B0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36" name="Abgerundetes Rechteck 35"/>
          <p:cNvSpPr/>
          <p:nvPr/>
        </p:nvSpPr>
        <p:spPr>
          <a:xfrm>
            <a:off x="2553494" y="5621609"/>
            <a:ext cx="4199064" cy="4402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2771948" y="1386334"/>
            <a:ext cx="317341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2176637" y="4050159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1763887" y="3978722"/>
            <a:ext cx="1511300" cy="900112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2800" b="1" dirty="0"/>
              <a:t>P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267124" y="1160909"/>
            <a:ext cx="433388" cy="539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b="1" dirty="0"/>
              <a:t>S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5980670" y="1094609"/>
            <a:ext cx="771888" cy="49515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b="1" dirty="0" smtClean="0"/>
              <a:t>R = R*</a:t>
            </a:r>
            <a:endParaRPr lang="de-DE" b="1" dirty="0"/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5580237" y="3969197"/>
            <a:ext cx="1458912" cy="900112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dot"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2800" b="1" dirty="0"/>
              <a:t>Q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841487" y="1232624"/>
            <a:ext cx="5280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000" b="1" dirty="0" smtClean="0"/>
              <a:t>H</a:t>
            </a:r>
            <a:r>
              <a:rPr lang="de-DE" b="1" dirty="0" smtClean="0"/>
              <a:t> +</a:t>
            </a:r>
            <a:endParaRPr lang="de-DE" b="1" dirty="0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203749" y="4077072"/>
            <a:ext cx="2376488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400" b="1" dirty="0"/>
              <a:t>REAL / CAUSAL</a:t>
            </a:r>
          </a:p>
          <a:p>
            <a:pPr algn="ctr"/>
            <a:endParaRPr lang="de-DE" sz="600" b="1" dirty="0"/>
          </a:p>
          <a:p>
            <a:pPr algn="ctr"/>
            <a:r>
              <a:rPr lang="de-DE" sz="1400" b="1" dirty="0"/>
              <a:t>CONNECTIONS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2032174" y="4934397"/>
            <a:ext cx="12239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b="1"/>
          </a:p>
        </p:txBody>
      </p:sp>
      <p:sp>
        <p:nvSpPr>
          <p:cNvPr id="15" name="Arc 14"/>
          <p:cNvSpPr>
            <a:spLocks/>
          </p:cNvSpPr>
          <p:nvPr/>
        </p:nvSpPr>
        <p:spPr bwMode="auto">
          <a:xfrm flipH="1" flipV="1">
            <a:off x="2557637" y="1700659"/>
            <a:ext cx="431800" cy="2351088"/>
          </a:xfrm>
          <a:custGeom>
            <a:avLst/>
            <a:gdLst>
              <a:gd name="T0" fmla="*/ 0 w 21600"/>
              <a:gd name="T1" fmla="*/ 0 h 22435"/>
              <a:gd name="T2" fmla="*/ 2147483647 w 21600"/>
              <a:gd name="T3" fmla="*/ 2147483647 h 22435"/>
              <a:gd name="T4" fmla="*/ 0 w 21600"/>
              <a:gd name="T5" fmla="*/ 2147483647 h 22435"/>
              <a:gd name="T6" fmla="*/ 0 60000 65536"/>
              <a:gd name="T7" fmla="*/ 0 60000 65536"/>
              <a:gd name="T8" fmla="*/ 0 60000 65536"/>
              <a:gd name="T9" fmla="*/ 0 w 21600"/>
              <a:gd name="T10" fmla="*/ 0 h 22435"/>
              <a:gd name="T11" fmla="*/ 21600 w 21600"/>
              <a:gd name="T12" fmla="*/ 22435 h 224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435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1878"/>
                  <a:pt x="21594" y="22156"/>
                  <a:pt x="21583" y="22434"/>
                </a:cubicBezTo>
              </a:path>
              <a:path w="21600" h="22435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1878"/>
                  <a:pt x="21594" y="22156"/>
                  <a:pt x="21583" y="22434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6" name="Arc 15"/>
          <p:cNvSpPr>
            <a:spLocks/>
          </p:cNvSpPr>
          <p:nvPr/>
        </p:nvSpPr>
        <p:spPr bwMode="auto">
          <a:xfrm flipV="1">
            <a:off x="5797724" y="1629222"/>
            <a:ext cx="431800" cy="2447925"/>
          </a:xfrm>
          <a:custGeom>
            <a:avLst/>
            <a:gdLst>
              <a:gd name="T0" fmla="*/ 0 w 21600"/>
              <a:gd name="T1" fmla="*/ 0 h 22506"/>
              <a:gd name="T2" fmla="*/ 2147483647 w 21600"/>
              <a:gd name="T3" fmla="*/ 2147483647 h 22506"/>
              <a:gd name="T4" fmla="*/ 0 w 21600"/>
              <a:gd name="T5" fmla="*/ 2147483647 h 22506"/>
              <a:gd name="T6" fmla="*/ 0 60000 65536"/>
              <a:gd name="T7" fmla="*/ 0 60000 65536"/>
              <a:gd name="T8" fmla="*/ 0 60000 65536"/>
              <a:gd name="T9" fmla="*/ 0 w 21600"/>
              <a:gd name="T10" fmla="*/ 0 h 22506"/>
              <a:gd name="T11" fmla="*/ 21600 w 21600"/>
              <a:gd name="T12" fmla="*/ 22506 h 225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506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1902"/>
                  <a:pt x="21593" y="22204"/>
                  <a:pt x="21580" y="22505"/>
                </a:cubicBezTo>
              </a:path>
              <a:path w="21600" h="22506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1902"/>
                  <a:pt x="21593" y="22204"/>
                  <a:pt x="21580" y="22505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871837" y="5009009"/>
            <a:ext cx="15478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/>
              <a:t>CATEGORIZATION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5629449" y="4988372"/>
            <a:ext cx="1412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1200" b="1"/>
              <a:t>NEW CASES OF</a:t>
            </a:r>
          </a:p>
          <a:p>
            <a:pPr algn="ctr"/>
            <a:r>
              <a:rPr lang="de-DE" sz="1200" b="1"/>
              <a:t>APPLICATION</a:t>
            </a:r>
          </a:p>
        </p:txBody>
      </p:sp>
      <p:sp>
        <p:nvSpPr>
          <p:cNvPr id="19" name="Line 20"/>
          <p:cNvSpPr>
            <a:spLocks noChangeShapeType="1"/>
          </p:cNvSpPr>
          <p:nvPr/>
        </p:nvSpPr>
        <p:spPr bwMode="auto">
          <a:xfrm flipV="1">
            <a:off x="2483024" y="1556197"/>
            <a:ext cx="0" cy="2665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20" name="Arc 21"/>
          <p:cNvSpPr>
            <a:spLocks/>
          </p:cNvSpPr>
          <p:nvPr/>
        </p:nvSpPr>
        <p:spPr bwMode="auto">
          <a:xfrm flipV="1">
            <a:off x="1979787" y="1700659"/>
            <a:ext cx="431800" cy="2401888"/>
          </a:xfrm>
          <a:custGeom>
            <a:avLst/>
            <a:gdLst>
              <a:gd name="T0" fmla="*/ 0 w 21600"/>
              <a:gd name="T1" fmla="*/ 0 h 22506"/>
              <a:gd name="T2" fmla="*/ 2147483647 w 21600"/>
              <a:gd name="T3" fmla="*/ 2147483647 h 22506"/>
              <a:gd name="T4" fmla="*/ 0 w 21600"/>
              <a:gd name="T5" fmla="*/ 2147483647 h 22506"/>
              <a:gd name="T6" fmla="*/ 0 60000 65536"/>
              <a:gd name="T7" fmla="*/ 0 60000 65536"/>
              <a:gd name="T8" fmla="*/ 0 60000 65536"/>
              <a:gd name="T9" fmla="*/ 0 w 21600"/>
              <a:gd name="T10" fmla="*/ 0 h 22506"/>
              <a:gd name="T11" fmla="*/ 21600 w 21600"/>
              <a:gd name="T12" fmla="*/ 22506 h 225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506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1902"/>
                  <a:pt x="21593" y="22204"/>
                  <a:pt x="21580" y="22505"/>
                </a:cubicBezTo>
              </a:path>
              <a:path w="21600" h="22506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1902"/>
                  <a:pt x="21593" y="22204"/>
                  <a:pt x="21580" y="22505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1" name="Arc 22"/>
          <p:cNvSpPr>
            <a:spLocks/>
          </p:cNvSpPr>
          <p:nvPr/>
        </p:nvSpPr>
        <p:spPr bwMode="auto">
          <a:xfrm flipH="1" flipV="1">
            <a:off x="6372399" y="1629222"/>
            <a:ext cx="431800" cy="2447925"/>
          </a:xfrm>
          <a:custGeom>
            <a:avLst/>
            <a:gdLst>
              <a:gd name="T0" fmla="*/ 0 w 21600"/>
              <a:gd name="T1" fmla="*/ 0 h 22435"/>
              <a:gd name="T2" fmla="*/ 2147483647 w 21600"/>
              <a:gd name="T3" fmla="*/ 2147483647 h 22435"/>
              <a:gd name="T4" fmla="*/ 0 w 21600"/>
              <a:gd name="T5" fmla="*/ 2147483647 h 22435"/>
              <a:gd name="T6" fmla="*/ 0 60000 65536"/>
              <a:gd name="T7" fmla="*/ 0 60000 65536"/>
              <a:gd name="T8" fmla="*/ 0 60000 65536"/>
              <a:gd name="T9" fmla="*/ 0 w 21600"/>
              <a:gd name="T10" fmla="*/ 0 h 22435"/>
              <a:gd name="T11" fmla="*/ 21600 w 21600"/>
              <a:gd name="T12" fmla="*/ 22435 h 224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435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1878"/>
                  <a:pt x="21594" y="22156"/>
                  <a:pt x="21583" y="22434"/>
                </a:cubicBezTo>
              </a:path>
              <a:path w="21600" h="22435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1878"/>
                  <a:pt x="21594" y="22156"/>
                  <a:pt x="21583" y="22434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2" name="Line 23"/>
          <p:cNvSpPr>
            <a:spLocks noChangeShapeType="1"/>
          </p:cNvSpPr>
          <p:nvPr/>
        </p:nvSpPr>
        <p:spPr bwMode="auto">
          <a:xfrm flipV="1">
            <a:off x="6300962" y="1484759"/>
            <a:ext cx="0" cy="2665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24" name="WordArt 26"/>
          <p:cNvSpPr>
            <a:spLocks noChangeArrowheads="1" noChangeShapeType="1" noTextEdit="1"/>
          </p:cNvSpPr>
          <p:nvPr/>
        </p:nvSpPr>
        <p:spPr bwMode="auto">
          <a:xfrm>
            <a:off x="1238424" y="3294509"/>
            <a:ext cx="381000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de-DE" sz="3600" b="1" kern="10" normalizeH="1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25" name="WordArt 28"/>
          <p:cNvSpPr>
            <a:spLocks noChangeArrowheads="1" noChangeShapeType="1" noTextEdit="1"/>
          </p:cNvSpPr>
          <p:nvPr/>
        </p:nvSpPr>
        <p:spPr bwMode="auto">
          <a:xfrm>
            <a:off x="7164562" y="3284984"/>
            <a:ext cx="304800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de-DE" sz="3600" b="1" kern="10" normalizeH="1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28" name="Rectangle 35"/>
          <p:cNvSpPr>
            <a:spLocks noChangeArrowheads="1"/>
          </p:cNvSpPr>
          <p:nvPr/>
        </p:nvSpPr>
        <p:spPr bwMode="auto">
          <a:xfrm>
            <a:off x="4140250" y="3112797"/>
            <a:ext cx="42832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 dirty="0"/>
              <a:t>f</a:t>
            </a:r>
            <a:endParaRPr lang="de-DE" sz="6000" b="1" dirty="0"/>
          </a:p>
        </p:txBody>
      </p:sp>
      <p:sp>
        <p:nvSpPr>
          <p:cNvPr id="30" name="Line 17"/>
          <p:cNvSpPr>
            <a:spLocks noChangeShapeType="1"/>
          </p:cNvSpPr>
          <p:nvPr/>
        </p:nvSpPr>
        <p:spPr bwMode="auto">
          <a:xfrm>
            <a:off x="2771949" y="4437509"/>
            <a:ext cx="3313113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1" name="Textfeld 30"/>
          <p:cNvSpPr txBox="1"/>
          <p:nvPr/>
        </p:nvSpPr>
        <p:spPr>
          <a:xfrm>
            <a:off x="5365319" y="944116"/>
            <a:ext cx="432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smtClean="0"/>
              <a:t>h</a:t>
            </a:r>
            <a:endParaRPr lang="de-DE" sz="3600" b="1" dirty="0"/>
          </a:p>
        </p:txBody>
      </p:sp>
      <p:sp>
        <p:nvSpPr>
          <p:cNvPr id="32" name="Textfeld 31"/>
          <p:cNvSpPr txBox="1"/>
          <p:nvPr/>
        </p:nvSpPr>
        <p:spPr>
          <a:xfrm>
            <a:off x="3292070" y="3973574"/>
            <a:ext cx="403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err="1" smtClean="0"/>
              <a:t>g</a:t>
            </a:r>
            <a:endParaRPr lang="de-DE" sz="3600" b="1" dirty="0"/>
          </a:p>
        </p:txBody>
      </p:sp>
      <p:sp>
        <p:nvSpPr>
          <p:cNvPr id="33" name="Textfeld 32"/>
          <p:cNvSpPr txBox="1"/>
          <p:nvPr/>
        </p:nvSpPr>
        <p:spPr>
          <a:xfrm>
            <a:off x="2268816" y="3068960"/>
            <a:ext cx="3513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 smtClean="0"/>
              <a:t>f</a:t>
            </a:r>
            <a:endParaRPr lang="de-DE" sz="4000" b="1" dirty="0"/>
          </a:p>
        </p:txBody>
      </p:sp>
      <p:sp>
        <p:nvSpPr>
          <p:cNvPr id="34" name="Textfeld 33"/>
          <p:cNvSpPr txBox="1"/>
          <p:nvPr/>
        </p:nvSpPr>
        <p:spPr>
          <a:xfrm>
            <a:off x="6085240" y="3068960"/>
            <a:ext cx="3513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 smtClean="0"/>
              <a:t>f</a:t>
            </a:r>
            <a:endParaRPr lang="de-DE" sz="4000" b="1" dirty="0"/>
          </a:p>
        </p:txBody>
      </p:sp>
      <p:sp>
        <p:nvSpPr>
          <p:cNvPr id="35" name="Textfeld 34"/>
          <p:cNvSpPr txBox="1"/>
          <p:nvPr/>
        </p:nvSpPr>
        <p:spPr>
          <a:xfrm>
            <a:off x="2600162" y="5578290"/>
            <a:ext cx="4084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/>
              <a:t>R = h </a:t>
            </a:r>
            <a:r>
              <a:rPr lang="de-DE" sz="1600" dirty="0" smtClean="0"/>
              <a:t>after </a:t>
            </a:r>
            <a:r>
              <a:rPr lang="de-DE" sz="1600" b="1" dirty="0" smtClean="0"/>
              <a:t>f </a:t>
            </a:r>
            <a:r>
              <a:rPr lang="de-DE" sz="1600" b="1" dirty="0"/>
              <a:t>(P</a:t>
            </a:r>
            <a:r>
              <a:rPr lang="de-DE" sz="1600" b="1" dirty="0" smtClean="0"/>
              <a:t>) [/=S]  </a:t>
            </a:r>
            <a:r>
              <a:rPr lang="de-DE" sz="2000" b="1" dirty="0" smtClean="0"/>
              <a:t>≈</a:t>
            </a:r>
            <a:r>
              <a:rPr lang="de-DE" sz="1600" b="1" dirty="0" smtClean="0"/>
              <a:t>  f </a:t>
            </a:r>
            <a:r>
              <a:rPr lang="de-DE" sz="1600" dirty="0" smtClean="0"/>
              <a:t>after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g</a:t>
            </a:r>
            <a:r>
              <a:rPr lang="de-DE" sz="1600" b="1" dirty="0" smtClean="0"/>
              <a:t> (P) [/=Q] = R*</a:t>
            </a:r>
            <a:endParaRPr lang="de-DE" sz="1600" b="1" dirty="0"/>
          </a:p>
        </p:txBody>
      </p:sp>
      <p:sp>
        <p:nvSpPr>
          <p:cNvPr id="27" name="AutoShape 35"/>
          <p:cNvSpPr>
            <a:spLocks noChangeArrowheads="1"/>
          </p:cNvSpPr>
          <p:nvPr/>
        </p:nvSpPr>
        <p:spPr bwMode="auto">
          <a:xfrm>
            <a:off x="3276774" y="1700808"/>
            <a:ext cx="2159000" cy="2305050"/>
          </a:xfrm>
          <a:prstGeom prst="upArrow">
            <a:avLst>
              <a:gd name="adj1" fmla="val 50000"/>
              <a:gd name="adj2" fmla="val 2669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1105206" y="2083251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 smtClean="0"/>
              <a:t>Reluctance</a:t>
            </a:r>
            <a:r>
              <a:rPr lang="de-DE" sz="1400" dirty="0" smtClean="0"/>
              <a:t> </a:t>
            </a:r>
            <a:r>
              <a:rPr lang="de-DE" sz="1400" dirty="0" err="1" smtClean="0"/>
              <a:t>to</a:t>
            </a:r>
            <a:r>
              <a:rPr lang="de-DE" sz="1400" dirty="0" smtClean="0"/>
              <a:t> </a:t>
            </a:r>
          </a:p>
          <a:p>
            <a:pPr algn="ctr"/>
            <a:r>
              <a:rPr lang="de-DE" sz="1400" dirty="0" err="1" smtClean="0"/>
              <a:t>Simplicity</a:t>
            </a:r>
            <a:endParaRPr lang="de-DE" sz="1400" dirty="0"/>
          </a:p>
        </p:txBody>
      </p:sp>
      <p:sp>
        <p:nvSpPr>
          <p:cNvPr id="5" name="Textfeld 4"/>
          <p:cNvSpPr txBox="1"/>
          <p:nvPr/>
        </p:nvSpPr>
        <p:spPr>
          <a:xfrm>
            <a:off x="3419649" y="972410"/>
            <a:ext cx="1675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argumentations</a:t>
            </a:r>
            <a:endParaRPr lang="de-DE" dirty="0"/>
          </a:p>
        </p:txBody>
      </p:sp>
      <p:sp>
        <p:nvSpPr>
          <p:cNvPr id="42" name="Textfeld 41"/>
          <p:cNvSpPr txBox="1"/>
          <p:nvPr/>
        </p:nvSpPr>
        <p:spPr>
          <a:xfrm>
            <a:off x="1217780" y="3085193"/>
            <a:ext cx="1121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 smtClean="0"/>
              <a:t>Sensitivity</a:t>
            </a:r>
            <a:r>
              <a:rPr lang="de-DE" sz="1400" dirty="0" smtClean="0"/>
              <a:t> </a:t>
            </a:r>
            <a:r>
              <a:rPr lang="de-DE" sz="1400" dirty="0" err="1" smtClean="0"/>
              <a:t>to</a:t>
            </a:r>
            <a:r>
              <a:rPr lang="de-DE" sz="1400" dirty="0" smtClean="0"/>
              <a:t> </a:t>
            </a:r>
          </a:p>
          <a:p>
            <a:pPr algn="ctr"/>
            <a:r>
              <a:rPr lang="de-DE" sz="1400" dirty="0" err="1" smtClean="0"/>
              <a:t>Operations</a:t>
            </a:r>
            <a:endParaRPr lang="de-DE" sz="1400" dirty="0"/>
          </a:p>
        </p:txBody>
      </p:sp>
      <p:sp>
        <p:nvSpPr>
          <p:cNvPr id="43" name="Textfeld 42"/>
          <p:cNvSpPr txBox="1"/>
          <p:nvPr/>
        </p:nvSpPr>
        <p:spPr>
          <a:xfrm>
            <a:off x="6547128" y="2083161"/>
            <a:ext cx="1135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 smtClean="0"/>
              <a:t>Deference</a:t>
            </a:r>
            <a:r>
              <a:rPr lang="de-DE" sz="1400" dirty="0" smtClean="0"/>
              <a:t> </a:t>
            </a:r>
            <a:r>
              <a:rPr lang="de-DE" sz="1400" dirty="0" err="1" smtClean="0"/>
              <a:t>to</a:t>
            </a:r>
            <a:endParaRPr lang="de-DE" sz="1400" dirty="0" smtClean="0"/>
          </a:p>
          <a:p>
            <a:pPr algn="ctr"/>
            <a:r>
              <a:rPr lang="de-DE" sz="1400" dirty="0" smtClean="0"/>
              <a:t> Expertise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2748343" y="265622"/>
            <a:ext cx="6257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Reflection</a:t>
            </a:r>
            <a:r>
              <a:rPr lang="de-DE" dirty="0" smtClean="0"/>
              <a:t> &amp; Actions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Knowledge</a:t>
            </a:r>
            <a:r>
              <a:rPr lang="de-DE" dirty="0" smtClean="0"/>
              <a:t>-Components F/E/K/M = H</a:t>
            </a:r>
            <a:endParaRPr lang="de-DE" dirty="0"/>
          </a:p>
        </p:txBody>
      </p:sp>
      <p:sp>
        <p:nvSpPr>
          <p:cNvPr id="44" name="Textfeld 43"/>
          <p:cNvSpPr txBox="1"/>
          <p:nvPr/>
        </p:nvSpPr>
        <p:spPr>
          <a:xfrm>
            <a:off x="816099" y="2057321"/>
            <a:ext cx="432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M</a:t>
            </a:r>
            <a:endParaRPr lang="de-DE" b="1" dirty="0"/>
          </a:p>
        </p:txBody>
      </p:sp>
      <p:sp>
        <p:nvSpPr>
          <p:cNvPr id="45" name="Textfeld 44"/>
          <p:cNvSpPr txBox="1"/>
          <p:nvPr/>
        </p:nvSpPr>
        <p:spPr>
          <a:xfrm>
            <a:off x="868876" y="3270297"/>
            <a:ext cx="279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K</a:t>
            </a:r>
            <a:endParaRPr lang="de-DE" b="1" dirty="0"/>
          </a:p>
        </p:txBody>
      </p:sp>
      <p:sp>
        <p:nvSpPr>
          <p:cNvPr id="46" name="Textfeld 45"/>
          <p:cNvSpPr txBox="1"/>
          <p:nvPr/>
        </p:nvSpPr>
        <p:spPr>
          <a:xfrm>
            <a:off x="7464316" y="3436710"/>
            <a:ext cx="294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F</a:t>
            </a:r>
            <a:endParaRPr lang="de-DE" b="1" dirty="0"/>
          </a:p>
        </p:txBody>
      </p:sp>
      <p:sp>
        <p:nvSpPr>
          <p:cNvPr id="47" name="Textfeld 46"/>
          <p:cNvSpPr txBox="1"/>
          <p:nvPr/>
        </p:nvSpPr>
        <p:spPr>
          <a:xfrm>
            <a:off x="7440890" y="1872655"/>
            <a:ext cx="371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E</a:t>
            </a:r>
            <a:endParaRPr lang="de-DE" b="1" dirty="0"/>
          </a:p>
        </p:txBody>
      </p:sp>
      <p:sp>
        <p:nvSpPr>
          <p:cNvPr id="48" name="Textfeld 47"/>
          <p:cNvSpPr txBox="1"/>
          <p:nvPr/>
        </p:nvSpPr>
        <p:spPr>
          <a:xfrm>
            <a:off x="6526383" y="3014955"/>
            <a:ext cx="1153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 smtClean="0"/>
              <a:t>Preoccuption</a:t>
            </a:r>
            <a:r>
              <a:rPr lang="de-DE" sz="1400" dirty="0" smtClean="0"/>
              <a:t> </a:t>
            </a:r>
          </a:p>
          <a:p>
            <a:pPr algn="ctr"/>
            <a:r>
              <a:rPr lang="de-DE" sz="1400" dirty="0" err="1" smtClean="0"/>
              <a:t>with</a:t>
            </a:r>
            <a:r>
              <a:rPr lang="de-DE" sz="1400" dirty="0" smtClean="0"/>
              <a:t> </a:t>
            </a:r>
            <a:r>
              <a:rPr lang="de-DE" sz="1400" dirty="0" err="1" smtClean="0"/>
              <a:t>Failure</a:t>
            </a:r>
            <a:endParaRPr lang="de-DE" sz="1400" dirty="0" smtClean="0"/>
          </a:p>
        </p:txBody>
      </p:sp>
      <p:sp>
        <p:nvSpPr>
          <p:cNvPr id="50" name="Textfeld 49"/>
          <p:cNvSpPr txBox="1"/>
          <p:nvPr/>
        </p:nvSpPr>
        <p:spPr>
          <a:xfrm>
            <a:off x="7164562" y="3837201"/>
            <a:ext cx="19329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1" dirty="0"/>
              <a:t>F</a:t>
            </a:r>
            <a:r>
              <a:rPr lang="de-DE" sz="1600" b="1" dirty="0" smtClean="0"/>
              <a:t> := Folk </a:t>
            </a:r>
            <a:r>
              <a:rPr lang="de-DE" sz="1600" b="1" dirty="0" err="1" smtClean="0"/>
              <a:t>Knowledge</a:t>
            </a:r>
            <a:r>
              <a:rPr lang="de-DE" sz="1600" b="1" dirty="0" smtClean="0"/>
              <a:t>,</a:t>
            </a:r>
          </a:p>
          <a:p>
            <a:pPr algn="ctr"/>
            <a:r>
              <a:rPr lang="de-DE" sz="1600" b="1" dirty="0" smtClean="0"/>
              <a:t>Cultural Background</a:t>
            </a:r>
          </a:p>
          <a:p>
            <a:pPr algn="ctr"/>
            <a:r>
              <a:rPr lang="de-DE" sz="1600" b="1" dirty="0" err="1" smtClean="0"/>
              <a:t>Knowledge</a:t>
            </a:r>
            <a:endParaRPr lang="de-DE" dirty="0"/>
          </a:p>
        </p:txBody>
      </p:sp>
      <p:sp>
        <p:nvSpPr>
          <p:cNvPr id="51" name="Textfeld 50"/>
          <p:cNvSpPr txBox="1"/>
          <p:nvPr/>
        </p:nvSpPr>
        <p:spPr>
          <a:xfrm>
            <a:off x="3067212" y="2540892"/>
            <a:ext cx="2500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 smtClean="0"/>
              <a:t>Resilience</a:t>
            </a:r>
            <a:r>
              <a:rPr lang="de-DE" dirty="0" smtClean="0"/>
              <a:t> / </a:t>
            </a:r>
            <a:r>
              <a:rPr lang="de-DE" dirty="0" err="1" smtClean="0"/>
              <a:t>Stability</a:t>
            </a:r>
            <a:r>
              <a:rPr lang="de-DE" dirty="0" smtClean="0"/>
              <a:t> / </a:t>
            </a:r>
          </a:p>
          <a:p>
            <a:pPr algn="ctr"/>
            <a:r>
              <a:rPr lang="de-DE" dirty="0" smtClean="0"/>
              <a:t>Sense Making / </a:t>
            </a:r>
            <a:r>
              <a:rPr lang="de-DE" dirty="0" err="1" smtClean="0"/>
              <a:t>Meaning</a:t>
            </a:r>
            <a:endParaRPr lang="de-DE" dirty="0"/>
          </a:p>
        </p:txBody>
      </p:sp>
      <p:sp>
        <p:nvSpPr>
          <p:cNvPr id="52" name="Textfeld 51"/>
          <p:cNvSpPr txBox="1"/>
          <p:nvPr/>
        </p:nvSpPr>
        <p:spPr>
          <a:xfrm>
            <a:off x="158003" y="3706107"/>
            <a:ext cx="15824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/>
              <a:t>K := </a:t>
            </a:r>
            <a:r>
              <a:rPr lang="de-DE" sz="1600" b="1" dirty="0" err="1" smtClean="0"/>
              <a:t>Routines</a:t>
            </a:r>
            <a:r>
              <a:rPr lang="de-DE" sz="1600" b="1" dirty="0" smtClean="0"/>
              <a:t>, </a:t>
            </a:r>
          </a:p>
          <a:p>
            <a:r>
              <a:rPr lang="de-DE" sz="1600" b="1" dirty="0" smtClean="0"/>
              <a:t>Rules, </a:t>
            </a:r>
            <a:r>
              <a:rPr lang="de-DE" sz="1600" b="1" dirty="0" err="1" smtClean="0"/>
              <a:t>Heuristics</a:t>
            </a:r>
            <a:endParaRPr lang="de-DE" dirty="0"/>
          </a:p>
        </p:txBody>
      </p:sp>
      <p:sp>
        <p:nvSpPr>
          <p:cNvPr id="53" name="Textfeld 52"/>
          <p:cNvSpPr txBox="1"/>
          <p:nvPr/>
        </p:nvSpPr>
        <p:spPr>
          <a:xfrm>
            <a:off x="-101554" y="1531424"/>
            <a:ext cx="25449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1" dirty="0"/>
              <a:t>M</a:t>
            </a:r>
            <a:r>
              <a:rPr lang="de-DE" sz="1600" b="1" dirty="0" smtClean="0"/>
              <a:t> := Meta-</a:t>
            </a:r>
            <a:r>
              <a:rPr lang="de-DE" sz="1600" b="1" dirty="0" err="1" smtClean="0"/>
              <a:t>Knowledge</a:t>
            </a:r>
            <a:r>
              <a:rPr lang="de-DE" sz="1600" b="1" dirty="0" smtClean="0"/>
              <a:t>, </a:t>
            </a:r>
          </a:p>
          <a:p>
            <a:pPr algn="ctr"/>
            <a:r>
              <a:rPr lang="de-DE" sz="1600" b="1" dirty="0" err="1" smtClean="0"/>
              <a:t>Explanatory</a:t>
            </a:r>
            <a:r>
              <a:rPr lang="de-DE" sz="1600" b="1" dirty="0" smtClean="0"/>
              <a:t>  </a:t>
            </a:r>
            <a:r>
              <a:rPr lang="de-DE" sz="1600" b="1" dirty="0" err="1" smtClean="0"/>
              <a:t>Simplifications</a:t>
            </a:r>
            <a:endParaRPr lang="de-DE" dirty="0"/>
          </a:p>
        </p:txBody>
      </p:sp>
      <p:sp>
        <p:nvSpPr>
          <p:cNvPr id="54" name="Textfeld 53"/>
          <p:cNvSpPr txBox="1"/>
          <p:nvPr/>
        </p:nvSpPr>
        <p:spPr>
          <a:xfrm>
            <a:off x="7202886" y="1589767"/>
            <a:ext cx="1326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E</a:t>
            </a:r>
            <a:r>
              <a:rPr lang="de-DE" sz="1600" b="1" dirty="0" smtClean="0"/>
              <a:t> := Expertise</a:t>
            </a:r>
            <a:endParaRPr lang="de-DE" dirty="0"/>
          </a:p>
        </p:txBody>
      </p:sp>
      <p:sp>
        <p:nvSpPr>
          <p:cNvPr id="23" name="Datumsplatzhalt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957B5-AE82-794A-AE7F-5DDE1473C961}" type="datetime1">
              <a:rPr lang="en-GB" smtClean="0"/>
              <a:t>30/11/17</a:t>
            </a:fld>
            <a:endParaRPr lang="de-DE"/>
          </a:p>
        </p:txBody>
      </p:sp>
      <p:sp>
        <p:nvSpPr>
          <p:cNvPr id="26" name="Fußzeilenplatzhalt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core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5971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50690" y="-977043"/>
            <a:ext cx="6270723" cy="886751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071321" y="691200"/>
            <a:ext cx="884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Axiomen-</a:t>
            </a:r>
            <a:endParaRPr lang="de-DE" sz="1400" dirty="0"/>
          </a:p>
        </p:txBody>
      </p:sp>
      <p:sp>
        <p:nvSpPr>
          <p:cNvPr id="2" name="Textfeld 1"/>
          <p:cNvSpPr txBox="1"/>
          <p:nvPr/>
        </p:nvSpPr>
        <p:spPr>
          <a:xfrm>
            <a:off x="677333" y="321595"/>
            <a:ext cx="1379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RESILIENZ (!) 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5F24A-5F66-0C4E-99E2-3C35D91D1DCC}" type="slidenum">
              <a:rPr lang="de-DE" smtClean="0"/>
              <a:t>14</a:t>
            </a:fld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CBA39-3CA7-9B4D-B3F7-B94BD05C01E1}" type="datetime1">
              <a:rPr lang="en-GB" smtClean="0"/>
              <a:t>30/11/17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core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435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Question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dirty="0" smtClean="0"/>
              <a:t>Can </a:t>
            </a:r>
            <a:r>
              <a:rPr lang="de-DE" dirty="0" err="1" smtClean="0"/>
              <a:t>we</a:t>
            </a:r>
            <a:r>
              <a:rPr lang="de-DE" dirty="0" smtClean="0"/>
              <a:t> turn all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Rules (</a:t>
            </a:r>
            <a:r>
              <a:rPr lang="de-DE" dirty="0" err="1" smtClean="0"/>
              <a:t>for</a:t>
            </a:r>
            <a:r>
              <a:rPr lang="de-DE" dirty="0" smtClean="0"/>
              <a:t> a </a:t>
            </a:r>
            <a:r>
              <a:rPr lang="de-DE" dirty="0" err="1" smtClean="0"/>
              <a:t>mindless</a:t>
            </a:r>
            <a:r>
              <a:rPr lang="de-DE" dirty="0" smtClean="0"/>
              <a:t>) </a:t>
            </a:r>
            <a:r>
              <a:rPr lang="de-DE" dirty="0" err="1" smtClean="0"/>
              <a:t>application</a:t>
            </a:r>
            <a:r>
              <a:rPr lang="de-DE" dirty="0" smtClean="0"/>
              <a:t>, </a:t>
            </a:r>
            <a:r>
              <a:rPr lang="de-DE" dirty="0" err="1" smtClean="0"/>
              <a:t>usable</a:t>
            </a:r>
            <a:r>
              <a:rPr lang="de-DE" dirty="0" smtClean="0"/>
              <a:t> </a:t>
            </a:r>
            <a:r>
              <a:rPr lang="de-DE" dirty="0" err="1" smtClean="0"/>
              <a:t>independently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any</a:t>
            </a:r>
            <a:r>
              <a:rPr lang="de-DE" dirty="0" smtClean="0"/>
              <a:t> </a:t>
            </a:r>
            <a:r>
              <a:rPr lang="de-DE" dirty="0" err="1" smtClean="0"/>
              <a:t>experiential</a:t>
            </a:r>
            <a:r>
              <a:rPr lang="de-DE" dirty="0" smtClean="0"/>
              <a:t> </a:t>
            </a:r>
            <a:r>
              <a:rPr lang="de-DE" dirty="0" err="1" smtClean="0"/>
              <a:t>knowledge</a:t>
            </a:r>
            <a:r>
              <a:rPr lang="de-DE" dirty="0" smtClean="0"/>
              <a:t> ?</a:t>
            </a:r>
          </a:p>
          <a:p>
            <a:r>
              <a:rPr lang="de-DE" dirty="0" err="1" smtClean="0"/>
              <a:t>Preconception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universal </a:t>
            </a:r>
            <a:r>
              <a:rPr lang="de-DE" dirty="0" err="1" smtClean="0"/>
              <a:t>common</a:t>
            </a:r>
            <a:r>
              <a:rPr lang="de-DE" dirty="0" smtClean="0"/>
              <a:t> sense – </a:t>
            </a:r>
            <a:r>
              <a:rPr lang="de-DE" dirty="0" err="1" smtClean="0"/>
              <a:t>Example</a:t>
            </a:r>
            <a:r>
              <a:rPr lang="de-DE" dirty="0" smtClean="0"/>
              <a:t> Ford ?</a:t>
            </a:r>
          </a:p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kind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extra </a:t>
            </a:r>
            <a:r>
              <a:rPr lang="de-DE" dirty="0" err="1" smtClean="0"/>
              <a:t>Knowledge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missing</a:t>
            </a:r>
            <a:r>
              <a:rPr lang="de-DE" dirty="0" smtClean="0"/>
              <a:t>, </a:t>
            </a: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explains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socalled</a:t>
            </a:r>
            <a:r>
              <a:rPr lang="de-DE" dirty="0" smtClean="0"/>
              <a:t> </a:t>
            </a:r>
            <a:r>
              <a:rPr lang="de-DE" dirty="0" err="1" smtClean="0"/>
              <a:t>initial</a:t>
            </a:r>
            <a:r>
              <a:rPr lang="de-DE" dirty="0" smtClean="0"/>
              <a:t> </a:t>
            </a:r>
            <a:r>
              <a:rPr lang="de-DE" dirty="0" err="1" smtClean="0"/>
              <a:t>successes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digitalization</a:t>
            </a:r>
            <a:r>
              <a:rPr lang="de-DE" dirty="0"/>
              <a:t> </a:t>
            </a:r>
            <a:r>
              <a:rPr lang="de-DE" dirty="0" smtClean="0"/>
              <a:t>?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4808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 </a:t>
            </a:r>
            <a:r>
              <a:rPr lang="de-DE" dirty="0" smtClean="0"/>
              <a:t>Postulates (Axioms)</a:t>
            </a:r>
            <a:endParaRPr lang="de-AT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de-DE" sz="2000" dirty="0">
                <a:solidFill>
                  <a:srgbClr val="C00000"/>
                </a:solidFill>
              </a:rPr>
              <a:t>1)</a:t>
            </a:r>
            <a:r>
              <a:rPr lang="de-DE" sz="2000" dirty="0"/>
              <a:t> </a:t>
            </a:r>
            <a:r>
              <a:rPr lang="de-DE" sz="2000" dirty="0">
                <a:solidFill>
                  <a:srgbClr val="C00000"/>
                </a:solidFill>
              </a:rPr>
              <a:t>Fuzzy Concepts: </a:t>
            </a:r>
            <a:br>
              <a:rPr lang="de-DE" sz="2000" dirty="0">
                <a:solidFill>
                  <a:srgbClr val="C00000"/>
                </a:solidFill>
              </a:rPr>
            </a:br>
            <a:r>
              <a:rPr lang="en-GB" sz="2000" dirty="0"/>
              <a:t>Our concepts (in use) are necessarily fuzzy (Limits of Aristotelian Logic).</a:t>
            </a:r>
          </a:p>
          <a:p>
            <a:endParaRPr lang="de-DE" sz="2000" dirty="0"/>
          </a:p>
          <a:p>
            <a:pPr lvl="0"/>
            <a:r>
              <a:rPr lang="de-DE" sz="2000" dirty="0">
                <a:solidFill>
                  <a:srgbClr val="C00000"/>
                </a:solidFill>
              </a:rPr>
              <a:t>2) Incompleteness of Maps, Models and Theories: </a:t>
            </a:r>
            <a:br>
              <a:rPr lang="de-DE" sz="2000" dirty="0">
                <a:solidFill>
                  <a:srgbClr val="C00000"/>
                </a:solidFill>
              </a:rPr>
            </a:br>
            <a:r>
              <a:rPr lang="en-GB" sz="2000" dirty="0"/>
              <a:t>Our maps, models and theories are necessary incomplete and only locally and approximately true to the facts – local applicability vs. generalizability. – Decisions resting upon incomplete information.</a:t>
            </a:r>
          </a:p>
          <a:p>
            <a:endParaRPr lang="de-DE" sz="2000" dirty="0">
              <a:solidFill>
                <a:srgbClr val="FF0000"/>
              </a:solidFill>
            </a:endParaRPr>
          </a:p>
          <a:p>
            <a:pPr lvl="0"/>
            <a:r>
              <a:rPr lang="de-DE" sz="2000" dirty="0">
                <a:solidFill>
                  <a:srgbClr val="C00000"/>
                </a:solidFill>
              </a:rPr>
              <a:t>3) Non Literally action guiding:</a:t>
            </a:r>
            <a:r>
              <a:rPr lang="de-DE" sz="2000" dirty="0">
                <a:solidFill>
                  <a:schemeClr val="accent1"/>
                </a:solidFill>
              </a:rPr>
              <a:t> </a:t>
            </a:r>
            <a:r>
              <a:rPr lang="en-GB" sz="2000" dirty="0"/>
              <a:t>Our theoretical explanations and insights are not literally action guiding, i.e</a:t>
            </a:r>
            <a:r>
              <a:rPr lang="en-GB" sz="2000" dirty="0" smtClean="0"/>
              <a:t>., </a:t>
            </a:r>
            <a:r>
              <a:rPr lang="en-GB" sz="2000" dirty="0"/>
              <a:t>our explanations should not be considered as literally descriptive action guiding </a:t>
            </a:r>
            <a:r>
              <a:rPr lang="en-GB" sz="2000" dirty="0" smtClean="0"/>
              <a:t>suggestions, </a:t>
            </a:r>
            <a:r>
              <a:rPr lang="en-GB" sz="2000" dirty="0"/>
              <a:t>and we should provide a corrective  leeway (by reflection, dialogue and understanding the simplifications inherent in our maps of the world).</a:t>
            </a:r>
          </a:p>
          <a:p>
            <a:pPr marL="0" indent="0">
              <a:buNone/>
            </a:pP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34362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Aktuelle Zusatz-Axiome/Reflexionen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25779" y="1600200"/>
            <a:ext cx="8748888" cy="4525963"/>
          </a:xfrm>
        </p:spPr>
        <p:txBody>
          <a:bodyPr>
            <a:normAutofit fontScale="92500" lnSpcReduction="20000"/>
          </a:bodyPr>
          <a:lstStyle/>
          <a:p>
            <a:r>
              <a:rPr lang="de-DE" sz="1800" dirty="0" smtClean="0"/>
              <a:t>A1) </a:t>
            </a:r>
            <a:r>
              <a:rPr lang="de-DE" sz="1800" dirty="0" smtClean="0">
                <a:solidFill>
                  <a:srgbClr val="FF0000"/>
                </a:solidFill>
              </a:rPr>
              <a:t>Die technischen </a:t>
            </a:r>
            <a:r>
              <a:rPr lang="de-DE" sz="1800" dirty="0">
                <a:solidFill>
                  <a:srgbClr val="FF0000"/>
                </a:solidFill>
              </a:rPr>
              <a:t>F</a:t>
            </a:r>
            <a:r>
              <a:rPr lang="de-DE" sz="1800" dirty="0" smtClean="0">
                <a:solidFill>
                  <a:srgbClr val="FF0000"/>
                </a:solidFill>
              </a:rPr>
              <a:t>ertigkeiten zur Erzeugung  </a:t>
            </a:r>
            <a:r>
              <a:rPr lang="de-DE" sz="1800" dirty="0">
                <a:solidFill>
                  <a:srgbClr val="FF0000"/>
                </a:solidFill>
              </a:rPr>
              <a:t>v</a:t>
            </a:r>
            <a:r>
              <a:rPr lang="de-DE" sz="1800" dirty="0" smtClean="0">
                <a:solidFill>
                  <a:srgbClr val="FF0000"/>
                </a:solidFill>
              </a:rPr>
              <a:t>on (explanatorisch) selegierten  Parameterwerten/Kenngrößen (als </a:t>
            </a:r>
            <a:r>
              <a:rPr lang="de-DE" sz="1800" dirty="0" err="1" smtClean="0">
                <a:solidFill>
                  <a:srgbClr val="FF0000"/>
                </a:solidFill>
              </a:rPr>
              <a:t>Charakeristika</a:t>
            </a:r>
            <a:r>
              <a:rPr lang="de-DE" sz="1800" dirty="0" smtClean="0">
                <a:solidFill>
                  <a:srgbClr val="FF0000"/>
                </a:solidFill>
              </a:rPr>
              <a:t>  akzeptabler Problemlösungen) sind nicht notwendig die Fertigkeiten, die man normalerweise benötigt, um die ursprünglichen Probleme in konstanter  und kontrolliert reproduzierbarer Weise zu lösen (</a:t>
            </a:r>
            <a:r>
              <a:rPr lang="de-DE" sz="1800" dirty="0" err="1" smtClean="0">
                <a:solidFill>
                  <a:srgbClr val="FF0000"/>
                </a:solidFill>
              </a:rPr>
              <a:t>bzw</a:t>
            </a:r>
            <a:r>
              <a:rPr lang="de-DE" sz="1800" dirty="0" smtClean="0">
                <a:solidFill>
                  <a:srgbClr val="FF0000"/>
                </a:solidFill>
              </a:rPr>
              <a:t> lösen zu können) </a:t>
            </a:r>
            <a:r>
              <a:rPr lang="de-DE" sz="1800" dirty="0" smtClean="0"/>
              <a:t>–[ maschinelle Reproduktion ?] --- Grenzen formaler Techniken !</a:t>
            </a:r>
          </a:p>
          <a:p>
            <a:endParaRPr lang="de-DE" sz="1800" dirty="0"/>
          </a:p>
          <a:p>
            <a:r>
              <a:rPr lang="de-DE" sz="1800" dirty="0" smtClean="0"/>
              <a:t>A2) </a:t>
            </a:r>
            <a:r>
              <a:rPr lang="de-DE" sz="1800" dirty="0" smtClean="0">
                <a:solidFill>
                  <a:srgbClr val="0000FF"/>
                </a:solidFill>
              </a:rPr>
              <a:t>Die Algorithmen zur Erfassung und (maschinellen) Ersetzung von Routinen soll(t)en nicht explizit einschränkend  ... benutzt werden, sondern soll(t)en Freiraum für Kreativität, Korrektur &amp; Reflexion sowie Innovations-Potential  schaffen und Autonomie im sogenannten </a:t>
            </a:r>
            <a:r>
              <a:rPr lang="de-DE" sz="1800" dirty="0" err="1" smtClean="0">
                <a:solidFill>
                  <a:srgbClr val="0000FF"/>
                </a:solidFill>
              </a:rPr>
              <a:t>Entdeckunghskontext</a:t>
            </a:r>
            <a:r>
              <a:rPr lang="de-DE" sz="1800" dirty="0" smtClean="0">
                <a:solidFill>
                  <a:srgbClr val="0000FF"/>
                </a:solidFill>
              </a:rPr>
              <a:t> unterstützen. </a:t>
            </a:r>
          </a:p>
          <a:p>
            <a:endParaRPr lang="de-DE" sz="1800" dirty="0" smtClean="0">
              <a:solidFill>
                <a:srgbClr val="FF6600"/>
              </a:solidFill>
            </a:endParaRPr>
          </a:p>
          <a:p>
            <a:r>
              <a:rPr lang="de-DE" sz="1800" dirty="0" smtClean="0">
                <a:solidFill>
                  <a:srgbClr val="FF6600"/>
                </a:solidFill>
              </a:rPr>
              <a:t>A2.1) Die Rechtfertigung und Begründung von </a:t>
            </a:r>
            <a:r>
              <a:rPr lang="de-DE" sz="1800" dirty="0">
                <a:solidFill>
                  <a:srgbClr val="FF6600"/>
                </a:solidFill>
              </a:rPr>
              <a:t>E</a:t>
            </a:r>
            <a:r>
              <a:rPr lang="de-DE" sz="1800" dirty="0" smtClean="0">
                <a:solidFill>
                  <a:srgbClr val="FF6600"/>
                </a:solidFill>
              </a:rPr>
              <a:t>rgebnissen darf die Entdeckung von Problemlösungen nicht stören, nicht ersetzen oder gar ablösen !</a:t>
            </a:r>
          </a:p>
          <a:p>
            <a:endParaRPr lang="de-DE" sz="1800" dirty="0"/>
          </a:p>
          <a:p>
            <a:r>
              <a:rPr lang="de-DE" sz="1800" dirty="0" smtClean="0"/>
              <a:t>A3 )</a:t>
            </a:r>
            <a:r>
              <a:rPr lang="de-DE" sz="1800" dirty="0" smtClean="0">
                <a:solidFill>
                  <a:srgbClr val="008000"/>
                </a:solidFill>
              </a:rPr>
              <a:t>Insgesamt bedeutet das, dass wir ein „Wissen um das Zustandekommen von Wissen“ [betrifft: systematische Vereinfachungen, epistemisches Auflösungsvermögen unserer Orientierungs-Karten] benötigen, um inhaltlich </a:t>
            </a:r>
            <a:r>
              <a:rPr lang="de-DE" sz="1800" dirty="0" err="1" smtClean="0">
                <a:solidFill>
                  <a:srgbClr val="008000"/>
                </a:solidFill>
              </a:rPr>
              <a:t>korrigierren</a:t>
            </a:r>
            <a:r>
              <a:rPr lang="de-DE" sz="1800" dirty="0" smtClean="0">
                <a:solidFill>
                  <a:srgbClr val="008000"/>
                </a:solidFill>
              </a:rPr>
              <a:t> und die Anwendungsgrenzen von Routinen erkennen zu können.</a:t>
            </a:r>
            <a:endParaRPr lang="de-DE" sz="1800" dirty="0">
              <a:solidFill>
                <a:srgbClr val="008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5F24A-5F66-0C4E-99E2-3C35D91D1DCC}" type="slidenum">
              <a:rPr lang="de-DE" smtClean="0"/>
              <a:t>17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95CBB-8F97-C347-B0E1-2B061CD3B0F7}" type="datetime1">
              <a:rPr lang="en-GB" smtClean="0"/>
              <a:t>30/11/17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core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9604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ParadigmataerwWiss 0906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93" y="138240"/>
            <a:ext cx="9144000" cy="646161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6561664" y="677335"/>
            <a:ext cx="1705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[Paradigmata]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66563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484784"/>
            <a:ext cx="4371108" cy="4490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1935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015066" y="-84666"/>
            <a:ext cx="5271101" cy="6858000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5F24A-5F66-0C4E-99E2-3C35D91D1DCC}" type="slidenum">
              <a:rPr lang="de-DE" smtClean="0"/>
              <a:t>2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A5161-D5F8-8842-A1D2-F9CE18CC30DF}" type="datetime1">
              <a:rPr lang="en-GB" smtClean="0"/>
              <a:t>30/11/17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core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7330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340768"/>
            <a:ext cx="4032448" cy="4645748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</p:pic>
      <p:sp>
        <p:nvSpPr>
          <p:cNvPr id="6" name="TextBox 5"/>
          <p:cNvSpPr txBox="1"/>
          <p:nvPr/>
        </p:nvSpPr>
        <p:spPr>
          <a:xfrm>
            <a:off x="804417" y="5117122"/>
            <a:ext cx="3335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b="1" dirty="0" smtClean="0">
                <a:latin typeface="Arial" pitchFamily="34" charset="0"/>
                <a:cs typeface="Arial" pitchFamily="34" charset="0"/>
              </a:rPr>
              <a:t>Local approximization:</a:t>
            </a:r>
            <a:endParaRPr lang="en-GB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876256" y="2996952"/>
            <a:ext cx="955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Latitude</a:t>
            </a:r>
            <a:r>
              <a:rPr lang="de-DE" dirty="0" smtClean="0"/>
              <a:t> </a:t>
            </a:r>
            <a:endParaRPr lang="de-DE" dirty="0"/>
          </a:p>
        </p:txBody>
      </p:sp>
      <p:cxnSp>
        <p:nvCxnSpPr>
          <p:cNvPr id="7" name="Gerade Verbindung 6"/>
          <p:cNvCxnSpPr/>
          <p:nvPr/>
        </p:nvCxnSpPr>
        <p:spPr>
          <a:xfrm>
            <a:off x="4139952" y="2164214"/>
            <a:ext cx="2736304" cy="1048762"/>
          </a:xfrm>
          <a:prstGeom prst="line">
            <a:avLst/>
          </a:prstGeom>
          <a:ln>
            <a:solidFill>
              <a:srgbClr val="006699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 flipV="1">
            <a:off x="4860032" y="3284984"/>
            <a:ext cx="2016224" cy="288032"/>
          </a:xfrm>
          <a:prstGeom prst="line">
            <a:avLst/>
          </a:prstGeom>
          <a:ln>
            <a:solidFill>
              <a:srgbClr val="006699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2556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484784"/>
            <a:ext cx="4371108" cy="4490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uppierung 7"/>
          <p:cNvGrpSpPr/>
          <p:nvPr/>
        </p:nvGrpSpPr>
        <p:grpSpPr>
          <a:xfrm>
            <a:off x="755576" y="1850845"/>
            <a:ext cx="5760640" cy="4746507"/>
            <a:chOff x="526025" y="698618"/>
            <a:chExt cx="8158416" cy="4746507"/>
          </a:xfrm>
        </p:grpSpPr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3038688" y="1530350"/>
              <a:ext cx="31480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2392363" y="4194175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1979613" y="4122738"/>
              <a:ext cx="1511300" cy="900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 b="1" dirty="0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2482850" y="1304925"/>
              <a:ext cx="433388" cy="53975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 b="1" dirty="0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6299200" y="1233488"/>
              <a:ext cx="433388" cy="5397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 b="1" dirty="0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5795963" y="4113213"/>
              <a:ext cx="1458912" cy="900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 b="1" dirty="0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526026" y="698618"/>
              <a:ext cx="2407992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lang="de-DE" b="1" dirty="0"/>
            </a:p>
            <a:p>
              <a:r>
                <a:rPr lang="de-DE" sz="6000" b="1" dirty="0" smtClean="0"/>
                <a:t>H +</a:t>
              </a:r>
              <a:endParaRPr lang="de-DE" b="1" dirty="0"/>
            </a:p>
            <a:p>
              <a:endParaRPr lang="de-DE" b="1" dirty="0"/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2247900" y="5078413"/>
              <a:ext cx="122396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de-DE" b="1"/>
            </a:p>
          </p:txBody>
        </p:sp>
        <p:sp>
          <p:nvSpPr>
            <p:cNvPr id="14" name="Arc 14"/>
            <p:cNvSpPr>
              <a:spLocks/>
            </p:cNvSpPr>
            <p:nvPr/>
          </p:nvSpPr>
          <p:spPr bwMode="auto">
            <a:xfrm flipH="1" flipV="1">
              <a:off x="2773363" y="1844675"/>
              <a:ext cx="431800" cy="2351088"/>
            </a:xfrm>
            <a:custGeom>
              <a:avLst/>
              <a:gdLst>
                <a:gd name="T0" fmla="*/ 0 w 21600"/>
                <a:gd name="T1" fmla="*/ 0 h 22435"/>
                <a:gd name="T2" fmla="*/ 2147483647 w 21600"/>
                <a:gd name="T3" fmla="*/ 2147483647 h 22435"/>
                <a:gd name="T4" fmla="*/ 0 w 21600"/>
                <a:gd name="T5" fmla="*/ 2147483647 h 2243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435"/>
                <a:gd name="T11" fmla="*/ 21600 w 21600"/>
                <a:gd name="T12" fmla="*/ 22435 h 224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435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878"/>
                    <a:pt x="21594" y="22156"/>
                    <a:pt x="21583" y="22434"/>
                  </a:cubicBezTo>
                </a:path>
                <a:path w="21600" h="22435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878"/>
                    <a:pt x="21594" y="22156"/>
                    <a:pt x="21583" y="22434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5" name="Arc 15"/>
            <p:cNvSpPr>
              <a:spLocks/>
            </p:cNvSpPr>
            <p:nvPr/>
          </p:nvSpPr>
          <p:spPr bwMode="auto">
            <a:xfrm flipV="1">
              <a:off x="6013450" y="1773238"/>
              <a:ext cx="431800" cy="2447925"/>
            </a:xfrm>
            <a:custGeom>
              <a:avLst/>
              <a:gdLst>
                <a:gd name="T0" fmla="*/ 0 w 21600"/>
                <a:gd name="T1" fmla="*/ 0 h 22506"/>
                <a:gd name="T2" fmla="*/ 2147483647 w 21600"/>
                <a:gd name="T3" fmla="*/ 2147483647 h 22506"/>
                <a:gd name="T4" fmla="*/ 0 w 21600"/>
                <a:gd name="T5" fmla="*/ 2147483647 h 2250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506"/>
                <a:gd name="T11" fmla="*/ 21600 w 21600"/>
                <a:gd name="T12" fmla="*/ 22506 h 225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506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902"/>
                    <a:pt x="21593" y="22204"/>
                    <a:pt x="21580" y="22505"/>
                  </a:cubicBezTo>
                </a:path>
                <a:path w="21600" h="22506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902"/>
                    <a:pt x="21593" y="22204"/>
                    <a:pt x="21580" y="2250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" name="Line 20"/>
            <p:cNvSpPr>
              <a:spLocks noChangeShapeType="1"/>
            </p:cNvSpPr>
            <p:nvPr/>
          </p:nvSpPr>
          <p:spPr bwMode="auto">
            <a:xfrm flipV="1">
              <a:off x="2716636" y="1664437"/>
              <a:ext cx="0" cy="26654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Arc 21"/>
            <p:cNvSpPr>
              <a:spLocks/>
            </p:cNvSpPr>
            <p:nvPr/>
          </p:nvSpPr>
          <p:spPr bwMode="auto">
            <a:xfrm flipV="1">
              <a:off x="2195513" y="1844675"/>
              <a:ext cx="431800" cy="2401888"/>
            </a:xfrm>
            <a:custGeom>
              <a:avLst/>
              <a:gdLst>
                <a:gd name="T0" fmla="*/ 0 w 21600"/>
                <a:gd name="T1" fmla="*/ 0 h 22506"/>
                <a:gd name="T2" fmla="*/ 2147483647 w 21600"/>
                <a:gd name="T3" fmla="*/ 2147483647 h 22506"/>
                <a:gd name="T4" fmla="*/ 0 w 21600"/>
                <a:gd name="T5" fmla="*/ 2147483647 h 2250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506"/>
                <a:gd name="T11" fmla="*/ 21600 w 21600"/>
                <a:gd name="T12" fmla="*/ 22506 h 225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506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902"/>
                    <a:pt x="21593" y="22204"/>
                    <a:pt x="21580" y="22505"/>
                  </a:cubicBezTo>
                </a:path>
                <a:path w="21600" h="22506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902"/>
                    <a:pt x="21593" y="22204"/>
                    <a:pt x="21580" y="2250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" name="Arc 22"/>
            <p:cNvSpPr>
              <a:spLocks/>
            </p:cNvSpPr>
            <p:nvPr/>
          </p:nvSpPr>
          <p:spPr bwMode="auto">
            <a:xfrm flipH="1" flipV="1">
              <a:off x="6588125" y="1773238"/>
              <a:ext cx="431800" cy="2447925"/>
            </a:xfrm>
            <a:custGeom>
              <a:avLst/>
              <a:gdLst>
                <a:gd name="T0" fmla="*/ 0 w 21600"/>
                <a:gd name="T1" fmla="*/ 0 h 22435"/>
                <a:gd name="T2" fmla="*/ 2147483647 w 21600"/>
                <a:gd name="T3" fmla="*/ 2147483647 h 22435"/>
                <a:gd name="T4" fmla="*/ 0 w 21600"/>
                <a:gd name="T5" fmla="*/ 2147483647 h 2243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435"/>
                <a:gd name="T11" fmla="*/ 21600 w 21600"/>
                <a:gd name="T12" fmla="*/ 22435 h 224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435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878"/>
                    <a:pt x="21594" y="22156"/>
                    <a:pt x="21583" y="22434"/>
                  </a:cubicBezTo>
                </a:path>
                <a:path w="21600" h="22435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878"/>
                    <a:pt x="21594" y="22156"/>
                    <a:pt x="21583" y="22434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" name="Line 23"/>
            <p:cNvSpPr>
              <a:spLocks noChangeShapeType="1"/>
            </p:cNvSpPr>
            <p:nvPr/>
          </p:nvSpPr>
          <p:spPr bwMode="auto">
            <a:xfrm flipV="1">
              <a:off x="6516688" y="1646663"/>
              <a:ext cx="0" cy="26654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1406525" y="1989138"/>
              <a:ext cx="428625" cy="63817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de-DE" sz="3600" b="1" kern="10" normalizeH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endParaRPr>
            </a:p>
          </p:txBody>
        </p:sp>
        <p:sp>
          <p:nvSpPr>
            <p:cNvPr id="21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1454150" y="3438525"/>
              <a:ext cx="381000" cy="63817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de-DE" sz="3600" b="1" kern="10" normalizeH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endParaRPr>
            </a:p>
          </p:txBody>
        </p:sp>
        <p:sp>
          <p:nvSpPr>
            <p:cNvPr id="22" name="WordArt 27"/>
            <p:cNvSpPr>
              <a:spLocks noChangeArrowheads="1" noChangeShapeType="1" noTextEdit="1"/>
            </p:cNvSpPr>
            <p:nvPr/>
          </p:nvSpPr>
          <p:spPr bwMode="auto">
            <a:xfrm>
              <a:off x="7380288" y="1927225"/>
              <a:ext cx="333375" cy="63817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de-DE" sz="3600" b="1" kern="10" normalizeH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endParaRPr>
            </a:p>
          </p:txBody>
        </p:sp>
        <p:sp>
          <p:nvSpPr>
            <p:cNvPr id="23" name="WordArt 28"/>
            <p:cNvSpPr>
              <a:spLocks noChangeArrowheads="1" noChangeShapeType="1" noTextEdit="1"/>
            </p:cNvSpPr>
            <p:nvPr/>
          </p:nvSpPr>
          <p:spPr bwMode="auto">
            <a:xfrm>
              <a:off x="7380288" y="3429000"/>
              <a:ext cx="304800" cy="63817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de-DE" sz="3600" b="1" kern="10" normalizeH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endParaRPr>
            </a:p>
          </p:txBody>
        </p:sp>
        <p:sp>
          <p:nvSpPr>
            <p:cNvPr id="24" name="WordArt 29"/>
            <p:cNvSpPr>
              <a:spLocks noChangeArrowheads="1" noChangeShapeType="1" noTextEdit="1"/>
            </p:cNvSpPr>
            <p:nvPr/>
          </p:nvSpPr>
          <p:spPr bwMode="auto">
            <a:xfrm>
              <a:off x="7920085" y="2636813"/>
              <a:ext cx="764356" cy="8572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DE" sz="4800" b="1" kern="10" normalizeH="1" dirty="0" smtClean="0"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C</a:t>
              </a:r>
              <a:endParaRPr lang="de-DE" sz="4800" b="1" kern="10" normalizeH="1" dirty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endParaRPr>
            </a:p>
          </p:txBody>
        </p:sp>
        <p:sp>
          <p:nvSpPr>
            <p:cNvPr id="25" name="WordArt 30"/>
            <p:cNvSpPr>
              <a:spLocks noChangeArrowheads="1" noChangeShapeType="1" noTextEdit="1"/>
            </p:cNvSpPr>
            <p:nvPr/>
          </p:nvSpPr>
          <p:spPr bwMode="auto">
            <a:xfrm>
              <a:off x="8027988" y="2646363"/>
              <a:ext cx="476250" cy="8572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de-DE" sz="4800" b="1" kern="10" normalizeH="1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endParaRPr>
            </a:p>
          </p:txBody>
        </p:sp>
        <p:sp>
          <p:nvSpPr>
            <p:cNvPr id="26" name="AutoShape 35"/>
            <p:cNvSpPr>
              <a:spLocks noChangeArrowheads="1"/>
            </p:cNvSpPr>
            <p:nvPr/>
          </p:nvSpPr>
          <p:spPr bwMode="auto">
            <a:xfrm>
              <a:off x="3038688" y="1664792"/>
              <a:ext cx="2159000" cy="2709037"/>
            </a:xfrm>
            <a:prstGeom prst="upArrow">
              <a:avLst>
                <a:gd name="adj1" fmla="val 50000"/>
                <a:gd name="adj2" fmla="val 26691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" name="Text Box 36"/>
            <p:cNvSpPr txBox="1">
              <a:spLocks noChangeArrowheads="1"/>
            </p:cNvSpPr>
            <p:nvPr/>
          </p:nvSpPr>
          <p:spPr bwMode="auto">
            <a:xfrm rot="16200000">
              <a:off x="3013962" y="2860031"/>
              <a:ext cx="205732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sz="2400" b="1" dirty="0" err="1" smtClean="0"/>
                <a:t>Simplifications</a:t>
              </a:r>
              <a:endParaRPr lang="de-DE" sz="2400" b="1" dirty="0"/>
            </a:p>
          </p:txBody>
        </p:sp>
        <p:sp>
          <p:nvSpPr>
            <p:cNvPr id="28" name="Line 17"/>
            <p:cNvSpPr>
              <a:spLocks noChangeShapeType="1"/>
            </p:cNvSpPr>
            <p:nvPr/>
          </p:nvSpPr>
          <p:spPr bwMode="auto">
            <a:xfrm>
              <a:off x="2987675" y="4581525"/>
              <a:ext cx="3313113" cy="0"/>
            </a:xfrm>
            <a:prstGeom prst="line">
              <a:avLst/>
            </a:prstGeom>
            <a:noFill/>
            <a:ln w="76200" cmpd="sng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WordArt 29"/>
            <p:cNvSpPr>
              <a:spLocks noChangeArrowheads="1" noChangeShapeType="1" noTextEdit="1"/>
            </p:cNvSpPr>
            <p:nvPr/>
          </p:nvSpPr>
          <p:spPr bwMode="auto">
            <a:xfrm>
              <a:off x="816296" y="2636912"/>
              <a:ext cx="764356" cy="8572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DE" sz="4800" b="1" kern="10" normalizeH="1" dirty="0" smtClean="0"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A</a:t>
              </a:r>
              <a:endParaRPr lang="de-DE" sz="4800" b="1" kern="10" normalizeH="1" dirty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endParaRPr>
            </a:p>
          </p:txBody>
        </p:sp>
        <p:sp>
          <p:nvSpPr>
            <p:cNvPr id="30" name="Textfeld 53"/>
            <p:cNvSpPr txBox="1"/>
            <p:nvPr/>
          </p:nvSpPr>
          <p:spPr>
            <a:xfrm>
              <a:off x="7329656" y="3707012"/>
              <a:ext cx="9751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E</a:t>
              </a:r>
              <a:r>
                <a:rPr lang="de-DE" dirty="0" smtClean="0"/>
                <a:t>motion</a:t>
              </a:r>
              <a:endParaRPr lang="de-DE" dirty="0"/>
            </a:p>
          </p:txBody>
        </p:sp>
        <p:sp>
          <p:nvSpPr>
            <p:cNvPr id="36" name="Textfeld 53"/>
            <p:cNvSpPr txBox="1"/>
            <p:nvPr/>
          </p:nvSpPr>
          <p:spPr>
            <a:xfrm>
              <a:off x="526025" y="3716933"/>
              <a:ext cx="1333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A</a:t>
              </a:r>
              <a:r>
                <a:rPr lang="de-DE" dirty="0" smtClean="0"/>
                <a:t>nalysis</a:t>
              </a:r>
              <a:endParaRPr lang="de-DE" dirty="0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193304" y="2492896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S</a:t>
            </a:r>
            <a:endParaRPr lang="de-AT" dirty="0"/>
          </a:p>
        </p:txBody>
      </p:sp>
      <p:sp>
        <p:nvSpPr>
          <p:cNvPr id="33" name="TextBox 32"/>
          <p:cNvSpPr txBox="1"/>
          <p:nvPr/>
        </p:nvSpPr>
        <p:spPr>
          <a:xfrm>
            <a:off x="4857600" y="2483604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178140" y="557994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/>
              <a:t>P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60032" y="5589240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smtClean="0"/>
              <a:t>Q</a:t>
            </a:r>
            <a:endParaRPr lang="de-AT" b="1" dirty="0"/>
          </a:p>
        </p:txBody>
      </p:sp>
      <p:sp>
        <p:nvSpPr>
          <p:cNvPr id="2" name="Textfeld 1"/>
          <p:cNvSpPr txBox="1"/>
          <p:nvPr/>
        </p:nvSpPr>
        <p:spPr>
          <a:xfrm>
            <a:off x="6516216" y="1556792"/>
            <a:ext cx="242637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Practical relevance of </a:t>
            </a:r>
          </a:p>
          <a:p>
            <a:r>
              <a:rPr lang="en-AU" dirty="0" smtClean="0"/>
              <a:t>Industrial Commons:</a:t>
            </a:r>
          </a:p>
          <a:p>
            <a:endParaRPr lang="en-AU" dirty="0" smtClean="0"/>
          </a:p>
          <a:p>
            <a:r>
              <a:rPr lang="en-AU" dirty="0" smtClean="0"/>
              <a:t>The sum of the local </a:t>
            </a:r>
          </a:p>
          <a:p>
            <a:r>
              <a:rPr lang="en-AU" dirty="0" smtClean="0"/>
              <a:t> optimizations </a:t>
            </a:r>
          </a:p>
          <a:p>
            <a:r>
              <a:rPr lang="en-AU" dirty="0" smtClean="0"/>
              <a:t>(the combination of the</a:t>
            </a:r>
          </a:p>
          <a:p>
            <a:r>
              <a:rPr lang="en-AU" dirty="0" smtClean="0"/>
              <a:t> two dimensional maps) </a:t>
            </a:r>
          </a:p>
          <a:p>
            <a:r>
              <a:rPr lang="en-AU" dirty="0" smtClean="0"/>
              <a:t>is not an optimal result </a:t>
            </a:r>
          </a:p>
          <a:p>
            <a:r>
              <a:rPr lang="en-AU" dirty="0" smtClean="0"/>
              <a:t>for the whole as such.</a:t>
            </a:r>
          </a:p>
          <a:p>
            <a:r>
              <a:rPr lang="en-AU" dirty="0" smtClean="0"/>
              <a:t>[We need bilateral </a:t>
            </a:r>
          </a:p>
          <a:p>
            <a:r>
              <a:rPr lang="en-AU" dirty="0"/>
              <a:t>c</a:t>
            </a:r>
            <a:r>
              <a:rPr lang="en-AU" dirty="0" smtClean="0"/>
              <a:t>ooperation and </a:t>
            </a:r>
          </a:p>
          <a:p>
            <a:r>
              <a:rPr lang="en-AU" dirty="0" smtClean="0"/>
              <a:t>corrections </a:t>
            </a:r>
          </a:p>
          <a:p>
            <a:r>
              <a:rPr lang="en-AU" dirty="0" smtClean="0"/>
              <a:t>via e. g. dialogue!]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18868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323528" y="1340768"/>
            <a:ext cx="8640960" cy="5724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Arial Black"/>
                <a:cs typeface="Arial Black"/>
              </a:rPr>
              <a:t>Turings</a:t>
            </a:r>
            <a:r>
              <a:rPr lang="en-US" sz="2000" b="1" dirty="0">
                <a:latin typeface="Arial Black"/>
                <a:cs typeface="Arial Black"/>
              </a:rPr>
              <a:t> „Universal Machine“ (1936/37) and von Neumann’s  implementation of it </a:t>
            </a:r>
            <a:r>
              <a:rPr lang="en-US" sz="2000" i="1" smtClean="0">
                <a:latin typeface="Arial Black"/>
                <a:cs typeface="Arial Black"/>
              </a:rPr>
              <a:t>[in modern </a:t>
            </a:r>
            <a:r>
              <a:rPr lang="en-US" sz="2000" i="1" dirty="0" smtClean="0">
                <a:latin typeface="Arial Black"/>
                <a:cs typeface="Arial Black"/>
              </a:rPr>
              <a:t>computers</a:t>
            </a:r>
            <a:r>
              <a:rPr lang="en-US" sz="2000" b="1" i="1" dirty="0" smtClean="0">
                <a:latin typeface="Arial Black"/>
                <a:cs typeface="Arial Black"/>
              </a:rPr>
              <a:t>] </a:t>
            </a:r>
            <a:r>
              <a:rPr lang="en-US" sz="2000" b="1" dirty="0" smtClean="0">
                <a:latin typeface="Arial Black"/>
                <a:cs typeface="Arial Black"/>
              </a:rPr>
              <a:t>are </a:t>
            </a:r>
            <a:r>
              <a:rPr lang="en-US" sz="2000" b="1" dirty="0">
                <a:latin typeface="Arial Black"/>
                <a:cs typeface="Arial Black"/>
              </a:rPr>
              <a:t>direct </a:t>
            </a:r>
            <a:r>
              <a:rPr lang="en-US" sz="2000" b="1" dirty="0" err="1">
                <a:latin typeface="Arial Black"/>
                <a:cs typeface="Arial Black"/>
              </a:rPr>
              <a:t>offsprings</a:t>
            </a:r>
            <a:r>
              <a:rPr lang="en-US" sz="2000" b="1" dirty="0">
                <a:latin typeface="Arial Black"/>
                <a:cs typeface="Arial Black"/>
              </a:rPr>
              <a:t> of Gödel’s </a:t>
            </a:r>
            <a:r>
              <a:rPr lang="en-US" sz="2000" b="1" dirty="0" smtClean="0">
                <a:latin typeface="Arial Black"/>
                <a:cs typeface="Arial Black"/>
              </a:rPr>
              <a:t>ideas !</a:t>
            </a:r>
            <a:r>
              <a:rPr lang="de-DE" dirty="0" smtClean="0"/>
              <a:t> -- </a:t>
            </a:r>
            <a:r>
              <a:rPr lang="en-US" dirty="0" smtClean="0"/>
              <a:t>George </a:t>
            </a:r>
            <a:r>
              <a:rPr lang="en-US" dirty="0" err="1"/>
              <a:t>Dsyon</a:t>
            </a:r>
            <a:r>
              <a:rPr lang="en-US" dirty="0"/>
              <a:t> : Turing’s Cathedral (The </a:t>
            </a:r>
            <a:r>
              <a:rPr lang="en-US" dirty="0" smtClean="0"/>
              <a:t>Origins </a:t>
            </a:r>
            <a:r>
              <a:rPr lang="en-US" dirty="0"/>
              <a:t>of the Digital Universe)  pp106/</a:t>
            </a:r>
            <a:r>
              <a:rPr lang="en-US" dirty="0" smtClean="0"/>
              <a:t>7</a:t>
            </a:r>
            <a:r>
              <a:rPr lang="de-DE" dirty="0"/>
              <a:t> </a:t>
            </a:r>
            <a:r>
              <a:rPr lang="en-US" dirty="0" smtClean="0"/>
              <a:t>London</a:t>
            </a:r>
            <a:r>
              <a:rPr lang="en-US" dirty="0"/>
              <a:t>/Penguin, </a:t>
            </a:r>
            <a:r>
              <a:rPr lang="en-US" dirty="0" smtClean="0"/>
              <a:t>2012</a:t>
            </a:r>
          </a:p>
          <a:p>
            <a:endParaRPr lang="de-DE" dirty="0"/>
          </a:p>
          <a:p>
            <a:r>
              <a:rPr lang="en-US" dirty="0" smtClean="0"/>
              <a:t>p107</a:t>
            </a:r>
            <a:r>
              <a:rPr lang="en-US" dirty="0"/>
              <a:t>: Where does </a:t>
            </a:r>
            <a:r>
              <a:rPr lang="en-US" dirty="0" smtClean="0"/>
              <a:t>meaning [</a:t>
            </a:r>
            <a:r>
              <a:rPr lang="en-US" b="1" dirty="0" smtClean="0"/>
              <a:t>knowledge/epistemology]</a:t>
            </a:r>
            <a:r>
              <a:rPr lang="en-US" dirty="0" smtClean="0"/>
              <a:t> come </a:t>
            </a:r>
            <a:r>
              <a:rPr lang="en-US" dirty="0"/>
              <a:t>in</a:t>
            </a:r>
            <a:r>
              <a:rPr lang="en-US" dirty="0" smtClean="0"/>
              <a:t>?</a:t>
            </a:r>
            <a:r>
              <a:rPr lang="de-DE" dirty="0"/>
              <a:t> </a:t>
            </a:r>
            <a:r>
              <a:rPr lang="en-US" dirty="0" smtClean="0"/>
              <a:t>If </a:t>
            </a:r>
            <a:r>
              <a:rPr lang="en-US" dirty="0"/>
              <a:t>everything is assigned a number, does this </a:t>
            </a:r>
            <a:r>
              <a:rPr lang="en-US" dirty="0" smtClean="0"/>
              <a:t>diminish </a:t>
            </a:r>
            <a:r>
              <a:rPr lang="en-US" dirty="0"/>
              <a:t>the meaning of the world? </a:t>
            </a:r>
            <a:r>
              <a:rPr lang="de-DE" dirty="0" smtClean="0"/>
              <a:t>... </a:t>
            </a:r>
            <a:r>
              <a:rPr lang="en-US" dirty="0" smtClean="0"/>
              <a:t>What </a:t>
            </a:r>
            <a:r>
              <a:rPr lang="en-US" dirty="0"/>
              <a:t>G</a:t>
            </a:r>
            <a:r>
              <a:rPr lang="en-US" dirty="0" smtClean="0"/>
              <a:t>ödel </a:t>
            </a:r>
            <a:r>
              <a:rPr lang="en-US" dirty="0"/>
              <a:t>(and Turing) proved is that formal systems </a:t>
            </a:r>
            <a:r>
              <a:rPr lang="en-US" dirty="0" smtClean="0"/>
              <a:t>will, </a:t>
            </a:r>
            <a:r>
              <a:rPr lang="en-US" dirty="0"/>
              <a:t>sooner or later, produce  meaningful </a:t>
            </a:r>
            <a:r>
              <a:rPr lang="en-US" dirty="0" err="1"/>
              <a:t>statememts</a:t>
            </a:r>
            <a:r>
              <a:rPr lang="en-US" dirty="0"/>
              <a:t> whose truth  can be proved </a:t>
            </a:r>
            <a:r>
              <a:rPr lang="en-US" dirty="0" smtClean="0"/>
              <a:t>only [from] </a:t>
            </a:r>
            <a:r>
              <a:rPr lang="en-US" dirty="0"/>
              <a:t>outside </a:t>
            </a:r>
            <a:r>
              <a:rPr lang="en-US" dirty="0" smtClean="0"/>
              <a:t>[of] the </a:t>
            </a:r>
            <a:r>
              <a:rPr lang="en-US" dirty="0"/>
              <a:t>system itself. ..</a:t>
            </a:r>
            <a:r>
              <a:rPr lang="en-US" dirty="0" smtClean="0"/>
              <a:t>.</a:t>
            </a:r>
            <a:r>
              <a:rPr lang="de-DE" dirty="0"/>
              <a:t> </a:t>
            </a:r>
            <a:r>
              <a:rPr lang="en-US" dirty="0" smtClean="0"/>
              <a:t>It </a:t>
            </a:r>
            <a:r>
              <a:rPr lang="en-US" dirty="0"/>
              <a:t>proves ... that we live in a world where higher </a:t>
            </a:r>
            <a:r>
              <a:rPr lang="en-US" dirty="0" smtClean="0"/>
              <a:t>meaning[-s] </a:t>
            </a:r>
            <a:r>
              <a:rPr lang="en-US" dirty="0"/>
              <a:t>exists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pPr algn="just"/>
            <a:r>
              <a:rPr lang="en-US" b="1" dirty="0">
                <a:solidFill>
                  <a:srgbClr val="FF0000"/>
                </a:solidFill>
                <a:latin typeface="Arial Black"/>
                <a:cs typeface="Arial Black"/>
              </a:rPr>
              <a:t>What Turing disregards completely is the fact that </a:t>
            </a:r>
            <a:r>
              <a:rPr lang="en-US" b="1" dirty="0" smtClean="0">
                <a:solidFill>
                  <a:srgbClr val="FF0000"/>
                </a:solidFill>
                <a:latin typeface="Arial Black"/>
                <a:cs typeface="Arial Black"/>
              </a:rPr>
              <a:t>MIND </a:t>
            </a:r>
            <a:r>
              <a:rPr lang="en-US" b="1" dirty="0" smtClean="0">
                <a:latin typeface="Arial Black"/>
                <a:cs typeface="Arial Black"/>
              </a:rPr>
              <a:t>[and especially KNOWLEDGE]</a:t>
            </a:r>
            <a:r>
              <a:rPr lang="en-US" b="1" dirty="0" smtClean="0">
                <a:solidFill>
                  <a:srgbClr val="FF0000"/>
                </a:solidFill>
                <a:latin typeface="Arial Black"/>
                <a:cs typeface="Arial Black"/>
              </a:rPr>
              <a:t>, </a:t>
            </a:r>
            <a:r>
              <a:rPr lang="en-US" b="1" dirty="0">
                <a:solidFill>
                  <a:srgbClr val="FF0000"/>
                </a:solidFill>
                <a:latin typeface="Arial Black"/>
                <a:cs typeface="Arial Black"/>
              </a:rPr>
              <a:t>in its use, is not static</a:t>
            </a:r>
            <a:r>
              <a:rPr lang="en-US" b="1" dirty="0" smtClean="0">
                <a:solidFill>
                  <a:srgbClr val="FF0000"/>
                </a:solidFill>
                <a:latin typeface="Arial Black"/>
                <a:cs typeface="Arial Black"/>
              </a:rPr>
              <a:t>,</a:t>
            </a:r>
            <a:r>
              <a:rPr lang="de-DE" b="1" dirty="0" smtClean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 Black"/>
                <a:cs typeface="Arial Black"/>
              </a:rPr>
              <a:t>but </a:t>
            </a:r>
            <a:r>
              <a:rPr lang="en-US" b="1" dirty="0">
                <a:solidFill>
                  <a:srgbClr val="FF0000"/>
                </a:solidFill>
                <a:latin typeface="Arial Black"/>
                <a:cs typeface="Arial Black"/>
              </a:rPr>
              <a:t>constantly developing, </a:t>
            </a:r>
            <a:r>
              <a:rPr lang="en-US" b="1" dirty="0" err="1">
                <a:solidFill>
                  <a:srgbClr val="FF0000"/>
                </a:solidFill>
                <a:latin typeface="Arial Black"/>
                <a:cs typeface="Arial Black"/>
              </a:rPr>
              <a:t>i</a:t>
            </a:r>
            <a:r>
              <a:rPr lang="en-US" b="1" dirty="0">
                <a:solidFill>
                  <a:srgbClr val="FF0000"/>
                </a:solidFill>
                <a:latin typeface="Arial Black"/>
                <a:cs typeface="Arial Black"/>
              </a:rPr>
              <a:t>. e. that we understand abstract terms more </a:t>
            </a:r>
            <a:r>
              <a:rPr lang="en-US" b="1" dirty="0" smtClean="0">
                <a:solidFill>
                  <a:srgbClr val="FF0000"/>
                </a:solidFill>
                <a:latin typeface="Arial Black"/>
                <a:cs typeface="Arial Black"/>
              </a:rPr>
              <a:t>and</a:t>
            </a:r>
            <a:r>
              <a:rPr lang="de-DE" b="1" dirty="0" smtClean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 Black"/>
                <a:cs typeface="Arial Black"/>
              </a:rPr>
              <a:t>more </a:t>
            </a:r>
            <a:r>
              <a:rPr lang="en-US" b="1" dirty="0">
                <a:solidFill>
                  <a:srgbClr val="FF0000"/>
                </a:solidFill>
                <a:latin typeface="Arial Black"/>
                <a:cs typeface="Arial Black"/>
              </a:rPr>
              <a:t>precisely as we go on using them, and that more and more </a:t>
            </a:r>
            <a:r>
              <a:rPr lang="en-US" b="1" dirty="0" smtClean="0">
                <a:solidFill>
                  <a:srgbClr val="FF0000"/>
                </a:solidFill>
                <a:latin typeface="Arial Black"/>
                <a:cs typeface="Arial Black"/>
              </a:rPr>
              <a:t>abstract</a:t>
            </a:r>
            <a:r>
              <a:rPr lang="de-DE" b="1" dirty="0" smtClean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 Black"/>
                <a:cs typeface="Arial Black"/>
              </a:rPr>
              <a:t>terms </a:t>
            </a:r>
            <a:r>
              <a:rPr lang="en-US" b="1" dirty="0">
                <a:solidFill>
                  <a:srgbClr val="FF0000"/>
                </a:solidFill>
                <a:latin typeface="Arial Black"/>
                <a:cs typeface="Arial Black"/>
              </a:rPr>
              <a:t>enter the sphere of our understanding.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-- Kurt Gödel, 1972</a:t>
            </a:r>
            <a:endParaRPr lang="de-DE" sz="2000" dirty="0">
              <a:solidFill>
                <a:srgbClr val="FF0000"/>
              </a:solidFill>
            </a:endParaRPr>
          </a:p>
          <a:p>
            <a:r>
              <a:rPr lang="en-GB" sz="2000" dirty="0">
                <a:solidFill>
                  <a:srgbClr val="FF0000"/>
                </a:solidFill>
              </a:rPr>
              <a:t> </a:t>
            </a:r>
            <a:endParaRPr lang="de-DE" sz="2000" dirty="0">
              <a:solidFill>
                <a:srgbClr val="FF0000"/>
              </a:solidFill>
            </a:endParaRPr>
          </a:p>
          <a:p>
            <a:r>
              <a:rPr lang="de-DE" sz="1600" dirty="0"/>
              <a:t>(</a:t>
            </a:r>
            <a:r>
              <a:rPr lang="de-DE" sz="1600" dirty="0" err="1"/>
              <a:t>Some</a:t>
            </a:r>
            <a:r>
              <a:rPr lang="de-DE" sz="1600" dirty="0"/>
              <a:t> </a:t>
            </a:r>
            <a:r>
              <a:rPr lang="de-DE" sz="1600" dirty="0" err="1"/>
              <a:t>Remarks</a:t>
            </a:r>
            <a:r>
              <a:rPr lang="de-DE" sz="1600" dirty="0"/>
              <a:t> on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Undecidability</a:t>
            </a:r>
            <a:r>
              <a:rPr lang="de-DE" sz="1600" dirty="0"/>
              <a:t> </a:t>
            </a:r>
            <a:r>
              <a:rPr lang="de-DE" sz="1600" dirty="0" err="1"/>
              <a:t>Results</a:t>
            </a:r>
            <a:r>
              <a:rPr lang="de-DE" sz="1600" dirty="0"/>
              <a:t>. In: </a:t>
            </a:r>
            <a:r>
              <a:rPr lang="de-DE" sz="1600" dirty="0" err="1"/>
              <a:t>Feferman</a:t>
            </a:r>
            <a:r>
              <a:rPr lang="de-DE" sz="1600" dirty="0"/>
              <a:t>, </a:t>
            </a:r>
            <a:r>
              <a:rPr lang="de-DE" sz="1600" dirty="0" err="1"/>
              <a:t>Coll</a:t>
            </a:r>
            <a:r>
              <a:rPr lang="de-DE" sz="1600" dirty="0"/>
              <a:t>. </a:t>
            </a:r>
            <a:r>
              <a:rPr lang="de-DE" sz="1600" dirty="0" smtClean="0"/>
              <a:t>Works [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Gödel</a:t>
            </a:r>
            <a:r>
              <a:rPr lang="de-DE" sz="1600" dirty="0" smtClean="0"/>
              <a:t>] </a:t>
            </a:r>
            <a:r>
              <a:rPr lang="de-DE" sz="1600" dirty="0" err="1"/>
              <a:t>vol</a:t>
            </a:r>
            <a:r>
              <a:rPr lang="de-DE" sz="1600" dirty="0"/>
              <a:t> 2, p 306)</a:t>
            </a:r>
          </a:p>
          <a:p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070756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755576" y="980728"/>
            <a:ext cx="770485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FF0000"/>
                </a:solidFill>
                <a:latin typeface="Arial Black"/>
                <a:cs typeface="Arial Black"/>
              </a:rPr>
              <a:t>What Turing disregards completely is the fact that MIND, in its use, is not static,</a:t>
            </a:r>
            <a:r>
              <a:rPr lang="de-DE" b="1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 Black"/>
                <a:cs typeface="Arial Black"/>
              </a:rPr>
              <a:t>but constantly developing, </a:t>
            </a:r>
            <a:r>
              <a:rPr lang="en-US" b="1" dirty="0" err="1">
                <a:solidFill>
                  <a:srgbClr val="FF0000"/>
                </a:solidFill>
                <a:latin typeface="Arial Black"/>
                <a:cs typeface="Arial Black"/>
              </a:rPr>
              <a:t>i</a:t>
            </a:r>
            <a:r>
              <a:rPr lang="en-US" b="1" dirty="0">
                <a:solidFill>
                  <a:srgbClr val="FF0000"/>
                </a:solidFill>
                <a:latin typeface="Arial Black"/>
                <a:cs typeface="Arial Black"/>
              </a:rPr>
              <a:t>. e. that we understand abstract terms more and</a:t>
            </a:r>
            <a:r>
              <a:rPr lang="de-DE" b="1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 Black"/>
                <a:cs typeface="Arial Black"/>
              </a:rPr>
              <a:t>more precisely as we go on using them, and that more and more abstract</a:t>
            </a:r>
            <a:r>
              <a:rPr lang="de-DE" b="1" dirty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 Black"/>
                <a:cs typeface="Arial Black"/>
              </a:rPr>
              <a:t>terms enter the sphere of our understanding.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-- Kurt Gödel, 1972</a:t>
            </a:r>
            <a:endParaRPr lang="de-DE" sz="2000" dirty="0">
              <a:solidFill>
                <a:srgbClr val="FF0000"/>
              </a:solidFill>
            </a:endParaRPr>
          </a:p>
          <a:p>
            <a:r>
              <a:rPr lang="en-GB" sz="2000" dirty="0">
                <a:solidFill>
                  <a:srgbClr val="FF0000"/>
                </a:solidFill>
              </a:rPr>
              <a:t> </a:t>
            </a:r>
            <a:endParaRPr lang="de-DE" sz="2000" dirty="0">
              <a:solidFill>
                <a:srgbClr val="FF0000"/>
              </a:solidFill>
            </a:endParaRPr>
          </a:p>
          <a:p>
            <a:pPr algn="just"/>
            <a:r>
              <a:rPr lang="en-US" dirty="0"/>
              <a:t> </a:t>
            </a:r>
            <a:r>
              <a:rPr lang="en-US" sz="2000" dirty="0">
                <a:latin typeface="Arial Black"/>
                <a:cs typeface="Arial Black"/>
              </a:rPr>
              <a:t>“</a:t>
            </a:r>
            <a:r>
              <a:rPr lang="en-US" sz="2000" dirty="0">
                <a:solidFill>
                  <a:srgbClr val="FF0000"/>
                </a:solidFill>
                <a:latin typeface="Arial Black"/>
                <a:cs typeface="Arial Black"/>
              </a:rPr>
              <a:t>The idea that everything in the world has meaning  is, after all, precisely analogous to the principle that everything has a cause, on which the whole of science rests.</a:t>
            </a:r>
            <a:r>
              <a:rPr lang="en-US" sz="2000" dirty="0">
                <a:latin typeface="Arial Black"/>
                <a:cs typeface="Arial Black"/>
              </a:rPr>
              <a:t>” </a:t>
            </a:r>
            <a:endParaRPr lang="en-US" sz="2000" dirty="0" smtClean="0">
              <a:latin typeface="Arial Black"/>
              <a:cs typeface="Arial Black"/>
            </a:endParaRPr>
          </a:p>
          <a:p>
            <a:pPr algn="just"/>
            <a:endParaRPr lang="en-US" sz="2000" dirty="0">
              <a:latin typeface="Arial Black"/>
              <a:cs typeface="Arial Black"/>
            </a:endParaRPr>
          </a:p>
          <a:p>
            <a:pPr algn="r"/>
            <a:r>
              <a:rPr lang="en-US" sz="2000" dirty="0" smtClean="0">
                <a:latin typeface="Arial Black"/>
                <a:cs typeface="Arial Black"/>
              </a:rPr>
              <a:t>(</a:t>
            </a:r>
            <a:r>
              <a:rPr lang="en-US" sz="2000" dirty="0">
                <a:latin typeface="Arial Black"/>
                <a:cs typeface="Arial Black"/>
              </a:rPr>
              <a:t>Gödel 1961</a:t>
            </a:r>
            <a:r>
              <a:rPr lang="en-US" sz="2000" dirty="0" smtClean="0">
                <a:latin typeface="Arial Black"/>
                <a:cs typeface="Arial Black"/>
              </a:rPr>
              <a:t>)</a:t>
            </a:r>
          </a:p>
          <a:p>
            <a:endParaRPr lang="en-US" dirty="0"/>
          </a:p>
          <a:p>
            <a:endParaRPr lang="en-US" dirty="0" smtClean="0"/>
          </a:p>
          <a:p>
            <a:pPr algn="just"/>
            <a:endParaRPr lang="en-US" b="1" dirty="0">
              <a:solidFill>
                <a:srgbClr val="FF0000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9732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/>
          <p:cNvCxnSpPr/>
          <p:nvPr/>
        </p:nvCxnSpPr>
        <p:spPr>
          <a:xfrm flipH="1">
            <a:off x="3543300" y="2066925"/>
            <a:ext cx="3087291" cy="3017838"/>
          </a:xfrm>
          <a:prstGeom prst="straightConnector1">
            <a:avLst/>
          </a:prstGeom>
          <a:ln w="139700" cmpd="sng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427" name="Oval 4"/>
          <p:cNvSpPr>
            <a:spLocks noChangeArrowheads="1"/>
          </p:cNvSpPr>
          <p:nvPr/>
        </p:nvSpPr>
        <p:spPr bwMode="auto">
          <a:xfrm>
            <a:off x="2761060" y="4660900"/>
            <a:ext cx="1241822" cy="1009650"/>
          </a:xfrm>
          <a:prstGeom prst="ellips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de-DE" sz="1800">
              <a:latin typeface="Arial Black" charset="0"/>
              <a:ea typeface="Verdana" charset="0"/>
              <a:cs typeface="Verdana" charset="0"/>
            </a:endParaRPr>
          </a:p>
        </p:txBody>
      </p:sp>
      <p:sp>
        <p:nvSpPr>
          <p:cNvPr id="231428" name="Line 6"/>
          <p:cNvSpPr>
            <a:spLocks noChangeShapeType="1"/>
          </p:cNvSpPr>
          <p:nvPr/>
        </p:nvSpPr>
        <p:spPr bwMode="auto">
          <a:xfrm>
            <a:off x="3552826" y="5165725"/>
            <a:ext cx="2310866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1430" name="Text Box 8"/>
          <p:cNvSpPr txBox="1">
            <a:spLocks noChangeArrowheads="1"/>
          </p:cNvSpPr>
          <p:nvPr/>
        </p:nvSpPr>
        <p:spPr bwMode="auto">
          <a:xfrm>
            <a:off x="2597140" y="506412"/>
            <a:ext cx="19431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de-AT" altLang="de-DE" sz="2400">
              <a:latin typeface="Arial Black" charset="0"/>
              <a:ea typeface="Verdana" charset="0"/>
              <a:cs typeface="Verdana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de-AT" altLang="de-DE" sz="2400">
              <a:latin typeface="Arial Black" charset="0"/>
              <a:ea typeface="Verdana" charset="0"/>
              <a:cs typeface="Verdana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de-AT" altLang="de-DE" sz="2400" b="1">
                <a:latin typeface="Arial Black" charset="0"/>
                <a:ea typeface="Verdana" charset="0"/>
                <a:cs typeface="Verdana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de-AT" altLang="de-DE" sz="2400" b="1">
              <a:latin typeface="Arial Black" charset="0"/>
              <a:ea typeface="Verdana" charset="0"/>
              <a:cs typeface="Verdana" charset="0"/>
            </a:endParaRPr>
          </a:p>
        </p:txBody>
      </p:sp>
      <p:sp>
        <p:nvSpPr>
          <p:cNvPr id="231434" name="Text Box 12"/>
          <p:cNvSpPr txBox="1">
            <a:spLocks noChangeArrowheads="1"/>
          </p:cNvSpPr>
          <p:nvPr/>
        </p:nvSpPr>
        <p:spPr bwMode="auto">
          <a:xfrm>
            <a:off x="3189787" y="4878388"/>
            <a:ext cx="377429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72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35000"/>
              </a:spcBef>
              <a:buFontTx/>
              <a:buNone/>
            </a:pPr>
            <a:r>
              <a:rPr lang="de-AT" altLang="de-DE" sz="2800" b="1" dirty="0">
                <a:latin typeface="Arial Black" charset="0"/>
                <a:ea typeface="Verdana" charset="0"/>
                <a:cs typeface="Verdana" charset="0"/>
              </a:rPr>
              <a:t>P</a:t>
            </a:r>
          </a:p>
        </p:txBody>
      </p:sp>
      <p:sp>
        <p:nvSpPr>
          <p:cNvPr id="231435" name="Text Box 13"/>
          <p:cNvSpPr txBox="1">
            <a:spLocks noChangeArrowheads="1"/>
          </p:cNvSpPr>
          <p:nvPr/>
        </p:nvSpPr>
        <p:spPr bwMode="auto">
          <a:xfrm>
            <a:off x="5796295" y="4868863"/>
            <a:ext cx="98941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72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35000"/>
              </a:spcBef>
              <a:buFontTx/>
              <a:buNone/>
            </a:pPr>
            <a:r>
              <a:rPr lang="de-AT" altLang="de-DE" sz="2800" b="1" dirty="0" smtClean="0">
                <a:latin typeface="Arial Black" charset="0"/>
                <a:ea typeface="Verdana" charset="0"/>
                <a:cs typeface="Verdana" charset="0"/>
              </a:rPr>
              <a:t>Q</a:t>
            </a:r>
            <a:endParaRPr lang="de-AT" altLang="de-DE" sz="2800" b="1" dirty="0">
              <a:latin typeface="Arial Black" charset="0"/>
              <a:ea typeface="Verdana" charset="0"/>
              <a:cs typeface="Verdana" charset="0"/>
            </a:endParaRPr>
          </a:p>
        </p:txBody>
      </p:sp>
      <p:sp>
        <p:nvSpPr>
          <p:cNvPr id="231442" name="Text Box 20"/>
          <p:cNvSpPr txBox="1">
            <a:spLocks noChangeArrowheads="1"/>
          </p:cNvSpPr>
          <p:nvPr/>
        </p:nvSpPr>
        <p:spPr bwMode="auto">
          <a:xfrm>
            <a:off x="3421720" y="4789127"/>
            <a:ext cx="2441972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AT" altLang="de-DE" sz="1700" b="1" dirty="0">
                <a:latin typeface="Arial Black" charset="0"/>
                <a:ea typeface="Verdana" charset="0"/>
                <a:cs typeface="Verdana" charset="0"/>
              </a:rPr>
              <a:t>ACTION</a:t>
            </a:r>
          </a:p>
        </p:txBody>
      </p:sp>
      <p:sp>
        <p:nvSpPr>
          <p:cNvPr id="231443" name="Text Box 31"/>
          <p:cNvSpPr txBox="1">
            <a:spLocks noChangeArrowheads="1"/>
          </p:cNvSpPr>
          <p:nvPr/>
        </p:nvSpPr>
        <p:spPr bwMode="auto">
          <a:xfrm>
            <a:off x="2423575" y="5182690"/>
            <a:ext cx="7234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>
                <a:latin typeface="Arial Black" charset="0"/>
                <a:ea typeface="Verdana" charset="0"/>
                <a:cs typeface="Verdana" charset="0"/>
              </a:rPr>
              <a:t>[P]</a:t>
            </a:r>
          </a:p>
        </p:txBody>
      </p:sp>
      <p:sp>
        <p:nvSpPr>
          <p:cNvPr id="231444" name="Text Box 32"/>
          <p:cNvSpPr txBox="1">
            <a:spLocks noChangeArrowheads="1"/>
          </p:cNvSpPr>
          <p:nvPr/>
        </p:nvSpPr>
        <p:spPr bwMode="auto">
          <a:xfrm>
            <a:off x="6511619" y="5175977"/>
            <a:ext cx="763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>
                <a:latin typeface="Arial Black" charset="0"/>
                <a:ea typeface="Verdana" charset="0"/>
                <a:cs typeface="Verdana" charset="0"/>
              </a:rPr>
              <a:t>[Q]</a:t>
            </a:r>
          </a:p>
        </p:txBody>
      </p:sp>
      <p:sp>
        <p:nvSpPr>
          <p:cNvPr id="231445" name="TextBox 1"/>
          <p:cNvSpPr txBox="1">
            <a:spLocks noChangeArrowheads="1"/>
          </p:cNvSpPr>
          <p:nvPr/>
        </p:nvSpPr>
        <p:spPr bwMode="auto">
          <a:xfrm>
            <a:off x="2597140" y="5815013"/>
            <a:ext cx="15970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AT" altLang="en-US" sz="1800">
                <a:latin typeface="Arial Black" charset="0"/>
                <a:ea typeface="Verdana" charset="0"/>
                <a:cs typeface="Verdana" charset="0"/>
              </a:rPr>
              <a:t>PROBLEM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AT" altLang="en-US" sz="1800">
                <a:latin typeface="Arial Black" charset="0"/>
                <a:ea typeface="Verdana" charset="0"/>
                <a:cs typeface="Verdana" charset="0"/>
              </a:rPr>
              <a:t>SITUATION</a:t>
            </a:r>
            <a:endParaRPr lang="en-US" altLang="en-US" sz="1800">
              <a:latin typeface="Arial Black" charset="0"/>
              <a:ea typeface="Verdana" charset="0"/>
              <a:cs typeface="Verdana" charset="0"/>
            </a:endParaRPr>
          </a:p>
        </p:txBody>
      </p:sp>
      <p:sp>
        <p:nvSpPr>
          <p:cNvPr id="231446" name="TextBox 37"/>
          <p:cNvSpPr txBox="1">
            <a:spLocks noChangeArrowheads="1"/>
          </p:cNvSpPr>
          <p:nvPr/>
        </p:nvSpPr>
        <p:spPr bwMode="auto">
          <a:xfrm>
            <a:off x="5372582" y="5805488"/>
            <a:ext cx="15250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AT" altLang="en-US" sz="1800" dirty="0">
                <a:latin typeface="Arial Black" charset="0"/>
                <a:ea typeface="Verdana" charset="0"/>
                <a:cs typeface="Verdana" charset="0"/>
              </a:rPr>
              <a:t>PROBLEM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AT" altLang="en-US" sz="1800" dirty="0">
                <a:latin typeface="Arial Black" charset="0"/>
                <a:ea typeface="Verdana" charset="0"/>
                <a:cs typeface="Verdana" charset="0"/>
              </a:rPr>
              <a:t>SOLUTION</a:t>
            </a:r>
            <a:endParaRPr lang="en-US" altLang="en-US" sz="1800" dirty="0">
              <a:latin typeface="Arial Black" charset="0"/>
              <a:ea typeface="Verdana" charset="0"/>
              <a:cs typeface="Verdana" charset="0"/>
            </a:endParaRPr>
          </a:p>
        </p:txBody>
      </p:sp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2202657" y="3294065"/>
            <a:ext cx="2294335" cy="125888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de-AT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K</a:t>
            </a:r>
          </a:p>
          <a:p>
            <a:pPr eaLnBrk="1" hangingPunct="1">
              <a:lnSpc>
                <a:spcPct val="90000"/>
              </a:lnSpc>
              <a:defRPr/>
            </a:pPr>
            <a:endParaRPr lang="de-AT" sz="1600" dirty="0">
              <a:latin typeface="Arial Black" panose="020B0A040201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de-AT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COMPETENCE</a:t>
            </a:r>
            <a:endParaRPr lang="de-AT" sz="14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de-AT" sz="1200" dirty="0">
                <a:latin typeface="Arial Black" panose="020B0A04020102020204" pitchFamily="34" charset="0"/>
              </a:rPr>
              <a:t>RULES/SKILLS</a:t>
            </a:r>
          </a:p>
          <a:p>
            <a:pPr eaLnBrk="1" hangingPunct="1">
              <a:lnSpc>
                <a:spcPct val="90000"/>
              </a:lnSpc>
              <a:defRPr/>
            </a:pPr>
            <a:endParaRPr lang="de-AT" sz="1200" dirty="0">
              <a:latin typeface="Arial Black" panose="020B0A04020102020204" pitchFamily="34" charset="0"/>
            </a:endParaRP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4714876" y="1781175"/>
            <a:ext cx="2294335" cy="125888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r" eaLnBrk="1" hangingPunct="1">
              <a:lnSpc>
                <a:spcPct val="90000"/>
              </a:lnSpc>
              <a:defRPr/>
            </a:pPr>
            <a:r>
              <a:rPr lang="de-AT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E</a:t>
            </a:r>
          </a:p>
          <a:p>
            <a:pPr algn="r" eaLnBrk="1" hangingPunct="1">
              <a:lnSpc>
                <a:spcPct val="90000"/>
              </a:lnSpc>
              <a:defRPr/>
            </a:pPr>
            <a:endParaRPr lang="de-AT" sz="1600" dirty="0">
              <a:latin typeface="Arial Black" panose="020B0A04020102020204" pitchFamily="34" charset="0"/>
            </a:endParaRPr>
          </a:p>
          <a:p>
            <a:pPr algn="r" eaLnBrk="1" hangingPunct="1">
              <a:lnSpc>
                <a:spcPct val="90000"/>
              </a:lnSpc>
              <a:defRPr/>
            </a:pPr>
            <a:endParaRPr lang="de-AT" sz="1100" dirty="0">
              <a:latin typeface="Arial Black" panose="020B0A04020102020204" pitchFamily="34" charset="0"/>
            </a:endParaRPr>
          </a:p>
          <a:p>
            <a:pPr algn="r" eaLnBrk="1" hangingPunct="1">
              <a:lnSpc>
                <a:spcPct val="90000"/>
              </a:lnSpc>
              <a:defRPr/>
            </a:pPr>
            <a:r>
              <a:rPr lang="de-AT" sz="1400" dirty="0">
                <a:solidFill>
                  <a:srgbClr val="C00000"/>
                </a:solidFill>
                <a:latin typeface="Arial Black" panose="020B0A04020102020204" pitchFamily="34" charset="0"/>
              </a:rPr>
              <a:t>EXPERTISE</a:t>
            </a:r>
          </a:p>
          <a:p>
            <a:pPr algn="r" eaLnBrk="1" hangingPunct="1">
              <a:lnSpc>
                <a:spcPct val="90000"/>
              </a:lnSpc>
              <a:defRPr/>
            </a:pPr>
            <a:r>
              <a:rPr lang="de-AT" sz="1600" dirty="0">
                <a:latin typeface="Arial Black" panose="020B0A04020102020204" pitchFamily="34" charset="0"/>
              </a:rPr>
              <a:t>	</a:t>
            </a:r>
            <a:r>
              <a:rPr lang="de-AT" sz="1200" dirty="0">
                <a:latin typeface="Arial Black" panose="020B0A04020102020204" pitchFamily="34" charset="0"/>
              </a:rPr>
              <a:t>EXPERIENCES</a:t>
            </a:r>
          </a:p>
        </p:txBody>
      </p:sp>
      <p:sp>
        <p:nvSpPr>
          <p:cNvPr id="49" name="Text Box 30"/>
          <p:cNvSpPr txBox="1">
            <a:spLocks noChangeArrowheads="1"/>
          </p:cNvSpPr>
          <p:nvPr/>
        </p:nvSpPr>
        <p:spPr bwMode="auto">
          <a:xfrm>
            <a:off x="4714876" y="3268664"/>
            <a:ext cx="2294335" cy="125888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r" eaLnBrk="1" hangingPunct="1">
              <a:lnSpc>
                <a:spcPct val="90000"/>
              </a:lnSpc>
              <a:defRPr/>
            </a:pPr>
            <a:r>
              <a:rPr lang="de-AT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F</a:t>
            </a:r>
          </a:p>
          <a:p>
            <a:pPr algn="r" eaLnBrk="1" hangingPunct="1">
              <a:lnSpc>
                <a:spcPct val="90000"/>
              </a:lnSpc>
              <a:defRPr/>
            </a:pPr>
            <a:endParaRPr lang="de-AT" sz="1400" dirty="0">
              <a:latin typeface="Arial Black" panose="020B0A04020102020204" pitchFamily="34" charset="0"/>
            </a:endParaRPr>
          </a:p>
          <a:p>
            <a:pPr algn="r" eaLnBrk="1" hangingPunct="1">
              <a:lnSpc>
                <a:spcPct val="90000"/>
              </a:lnSpc>
              <a:defRPr/>
            </a:pPr>
            <a:r>
              <a:rPr lang="de-AT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CAPABILITIES</a:t>
            </a:r>
            <a:endParaRPr lang="de-AT" sz="14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r" eaLnBrk="1" hangingPunct="1">
              <a:lnSpc>
                <a:spcPct val="90000"/>
              </a:lnSpc>
              <a:defRPr/>
            </a:pPr>
            <a:r>
              <a:rPr lang="de-AT" sz="1200" dirty="0">
                <a:latin typeface="Arial Black" panose="020B0A04020102020204" pitchFamily="34" charset="0"/>
              </a:rPr>
              <a:t>FOLK-KNOWLEDGE</a:t>
            </a:r>
          </a:p>
        </p:txBody>
      </p:sp>
      <p:sp>
        <p:nvSpPr>
          <p:cNvPr id="50" name="Cloud 49"/>
          <p:cNvSpPr/>
          <p:nvPr/>
        </p:nvSpPr>
        <p:spPr>
          <a:xfrm>
            <a:off x="5282805" y="4652965"/>
            <a:ext cx="1565079" cy="1138237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2" name="Straight Connector 51"/>
          <p:cNvCxnSpPr/>
          <p:nvPr/>
        </p:nvCxnSpPr>
        <p:spPr>
          <a:xfrm flipH="1">
            <a:off x="2634853" y="3525338"/>
            <a:ext cx="3985022" cy="0"/>
          </a:xfrm>
          <a:prstGeom prst="line">
            <a:avLst/>
          </a:prstGeom>
          <a:ln w="76200" cmpd="sng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2646760" y="3509963"/>
            <a:ext cx="657965" cy="1574800"/>
          </a:xfrm>
          <a:prstGeom prst="straightConnector1">
            <a:avLst/>
          </a:prstGeom>
          <a:ln w="7620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7163329" y="2122792"/>
            <a:ext cx="4763" cy="1512887"/>
          </a:xfrm>
          <a:prstGeom prst="straightConnector1">
            <a:avLst/>
          </a:prstGeom>
          <a:ln w="76200" cmpd="sng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/>
          <p:cNvSpPr txBox="1"/>
          <p:nvPr/>
        </p:nvSpPr>
        <p:spPr>
          <a:xfrm>
            <a:off x="7320295" y="2339338"/>
            <a:ext cx="1520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/>
              <a:t>supervisor</a:t>
            </a:r>
            <a:endParaRPr lang="de-DE" sz="2400" b="1" dirty="0"/>
          </a:p>
        </p:txBody>
      </p:sp>
      <p:sp>
        <p:nvSpPr>
          <p:cNvPr id="22" name="Textfeld 21"/>
          <p:cNvSpPr txBox="1"/>
          <p:nvPr/>
        </p:nvSpPr>
        <p:spPr>
          <a:xfrm>
            <a:off x="7482603" y="3790707"/>
            <a:ext cx="1156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/>
              <a:t>teacher</a:t>
            </a:r>
            <a:endParaRPr lang="de-DE" sz="2400" b="1" dirty="0"/>
          </a:p>
        </p:txBody>
      </p:sp>
      <p:sp>
        <p:nvSpPr>
          <p:cNvPr id="23" name="Textfeld 22"/>
          <p:cNvSpPr txBox="1"/>
          <p:nvPr/>
        </p:nvSpPr>
        <p:spPr>
          <a:xfrm>
            <a:off x="1104828" y="3825839"/>
            <a:ext cx="831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/>
              <a:t>pupil</a:t>
            </a:r>
            <a:endParaRPr lang="de-DE" sz="2400" b="1" dirty="0"/>
          </a:p>
        </p:txBody>
      </p:sp>
      <p:cxnSp>
        <p:nvCxnSpPr>
          <p:cNvPr id="24" name="Gerade Verbindung mit Pfeil 23"/>
          <p:cNvCxnSpPr/>
          <p:nvPr/>
        </p:nvCxnSpPr>
        <p:spPr>
          <a:xfrm flipH="1">
            <a:off x="2597140" y="2100291"/>
            <a:ext cx="3976704" cy="1257733"/>
          </a:xfrm>
          <a:prstGeom prst="straightConnector1">
            <a:avLst/>
          </a:prstGeom>
          <a:ln w="76200" cmpd="tri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/>
        </p:nvSpPr>
        <p:spPr>
          <a:xfrm>
            <a:off x="744954" y="1086779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Milgram</a:t>
            </a:r>
            <a:r>
              <a:rPr lang="de-DE" b="1" dirty="0" smtClean="0"/>
              <a:t> </a:t>
            </a:r>
            <a:r>
              <a:rPr lang="de-DE" b="1" dirty="0" err="1"/>
              <a:t>R</a:t>
            </a:r>
            <a:r>
              <a:rPr lang="de-DE" b="1" dirty="0" err="1" smtClean="0"/>
              <a:t>eflections</a:t>
            </a:r>
            <a:endParaRPr lang="de-DE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610629" y="1599640"/>
            <a:ext cx="2311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[Classic Analysis in LIR]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6185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/>
          <p:cNvCxnSpPr/>
          <p:nvPr/>
        </p:nvCxnSpPr>
        <p:spPr>
          <a:xfrm flipH="1">
            <a:off x="3543300" y="2066925"/>
            <a:ext cx="3087291" cy="3017838"/>
          </a:xfrm>
          <a:prstGeom prst="straightConnector1">
            <a:avLst/>
          </a:prstGeom>
          <a:ln w="139700" cmpd="sng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427" name="Oval 4"/>
          <p:cNvSpPr>
            <a:spLocks noChangeArrowheads="1"/>
          </p:cNvSpPr>
          <p:nvPr/>
        </p:nvSpPr>
        <p:spPr bwMode="auto">
          <a:xfrm>
            <a:off x="2761060" y="4660900"/>
            <a:ext cx="1241822" cy="1009650"/>
          </a:xfrm>
          <a:prstGeom prst="ellips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de-DE" sz="1800">
              <a:latin typeface="Arial Black" charset="0"/>
              <a:ea typeface="Verdana" charset="0"/>
              <a:cs typeface="Verdana" charset="0"/>
            </a:endParaRPr>
          </a:p>
        </p:txBody>
      </p:sp>
      <p:sp>
        <p:nvSpPr>
          <p:cNvPr id="231428" name="Line 6"/>
          <p:cNvSpPr>
            <a:spLocks noChangeShapeType="1"/>
          </p:cNvSpPr>
          <p:nvPr/>
        </p:nvSpPr>
        <p:spPr bwMode="auto">
          <a:xfrm>
            <a:off x="3552826" y="5165725"/>
            <a:ext cx="2310866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1430" name="Text Box 8"/>
          <p:cNvSpPr txBox="1">
            <a:spLocks noChangeArrowheads="1"/>
          </p:cNvSpPr>
          <p:nvPr/>
        </p:nvSpPr>
        <p:spPr bwMode="auto">
          <a:xfrm>
            <a:off x="2597140" y="506412"/>
            <a:ext cx="19431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de-AT" altLang="de-DE" sz="2400">
              <a:latin typeface="Arial Black" charset="0"/>
              <a:ea typeface="Verdana" charset="0"/>
              <a:cs typeface="Verdana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de-AT" altLang="de-DE" sz="2400">
              <a:latin typeface="Arial Black" charset="0"/>
              <a:ea typeface="Verdana" charset="0"/>
              <a:cs typeface="Verdana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de-AT" altLang="de-DE" sz="2400" b="1">
                <a:latin typeface="Arial Black" charset="0"/>
                <a:ea typeface="Verdana" charset="0"/>
                <a:cs typeface="Verdana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de-AT" altLang="de-DE" sz="2400" b="1">
              <a:latin typeface="Arial Black" charset="0"/>
              <a:ea typeface="Verdana" charset="0"/>
              <a:cs typeface="Verdana" charset="0"/>
            </a:endParaRPr>
          </a:p>
        </p:txBody>
      </p:sp>
      <p:sp>
        <p:nvSpPr>
          <p:cNvPr id="231434" name="Text Box 12"/>
          <p:cNvSpPr txBox="1">
            <a:spLocks noChangeArrowheads="1"/>
          </p:cNvSpPr>
          <p:nvPr/>
        </p:nvSpPr>
        <p:spPr bwMode="auto">
          <a:xfrm>
            <a:off x="3189787" y="4878388"/>
            <a:ext cx="377429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72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35000"/>
              </a:spcBef>
              <a:buFontTx/>
              <a:buNone/>
            </a:pPr>
            <a:r>
              <a:rPr lang="de-AT" altLang="de-DE" sz="2800" b="1" dirty="0">
                <a:latin typeface="Arial Black" charset="0"/>
                <a:ea typeface="Verdana" charset="0"/>
                <a:cs typeface="Verdana" charset="0"/>
              </a:rPr>
              <a:t>P</a:t>
            </a:r>
          </a:p>
        </p:txBody>
      </p:sp>
      <p:sp>
        <p:nvSpPr>
          <p:cNvPr id="231435" name="Text Box 13"/>
          <p:cNvSpPr txBox="1">
            <a:spLocks noChangeArrowheads="1"/>
          </p:cNvSpPr>
          <p:nvPr/>
        </p:nvSpPr>
        <p:spPr bwMode="auto">
          <a:xfrm>
            <a:off x="5796295" y="4868863"/>
            <a:ext cx="98941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72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35000"/>
              </a:spcBef>
              <a:buFontTx/>
              <a:buNone/>
            </a:pPr>
            <a:r>
              <a:rPr lang="de-AT" altLang="de-DE" sz="2800" b="1" dirty="0" smtClean="0">
                <a:latin typeface="Arial Black" charset="0"/>
                <a:ea typeface="Verdana" charset="0"/>
                <a:cs typeface="Verdana" charset="0"/>
              </a:rPr>
              <a:t>Q</a:t>
            </a:r>
            <a:endParaRPr lang="de-AT" altLang="de-DE" sz="2800" b="1" dirty="0">
              <a:latin typeface="Arial Black" charset="0"/>
              <a:ea typeface="Verdana" charset="0"/>
              <a:cs typeface="Verdana" charset="0"/>
            </a:endParaRPr>
          </a:p>
        </p:txBody>
      </p:sp>
      <p:sp>
        <p:nvSpPr>
          <p:cNvPr id="231442" name="Text Box 20"/>
          <p:cNvSpPr txBox="1">
            <a:spLocks noChangeArrowheads="1"/>
          </p:cNvSpPr>
          <p:nvPr/>
        </p:nvSpPr>
        <p:spPr bwMode="auto">
          <a:xfrm>
            <a:off x="3421720" y="4789127"/>
            <a:ext cx="2441972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AT" altLang="de-DE" sz="1700" b="1" dirty="0">
                <a:latin typeface="Arial Black" charset="0"/>
                <a:ea typeface="Verdana" charset="0"/>
                <a:cs typeface="Verdana" charset="0"/>
              </a:rPr>
              <a:t>ACTION</a:t>
            </a:r>
          </a:p>
        </p:txBody>
      </p:sp>
      <p:sp>
        <p:nvSpPr>
          <p:cNvPr id="231443" name="Text Box 31"/>
          <p:cNvSpPr txBox="1">
            <a:spLocks noChangeArrowheads="1"/>
          </p:cNvSpPr>
          <p:nvPr/>
        </p:nvSpPr>
        <p:spPr bwMode="auto">
          <a:xfrm>
            <a:off x="2423575" y="5182690"/>
            <a:ext cx="7234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>
                <a:latin typeface="Arial Black" charset="0"/>
                <a:ea typeface="Verdana" charset="0"/>
                <a:cs typeface="Verdana" charset="0"/>
              </a:rPr>
              <a:t>[P]</a:t>
            </a:r>
          </a:p>
        </p:txBody>
      </p:sp>
      <p:sp>
        <p:nvSpPr>
          <p:cNvPr id="231444" name="Text Box 32"/>
          <p:cNvSpPr txBox="1">
            <a:spLocks noChangeArrowheads="1"/>
          </p:cNvSpPr>
          <p:nvPr/>
        </p:nvSpPr>
        <p:spPr bwMode="auto">
          <a:xfrm>
            <a:off x="6511619" y="5175977"/>
            <a:ext cx="763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>
                <a:latin typeface="Arial Black" charset="0"/>
                <a:ea typeface="Verdana" charset="0"/>
                <a:cs typeface="Verdana" charset="0"/>
              </a:rPr>
              <a:t>[Q]</a:t>
            </a:r>
          </a:p>
        </p:txBody>
      </p:sp>
      <p:sp>
        <p:nvSpPr>
          <p:cNvPr id="231445" name="TextBox 1"/>
          <p:cNvSpPr txBox="1">
            <a:spLocks noChangeArrowheads="1"/>
          </p:cNvSpPr>
          <p:nvPr/>
        </p:nvSpPr>
        <p:spPr bwMode="auto">
          <a:xfrm>
            <a:off x="2597140" y="5815013"/>
            <a:ext cx="15970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AT" altLang="en-US" sz="1800">
                <a:latin typeface="Arial Black" charset="0"/>
                <a:ea typeface="Verdana" charset="0"/>
                <a:cs typeface="Verdana" charset="0"/>
              </a:rPr>
              <a:t>PROBLEM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AT" altLang="en-US" sz="1800">
                <a:latin typeface="Arial Black" charset="0"/>
                <a:ea typeface="Verdana" charset="0"/>
                <a:cs typeface="Verdana" charset="0"/>
              </a:rPr>
              <a:t>SITUATION</a:t>
            </a:r>
            <a:endParaRPr lang="en-US" altLang="en-US" sz="1800">
              <a:latin typeface="Arial Black" charset="0"/>
              <a:ea typeface="Verdana" charset="0"/>
              <a:cs typeface="Verdana" charset="0"/>
            </a:endParaRPr>
          </a:p>
        </p:txBody>
      </p:sp>
      <p:sp>
        <p:nvSpPr>
          <p:cNvPr id="231446" name="TextBox 37"/>
          <p:cNvSpPr txBox="1">
            <a:spLocks noChangeArrowheads="1"/>
          </p:cNvSpPr>
          <p:nvPr/>
        </p:nvSpPr>
        <p:spPr bwMode="auto">
          <a:xfrm>
            <a:off x="5372582" y="5805488"/>
            <a:ext cx="15250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AT" altLang="en-US" sz="1800" dirty="0">
                <a:latin typeface="Arial Black" charset="0"/>
                <a:ea typeface="Verdana" charset="0"/>
                <a:cs typeface="Verdana" charset="0"/>
              </a:rPr>
              <a:t>PROBLEM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AT" altLang="en-US" sz="1800" dirty="0">
                <a:latin typeface="Arial Black" charset="0"/>
                <a:ea typeface="Verdana" charset="0"/>
                <a:cs typeface="Verdana" charset="0"/>
              </a:rPr>
              <a:t>SOLUTION</a:t>
            </a:r>
            <a:endParaRPr lang="en-US" altLang="en-US" sz="1800" dirty="0">
              <a:latin typeface="Arial Black" charset="0"/>
              <a:ea typeface="Verdana" charset="0"/>
              <a:cs typeface="Verdana" charset="0"/>
            </a:endParaRPr>
          </a:p>
        </p:txBody>
      </p:sp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2202657" y="3294065"/>
            <a:ext cx="2294335" cy="125888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de-AT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K</a:t>
            </a:r>
          </a:p>
          <a:p>
            <a:pPr eaLnBrk="1" hangingPunct="1">
              <a:lnSpc>
                <a:spcPct val="90000"/>
              </a:lnSpc>
              <a:defRPr/>
            </a:pPr>
            <a:endParaRPr lang="de-AT" sz="1600" dirty="0">
              <a:latin typeface="Arial Black" panose="020B0A040201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de-AT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COMPETENCE</a:t>
            </a:r>
            <a:endParaRPr lang="de-AT" sz="14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de-AT" sz="1200" dirty="0">
                <a:latin typeface="Arial Black" panose="020B0A04020102020204" pitchFamily="34" charset="0"/>
              </a:rPr>
              <a:t>RULES/SKILLS</a:t>
            </a:r>
          </a:p>
          <a:p>
            <a:pPr eaLnBrk="1" hangingPunct="1">
              <a:lnSpc>
                <a:spcPct val="90000"/>
              </a:lnSpc>
              <a:defRPr/>
            </a:pPr>
            <a:endParaRPr lang="de-AT" sz="1200" dirty="0">
              <a:latin typeface="Arial Black" panose="020B0A04020102020204" pitchFamily="34" charset="0"/>
            </a:endParaRP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4714876" y="1781175"/>
            <a:ext cx="2294335" cy="1258888"/>
          </a:xfrm>
          <a:prstGeom prst="rect">
            <a:avLst/>
          </a:prstGeom>
          <a:noFill/>
          <a:ln w="12700" cmpd="sng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r" eaLnBrk="1" hangingPunct="1">
              <a:lnSpc>
                <a:spcPct val="90000"/>
              </a:lnSpc>
              <a:defRPr/>
            </a:pPr>
            <a:r>
              <a:rPr lang="de-AT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E</a:t>
            </a:r>
          </a:p>
          <a:p>
            <a:pPr algn="r" eaLnBrk="1" hangingPunct="1">
              <a:lnSpc>
                <a:spcPct val="90000"/>
              </a:lnSpc>
              <a:defRPr/>
            </a:pPr>
            <a:endParaRPr lang="de-AT" sz="1600" dirty="0">
              <a:latin typeface="Arial Black" panose="020B0A04020102020204" pitchFamily="34" charset="0"/>
            </a:endParaRPr>
          </a:p>
          <a:p>
            <a:pPr algn="r" eaLnBrk="1" hangingPunct="1">
              <a:lnSpc>
                <a:spcPct val="90000"/>
              </a:lnSpc>
              <a:defRPr/>
            </a:pPr>
            <a:endParaRPr lang="de-AT" sz="1100" dirty="0">
              <a:latin typeface="Arial Black" panose="020B0A04020102020204" pitchFamily="34" charset="0"/>
            </a:endParaRPr>
          </a:p>
          <a:p>
            <a:pPr algn="r" eaLnBrk="1" hangingPunct="1">
              <a:lnSpc>
                <a:spcPct val="90000"/>
              </a:lnSpc>
              <a:defRPr/>
            </a:pPr>
            <a:r>
              <a:rPr lang="de-AT" sz="1400" dirty="0">
                <a:solidFill>
                  <a:srgbClr val="C00000"/>
                </a:solidFill>
                <a:latin typeface="Arial Black" panose="020B0A04020102020204" pitchFamily="34" charset="0"/>
              </a:rPr>
              <a:t>EXPERTISE</a:t>
            </a:r>
          </a:p>
          <a:p>
            <a:pPr algn="r" eaLnBrk="1" hangingPunct="1">
              <a:lnSpc>
                <a:spcPct val="90000"/>
              </a:lnSpc>
              <a:defRPr/>
            </a:pPr>
            <a:r>
              <a:rPr lang="de-AT" sz="1600" dirty="0">
                <a:latin typeface="Arial Black" panose="020B0A04020102020204" pitchFamily="34" charset="0"/>
              </a:rPr>
              <a:t>	</a:t>
            </a:r>
            <a:r>
              <a:rPr lang="de-AT" sz="1200" dirty="0">
                <a:latin typeface="Arial Black" panose="020B0A04020102020204" pitchFamily="34" charset="0"/>
              </a:rPr>
              <a:t>EXPERIENCES</a:t>
            </a:r>
          </a:p>
        </p:txBody>
      </p:sp>
      <p:sp>
        <p:nvSpPr>
          <p:cNvPr id="49" name="Text Box 30"/>
          <p:cNvSpPr txBox="1">
            <a:spLocks noChangeArrowheads="1"/>
          </p:cNvSpPr>
          <p:nvPr/>
        </p:nvSpPr>
        <p:spPr bwMode="auto">
          <a:xfrm>
            <a:off x="4714876" y="3268664"/>
            <a:ext cx="2294335" cy="125888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r" eaLnBrk="1" hangingPunct="1">
              <a:lnSpc>
                <a:spcPct val="90000"/>
              </a:lnSpc>
              <a:defRPr/>
            </a:pPr>
            <a:r>
              <a:rPr lang="de-AT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F</a:t>
            </a:r>
          </a:p>
          <a:p>
            <a:pPr algn="r" eaLnBrk="1" hangingPunct="1">
              <a:lnSpc>
                <a:spcPct val="90000"/>
              </a:lnSpc>
              <a:defRPr/>
            </a:pPr>
            <a:endParaRPr lang="de-AT" sz="1400" dirty="0">
              <a:latin typeface="Arial Black" panose="020B0A04020102020204" pitchFamily="34" charset="0"/>
            </a:endParaRPr>
          </a:p>
          <a:p>
            <a:pPr algn="r" eaLnBrk="1" hangingPunct="1">
              <a:lnSpc>
                <a:spcPct val="90000"/>
              </a:lnSpc>
              <a:defRPr/>
            </a:pPr>
            <a:r>
              <a:rPr lang="de-AT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CAPABILITIES</a:t>
            </a:r>
            <a:endParaRPr lang="de-AT" sz="14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r" eaLnBrk="1" hangingPunct="1">
              <a:lnSpc>
                <a:spcPct val="90000"/>
              </a:lnSpc>
              <a:defRPr/>
            </a:pPr>
            <a:r>
              <a:rPr lang="de-AT" sz="1200" dirty="0">
                <a:latin typeface="Arial Black" panose="020B0A04020102020204" pitchFamily="34" charset="0"/>
              </a:rPr>
              <a:t>FOLK-KNOWLEDGE</a:t>
            </a:r>
          </a:p>
        </p:txBody>
      </p:sp>
      <p:sp>
        <p:nvSpPr>
          <p:cNvPr id="50" name="Cloud 49"/>
          <p:cNvSpPr/>
          <p:nvPr/>
        </p:nvSpPr>
        <p:spPr>
          <a:xfrm>
            <a:off x="5282805" y="4652965"/>
            <a:ext cx="1565079" cy="1138237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2" name="Straight Connector 51"/>
          <p:cNvCxnSpPr/>
          <p:nvPr/>
        </p:nvCxnSpPr>
        <p:spPr>
          <a:xfrm flipH="1">
            <a:off x="2634853" y="3525338"/>
            <a:ext cx="3985022" cy="0"/>
          </a:xfrm>
          <a:prstGeom prst="line">
            <a:avLst/>
          </a:prstGeom>
          <a:ln w="76200" cmpd="sng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2646760" y="3509963"/>
            <a:ext cx="657965" cy="1574800"/>
          </a:xfrm>
          <a:prstGeom prst="straightConnector1">
            <a:avLst/>
          </a:prstGeom>
          <a:ln w="7620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7213329" y="2002780"/>
            <a:ext cx="4763" cy="1512887"/>
          </a:xfrm>
          <a:prstGeom prst="straightConnector1">
            <a:avLst/>
          </a:prstGeom>
          <a:ln w="76200" cmpd="sng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/>
          <p:cNvSpPr txBox="1"/>
          <p:nvPr/>
        </p:nvSpPr>
        <p:spPr>
          <a:xfrm>
            <a:off x="7320295" y="2339338"/>
            <a:ext cx="1520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/>
              <a:t>supervisor</a:t>
            </a:r>
            <a:endParaRPr lang="de-DE" sz="2400" b="1" dirty="0"/>
          </a:p>
        </p:txBody>
      </p:sp>
      <p:sp>
        <p:nvSpPr>
          <p:cNvPr id="22" name="Textfeld 21"/>
          <p:cNvSpPr txBox="1"/>
          <p:nvPr/>
        </p:nvSpPr>
        <p:spPr>
          <a:xfrm>
            <a:off x="7492600" y="4089480"/>
            <a:ext cx="1156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/>
              <a:t>teacher</a:t>
            </a:r>
            <a:endParaRPr lang="de-DE" sz="2400" b="1" dirty="0"/>
          </a:p>
        </p:txBody>
      </p:sp>
      <p:sp>
        <p:nvSpPr>
          <p:cNvPr id="23" name="Textfeld 22"/>
          <p:cNvSpPr txBox="1"/>
          <p:nvPr/>
        </p:nvSpPr>
        <p:spPr>
          <a:xfrm>
            <a:off x="854822" y="3765829"/>
            <a:ext cx="831327" cy="461665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b="1" dirty="0" err="1" smtClean="0"/>
              <a:t>pupil</a:t>
            </a:r>
            <a:endParaRPr lang="de-DE" sz="2400" b="1" dirty="0"/>
          </a:p>
        </p:txBody>
      </p:sp>
      <p:cxnSp>
        <p:nvCxnSpPr>
          <p:cNvPr id="24" name="Gerade Verbindung mit Pfeil 23"/>
          <p:cNvCxnSpPr/>
          <p:nvPr/>
        </p:nvCxnSpPr>
        <p:spPr>
          <a:xfrm flipH="1">
            <a:off x="6298306" y="4390320"/>
            <a:ext cx="1811916" cy="772596"/>
          </a:xfrm>
          <a:prstGeom prst="straightConnector1">
            <a:avLst/>
          </a:prstGeom>
          <a:ln w="76200" cmpd="tri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/>
        </p:nvSpPr>
        <p:spPr>
          <a:xfrm>
            <a:off x="744954" y="1086779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Milgram</a:t>
            </a:r>
            <a:r>
              <a:rPr lang="de-DE" b="1" dirty="0" smtClean="0"/>
              <a:t> </a:t>
            </a:r>
            <a:r>
              <a:rPr lang="de-DE" b="1" dirty="0" err="1"/>
              <a:t>R</a:t>
            </a:r>
            <a:r>
              <a:rPr lang="de-DE" b="1" dirty="0" err="1" smtClean="0"/>
              <a:t>eflections</a:t>
            </a:r>
            <a:endParaRPr lang="de-DE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610629" y="1599640"/>
            <a:ext cx="2311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[Classic Analysis in LIR]</a:t>
            </a:r>
            <a:endParaRPr lang="de-DE" dirty="0"/>
          </a:p>
        </p:txBody>
      </p:sp>
      <p:cxnSp>
        <p:nvCxnSpPr>
          <p:cNvPr id="29" name="Gerade Verbindung mit Pfeil 28"/>
          <p:cNvCxnSpPr/>
          <p:nvPr/>
        </p:nvCxnSpPr>
        <p:spPr>
          <a:xfrm flipH="1" flipV="1">
            <a:off x="6897610" y="3635680"/>
            <a:ext cx="1212612" cy="754640"/>
          </a:xfrm>
          <a:prstGeom prst="straightConnector1">
            <a:avLst/>
          </a:prstGeom>
          <a:ln w="76200" cmpd="tri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 flipH="1">
            <a:off x="2761060" y="2066925"/>
            <a:ext cx="3537246" cy="1113307"/>
          </a:xfrm>
          <a:prstGeom prst="straightConnector1">
            <a:avLst/>
          </a:prstGeom>
          <a:ln w="12700" cmpd="sng">
            <a:solidFill>
              <a:srgbClr val="E4061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1950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/>
          <p:cNvCxnSpPr/>
          <p:nvPr/>
        </p:nvCxnSpPr>
        <p:spPr>
          <a:xfrm flipH="1">
            <a:off x="3543300" y="2066925"/>
            <a:ext cx="3087291" cy="3017838"/>
          </a:xfrm>
          <a:prstGeom prst="straightConnector1">
            <a:avLst/>
          </a:prstGeom>
          <a:ln w="1397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427" name="Oval 4"/>
          <p:cNvSpPr>
            <a:spLocks noChangeArrowheads="1"/>
          </p:cNvSpPr>
          <p:nvPr/>
        </p:nvSpPr>
        <p:spPr bwMode="auto">
          <a:xfrm>
            <a:off x="2761060" y="4660900"/>
            <a:ext cx="1241822" cy="1009650"/>
          </a:xfrm>
          <a:prstGeom prst="ellips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de-DE" sz="1800">
              <a:latin typeface="Arial Black" charset="0"/>
              <a:ea typeface="Verdana" charset="0"/>
              <a:cs typeface="Verdana" charset="0"/>
            </a:endParaRPr>
          </a:p>
        </p:txBody>
      </p:sp>
      <p:sp>
        <p:nvSpPr>
          <p:cNvPr id="231428" name="Line 6"/>
          <p:cNvSpPr>
            <a:spLocks noChangeShapeType="1"/>
          </p:cNvSpPr>
          <p:nvPr/>
        </p:nvSpPr>
        <p:spPr bwMode="auto">
          <a:xfrm>
            <a:off x="3601674" y="5165724"/>
            <a:ext cx="2090736" cy="12211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1429" name="Line 7"/>
          <p:cNvSpPr>
            <a:spLocks noChangeShapeType="1"/>
          </p:cNvSpPr>
          <p:nvPr/>
        </p:nvSpPr>
        <p:spPr bwMode="auto">
          <a:xfrm>
            <a:off x="3590925" y="1419227"/>
            <a:ext cx="2052638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1430" name="Text Box 8"/>
          <p:cNvSpPr txBox="1">
            <a:spLocks noChangeArrowheads="1"/>
          </p:cNvSpPr>
          <p:nvPr/>
        </p:nvSpPr>
        <p:spPr bwMode="auto">
          <a:xfrm>
            <a:off x="2582466" y="485777"/>
            <a:ext cx="19431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de-AT" altLang="de-DE" sz="2400">
              <a:latin typeface="Arial Black" charset="0"/>
              <a:ea typeface="Verdana" charset="0"/>
              <a:cs typeface="Verdana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de-AT" altLang="de-DE" sz="2400">
              <a:latin typeface="Arial Black" charset="0"/>
              <a:ea typeface="Verdana" charset="0"/>
              <a:cs typeface="Verdana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de-AT" altLang="de-DE" sz="2400" b="1">
                <a:latin typeface="Arial Black" charset="0"/>
                <a:ea typeface="Verdana" charset="0"/>
                <a:cs typeface="Verdana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de-AT" altLang="de-DE" sz="2400" b="1">
              <a:latin typeface="Arial Black" charset="0"/>
              <a:ea typeface="Verdana" charset="0"/>
              <a:cs typeface="Verdana" charset="0"/>
            </a:endParaRPr>
          </a:p>
        </p:txBody>
      </p:sp>
      <p:sp>
        <p:nvSpPr>
          <p:cNvPr id="231432" name="Text Box 10"/>
          <p:cNvSpPr txBox="1">
            <a:spLocks noChangeArrowheads="1"/>
          </p:cNvSpPr>
          <p:nvPr/>
        </p:nvSpPr>
        <p:spPr bwMode="auto">
          <a:xfrm>
            <a:off x="3198018" y="1108077"/>
            <a:ext cx="377429" cy="57626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72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35000"/>
              </a:spcBef>
              <a:buFontTx/>
              <a:buNone/>
            </a:pPr>
            <a:r>
              <a:rPr lang="de-AT" altLang="de-DE" sz="2800" b="1" dirty="0">
                <a:latin typeface="Arial Black" charset="0"/>
                <a:ea typeface="Verdana" charset="0"/>
                <a:cs typeface="Verdana" charset="0"/>
              </a:rPr>
              <a:t>S</a:t>
            </a:r>
          </a:p>
        </p:txBody>
      </p:sp>
      <p:sp>
        <p:nvSpPr>
          <p:cNvPr id="231433" name="Text Box 11"/>
          <p:cNvSpPr txBox="1">
            <a:spLocks noChangeArrowheads="1"/>
          </p:cNvSpPr>
          <p:nvPr/>
        </p:nvSpPr>
        <p:spPr bwMode="auto">
          <a:xfrm>
            <a:off x="5643562" y="1108077"/>
            <a:ext cx="377429" cy="57626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72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35000"/>
              </a:spcBef>
              <a:buFontTx/>
              <a:buNone/>
            </a:pPr>
            <a:r>
              <a:rPr lang="de-AT" altLang="de-DE" sz="2800" b="1">
                <a:latin typeface="Arial Black" charset="0"/>
                <a:ea typeface="Verdana" charset="0"/>
                <a:cs typeface="Verdana" charset="0"/>
              </a:rPr>
              <a:t>R</a:t>
            </a:r>
          </a:p>
        </p:txBody>
      </p:sp>
      <p:sp>
        <p:nvSpPr>
          <p:cNvPr id="231434" name="Text Box 12"/>
          <p:cNvSpPr txBox="1">
            <a:spLocks noChangeArrowheads="1"/>
          </p:cNvSpPr>
          <p:nvPr/>
        </p:nvSpPr>
        <p:spPr bwMode="auto">
          <a:xfrm>
            <a:off x="3178051" y="4841755"/>
            <a:ext cx="377429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72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35000"/>
              </a:spcBef>
              <a:buFontTx/>
              <a:buNone/>
            </a:pPr>
            <a:r>
              <a:rPr lang="de-AT" altLang="de-DE" sz="2800" b="1" dirty="0">
                <a:latin typeface="Arial Black" charset="0"/>
                <a:ea typeface="Verdana" charset="0"/>
                <a:cs typeface="Verdana" charset="0"/>
              </a:rPr>
              <a:t>P</a:t>
            </a:r>
          </a:p>
        </p:txBody>
      </p:sp>
      <p:sp>
        <p:nvSpPr>
          <p:cNvPr id="231435" name="Text Box 13"/>
          <p:cNvSpPr txBox="1">
            <a:spLocks noChangeArrowheads="1"/>
          </p:cNvSpPr>
          <p:nvPr/>
        </p:nvSpPr>
        <p:spPr bwMode="auto">
          <a:xfrm>
            <a:off x="5608211" y="4868863"/>
            <a:ext cx="98941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72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35000"/>
              </a:spcBef>
              <a:buFontTx/>
              <a:buNone/>
            </a:pPr>
            <a:r>
              <a:rPr lang="de-AT" altLang="de-DE" sz="2800" b="1" dirty="0" smtClean="0">
                <a:latin typeface="Arial Black" charset="0"/>
                <a:ea typeface="Verdana" charset="0"/>
                <a:cs typeface="Verdana" charset="0"/>
              </a:rPr>
              <a:t>Q</a:t>
            </a:r>
            <a:endParaRPr lang="de-AT" altLang="de-DE" sz="2800" b="1" dirty="0">
              <a:latin typeface="Arial Black" charset="0"/>
              <a:ea typeface="Verdana" charset="0"/>
              <a:cs typeface="Verdana" charset="0"/>
            </a:endParaRPr>
          </a:p>
        </p:txBody>
      </p:sp>
      <p:sp>
        <p:nvSpPr>
          <p:cNvPr id="231436" name="Line 14"/>
          <p:cNvSpPr>
            <a:spLocks noChangeShapeType="1"/>
          </p:cNvSpPr>
          <p:nvPr/>
        </p:nvSpPr>
        <p:spPr bwMode="auto">
          <a:xfrm flipV="1">
            <a:off x="3375422" y="1696549"/>
            <a:ext cx="13097" cy="312261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1437" name="Line 15"/>
          <p:cNvSpPr>
            <a:spLocks noChangeShapeType="1"/>
          </p:cNvSpPr>
          <p:nvPr/>
        </p:nvSpPr>
        <p:spPr bwMode="auto">
          <a:xfrm flipH="1" flipV="1">
            <a:off x="5830492" y="1684338"/>
            <a:ext cx="39290" cy="31940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1438" name="Arc 16"/>
          <p:cNvSpPr>
            <a:spLocks/>
          </p:cNvSpPr>
          <p:nvPr/>
        </p:nvSpPr>
        <p:spPr bwMode="auto">
          <a:xfrm rot="10800000">
            <a:off x="3437335" y="1684338"/>
            <a:ext cx="479822" cy="3122612"/>
          </a:xfrm>
          <a:custGeom>
            <a:avLst/>
            <a:gdLst>
              <a:gd name="T0" fmla="*/ 2147483646 w 21600"/>
              <a:gd name="T1" fmla="*/ 0 h 21314"/>
              <a:gd name="T2" fmla="*/ 2147483646 w 21600"/>
              <a:gd name="T3" fmla="*/ 2147483646 h 21314"/>
              <a:gd name="T4" fmla="*/ 0 w 21600"/>
              <a:gd name="T5" fmla="*/ 2147483646 h 21314"/>
              <a:gd name="T6" fmla="*/ 0 60000 65536"/>
              <a:gd name="T7" fmla="*/ 0 60000 65536"/>
              <a:gd name="T8" fmla="*/ 0 60000 65536"/>
              <a:gd name="T9" fmla="*/ 0 w 21600"/>
              <a:gd name="T10" fmla="*/ 0 h 21314"/>
              <a:gd name="T11" fmla="*/ 21600 w 21600"/>
              <a:gd name="T12" fmla="*/ 21314 h 213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314" fill="none" extrusionOk="0">
                <a:moveTo>
                  <a:pt x="3505" y="0"/>
                </a:moveTo>
                <a:cubicBezTo>
                  <a:pt x="13941" y="1717"/>
                  <a:pt x="21600" y="10737"/>
                  <a:pt x="21600" y="21314"/>
                </a:cubicBezTo>
              </a:path>
              <a:path w="21600" h="21314" stroke="0" extrusionOk="0">
                <a:moveTo>
                  <a:pt x="3505" y="0"/>
                </a:moveTo>
                <a:cubicBezTo>
                  <a:pt x="13941" y="1717"/>
                  <a:pt x="21600" y="10737"/>
                  <a:pt x="21600" y="21314"/>
                </a:cubicBezTo>
                <a:lnTo>
                  <a:pt x="0" y="21314"/>
                </a:lnTo>
                <a:lnTo>
                  <a:pt x="3505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31439" name="Arc 17"/>
          <p:cNvSpPr>
            <a:spLocks/>
          </p:cNvSpPr>
          <p:nvPr/>
        </p:nvSpPr>
        <p:spPr bwMode="auto">
          <a:xfrm rot="10800000">
            <a:off x="5891213" y="1693865"/>
            <a:ext cx="523875" cy="2967037"/>
          </a:xfrm>
          <a:custGeom>
            <a:avLst/>
            <a:gdLst>
              <a:gd name="T0" fmla="*/ 2147483646 w 21600"/>
              <a:gd name="T1" fmla="*/ 0 h 20955"/>
              <a:gd name="T2" fmla="*/ 2147483646 w 21600"/>
              <a:gd name="T3" fmla="*/ 2147483646 h 20955"/>
              <a:gd name="T4" fmla="*/ 0 w 21600"/>
              <a:gd name="T5" fmla="*/ 2147483646 h 20955"/>
              <a:gd name="T6" fmla="*/ 0 60000 65536"/>
              <a:gd name="T7" fmla="*/ 0 60000 65536"/>
              <a:gd name="T8" fmla="*/ 0 60000 65536"/>
              <a:gd name="T9" fmla="*/ 0 w 21600"/>
              <a:gd name="T10" fmla="*/ 0 h 20955"/>
              <a:gd name="T11" fmla="*/ 21600 w 21600"/>
              <a:gd name="T12" fmla="*/ 20955 h 209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955" fill="none" extrusionOk="0">
                <a:moveTo>
                  <a:pt x="5239" y="-1"/>
                </a:moveTo>
                <a:cubicBezTo>
                  <a:pt x="14854" y="2403"/>
                  <a:pt x="21600" y="11043"/>
                  <a:pt x="21600" y="20955"/>
                </a:cubicBezTo>
              </a:path>
              <a:path w="21600" h="20955" stroke="0" extrusionOk="0">
                <a:moveTo>
                  <a:pt x="5239" y="-1"/>
                </a:moveTo>
                <a:cubicBezTo>
                  <a:pt x="14854" y="2403"/>
                  <a:pt x="21600" y="11043"/>
                  <a:pt x="21600" y="20955"/>
                </a:cubicBezTo>
                <a:lnTo>
                  <a:pt x="0" y="20955"/>
                </a:lnTo>
                <a:lnTo>
                  <a:pt x="5239" y="-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31440" name="Arc 18"/>
          <p:cNvSpPr>
            <a:spLocks/>
          </p:cNvSpPr>
          <p:nvPr/>
        </p:nvSpPr>
        <p:spPr bwMode="auto">
          <a:xfrm rot="10800000" flipH="1">
            <a:off x="5320904" y="1682750"/>
            <a:ext cx="457200" cy="3124200"/>
          </a:xfrm>
          <a:custGeom>
            <a:avLst/>
            <a:gdLst>
              <a:gd name="T0" fmla="*/ 2147483646 w 21600"/>
              <a:gd name="T1" fmla="*/ 0 h 20992"/>
              <a:gd name="T2" fmla="*/ 2147483646 w 21600"/>
              <a:gd name="T3" fmla="*/ 2147483646 h 20992"/>
              <a:gd name="T4" fmla="*/ 0 w 21600"/>
              <a:gd name="T5" fmla="*/ 2147483646 h 20992"/>
              <a:gd name="T6" fmla="*/ 0 60000 65536"/>
              <a:gd name="T7" fmla="*/ 0 60000 65536"/>
              <a:gd name="T8" fmla="*/ 0 60000 65536"/>
              <a:gd name="T9" fmla="*/ 0 w 21600"/>
              <a:gd name="T10" fmla="*/ 0 h 20992"/>
              <a:gd name="T11" fmla="*/ 21600 w 21600"/>
              <a:gd name="T12" fmla="*/ 20992 h 209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992" fill="none" extrusionOk="0">
                <a:moveTo>
                  <a:pt x="5088" y="0"/>
                </a:moveTo>
                <a:cubicBezTo>
                  <a:pt x="14777" y="2348"/>
                  <a:pt x="21600" y="11022"/>
                  <a:pt x="21600" y="20992"/>
                </a:cubicBezTo>
              </a:path>
              <a:path w="21600" h="20992" stroke="0" extrusionOk="0">
                <a:moveTo>
                  <a:pt x="5088" y="0"/>
                </a:moveTo>
                <a:cubicBezTo>
                  <a:pt x="14777" y="2348"/>
                  <a:pt x="21600" y="11022"/>
                  <a:pt x="21600" y="20992"/>
                </a:cubicBezTo>
                <a:lnTo>
                  <a:pt x="0" y="20992"/>
                </a:lnTo>
                <a:lnTo>
                  <a:pt x="5088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31441" name="Arc 19"/>
          <p:cNvSpPr>
            <a:spLocks/>
          </p:cNvSpPr>
          <p:nvPr/>
        </p:nvSpPr>
        <p:spPr bwMode="auto">
          <a:xfrm rot="10800000" flipH="1">
            <a:off x="2877741" y="1684338"/>
            <a:ext cx="457200" cy="3122612"/>
          </a:xfrm>
          <a:custGeom>
            <a:avLst/>
            <a:gdLst>
              <a:gd name="T0" fmla="*/ 2147483646 w 21600"/>
              <a:gd name="T1" fmla="*/ 0 h 21018"/>
              <a:gd name="T2" fmla="*/ 2147483646 w 21600"/>
              <a:gd name="T3" fmla="*/ 2147483646 h 21018"/>
              <a:gd name="T4" fmla="*/ 0 w 21600"/>
              <a:gd name="T5" fmla="*/ 2147483646 h 21018"/>
              <a:gd name="T6" fmla="*/ 0 60000 65536"/>
              <a:gd name="T7" fmla="*/ 0 60000 65536"/>
              <a:gd name="T8" fmla="*/ 0 60000 65536"/>
              <a:gd name="T9" fmla="*/ 0 w 21600"/>
              <a:gd name="T10" fmla="*/ 0 h 21018"/>
              <a:gd name="T11" fmla="*/ 21600 w 21600"/>
              <a:gd name="T12" fmla="*/ 21018 h 210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018" fill="none" extrusionOk="0">
                <a:moveTo>
                  <a:pt x="4980" y="0"/>
                </a:moveTo>
                <a:cubicBezTo>
                  <a:pt x="14721" y="2308"/>
                  <a:pt x="21600" y="11007"/>
                  <a:pt x="21600" y="21018"/>
                </a:cubicBezTo>
              </a:path>
              <a:path w="21600" h="21018" stroke="0" extrusionOk="0">
                <a:moveTo>
                  <a:pt x="4980" y="0"/>
                </a:moveTo>
                <a:cubicBezTo>
                  <a:pt x="14721" y="2308"/>
                  <a:pt x="21600" y="11007"/>
                  <a:pt x="21600" y="21018"/>
                </a:cubicBezTo>
                <a:lnTo>
                  <a:pt x="0" y="21018"/>
                </a:lnTo>
                <a:lnTo>
                  <a:pt x="4980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31442" name="Text Box 20"/>
          <p:cNvSpPr txBox="1">
            <a:spLocks noChangeArrowheads="1"/>
          </p:cNvSpPr>
          <p:nvPr/>
        </p:nvSpPr>
        <p:spPr bwMode="auto">
          <a:xfrm>
            <a:off x="3421720" y="4789127"/>
            <a:ext cx="2441972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AT" altLang="de-DE" sz="1700" b="1" dirty="0">
                <a:latin typeface="Arial Black" charset="0"/>
                <a:ea typeface="Verdana" charset="0"/>
                <a:cs typeface="Verdana" charset="0"/>
              </a:rPr>
              <a:t>ACTION</a:t>
            </a:r>
          </a:p>
        </p:txBody>
      </p:sp>
      <p:sp>
        <p:nvSpPr>
          <p:cNvPr id="231443" name="Text Box 31"/>
          <p:cNvSpPr txBox="1">
            <a:spLocks noChangeArrowheads="1"/>
          </p:cNvSpPr>
          <p:nvPr/>
        </p:nvSpPr>
        <p:spPr bwMode="auto">
          <a:xfrm>
            <a:off x="2581275" y="5157790"/>
            <a:ext cx="7234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b="1">
                <a:latin typeface="Arial Black" charset="0"/>
                <a:ea typeface="Verdana" charset="0"/>
                <a:cs typeface="Verdana" charset="0"/>
              </a:rPr>
              <a:t>[P]</a:t>
            </a:r>
          </a:p>
        </p:txBody>
      </p:sp>
      <p:sp>
        <p:nvSpPr>
          <p:cNvPr id="231444" name="Text Box 32"/>
          <p:cNvSpPr txBox="1">
            <a:spLocks noChangeArrowheads="1"/>
          </p:cNvSpPr>
          <p:nvPr/>
        </p:nvSpPr>
        <p:spPr bwMode="auto">
          <a:xfrm>
            <a:off x="6511619" y="5159377"/>
            <a:ext cx="763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>
                <a:latin typeface="Arial Black" charset="0"/>
                <a:ea typeface="Verdana" charset="0"/>
                <a:cs typeface="Verdana" charset="0"/>
              </a:rPr>
              <a:t>[Q]</a:t>
            </a:r>
          </a:p>
        </p:txBody>
      </p:sp>
      <p:sp>
        <p:nvSpPr>
          <p:cNvPr id="231445" name="TextBox 1"/>
          <p:cNvSpPr txBox="1">
            <a:spLocks noChangeArrowheads="1"/>
          </p:cNvSpPr>
          <p:nvPr/>
        </p:nvSpPr>
        <p:spPr bwMode="auto">
          <a:xfrm>
            <a:off x="2597140" y="5815013"/>
            <a:ext cx="15970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AT" altLang="en-US" sz="1800">
                <a:latin typeface="Arial Black" charset="0"/>
                <a:ea typeface="Verdana" charset="0"/>
                <a:cs typeface="Verdana" charset="0"/>
              </a:rPr>
              <a:t>PROBLEM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AT" altLang="en-US" sz="1800">
                <a:latin typeface="Arial Black" charset="0"/>
                <a:ea typeface="Verdana" charset="0"/>
                <a:cs typeface="Verdana" charset="0"/>
              </a:rPr>
              <a:t>SITUATION</a:t>
            </a:r>
            <a:endParaRPr lang="en-US" altLang="en-US" sz="1800">
              <a:latin typeface="Arial Black" charset="0"/>
              <a:ea typeface="Verdana" charset="0"/>
              <a:cs typeface="Verdana" charset="0"/>
            </a:endParaRPr>
          </a:p>
        </p:txBody>
      </p:sp>
      <p:sp>
        <p:nvSpPr>
          <p:cNvPr id="231446" name="TextBox 37"/>
          <p:cNvSpPr txBox="1">
            <a:spLocks noChangeArrowheads="1"/>
          </p:cNvSpPr>
          <p:nvPr/>
        </p:nvSpPr>
        <p:spPr bwMode="auto">
          <a:xfrm>
            <a:off x="5262674" y="5805488"/>
            <a:ext cx="15250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AT" altLang="en-US" sz="1800" dirty="0">
                <a:latin typeface="Arial Black" charset="0"/>
                <a:ea typeface="Verdana" charset="0"/>
                <a:cs typeface="Verdana" charset="0"/>
              </a:rPr>
              <a:t>PROBLEM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AT" altLang="en-US" sz="1800" dirty="0">
                <a:latin typeface="Arial Black" charset="0"/>
                <a:ea typeface="Verdana" charset="0"/>
                <a:cs typeface="Verdana" charset="0"/>
              </a:rPr>
              <a:t>SOLUTION</a:t>
            </a:r>
            <a:endParaRPr lang="en-US" altLang="en-US" sz="1800" dirty="0">
              <a:latin typeface="Arial Black" charset="0"/>
              <a:ea typeface="Verdana" charset="0"/>
              <a:cs typeface="Verdana" charset="0"/>
            </a:endParaRPr>
          </a:p>
        </p:txBody>
      </p:sp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2202657" y="3294065"/>
            <a:ext cx="2294335" cy="125888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de-AT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K</a:t>
            </a:r>
          </a:p>
          <a:p>
            <a:pPr eaLnBrk="1" hangingPunct="1">
              <a:lnSpc>
                <a:spcPct val="90000"/>
              </a:lnSpc>
              <a:defRPr/>
            </a:pPr>
            <a:endParaRPr lang="de-AT" sz="1400" dirty="0">
              <a:latin typeface="Arial Black" panose="020B0A040201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de-AT" sz="14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de-AT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COMPETENCE</a:t>
            </a:r>
            <a:endParaRPr lang="de-AT" sz="14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de-AT" sz="1200" dirty="0" smtClean="0">
                <a:latin typeface="Arial Black" panose="020B0A04020102020204" pitchFamily="34" charset="0"/>
              </a:rPr>
              <a:t>RULES / SKILLS</a:t>
            </a:r>
            <a:endParaRPr lang="de-AT" sz="1200" dirty="0">
              <a:latin typeface="Arial Black" panose="020B0A040201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de-AT" sz="1200" dirty="0">
              <a:latin typeface="Arial Black" panose="020B0A04020102020204" pitchFamily="34" charset="0"/>
            </a:endParaRP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4714876" y="1781175"/>
            <a:ext cx="2294335" cy="125888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r" eaLnBrk="1" hangingPunct="1">
              <a:lnSpc>
                <a:spcPct val="90000"/>
              </a:lnSpc>
              <a:defRPr/>
            </a:pPr>
            <a:r>
              <a:rPr lang="de-AT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E</a:t>
            </a:r>
          </a:p>
          <a:p>
            <a:pPr algn="r" eaLnBrk="1" hangingPunct="1">
              <a:lnSpc>
                <a:spcPct val="90000"/>
              </a:lnSpc>
              <a:defRPr/>
            </a:pPr>
            <a:endParaRPr lang="de-AT" sz="1600" dirty="0">
              <a:latin typeface="Arial Black" panose="020B0A04020102020204" pitchFamily="34" charset="0"/>
            </a:endParaRPr>
          </a:p>
          <a:p>
            <a:pPr algn="r" eaLnBrk="1" hangingPunct="1">
              <a:lnSpc>
                <a:spcPct val="90000"/>
              </a:lnSpc>
              <a:defRPr/>
            </a:pPr>
            <a:endParaRPr lang="de-AT" sz="1100" dirty="0">
              <a:latin typeface="Arial Black" panose="020B0A04020102020204" pitchFamily="34" charset="0"/>
            </a:endParaRPr>
          </a:p>
          <a:p>
            <a:pPr algn="r" eaLnBrk="1" hangingPunct="1">
              <a:lnSpc>
                <a:spcPct val="90000"/>
              </a:lnSpc>
              <a:defRPr/>
            </a:pPr>
            <a:r>
              <a:rPr lang="de-AT" sz="1400" dirty="0">
                <a:solidFill>
                  <a:srgbClr val="0000FF"/>
                </a:solidFill>
                <a:latin typeface="Arial Black" panose="020B0A04020102020204" pitchFamily="34" charset="0"/>
              </a:rPr>
              <a:t>EXPERTISE</a:t>
            </a:r>
          </a:p>
          <a:p>
            <a:pPr algn="r" eaLnBrk="1" hangingPunct="1">
              <a:lnSpc>
                <a:spcPct val="90000"/>
              </a:lnSpc>
              <a:defRPr/>
            </a:pPr>
            <a:r>
              <a:rPr lang="de-AT" sz="1600" dirty="0">
                <a:latin typeface="Arial Black" panose="020B0A04020102020204" pitchFamily="34" charset="0"/>
              </a:rPr>
              <a:t>	</a:t>
            </a:r>
            <a:r>
              <a:rPr lang="de-AT" sz="1200" dirty="0">
                <a:latin typeface="Arial Black" panose="020B0A04020102020204" pitchFamily="34" charset="0"/>
              </a:rPr>
              <a:t>EXPERIENCES</a:t>
            </a:r>
          </a:p>
        </p:txBody>
      </p:sp>
      <p:sp>
        <p:nvSpPr>
          <p:cNvPr id="49" name="Text Box 30"/>
          <p:cNvSpPr txBox="1">
            <a:spLocks noChangeArrowheads="1"/>
          </p:cNvSpPr>
          <p:nvPr/>
        </p:nvSpPr>
        <p:spPr bwMode="auto">
          <a:xfrm>
            <a:off x="4714876" y="3268664"/>
            <a:ext cx="2294335" cy="125888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r" eaLnBrk="1" hangingPunct="1">
              <a:lnSpc>
                <a:spcPct val="90000"/>
              </a:lnSpc>
              <a:defRPr/>
            </a:pPr>
            <a:r>
              <a:rPr lang="de-AT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F</a:t>
            </a:r>
          </a:p>
          <a:p>
            <a:pPr algn="r" eaLnBrk="1" hangingPunct="1">
              <a:lnSpc>
                <a:spcPct val="90000"/>
              </a:lnSpc>
              <a:defRPr/>
            </a:pPr>
            <a:endParaRPr lang="de-AT" sz="1400" dirty="0">
              <a:latin typeface="Arial Black" panose="020B0A04020102020204" pitchFamily="34" charset="0"/>
            </a:endParaRPr>
          </a:p>
          <a:p>
            <a:pPr algn="r" eaLnBrk="1" hangingPunct="1">
              <a:lnSpc>
                <a:spcPct val="90000"/>
              </a:lnSpc>
              <a:defRPr/>
            </a:pPr>
            <a:endParaRPr lang="de-AT" sz="1200" dirty="0">
              <a:latin typeface="Arial Black" panose="020B0A04020102020204" pitchFamily="34" charset="0"/>
            </a:endParaRPr>
          </a:p>
          <a:p>
            <a:pPr algn="r" eaLnBrk="1" hangingPunct="1">
              <a:lnSpc>
                <a:spcPct val="90000"/>
              </a:lnSpc>
              <a:defRPr/>
            </a:pPr>
            <a:r>
              <a:rPr lang="de-AT" sz="1400" dirty="0">
                <a:solidFill>
                  <a:srgbClr val="C00000"/>
                </a:solidFill>
                <a:latin typeface="Arial Black" panose="020B0A04020102020204" pitchFamily="34" charset="0"/>
              </a:rPr>
              <a:t>CAPABILITIES</a:t>
            </a:r>
          </a:p>
          <a:p>
            <a:pPr algn="r" eaLnBrk="1" hangingPunct="1">
              <a:lnSpc>
                <a:spcPct val="90000"/>
              </a:lnSpc>
              <a:defRPr/>
            </a:pPr>
            <a:r>
              <a:rPr lang="de-AT" sz="1200" dirty="0">
                <a:latin typeface="Arial Black" panose="020B0A04020102020204" pitchFamily="34" charset="0"/>
              </a:rPr>
              <a:t>FOLK-KNOWLEDGE</a:t>
            </a:r>
          </a:p>
        </p:txBody>
      </p:sp>
      <p:sp>
        <p:nvSpPr>
          <p:cNvPr id="50" name="Cloud 49"/>
          <p:cNvSpPr/>
          <p:nvPr/>
        </p:nvSpPr>
        <p:spPr>
          <a:xfrm>
            <a:off x="5172897" y="4652965"/>
            <a:ext cx="1565079" cy="1138237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2" name="Straight Connector 51"/>
          <p:cNvCxnSpPr/>
          <p:nvPr/>
        </p:nvCxnSpPr>
        <p:spPr>
          <a:xfrm flipH="1">
            <a:off x="2634853" y="3500438"/>
            <a:ext cx="3985022" cy="0"/>
          </a:xfrm>
          <a:prstGeom prst="line">
            <a:avLst/>
          </a:prstGeom>
          <a:ln w="177800" cmpd="sng">
            <a:solidFill>
              <a:srgbClr val="FF66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2491320" y="3736564"/>
            <a:ext cx="825617" cy="1441372"/>
          </a:xfrm>
          <a:prstGeom prst="straightConnector1">
            <a:avLst/>
          </a:prstGeom>
          <a:ln w="76200" cmpd="sng">
            <a:solidFill>
              <a:srgbClr val="66006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7163329" y="2122792"/>
            <a:ext cx="4763" cy="1512887"/>
          </a:xfrm>
          <a:prstGeom prst="straightConnector1">
            <a:avLst/>
          </a:prstGeom>
          <a:ln w="76200" cmpd="sng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Gerade Verbindung mit Pfeil 2"/>
          <p:cNvCxnSpPr/>
          <p:nvPr/>
        </p:nvCxnSpPr>
        <p:spPr>
          <a:xfrm flipH="1">
            <a:off x="2454684" y="2014814"/>
            <a:ext cx="4045888" cy="1340306"/>
          </a:xfrm>
          <a:prstGeom prst="straightConnector1">
            <a:avLst/>
          </a:prstGeom>
          <a:ln w="762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4340733" y="3733562"/>
            <a:ext cx="590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(1)</a:t>
            </a:r>
            <a:endParaRPr lang="de-DE" sz="2800" b="1" dirty="0"/>
          </a:p>
        </p:txBody>
      </p:sp>
      <p:sp>
        <p:nvSpPr>
          <p:cNvPr id="36" name="Textfeld 35"/>
          <p:cNvSpPr txBox="1"/>
          <p:nvPr/>
        </p:nvSpPr>
        <p:spPr>
          <a:xfrm>
            <a:off x="3760413" y="2554963"/>
            <a:ext cx="7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(2.1)</a:t>
            </a:r>
            <a:endParaRPr lang="de-DE" sz="2400" b="1" dirty="0"/>
          </a:p>
        </p:txBody>
      </p:sp>
      <p:sp>
        <p:nvSpPr>
          <p:cNvPr id="37" name="Textfeld 36"/>
          <p:cNvSpPr txBox="1"/>
          <p:nvPr/>
        </p:nvSpPr>
        <p:spPr>
          <a:xfrm>
            <a:off x="2227557" y="3647610"/>
            <a:ext cx="7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(2.2)</a:t>
            </a:r>
            <a:endParaRPr lang="de-DE" sz="2400" b="1" dirty="0"/>
          </a:p>
        </p:txBody>
      </p:sp>
      <p:sp>
        <p:nvSpPr>
          <p:cNvPr id="38" name="Textfeld 37"/>
          <p:cNvSpPr txBox="1"/>
          <p:nvPr/>
        </p:nvSpPr>
        <p:spPr>
          <a:xfrm>
            <a:off x="5934149" y="3214357"/>
            <a:ext cx="590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(3)</a:t>
            </a:r>
            <a:endParaRPr lang="de-DE" sz="28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244675" y="772044"/>
            <a:ext cx="8359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</a:t>
            </a:r>
            <a:r>
              <a:rPr lang="de-DE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;</a:t>
            </a:r>
            <a:endParaRPr lang="de-DE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9986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/>
          <p:cNvCxnSpPr/>
          <p:nvPr/>
        </p:nvCxnSpPr>
        <p:spPr>
          <a:xfrm flipH="1">
            <a:off x="3543300" y="2066925"/>
            <a:ext cx="3087291" cy="3017838"/>
          </a:xfrm>
          <a:prstGeom prst="straightConnector1">
            <a:avLst/>
          </a:prstGeom>
          <a:ln w="1397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AutoShape 2"/>
          <p:cNvSpPr>
            <a:spLocks noChangeArrowheads="1"/>
          </p:cNvSpPr>
          <p:nvPr/>
        </p:nvSpPr>
        <p:spPr bwMode="auto">
          <a:xfrm rot="-5396824">
            <a:off x="3967163" y="846138"/>
            <a:ext cx="1428750" cy="3876675"/>
          </a:xfrm>
          <a:prstGeom prst="triangle">
            <a:avLst>
              <a:gd name="adj" fmla="val 0"/>
            </a:avLst>
          </a:prstGeom>
          <a:solidFill>
            <a:schemeClr val="bg2">
              <a:alpha val="32941"/>
            </a:schemeClr>
          </a:solidFill>
          <a:ln w="9525">
            <a:solidFill>
              <a:schemeClr val="tx1">
                <a:alpha val="49019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de-DE" sz="1800"/>
          </a:p>
        </p:txBody>
      </p:sp>
      <p:sp>
        <p:nvSpPr>
          <p:cNvPr id="231427" name="Oval 4"/>
          <p:cNvSpPr>
            <a:spLocks noChangeArrowheads="1"/>
          </p:cNvSpPr>
          <p:nvPr/>
        </p:nvSpPr>
        <p:spPr bwMode="auto">
          <a:xfrm>
            <a:off x="2761060" y="4660900"/>
            <a:ext cx="1241822" cy="1009650"/>
          </a:xfrm>
          <a:prstGeom prst="ellips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de-DE" sz="1800">
              <a:latin typeface="Arial Black" charset="0"/>
              <a:ea typeface="Verdana" charset="0"/>
              <a:cs typeface="Verdana" charset="0"/>
            </a:endParaRPr>
          </a:p>
        </p:txBody>
      </p:sp>
      <p:sp>
        <p:nvSpPr>
          <p:cNvPr id="231428" name="Line 6"/>
          <p:cNvSpPr>
            <a:spLocks noChangeShapeType="1"/>
          </p:cNvSpPr>
          <p:nvPr/>
        </p:nvSpPr>
        <p:spPr bwMode="auto">
          <a:xfrm>
            <a:off x="3552826" y="5165725"/>
            <a:ext cx="213241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1429" name="Line 7"/>
          <p:cNvSpPr>
            <a:spLocks noChangeShapeType="1"/>
          </p:cNvSpPr>
          <p:nvPr/>
        </p:nvSpPr>
        <p:spPr bwMode="auto">
          <a:xfrm>
            <a:off x="3639773" y="1419227"/>
            <a:ext cx="2052638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1430" name="Text Box 8"/>
          <p:cNvSpPr txBox="1">
            <a:spLocks noChangeArrowheads="1"/>
          </p:cNvSpPr>
          <p:nvPr/>
        </p:nvSpPr>
        <p:spPr bwMode="auto">
          <a:xfrm>
            <a:off x="2457141" y="485777"/>
            <a:ext cx="19431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de-AT" altLang="de-DE" sz="2400">
              <a:latin typeface="Arial Black" charset="0"/>
              <a:ea typeface="Verdana" charset="0"/>
              <a:cs typeface="Verdana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de-AT" altLang="de-DE" sz="2400">
              <a:latin typeface="Arial Black" charset="0"/>
              <a:ea typeface="Verdana" charset="0"/>
              <a:cs typeface="Verdana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de-AT" altLang="de-DE" sz="2400" b="1">
                <a:latin typeface="Arial Black" charset="0"/>
                <a:ea typeface="Verdana" charset="0"/>
                <a:cs typeface="Verdana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de-AT" altLang="de-DE" sz="2400" b="1">
              <a:latin typeface="Arial Black" charset="0"/>
              <a:ea typeface="Verdana" charset="0"/>
              <a:cs typeface="Verdana" charset="0"/>
            </a:endParaRPr>
          </a:p>
        </p:txBody>
      </p:sp>
      <p:sp>
        <p:nvSpPr>
          <p:cNvPr id="231431" name="Text Box 9"/>
          <p:cNvSpPr txBox="1">
            <a:spLocks noChangeArrowheads="1"/>
          </p:cNvSpPr>
          <p:nvPr/>
        </p:nvSpPr>
        <p:spPr bwMode="auto">
          <a:xfrm>
            <a:off x="3286944" y="1124526"/>
            <a:ext cx="27408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AT" altLang="de-DE" sz="1400" dirty="0">
                <a:latin typeface="Arial Black" charset="0"/>
                <a:ea typeface="Verdana" charset="0"/>
                <a:cs typeface="Verdana" charset="0"/>
              </a:rPr>
              <a:t>ARGUMENTATION</a:t>
            </a:r>
          </a:p>
        </p:txBody>
      </p:sp>
      <p:sp>
        <p:nvSpPr>
          <p:cNvPr id="231432" name="Text Box 10"/>
          <p:cNvSpPr txBox="1">
            <a:spLocks noChangeArrowheads="1"/>
          </p:cNvSpPr>
          <p:nvPr/>
        </p:nvSpPr>
        <p:spPr bwMode="auto">
          <a:xfrm>
            <a:off x="3198018" y="1108077"/>
            <a:ext cx="411590" cy="57626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72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35000"/>
              </a:spcBef>
              <a:buFontTx/>
              <a:buNone/>
            </a:pPr>
            <a:r>
              <a:rPr lang="de-AT" altLang="de-DE" sz="2800" b="1" dirty="0">
                <a:latin typeface="Arial Black" charset="0"/>
                <a:ea typeface="Verdana" charset="0"/>
                <a:cs typeface="Verdana" charset="0"/>
              </a:rPr>
              <a:t>S</a:t>
            </a:r>
          </a:p>
        </p:txBody>
      </p:sp>
      <p:sp>
        <p:nvSpPr>
          <p:cNvPr id="231433" name="Text Box 11"/>
          <p:cNvSpPr txBox="1">
            <a:spLocks noChangeArrowheads="1"/>
          </p:cNvSpPr>
          <p:nvPr/>
        </p:nvSpPr>
        <p:spPr bwMode="auto">
          <a:xfrm>
            <a:off x="5582501" y="1108077"/>
            <a:ext cx="535889" cy="57626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72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35000"/>
              </a:spcBef>
              <a:buFontTx/>
              <a:buNone/>
            </a:pPr>
            <a:r>
              <a:rPr lang="de-AT" altLang="de-DE" sz="2800" b="1" dirty="0">
                <a:latin typeface="Arial Black" charset="0"/>
                <a:ea typeface="Verdana" charset="0"/>
                <a:cs typeface="Verdana" charset="0"/>
              </a:rPr>
              <a:t>R</a:t>
            </a:r>
          </a:p>
        </p:txBody>
      </p:sp>
      <p:sp>
        <p:nvSpPr>
          <p:cNvPr id="231434" name="Text Box 12"/>
          <p:cNvSpPr txBox="1">
            <a:spLocks noChangeArrowheads="1"/>
          </p:cNvSpPr>
          <p:nvPr/>
        </p:nvSpPr>
        <p:spPr bwMode="auto">
          <a:xfrm>
            <a:off x="3214687" y="4878388"/>
            <a:ext cx="377429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72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35000"/>
              </a:spcBef>
              <a:buFontTx/>
              <a:buNone/>
            </a:pPr>
            <a:r>
              <a:rPr lang="de-AT" altLang="de-DE" sz="2800" b="1">
                <a:latin typeface="Arial Black" charset="0"/>
                <a:ea typeface="Verdana" charset="0"/>
                <a:cs typeface="Verdana" charset="0"/>
              </a:rPr>
              <a:t>P</a:t>
            </a:r>
          </a:p>
        </p:txBody>
      </p:sp>
      <p:sp>
        <p:nvSpPr>
          <p:cNvPr id="231435" name="Text Box 13"/>
          <p:cNvSpPr txBox="1">
            <a:spLocks noChangeArrowheads="1"/>
          </p:cNvSpPr>
          <p:nvPr/>
        </p:nvSpPr>
        <p:spPr bwMode="auto">
          <a:xfrm>
            <a:off x="5588795" y="4868863"/>
            <a:ext cx="98941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72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35000"/>
              </a:spcBef>
              <a:buFontTx/>
              <a:buNone/>
            </a:pPr>
            <a:r>
              <a:rPr lang="de-AT" altLang="de-DE" sz="2800" b="1">
                <a:latin typeface="Arial Black" charset="0"/>
                <a:ea typeface="Verdana" charset="0"/>
                <a:cs typeface="Verdana" charset="0"/>
              </a:rPr>
              <a:t>Q,Q*</a:t>
            </a:r>
          </a:p>
        </p:txBody>
      </p:sp>
      <p:sp>
        <p:nvSpPr>
          <p:cNvPr id="231436" name="Line 14"/>
          <p:cNvSpPr>
            <a:spLocks noChangeShapeType="1"/>
          </p:cNvSpPr>
          <p:nvPr/>
        </p:nvSpPr>
        <p:spPr bwMode="auto">
          <a:xfrm flipV="1">
            <a:off x="3375422" y="1684338"/>
            <a:ext cx="13097" cy="312261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1437" name="Line 15"/>
          <p:cNvSpPr>
            <a:spLocks noChangeShapeType="1"/>
          </p:cNvSpPr>
          <p:nvPr/>
        </p:nvSpPr>
        <p:spPr bwMode="auto">
          <a:xfrm flipH="1" flipV="1">
            <a:off x="5830492" y="1684338"/>
            <a:ext cx="39290" cy="31940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1438" name="Arc 16"/>
          <p:cNvSpPr>
            <a:spLocks/>
          </p:cNvSpPr>
          <p:nvPr/>
        </p:nvSpPr>
        <p:spPr bwMode="auto">
          <a:xfrm rot="10800000">
            <a:off x="3437335" y="1684338"/>
            <a:ext cx="479822" cy="3122612"/>
          </a:xfrm>
          <a:custGeom>
            <a:avLst/>
            <a:gdLst>
              <a:gd name="T0" fmla="*/ 2147483646 w 21600"/>
              <a:gd name="T1" fmla="*/ 0 h 21314"/>
              <a:gd name="T2" fmla="*/ 2147483646 w 21600"/>
              <a:gd name="T3" fmla="*/ 2147483646 h 21314"/>
              <a:gd name="T4" fmla="*/ 0 w 21600"/>
              <a:gd name="T5" fmla="*/ 2147483646 h 21314"/>
              <a:gd name="T6" fmla="*/ 0 60000 65536"/>
              <a:gd name="T7" fmla="*/ 0 60000 65536"/>
              <a:gd name="T8" fmla="*/ 0 60000 65536"/>
              <a:gd name="T9" fmla="*/ 0 w 21600"/>
              <a:gd name="T10" fmla="*/ 0 h 21314"/>
              <a:gd name="T11" fmla="*/ 21600 w 21600"/>
              <a:gd name="T12" fmla="*/ 21314 h 213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314" fill="none" extrusionOk="0">
                <a:moveTo>
                  <a:pt x="3505" y="0"/>
                </a:moveTo>
                <a:cubicBezTo>
                  <a:pt x="13941" y="1717"/>
                  <a:pt x="21600" y="10737"/>
                  <a:pt x="21600" y="21314"/>
                </a:cubicBezTo>
              </a:path>
              <a:path w="21600" h="21314" stroke="0" extrusionOk="0">
                <a:moveTo>
                  <a:pt x="3505" y="0"/>
                </a:moveTo>
                <a:cubicBezTo>
                  <a:pt x="13941" y="1717"/>
                  <a:pt x="21600" y="10737"/>
                  <a:pt x="21600" y="21314"/>
                </a:cubicBezTo>
                <a:lnTo>
                  <a:pt x="0" y="21314"/>
                </a:lnTo>
                <a:lnTo>
                  <a:pt x="3505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31439" name="Arc 17"/>
          <p:cNvSpPr>
            <a:spLocks/>
          </p:cNvSpPr>
          <p:nvPr/>
        </p:nvSpPr>
        <p:spPr bwMode="auto">
          <a:xfrm rot="10800000">
            <a:off x="5891213" y="1693865"/>
            <a:ext cx="523875" cy="2967037"/>
          </a:xfrm>
          <a:custGeom>
            <a:avLst/>
            <a:gdLst>
              <a:gd name="T0" fmla="*/ 2147483646 w 21600"/>
              <a:gd name="T1" fmla="*/ 0 h 20955"/>
              <a:gd name="T2" fmla="*/ 2147483646 w 21600"/>
              <a:gd name="T3" fmla="*/ 2147483646 h 20955"/>
              <a:gd name="T4" fmla="*/ 0 w 21600"/>
              <a:gd name="T5" fmla="*/ 2147483646 h 20955"/>
              <a:gd name="T6" fmla="*/ 0 60000 65536"/>
              <a:gd name="T7" fmla="*/ 0 60000 65536"/>
              <a:gd name="T8" fmla="*/ 0 60000 65536"/>
              <a:gd name="T9" fmla="*/ 0 w 21600"/>
              <a:gd name="T10" fmla="*/ 0 h 20955"/>
              <a:gd name="T11" fmla="*/ 21600 w 21600"/>
              <a:gd name="T12" fmla="*/ 20955 h 209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955" fill="none" extrusionOk="0">
                <a:moveTo>
                  <a:pt x="5239" y="-1"/>
                </a:moveTo>
                <a:cubicBezTo>
                  <a:pt x="14854" y="2403"/>
                  <a:pt x="21600" y="11043"/>
                  <a:pt x="21600" y="20955"/>
                </a:cubicBezTo>
              </a:path>
              <a:path w="21600" h="20955" stroke="0" extrusionOk="0">
                <a:moveTo>
                  <a:pt x="5239" y="-1"/>
                </a:moveTo>
                <a:cubicBezTo>
                  <a:pt x="14854" y="2403"/>
                  <a:pt x="21600" y="11043"/>
                  <a:pt x="21600" y="20955"/>
                </a:cubicBezTo>
                <a:lnTo>
                  <a:pt x="0" y="20955"/>
                </a:lnTo>
                <a:lnTo>
                  <a:pt x="5239" y="-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31440" name="Arc 18"/>
          <p:cNvSpPr>
            <a:spLocks/>
          </p:cNvSpPr>
          <p:nvPr/>
        </p:nvSpPr>
        <p:spPr bwMode="auto">
          <a:xfrm rot="10800000" flipH="1">
            <a:off x="5320904" y="1682750"/>
            <a:ext cx="457200" cy="3124200"/>
          </a:xfrm>
          <a:custGeom>
            <a:avLst/>
            <a:gdLst>
              <a:gd name="T0" fmla="*/ 2147483646 w 21600"/>
              <a:gd name="T1" fmla="*/ 0 h 20992"/>
              <a:gd name="T2" fmla="*/ 2147483646 w 21600"/>
              <a:gd name="T3" fmla="*/ 2147483646 h 20992"/>
              <a:gd name="T4" fmla="*/ 0 w 21600"/>
              <a:gd name="T5" fmla="*/ 2147483646 h 20992"/>
              <a:gd name="T6" fmla="*/ 0 60000 65536"/>
              <a:gd name="T7" fmla="*/ 0 60000 65536"/>
              <a:gd name="T8" fmla="*/ 0 60000 65536"/>
              <a:gd name="T9" fmla="*/ 0 w 21600"/>
              <a:gd name="T10" fmla="*/ 0 h 20992"/>
              <a:gd name="T11" fmla="*/ 21600 w 21600"/>
              <a:gd name="T12" fmla="*/ 20992 h 209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992" fill="none" extrusionOk="0">
                <a:moveTo>
                  <a:pt x="5088" y="0"/>
                </a:moveTo>
                <a:cubicBezTo>
                  <a:pt x="14777" y="2348"/>
                  <a:pt x="21600" y="11022"/>
                  <a:pt x="21600" y="20992"/>
                </a:cubicBezTo>
              </a:path>
              <a:path w="21600" h="20992" stroke="0" extrusionOk="0">
                <a:moveTo>
                  <a:pt x="5088" y="0"/>
                </a:moveTo>
                <a:cubicBezTo>
                  <a:pt x="14777" y="2348"/>
                  <a:pt x="21600" y="11022"/>
                  <a:pt x="21600" y="20992"/>
                </a:cubicBezTo>
                <a:lnTo>
                  <a:pt x="0" y="20992"/>
                </a:lnTo>
                <a:lnTo>
                  <a:pt x="5088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31441" name="Arc 19"/>
          <p:cNvSpPr>
            <a:spLocks/>
          </p:cNvSpPr>
          <p:nvPr/>
        </p:nvSpPr>
        <p:spPr bwMode="auto">
          <a:xfrm rot="10800000" flipH="1">
            <a:off x="2877741" y="1684338"/>
            <a:ext cx="457200" cy="3122612"/>
          </a:xfrm>
          <a:custGeom>
            <a:avLst/>
            <a:gdLst>
              <a:gd name="T0" fmla="*/ 2147483646 w 21600"/>
              <a:gd name="T1" fmla="*/ 0 h 21018"/>
              <a:gd name="T2" fmla="*/ 2147483646 w 21600"/>
              <a:gd name="T3" fmla="*/ 2147483646 h 21018"/>
              <a:gd name="T4" fmla="*/ 0 w 21600"/>
              <a:gd name="T5" fmla="*/ 2147483646 h 21018"/>
              <a:gd name="T6" fmla="*/ 0 60000 65536"/>
              <a:gd name="T7" fmla="*/ 0 60000 65536"/>
              <a:gd name="T8" fmla="*/ 0 60000 65536"/>
              <a:gd name="T9" fmla="*/ 0 w 21600"/>
              <a:gd name="T10" fmla="*/ 0 h 21018"/>
              <a:gd name="T11" fmla="*/ 21600 w 21600"/>
              <a:gd name="T12" fmla="*/ 21018 h 210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018" fill="none" extrusionOk="0">
                <a:moveTo>
                  <a:pt x="4980" y="0"/>
                </a:moveTo>
                <a:cubicBezTo>
                  <a:pt x="14721" y="2308"/>
                  <a:pt x="21600" y="11007"/>
                  <a:pt x="21600" y="21018"/>
                </a:cubicBezTo>
              </a:path>
              <a:path w="21600" h="21018" stroke="0" extrusionOk="0">
                <a:moveTo>
                  <a:pt x="4980" y="0"/>
                </a:moveTo>
                <a:cubicBezTo>
                  <a:pt x="14721" y="2308"/>
                  <a:pt x="21600" y="11007"/>
                  <a:pt x="21600" y="21018"/>
                </a:cubicBezTo>
                <a:lnTo>
                  <a:pt x="0" y="21018"/>
                </a:lnTo>
                <a:lnTo>
                  <a:pt x="4980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31442" name="Text Box 20"/>
          <p:cNvSpPr txBox="1">
            <a:spLocks noChangeArrowheads="1"/>
          </p:cNvSpPr>
          <p:nvPr/>
        </p:nvSpPr>
        <p:spPr bwMode="auto">
          <a:xfrm>
            <a:off x="3388520" y="4797427"/>
            <a:ext cx="2441972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AT" altLang="de-DE" sz="1700" b="1">
                <a:latin typeface="Arial Black" charset="0"/>
                <a:ea typeface="Verdana" charset="0"/>
                <a:cs typeface="Verdana" charset="0"/>
              </a:rPr>
              <a:t>ACTION</a:t>
            </a:r>
          </a:p>
        </p:txBody>
      </p:sp>
      <p:sp>
        <p:nvSpPr>
          <p:cNvPr id="231443" name="Text Box 31"/>
          <p:cNvSpPr txBox="1">
            <a:spLocks noChangeArrowheads="1"/>
          </p:cNvSpPr>
          <p:nvPr/>
        </p:nvSpPr>
        <p:spPr bwMode="auto">
          <a:xfrm>
            <a:off x="2581275" y="5157790"/>
            <a:ext cx="7234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b="1">
                <a:latin typeface="Arial Black" charset="0"/>
                <a:ea typeface="Verdana" charset="0"/>
                <a:cs typeface="Verdana" charset="0"/>
              </a:rPr>
              <a:t>[P]</a:t>
            </a:r>
          </a:p>
        </p:txBody>
      </p:sp>
      <p:sp>
        <p:nvSpPr>
          <p:cNvPr id="231444" name="Text Box 32"/>
          <p:cNvSpPr txBox="1">
            <a:spLocks noChangeArrowheads="1"/>
          </p:cNvSpPr>
          <p:nvPr/>
        </p:nvSpPr>
        <p:spPr bwMode="auto">
          <a:xfrm>
            <a:off x="6371344" y="5159377"/>
            <a:ext cx="763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>
                <a:latin typeface="Arial Black" charset="0"/>
                <a:ea typeface="Verdana" charset="0"/>
                <a:cs typeface="Verdana" charset="0"/>
              </a:rPr>
              <a:t>[Q]</a:t>
            </a:r>
          </a:p>
        </p:txBody>
      </p:sp>
      <p:sp>
        <p:nvSpPr>
          <p:cNvPr id="231445" name="TextBox 1"/>
          <p:cNvSpPr txBox="1">
            <a:spLocks noChangeArrowheads="1"/>
          </p:cNvSpPr>
          <p:nvPr/>
        </p:nvSpPr>
        <p:spPr bwMode="auto">
          <a:xfrm>
            <a:off x="2597140" y="5815013"/>
            <a:ext cx="15970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AT" altLang="en-US" sz="1800">
                <a:latin typeface="Arial Black" charset="0"/>
                <a:ea typeface="Verdana" charset="0"/>
                <a:cs typeface="Verdana" charset="0"/>
              </a:rPr>
              <a:t>PROBLEM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AT" altLang="en-US" sz="1800">
                <a:latin typeface="Arial Black" charset="0"/>
                <a:ea typeface="Verdana" charset="0"/>
                <a:cs typeface="Verdana" charset="0"/>
              </a:rPr>
              <a:t>SITUATION</a:t>
            </a:r>
            <a:endParaRPr lang="en-US" altLang="en-US" sz="1800">
              <a:latin typeface="Arial Black" charset="0"/>
              <a:ea typeface="Verdana" charset="0"/>
              <a:cs typeface="Verdana" charset="0"/>
            </a:endParaRPr>
          </a:p>
        </p:txBody>
      </p:sp>
      <p:sp>
        <p:nvSpPr>
          <p:cNvPr id="231446" name="TextBox 37"/>
          <p:cNvSpPr txBox="1">
            <a:spLocks noChangeArrowheads="1"/>
          </p:cNvSpPr>
          <p:nvPr/>
        </p:nvSpPr>
        <p:spPr bwMode="auto">
          <a:xfrm>
            <a:off x="5181682" y="5805488"/>
            <a:ext cx="15250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AT" altLang="en-US" sz="1800">
                <a:latin typeface="Arial Black" charset="0"/>
                <a:ea typeface="Verdana" charset="0"/>
                <a:cs typeface="Verdana" charset="0"/>
              </a:rPr>
              <a:t>PROBLEM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AT" altLang="en-US" sz="1800">
                <a:latin typeface="Arial Black" charset="0"/>
                <a:ea typeface="Verdana" charset="0"/>
                <a:cs typeface="Verdana" charset="0"/>
              </a:rPr>
              <a:t>SOLUTION</a:t>
            </a:r>
            <a:endParaRPr lang="en-US" altLang="en-US" sz="1800">
              <a:latin typeface="Arial Black" charset="0"/>
              <a:ea typeface="Verdana" charset="0"/>
              <a:cs typeface="Verdana" charset="0"/>
            </a:endParaRPr>
          </a:p>
        </p:txBody>
      </p:sp>
      <p:sp>
        <p:nvSpPr>
          <p:cNvPr id="231447" name="TextBox 2"/>
          <p:cNvSpPr txBox="1">
            <a:spLocks noChangeArrowheads="1"/>
          </p:cNvSpPr>
          <p:nvPr/>
        </p:nvSpPr>
        <p:spPr bwMode="auto">
          <a:xfrm>
            <a:off x="1194345" y="539750"/>
            <a:ext cx="213391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AT" altLang="en-US" sz="1600" dirty="0">
                <a:latin typeface="Arial Black" charset="0"/>
              </a:rPr>
              <a:t>DESCRIPTION OF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AT" altLang="en-US" sz="1600" dirty="0">
                <a:latin typeface="Arial Black" charset="0"/>
              </a:rPr>
              <a:t>THE SITUATION</a:t>
            </a:r>
            <a:endParaRPr lang="en-US" altLang="en-US" sz="1600" dirty="0">
              <a:latin typeface="Arial Black" charset="0"/>
            </a:endParaRPr>
          </a:p>
        </p:txBody>
      </p:sp>
      <p:sp>
        <p:nvSpPr>
          <p:cNvPr id="231448" name="TextBox 3"/>
          <p:cNvSpPr txBox="1">
            <a:spLocks noChangeArrowheads="1"/>
          </p:cNvSpPr>
          <p:nvPr/>
        </p:nvSpPr>
        <p:spPr bwMode="auto">
          <a:xfrm>
            <a:off x="5856598" y="539750"/>
            <a:ext cx="266962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AT" altLang="en-US" sz="1600" dirty="0">
                <a:latin typeface="Arial Black" charset="0"/>
              </a:rPr>
              <a:t>DESCRIPTION OF THE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AT" altLang="en-US" sz="1600" dirty="0">
                <a:latin typeface="Arial Black" charset="0"/>
              </a:rPr>
              <a:t>RESULT/RESPONSE</a:t>
            </a:r>
            <a:endParaRPr lang="en-US" altLang="en-US" sz="1600" dirty="0">
              <a:latin typeface="Arial Black" charset="0"/>
            </a:endParaRP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2202657" y="1781175"/>
            <a:ext cx="2294335" cy="125888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de-AT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M</a:t>
            </a:r>
          </a:p>
          <a:p>
            <a:pPr eaLnBrk="1" hangingPunct="1">
              <a:lnSpc>
                <a:spcPct val="90000"/>
              </a:lnSpc>
              <a:defRPr/>
            </a:pPr>
            <a:endParaRPr lang="de-AT" sz="800" dirty="0">
              <a:latin typeface="Arial Black" panose="020B0A040201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de-AT" sz="1400" dirty="0">
                <a:solidFill>
                  <a:srgbClr val="C00000"/>
                </a:solidFill>
                <a:latin typeface="Arial Black" panose="020B0A04020102020204" pitchFamily="34" charset="0"/>
              </a:rPr>
              <a:t>META-KNOWLEDGE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de-AT" sz="1200" dirty="0">
                <a:solidFill>
                  <a:srgbClr val="C00000"/>
                </a:solidFill>
                <a:latin typeface="Arial Black" panose="020B0A04020102020204" pitchFamily="34" charset="0"/>
              </a:rPr>
              <a:t>EXPLANATORY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de-AT" sz="1200" dirty="0">
                <a:solidFill>
                  <a:srgbClr val="C00000"/>
                </a:solidFill>
                <a:latin typeface="Arial Black" panose="020B0A04020102020204" pitchFamily="34" charset="0"/>
              </a:rPr>
              <a:t>KNOWLEDGE</a:t>
            </a:r>
          </a:p>
          <a:p>
            <a:pPr eaLnBrk="1" hangingPunct="1">
              <a:lnSpc>
                <a:spcPct val="90000"/>
              </a:lnSpc>
              <a:defRPr/>
            </a:pPr>
            <a:endParaRPr lang="de-AT" sz="16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2202657" y="3294065"/>
            <a:ext cx="2294335" cy="125888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de-AT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K</a:t>
            </a:r>
          </a:p>
          <a:p>
            <a:pPr eaLnBrk="1" hangingPunct="1">
              <a:lnSpc>
                <a:spcPct val="90000"/>
              </a:lnSpc>
              <a:defRPr/>
            </a:pPr>
            <a:endParaRPr lang="de-AT" sz="1600" dirty="0">
              <a:latin typeface="Arial Black" panose="020B0A040201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de-AT" sz="1400" dirty="0">
              <a:latin typeface="Arial Black" panose="020B0A040201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de-AT" sz="1400" dirty="0">
                <a:solidFill>
                  <a:srgbClr val="C00000"/>
                </a:solidFill>
                <a:latin typeface="Arial Black" panose="020B0A04020102020204" pitchFamily="34" charset="0"/>
              </a:rPr>
              <a:t>COMPETENCE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de-AT" sz="1200" dirty="0">
                <a:latin typeface="Arial Black" panose="020B0A04020102020204" pitchFamily="34" charset="0"/>
              </a:rPr>
              <a:t>RULES/SKILLS</a:t>
            </a:r>
          </a:p>
          <a:p>
            <a:pPr eaLnBrk="1" hangingPunct="1">
              <a:lnSpc>
                <a:spcPct val="90000"/>
              </a:lnSpc>
              <a:defRPr/>
            </a:pPr>
            <a:endParaRPr lang="de-AT" sz="1200" dirty="0">
              <a:latin typeface="Arial Black" panose="020B0A04020102020204" pitchFamily="34" charset="0"/>
            </a:endParaRP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4714876" y="1781175"/>
            <a:ext cx="2294335" cy="125888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r" eaLnBrk="1" hangingPunct="1">
              <a:lnSpc>
                <a:spcPct val="90000"/>
              </a:lnSpc>
              <a:defRPr/>
            </a:pPr>
            <a:r>
              <a:rPr lang="de-AT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E</a:t>
            </a:r>
          </a:p>
          <a:p>
            <a:pPr algn="r" eaLnBrk="1" hangingPunct="1">
              <a:lnSpc>
                <a:spcPct val="90000"/>
              </a:lnSpc>
              <a:defRPr/>
            </a:pPr>
            <a:endParaRPr lang="de-AT" sz="1600" dirty="0">
              <a:latin typeface="Arial Black" panose="020B0A04020102020204" pitchFamily="34" charset="0"/>
            </a:endParaRPr>
          </a:p>
          <a:p>
            <a:pPr algn="r" eaLnBrk="1" hangingPunct="1">
              <a:lnSpc>
                <a:spcPct val="90000"/>
              </a:lnSpc>
              <a:defRPr/>
            </a:pPr>
            <a:endParaRPr lang="de-AT" sz="1100" dirty="0">
              <a:latin typeface="Arial Black" panose="020B0A04020102020204" pitchFamily="34" charset="0"/>
            </a:endParaRPr>
          </a:p>
          <a:p>
            <a:pPr algn="r" eaLnBrk="1" hangingPunct="1">
              <a:lnSpc>
                <a:spcPct val="90000"/>
              </a:lnSpc>
              <a:defRPr/>
            </a:pPr>
            <a:r>
              <a:rPr lang="de-AT" sz="1400" dirty="0">
                <a:solidFill>
                  <a:srgbClr val="C00000"/>
                </a:solidFill>
                <a:latin typeface="Arial Black" panose="020B0A04020102020204" pitchFamily="34" charset="0"/>
              </a:rPr>
              <a:t>EXPERTISE</a:t>
            </a:r>
          </a:p>
          <a:p>
            <a:pPr algn="r" eaLnBrk="1" hangingPunct="1">
              <a:lnSpc>
                <a:spcPct val="90000"/>
              </a:lnSpc>
              <a:defRPr/>
            </a:pPr>
            <a:r>
              <a:rPr lang="de-AT" sz="1600" dirty="0">
                <a:latin typeface="Arial Black" panose="020B0A04020102020204" pitchFamily="34" charset="0"/>
              </a:rPr>
              <a:t>	</a:t>
            </a:r>
            <a:r>
              <a:rPr lang="de-AT" sz="1200" dirty="0">
                <a:latin typeface="Arial Black" panose="020B0A04020102020204" pitchFamily="34" charset="0"/>
              </a:rPr>
              <a:t>EXPERIENCES</a:t>
            </a:r>
          </a:p>
        </p:txBody>
      </p:sp>
      <p:sp>
        <p:nvSpPr>
          <p:cNvPr id="49" name="Text Box 30"/>
          <p:cNvSpPr txBox="1">
            <a:spLocks noChangeArrowheads="1"/>
          </p:cNvSpPr>
          <p:nvPr/>
        </p:nvSpPr>
        <p:spPr bwMode="auto">
          <a:xfrm>
            <a:off x="4714876" y="3268664"/>
            <a:ext cx="2294335" cy="125888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r" eaLnBrk="1" hangingPunct="1">
              <a:lnSpc>
                <a:spcPct val="90000"/>
              </a:lnSpc>
              <a:defRPr/>
            </a:pPr>
            <a:r>
              <a:rPr lang="de-AT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F</a:t>
            </a:r>
          </a:p>
          <a:p>
            <a:pPr algn="r" eaLnBrk="1" hangingPunct="1">
              <a:lnSpc>
                <a:spcPct val="90000"/>
              </a:lnSpc>
              <a:defRPr/>
            </a:pPr>
            <a:endParaRPr lang="de-AT" sz="1400" dirty="0">
              <a:latin typeface="Arial Black" panose="020B0A04020102020204" pitchFamily="34" charset="0"/>
            </a:endParaRPr>
          </a:p>
          <a:p>
            <a:pPr algn="r" eaLnBrk="1" hangingPunct="1">
              <a:lnSpc>
                <a:spcPct val="90000"/>
              </a:lnSpc>
              <a:defRPr/>
            </a:pPr>
            <a:endParaRPr lang="de-AT" sz="1200" dirty="0">
              <a:latin typeface="Arial Black" panose="020B0A04020102020204" pitchFamily="34" charset="0"/>
            </a:endParaRPr>
          </a:p>
          <a:p>
            <a:pPr algn="r" eaLnBrk="1" hangingPunct="1">
              <a:lnSpc>
                <a:spcPct val="90000"/>
              </a:lnSpc>
              <a:defRPr/>
            </a:pPr>
            <a:r>
              <a:rPr lang="de-AT" sz="1400" dirty="0">
                <a:solidFill>
                  <a:srgbClr val="C00000"/>
                </a:solidFill>
                <a:latin typeface="Arial Black" panose="020B0A04020102020204" pitchFamily="34" charset="0"/>
              </a:rPr>
              <a:t>CAPABILITIES</a:t>
            </a:r>
          </a:p>
          <a:p>
            <a:pPr algn="r" eaLnBrk="1" hangingPunct="1">
              <a:lnSpc>
                <a:spcPct val="90000"/>
              </a:lnSpc>
              <a:defRPr/>
            </a:pPr>
            <a:r>
              <a:rPr lang="de-AT" sz="1200" dirty="0">
                <a:latin typeface="Arial Black" panose="020B0A04020102020204" pitchFamily="34" charset="0"/>
              </a:rPr>
              <a:t>FOLK-KNOWLEDGE</a:t>
            </a:r>
          </a:p>
        </p:txBody>
      </p:sp>
      <p:sp>
        <p:nvSpPr>
          <p:cNvPr id="50" name="Cloud 49"/>
          <p:cNvSpPr/>
          <p:nvPr/>
        </p:nvSpPr>
        <p:spPr>
          <a:xfrm>
            <a:off x="5282805" y="4652965"/>
            <a:ext cx="1610445" cy="1138237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1" name="Straight Connector 50"/>
          <p:cNvCxnSpPr/>
          <p:nvPr/>
        </p:nvCxnSpPr>
        <p:spPr>
          <a:xfrm flipH="1">
            <a:off x="2646760" y="2070102"/>
            <a:ext cx="3985022" cy="1439863"/>
          </a:xfrm>
          <a:prstGeom prst="line">
            <a:avLst/>
          </a:prstGeom>
          <a:ln>
            <a:headEnd type="none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2634853" y="3500438"/>
            <a:ext cx="3985022" cy="0"/>
          </a:xfrm>
          <a:prstGeom prst="line">
            <a:avLst/>
          </a:prstGeom>
          <a:ln w="76200" cmpd="sng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2646760" y="3509963"/>
            <a:ext cx="646509" cy="1574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31458" name="TextBox 1"/>
          <p:cNvSpPr txBox="1">
            <a:spLocks noChangeArrowheads="1"/>
          </p:cNvSpPr>
          <p:nvPr/>
        </p:nvSpPr>
        <p:spPr bwMode="auto">
          <a:xfrm>
            <a:off x="3609608" y="2634549"/>
            <a:ext cx="20697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AT" altLang="en-US" sz="2400" b="1" dirty="0" err="1">
                <a:solidFill>
                  <a:srgbClr val="000090"/>
                </a:solidFill>
                <a:latin typeface="Arial Black" charset="0"/>
              </a:rPr>
              <a:t>S</a:t>
            </a:r>
            <a:r>
              <a:rPr lang="de-AT" altLang="en-US" sz="2400" b="1" dirty="0" err="1" smtClean="0">
                <a:solidFill>
                  <a:srgbClr val="000090"/>
                </a:solidFill>
                <a:latin typeface="Arial Black" charset="0"/>
              </a:rPr>
              <a:t>cissors</a:t>
            </a:r>
            <a:r>
              <a:rPr lang="de-AT" altLang="en-US" sz="2400" b="1" dirty="0" smtClean="0">
                <a:solidFill>
                  <a:srgbClr val="000090"/>
                </a:solidFill>
                <a:latin typeface="Arial Black" charset="0"/>
              </a:rPr>
              <a:t> </a:t>
            </a:r>
            <a:r>
              <a:rPr lang="de-AT" altLang="en-US" sz="2400" b="1" dirty="0" err="1" smtClean="0">
                <a:solidFill>
                  <a:srgbClr val="000090"/>
                </a:solidFill>
                <a:latin typeface="Arial Black" charset="0"/>
              </a:rPr>
              <a:t>of</a:t>
            </a:r>
            <a:endParaRPr lang="de-AT" altLang="en-US" sz="2400" b="1" dirty="0" smtClean="0">
              <a:solidFill>
                <a:srgbClr val="000090"/>
              </a:solidFill>
              <a:latin typeface="Arial Black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AT" altLang="en-US" sz="2400" b="1" dirty="0" smtClean="0">
                <a:solidFill>
                  <a:srgbClr val="000090"/>
                </a:solidFill>
                <a:latin typeface="Arial Black" charset="0"/>
              </a:rPr>
              <a:t>MEANING</a:t>
            </a:r>
            <a:endParaRPr lang="en-US" altLang="en-US" sz="2400" b="1" dirty="0">
              <a:solidFill>
                <a:srgbClr val="000090"/>
              </a:solidFill>
              <a:latin typeface="Arial Black" charset="0"/>
            </a:endParaRPr>
          </a:p>
        </p:txBody>
      </p:sp>
      <p:sp>
        <p:nvSpPr>
          <p:cNvPr id="231461" name="TextBox 3"/>
          <p:cNvSpPr txBox="1">
            <a:spLocks noChangeArrowheads="1"/>
          </p:cNvSpPr>
          <p:nvPr/>
        </p:nvSpPr>
        <p:spPr bwMode="auto">
          <a:xfrm>
            <a:off x="3848421" y="6381750"/>
            <a:ext cx="20405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AT" altLang="en-US" sz="1800" b="1" dirty="0" smtClean="0">
                <a:latin typeface="Arial Black" charset="0"/>
              </a:rPr>
              <a:t>LIFE &amp; WORLD</a:t>
            </a:r>
            <a:endParaRPr lang="en-US" altLang="en-US" sz="1800" b="1" dirty="0">
              <a:latin typeface="Arial Black" charset="0"/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 flipV="1">
            <a:off x="7236601" y="2066925"/>
            <a:ext cx="4763" cy="1512887"/>
          </a:xfrm>
          <a:prstGeom prst="straightConnector1">
            <a:avLst/>
          </a:prstGeom>
          <a:ln w="76200" cmpd="sng">
            <a:solidFill>
              <a:srgbClr val="00009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/>
        </p:nvSpPr>
        <p:spPr>
          <a:xfrm>
            <a:off x="7462118" y="1790548"/>
            <a:ext cx="1202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/>
              <a:t>T</a:t>
            </a:r>
            <a:r>
              <a:rPr lang="de-DE" sz="2400" b="1" dirty="0" err="1" smtClean="0"/>
              <a:t>eacher</a:t>
            </a:r>
            <a:endParaRPr lang="de-DE" sz="2400" b="1" dirty="0"/>
          </a:p>
        </p:txBody>
      </p:sp>
      <p:sp>
        <p:nvSpPr>
          <p:cNvPr id="55" name="Textfeld 54"/>
          <p:cNvSpPr txBox="1"/>
          <p:nvPr/>
        </p:nvSpPr>
        <p:spPr>
          <a:xfrm>
            <a:off x="7614518" y="3262648"/>
            <a:ext cx="829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/>
              <a:t>P</a:t>
            </a:r>
            <a:r>
              <a:rPr lang="de-DE" sz="2400" b="1" dirty="0" err="1" smtClean="0"/>
              <a:t>upil</a:t>
            </a:r>
            <a:endParaRPr lang="de-DE" sz="2400" b="1" dirty="0"/>
          </a:p>
        </p:txBody>
      </p:sp>
      <p:sp>
        <p:nvSpPr>
          <p:cNvPr id="56" name="Textfeld 55"/>
          <p:cNvSpPr txBox="1"/>
          <p:nvPr/>
        </p:nvSpPr>
        <p:spPr>
          <a:xfrm>
            <a:off x="258467" y="3317379"/>
            <a:ext cx="1896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/>
              <a:t>Rule</a:t>
            </a:r>
            <a:r>
              <a:rPr lang="de-DE" sz="2400" b="1" dirty="0" smtClean="0"/>
              <a:t>-Systems</a:t>
            </a:r>
            <a:endParaRPr lang="de-DE" sz="2400" b="1" dirty="0"/>
          </a:p>
        </p:txBody>
      </p:sp>
      <p:sp>
        <p:nvSpPr>
          <p:cNvPr id="57" name="Textfeld 56"/>
          <p:cNvSpPr txBox="1"/>
          <p:nvPr/>
        </p:nvSpPr>
        <p:spPr>
          <a:xfrm>
            <a:off x="408427" y="1802759"/>
            <a:ext cx="1613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 </a:t>
            </a:r>
            <a:r>
              <a:rPr lang="de-DE" sz="2400" b="1" dirty="0"/>
              <a:t>S</a:t>
            </a:r>
            <a:r>
              <a:rPr lang="de-DE" sz="2400" b="1" dirty="0" smtClean="0"/>
              <a:t>upervisor</a:t>
            </a:r>
            <a:endParaRPr lang="de-DE" sz="24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219829" y="5165725"/>
            <a:ext cx="22931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New Analysis !</a:t>
            </a:r>
          </a:p>
          <a:p>
            <a:r>
              <a:rPr lang="de-DE" dirty="0" err="1" smtClean="0"/>
              <a:t>Influence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corrective</a:t>
            </a:r>
            <a:r>
              <a:rPr lang="de-DE" dirty="0" smtClean="0"/>
              <a:t> </a:t>
            </a:r>
          </a:p>
          <a:p>
            <a:r>
              <a:rPr lang="de-DE" dirty="0" smtClean="0"/>
              <a:t>Experience/</a:t>
            </a:r>
            <a:r>
              <a:rPr lang="de-DE" dirty="0" err="1"/>
              <a:t>e</a:t>
            </a:r>
            <a:r>
              <a:rPr lang="de-DE" dirty="0" err="1" smtClean="0"/>
              <a:t>xpertice</a:t>
            </a:r>
            <a:r>
              <a:rPr lang="de-DE" dirty="0" smtClean="0"/>
              <a:t> </a:t>
            </a:r>
          </a:p>
          <a:p>
            <a:r>
              <a:rPr lang="de-DE" dirty="0" smtClean="0"/>
              <a:t>upon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acceptance</a:t>
            </a:r>
            <a:endParaRPr lang="de-DE" dirty="0" smtClean="0"/>
          </a:p>
          <a:p>
            <a:r>
              <a:rPr lang="de-DE" dirty="0" err="1"/>
              <a:t>o</a:t>
            </a:r>
            <a:r>
              <a:rPr lang="de-DE" dirty="0" err="1" smtClean="0"/>
              <a:t>f</a:t>
            </a:r>
            <a:r>
              <a:rPr lang="de-DE" dirty="0" smtClean="0"/>
              <a:t> </a:t>
            </a:r>
            <a:r>
              <a:rPr lang="de-DE" dirty="0" err="1" smtClean="0"/>
              <a:t>action</a:t>
            </a:r>
            <a:r>
              <a:rPr lang="de-DE" dirty="0" smtClean="0"/>
              <a:t> / </a:t>
            </a:r>
            <a:r>
              <a:rPr lang="de-DE" dirty="0" err="1" smtClean="0"/>
              <a:t>results</a:t>
            </a:r>
            <a:endParaRPr lang="de-DE" dirty="0"/>
          </a:p>
        </p:txBody>
      </p:sp>
      <p:grpSp>
        <p:nvGrpSpPr>
          <p:cNvPr id="5" name="Gruppierung 4"/>
          <p:cNvGrpSpPr/>
          <p:nvPr/>
        </p:nvGrpSpPr>
        <p:grpSpPr>
          <a:xfrm>
            <a:off x="6915256" y="2286619"/>
            <a:ext cx="668276" cy="1016054"/>
            <a:chOff x="7782308" y="3971737"/>
            <a:chExt cx="668276" cy="1016054"/>
          </a:xfrm>
        </p:grpSpPr>
        <p:sp>
          <p:nvSpPr>
            <p:cNvPr id="4" name="Textfeld 3"/>
            <p:cNvSpPr txBox="1"/>
            <p:nvPr/>
          </p:nvSpPr>
          <p:spPr>
            <a:xfrm rot="16200000">
              <a:off x="7462118" y="4298270"/>
              <a:ext cx="10097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Dialogue</a:t>
              </a:r>
              <a:endParaRPr lang="de-DE" dirty="0"/>
            </a:p>
          </p:txBody>
        </p:sp>
        <p:sp>
          <p:nvSpPr>
            <p:cNvPr id="43" name="Textfeld 42"/>
            <p:cNvSpPr txBox="1"/>
            <p:nvPr/>
          </p:nvSpPr>
          <p:spPr>
            <a:xfrm rot="5400000">
              <a:off x="7761062" y="4291927"/>
              <a:ext cx="10097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Dialogue</a:t>
              </a:r>
              <a:endParaRPr lang="de-DE" dirty="0"/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2540164" y="1029340"/>
            <a:ext cx="722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latin typeface="Arial Black"/>
                <a:cs typeface="Arial Black"/>
              </a:rPr>
              <a:t>H;</a:t>
            </a:r>
            <a:endParaRPr lang="de-DE" sz="3600" b="1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273608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/>
          <p:cNvCxnSpPr/>
          <p:nvPr/>
        </p:nvCxnSpPr>
        <p:spPr>
          <a:xfrm flipH="1">
            <a:off x="3543300" y="2066925"/>
            <a:ext cx="3087291" cy="3017838"/>
          </a:xfrm>
          <a:prstGeom prst="straightConnector1">
            <a:avLst/>
          </a:prstGeom>
          <a:ln w="1397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AutoShape 2"/>
          <p:cNvSpPr>
            <a:spLocks noChangeArrowheads="1"/>
          </p:cNvSpPr>
          <p:nvPr/>
        </p:nvSpPr>
        <p:spPr bwMode="auto">
          <a:xfrm rot="-5396824">
            <a:off x="3967163" y="846138"/>
            <a:ext cx="1428750" cy="3876675"/>
          </a:xfrm>
          <a:prstGeom prst="triangle">
            <a:avLst>
              <a:gd name="adj" fmla="val 0"/>
            </a:avLst>
          </a:prstGeom>
          <a:solidFill>
            <a:schemeClr val="bg2">
              <a:alpha val="32941"/>
            </a:schemeClr>
          </a:solidFill>
          <a:ln w="9525">
            <a:solidFill>
              <a:schemeClr val="tx1">
                <a:alpha val="49019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de-DE" sz="1800"/>
          </a:p>
        </p:txBody>
      </p:sp>
      <p:sp>
        <p:nvSpPr>
          <p:cNvPr id="231427" name="Oval 4"/>
          <p:cNvSpPr>
            <a:spLocks noChangeArrowheads="1"/>
          </p:cNvSpPr>
          <p:nvPr/>
        </p:nvSpPr>
        <p:spPr bwMode="auto">
          <a:xfrm>
            <a:off x="2597140" y="4670821"/>
            <a:ext cx="1405742" cy="1009650"/>
          </a:xfrm>
          <a:prstGeom prst="ellips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de-DE" sz="1800">
              <a:latin typeface="Arial Black" charset="0"/>
              <a:ea typeface="Verdana" charset="0"/>
              <a:cs typeface="Verdana" charset="0"/>
            </a:endParaRPr>
          </a:p>
        </p:txBody>
      </p:sp>
      <p:sp>
        <p:nvSpPr>
          <p:cNvPr id="231428" name="Line 6"/>
          <p:cNvSpPr>
            <a:spLocks noChangeShapeType="1"/>
          </p:cNvSpPr>
          <p:nvPr/>
        </p:nvSpPr>
        <p:spPr bwMode="auto">
          <a:xfrm>
            <a:off x="3552826" y="5165725"/>
            <a:ext cx="213241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1429" name="Line 7"/>
          <p:cNvSpPr>
            <a:spLocks noChangeShapeType="1"/>
          </p:cNvSpPr>
          <p:nvPr/>
        </p:nvSpPr>
        <p:spPr bwMode="auto">
          <a:xfrm>
            <a:off x="3639773" y="1419227"/>
            <a:ext cx="2052638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1430" name="Text Box 8"/>
          <p:cNvSpPr txBox="1">
            <a:spLocks noChangeArrowheads="1"/>
          </p:cNvSpPr>
          <p:nvPr/>
        </p:nvSpPr>
        <p:spPr bwMode="auto">
          <a:xfrm>
            <a:off x="2457141" y="485777"/>
            <a:ext cx="19431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de-AT" altLang="de-DE" sz="2400">
              <a:latin typeface="Arial Black" charset="0"/>
              <a:ea typeface="Verdana" charset="0"/>
              <a:cs typeface="Verdana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de-AT" altLang="de-DE" sz="2400">
              <a:latin typeface="Arial Black" charset="0"/>
              <a:ea typeface="Verdana" charset="0"/>
              <a:cs typeface="Verdana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de-AT" altLang="de-DE" sz="2400" b="1">
                <a:latin typeface="Arial Black" charset="0"/>
                <a:ea typeface="Verdana" charset="0"/>
                <a:cs typeface="Verdana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de-AT" altLang="de-DE" sz="2400" b="1">
              <a:latin typeface="Arial Black" charset="0"/>
              <a:ea typeface="Verdana" charset="0"/>
              <a:cs typeface="Verdana" charset="0"/>
            </a:endParaRPr>
          </a:p>
        </p:txBody>
      </p:sp>
      <p:sp>
        <p:nvSpPr>
          <p:cNvPr id="231431" name="Text Box 9"/>
          <p:cNvSpPr txBox="1">
            <a:spLocks noChangeArrowheads="1"/>
          </p:cNvSpPr>
          <p:nvPr/>
        </p:nvSpPr>
        <p:spPr bwMode="auto">
          <a:xfrm>
            <a:off x="3286944" y="1124526"/>
            <a:ext cx="27408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AT" altLang="de-DE" sz="1400" dirty="0">
                <a:latin typeface="Arial Black" charset="0"/>
                <a:ea typeface="Verdana" charset="0"/>
                <a:cs typeface="Verdana" charset="0"/>
              </a:rPr>
              <a:t>ARGUMENTATION</a:t>
            </a:r>
          </a:p>
        </p:txBody>
      </p:sp>
      <p:sp>
        <p:nvSpPr>
          <p:cNvPr id="231432" name="Text Box 10"/>
          <p:cNvSpPr txBox="1">
            <a:spLocks noChangeArrowheads="1"/>
          </p:cNvSpPr>
          <p:nvPr/>
        </p:nvSpPr>
        <p:spPr bwMode="auto">
          <a:xfrm>
            <a:off x="3198018" y="1108077"/>
            <a:ext cx="411590" cy="57626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72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35000"/>
              </a:spcBef>
              <a:buFontTx/>
              <a:buNone/>
            </a:pPr>
            <a:r>
              <a:rPr lang="de-AT" altLang="de-DE" sz="2800" b="1" dirty="0">
                <a:latin typeface="Arial Black" charset="0"/>
                <a:ea typeface="Verdana" charset="0"/>
                <a:cs typeface="Verdana" charset="0"/>
              </a:rPr>
              <a:t>S</a:t>
            </a:r>
          </a:p>
        </p:txBody>
      </p:sp>
      <p:sp>
        <p:nvSpPr>
          <p:cNvPr id="231433" name="Text Box 11"/>
          <p:cNvSpPr txBox="1">
            <a:spLocks noChangeArrowheads="1"/>
          </p:cNvSpPr>
          <p:nvPr/>
        </p:nvSpPr>
        <p:spPr bwMode="auto">
          <a:xfrm>
            <a:off x="5582501" y="1108077"/>
            <a:ext cx="535889" cy="57626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72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35000"/>
              </a:spcBef>
              <a:buFontTx/>
              <a:buNone/>
            </a:pPr>
            <a:r>
              <a:rPr lang="de-AT" altLang="de-DE" sz="2800" b="1" dirty="0">
                <a:latin typeface="Arial Black" charset="0"/>
                <a:ea typeface="Verdana" charset="0"/>
                <a:cs typeface="Verdana" charset="0"/>
              </a:rPr>
              <a:t>R</a:t>
            </a:r>
          </a:p>
        </p:txBody>
      </p:sp>
      <p:sp>
        <p:nvSpPr>
          <p:cNvPr id="231434" name="Text Box 12"/>
          <p:cNvSpPr txBox="1">
            <a:spLocks noChangeArrowheads="1"/>
          </p:cNvSpPr>
          <p:nvPr/>
        </p:nvSpPr>
        <p:spPr bwMode="auto">
          <a:xfrm>
            <a:off x="3214687" y="4878388"/>
            <a:ext cx="377429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72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35000"/>
              </a:spcBef>
              <a:buFontTx/>
              <a:buNone/>
            </a:pPr>
            <a:r>
              <a:rPr lang="de-AT" altLang="de-DE" sz="2800" b="1">
                <a:latin typeface="Arial Black" charset="0"/>
                <a:ea typeface="Verdana" charset="0"/>
                <a:cs typeface="Verdana" charset="0"/>
              </a:rPr>
              <a:t>P</a:t>
            </a:r>
          </a:p>
        </p:txBody>
      </p:sp>
      <p:sp>
        <p:nvSpPr>
          <p:cNvPr id="231435" name="Text Box 13"/>
          <p:cNvSpPr txBox="1">
            <a:spLocks noChangeArrowheads="1"/>
          </p:cNvSpPr>
          <p:nvPr/>
        </p:nvSpPr>
        <p:spPr bwMode="auto">
          <a:xfrm>
            <a:off x="5588795" y="4868863"/>
            <a:ext cx="1420416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72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35000"/>
              </a:spcBef>
              <a:buFontTx/>
              <a:buNone/>
            </a:pPr>
            <a:r>
              <a:rPr lang="de-AT" altLang="de-DE" sz="2800" b="1" dirty="0">
                <a:latin typeface="Arial Black" charset="0"/>
                <a:ea typeface="Verdana" charset="0"/>
                <a:cs typeface="Verdana" charset="0"/>
              </a:rPr>
              <a:t>Q,Q*</a:t>
            </a:r>
          </a:p>
        </p:txBody>
      </p:sp>
      <p:sp>
        <p:nvSpPr>
          <p:cNvPr id="231436" name="Line 14"/>
          <p:cNvSpPr>
            <a:spLocks noChangeShapeType="1"/>
          </p:cNvSpPr>
          <p:nvPr/>
        </p:nvSpPr>
        <p:spPr bwMode="auto">
          <a:xfrm flipV="1">
            <a:off x="3375422" y="1684338"/>
            <a:ext cx="13097" cy="312261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1437" name="Line 15"/>
          <p:cNvSpPr>
            <a:spLocks noChangeShapeType="1"/>
          </p:cNvSpPr>
          <p:nvPr/>
        </p:nvSpPr>
        <p:spPr bwMode="auto">
          <a:xfrm flipH="1" flipV="1">
            <a:off x="5830492" y="1684338"/>
            <a:ext cx="39290" cy="31940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1438" name="Arc 16"/>
          <p:cNvSpPr>
            <a:spLocks/>
          </p:cNvSpPr>
          <p:nvPr/>
        </p:nvSpPr>
        <p:spPr bwMode="auto">
          <a:xfrm rot="10800000">
            <a:off x="3437335" y="1684338"/>
            <a:ext cx="479822" cy="3122612"/>
          </a:xfrm>
          <a:custGeom>
            <a:avLst/>
            <a:gdLst>
              <a:gd name="T0" fmla="*/ 2147483646 w 21600"/>
              <a:gd name="T1" fmla="*/ 0 h 21314"/>
              <a:gd name="T2" fmla="*/ 2147483646 w 21600"/>
              <a:gd name="T3" fmla="*/ 2147483646 h 21314"/>
              <a:gd name="T4" fmla="*/ 0 w 21600"/>
              <a:gd name="T5" fmla="*/ 2147483646 h 21314"/>
              <a:gd name="T6" fmla="*/ 0 60000 65536"/>
              <a:gd name="T7" fmla="*/ 0 60000 65536"/>
              <a:gd name="T8" fmla="*/ 0 60000 65536"/>
              <a:gd name="T9" fmla="*/ 0 w 21600"/>
              <a:gd name="T10" fmla="*/ 0 h 21314"/>
              <a:gd name="T11" fmla="*/ 21600 w 21600"/>
              <a:gd name="T12" fmla="*/ 21314 h 213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314" fill="none" extrusionOk="0">
                <a:moveTo>
                  <a:pt x="3505" y="0"/>
                </a:moveTo>
                <a:cubicBezTo>
                  <a:pt x="13941" y="1717"/>
                  <a:pt x="21600" y="10737"/>
                  <a:pt x="21600" y="21314"/>
                </a:cubicBezTo>
              </a:path>
              <a:path w="21600" h="21314" stroke="0" extrusionOk="0">
                <a:moveTo>
                  <a:pt x="3505" y="0"/>
                </a:moveTo>
                <a:cubicBezTo>
                  <a:pt x="13941" y="1717"/>
                  <a:pt x="21600" y="10737"/>
                  <a:pt x="21600" y="21314"/>
                </a:cubicBezTo>
                <a:lnTo>
                  <a:pt x="0" y="21314"/>
                </a:lnTo>
                <a:lnTo>
                  <a:pt x="3505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31439" name="Arc 17"/>
          <p:cNvSpPr>
            <a:spLocks/>
          </p:cNvSpPr>
          <p:nvPr/>
        </p:nvSpPr>
        <p:spPr bwMode="auto">
          <a:xfrm rot="10800000">
            <a:off x="5891213" y="1693865"/>
            <a:ext cx="523875" cy="2967037"/>
          </a:xfrm>
          <a:custGeom>
            <a:avLst/>
            <a:gdLst>
              <a:gd name="T0" fmla="*/ 2147483646 w 21600"/>
              <a:gd name="T1" fmla="*/ 0 h 20955"/>
              <a:gd name="T2" fmla="*/ 2147483646 w 21600"/>
              <a:gd name="T3" fmla="*/ 2147483646 h 20955"/>
              <a:gd name="T4" fmla="*/ 0 w 21600"/>
              <a:gd name="T5" fmla="*/ 2147483646 h 20955"/>
              <a:gd name="T6" fmla="*/ 0 60000 65536"/>
              <a:gd name="T7" fmla="*/ 0 60000 65536"/>
              <a:gd name="T8" fmla="*/ 0 60000 65536"/>
              <a:gd name="T9" fmla="*/ 0 w 21600"/>
              <a:gd name="T10" fmla="*/ 0 h 20955"/>
              <a:gd name="T11" fmla="*/ 21600 w 21600"/>
              <a:gd name="T12" fmla="*/ 20955 h 209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955" fill="none" extrusionOk="0">
                <a:moveTo>
                  <a:pt x="5239" y="-1"/>
                </a:moveTo>
                <a:cubicBezTo>
                  <a:pt x="14854" y="2403"/>
                  <a:pt x="21600" y="11043"/>
                  <a:pt x="21600" y="20955"/>
                </a:cubicBezTo>
              </a:path>
              <a:path w="21600" h="20955" stroke="0" extrusionOk="0">
                <a:moveTo>
                  <a:pt x="5239" y="-1"/>
                </a:moveTo>
                <a:cubicBezTo>
                  <a:pt x="14854" y="2403"/>
                  <a:pt x="21600" y="11043"/>
                  <a:pt x="21600" y="20955"/>
                </a:cubicBezTo>
                <a:lnTo>
                  <a:pt x="0" y="20955"/>
                </a:lnTo>
                <a:lnTo>
                  <a:pt x="5239" y="-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31440" name="Arc 18"/>
          <p:cNvSpPr>
            <a:spLocks/>
          </p:cNvSpPr>
          <p:nvPr/>
        </p:nvSpPr>
        <p:spPr bwMode="auto">
          <a:xfrm rot="10800000" flipH="1">
            <a:off x="5320904" y="1682750"/>
            <a:ext cx="457200" cy="3124200"/>
          </a:xfrm>
          <a:custGeom>
            <a:avLst/>
            <a:gdLst>
              <a:gd name="T0" fmla="*/ 2147483646 w 21600"/>
              <a:gd name="T1" fmla="*/ 0 h 20992"/>
              <a:gd name="T2" fmla="*/ 2147483646 w 21600"/>
              <a:gd name="T3" fmla="*/ 2147483646 h 20992"/>
              <a:gd name="T4" fmla="*/ 0 w 21600"/>
              <a:gd name="T5" fmla="*/ 2147483646 h 20992"/>
              <a:gd name="T6" fmla="*/ 0 60000 65536"/>
              <a:gd name="T7" fmla="*/ 0 60000 65536"/>
              <a:gd name="T8" fmla="*/ 0 60000 65536"/>
              <a:gd name="T9" fmla="*/ 0 w 21600"/>
              <a:gd name="T10" fmla="*/ 0 h 20992"/>
              <a:gd name="T11" fmla="*/ 21600 w 21600"/>
              <a:gd name="T12" fmla="*/ 20992 h 209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992" fill="none" extrusionOk="0">
                <a:moveTo>
                  <a:pt x="5088" y="0"/>
                </a:moveTo>
                <a:cubicBezTo>
                  <a:pt x="14777" y="2348"/>
                  <a:pt x="21600" y="11022"/>
                  <a:pt x="21600" y="20992"/>
                </a:cubicBezTo>
              </a:path>
              <a:path w="21600" h="20992" stroke="0" extrusionOk="0">
                <a:moveTo>
                  <a:pt x="5088" y="0"/>
                </a:moveTo>
                <a:cubicBezTo>
                  <a:pt x="14777" y="2348"/>
                  <a:pt x="21600" y="11022"/>
                  <a:pt x="21600" y="20992"/>
                </a:cubicBezTo>
                <a:lnTo>
                  <a:pt x="0" y="20992"/>
                </a:lnTo>
                <a:lnTo>
                  <a:pt x="5088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31441" name="Arc 19"/>
          <p:cNvSpPr>
            <a:spLocks/>
          </p:cNvSpPr>
          <p:nvPr/>
        </p:nvSpPr>
        <p:spPr bwMode="auto">
          <a:xfrm rot="10800000" flipH="1">
            <a:off x="2877741" y="1684338"/>
            <a:ext cx="457200" cy="3122612"/>
          </a:xfrm>
          <a:custGeom>
            <a:avLst/>
            <a:gdLst>
              <a:gd name="T0" fmla="*/ 2147483646 w 21600"/>
              <a:gd name="T1" fmla="*/ 0 h 21018"/>
              <a:gd name="T2" fmla="*/ 2147483646 w 21600"/>
              <a:gd name="T3" fmla="*/ 2147483646 h 21018"/>
              <a:gd name="T4" fmla="*/ 0 w 21600"/>
              <a:gd name="T5" fmla="*/ 2147483646 h 21018"/>
              <a:gd name="T6" fmla="*/ 0 60000 65536"/>
              <a:gd name="T7" fmla="*/ 0 60000 65536"/>
              <a:gd name="T8" fmla="*/ 0 60000 65536"/>
              <a:gd name="T9" fmla="*/ 0 w 21600"/>
              <a:gd name="T10" fmla="*/ 0 h 21018"/>
              <a:gd name="T11" fmla="*/ 21600 w 21600"/>
              <a:gd name="T12" fmla="*/ 21018 h 210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018" fill="none" extrusionOk="0">
                <a:moveTo>
                  <a:pt x="4980" y="0"/>
                </a:moveTo>
                <a:cubicBezTo>
                  <a:pt x="14721" y="2308"/>
                  <a:pt x="21600" y="11007"/>
                  <a:pt x="21600" y="21018"/>
                </a:cubicBezTo>
              </a:path>
              <a:path w="21600" h="21018" stroke="0" extrusionOk="0">
                <a:moveTo>
                  <a:pt x="4980" y="0"/>
                </a:moveTo>
                <a:cubicBezTo>
                  <a:pt x="14721" y="2308"/>
                  <a:pt x="21600" y="11007"/>
                  <a:pt x="21600" y="21018"/>
                </a:cubicBezTo>
                <a:lnTo>
                  <a:pt x="0" y="21018"/>
                </a:lnTo>
                <a:lnTo>
                  <a:pt x="4980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31442" name="Text Box 20"/>
          <p:cNvSpPr txBox="1">
            <a:spLocks noChangeArrowheads="1"/>
          </p:cNvSpPr>
          <p:nvPr/>
        </p:nvSpPr>
        <p:spPr bwMode="auto">
          <a:xfrm>
            <a:off x="3388520" y="4797427"/>
            <a:ext cx="2441972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AT" altLang="de-DE" sz="1700" b="1">
                <a:latin typeface="Arial Black" charset="0"/>
                <a:ea typeface="Verdana" charset="0"/>
                <a:cs typeface="Verdana" charset="0"/>
              </a:rPr>
              <a:t>ACTION</a:t>
            </a:r>
          </a:p>
        </p:txBody>
      </p:sp>
      <p:sp>
        <p:nvSpPr>
          <p:cNvPr id="231443" name="Text Box 31"/>
          <p:cNvSpPr txBox="1">
            <a:spLocks noChangeArrowheads="1"/>
          </p:cNvSpPr>
          <p:nvPr/>
        </p:nvSpPr>
        <p:spPr bwMode="auto">
          <a:xfrm>
            <a:off x="2482055" y="5167711"/>
            <a:ext cx="7234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>
                <a:latin typeface="Arial Black" charset="0"/>
                <a:ea typeface="Verdana" charset="0"/>
                <a:cs typeface="Verdana" charset="0"/>
              </a:rPr>
              <a:t>[P]</a:t>
            </a:r>
          </a:p>
        </p:txBody>
      </p:sp>
      <p:sp>
        <p:nvSpPr>
          <p:cNvPr id="231444" name="Text Box 32"/>
          <p:cNvSpPr txBox="1">
            <a:spLocks noChangeArrowheads="1"/>
          </p:cNvSpPr>
          <p:nvPr/>
        </p:nvSpPr>
        <p:spPr bwMode="auto">
          <a:xfrm>
            <a:off x="6371344" y="5159377"/>
            <a:ext cx="763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>
                <a:latin typeface="Arial Black" charset="0"/>
                <a:ea typeface="Verdana" charset="0"/>
                <a:cs typeface="Verdana" charset="0"/>
              </a:rPr>
              <a:t>[Q]</a:t>
            </a:r>
          </a:p>
        </p:txBody>
      </p:sp>
      <p:sp>
        <p:nvSpPr>
          <p:cNvPr id="231445" name="TextBox 1"/>
          <p:cNvSpPr txBox="1">
            <a:spLocks noChangeArrowheads="1"/>
          </p:cNvSpPr>
          <p:nvPr/>
        </p:nvSpPr>
        <p:spPr bwMode="auto">
          <a:xfrm>
            <a:off x="2597140" y="5815013"/>
            <a:ext cx="15970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AT" altLang="en-US" sz="1800">
                <a:latin typeface="Arial Black" charset="0"/>
                <a:ea typeface="Verdana" charset="0"/>
                <a:cs typeface="Verdana" charset="0"/>
              </a:rPr>
              <a:t>PROBLEM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AT" altLang="en-US" sz="1800">
                <a:latin typeface="Arial Black" charset="0"/>
                <a:ea typeface="Verdana" charset="0"/>
                <a:cs typeface="Verdana" charset="0"/>
              </a:rPr>
              <a:t>SITUATION</a:t>
            </a:r>
            <a:endParaRPr lang="en-US" altLang="en-US" sz="1800">
              <a:latin typeface="Arial Black" charset="0"/>
              <a:ea typeface="Verdana" charset="0"/>
              <a:cs typeface="Verdana" charset="0"/>
            </a:endParaRPr>
          </a:p>
        </p:txBody>
      </p:sp>
      <p:sp>
        <p:nvSpPr>
          <p:cNvPr id="231446" name="TextBox 37"/>
          <p:cNvSpPr txBox="1">
            <a:spLocks noChangeArrowheads="1"/>
          </p:cNvSpPr>
          <p:nvPr/>
        </p:nvSpPr>
        <p:spPr bwMode="auto">
          <a:xfrm>
            <a:off x="5181682" y="5805488"/>
            <a:ext cx="15250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AT" altLang="en-US" sz="1800">
                <a:latin typeface="Arial Black" charset="0"/>
                <a:ea typeface="Verdana" charset="0"/>
                <a:cs typeface="Verdana" charset="0"/>
              </a:rPr>
              <a:t>PROBLEM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AT" altLang="en-US" sz="1800">
                <a:latin typeface="Arial Black" charset="0"/>
                <a:ea typeface="Verdana" charset="0"/>
                <a:cs typeface="Verdana" charset="0"/>
              </a:rPr>
              <a:t>SOLUTION</a:t>
            </a:r>
            <a:endParaRPr lang="en-US" altLang="en-US" sz="1800">
              <a:latin typeface="Arial Black" charset="0"/>
              <a:ea typeface="Verdana" charset="0"/>
              <a:cs typeface="Verdana" charset="0"/>
            </a:endParaRPr>
          </a:p>
        </p:txBody>
      </p:sp>
      <p:sp>
        <p:nvSpPr>
          <p:cNvPr id="231447" name="TextBox 2"/>
          <p:cNvSpPr txBox="1">
            <a:spLocks noChangeArrowheads="1"/>
          </p:cNvSpPr>
          <p:nvPr/>
        </p:nvSpPr>
        <p:spPr bwMode="auto">
          <a:xfrm>
            <a:off x="1194345" y="539750"/>
            <a:ext cx="213391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AT" altLang="en-US" sz="1600" dirty="0">
                <a:latin typeface="Arial Black" charset="0"/>
              </a:rPr>
              <a:t>DESCRIPTION OF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AT" altLang="en-US" sz="1600" dirty="0">
                <a:latin typeface="Arial Black" charset="0"/>
              </a:rPr>
              <a:t>THE SITUATION</a:t>
            </a:r>
            <a:endParaRPr lang="en-US" altLang="en-US" sz="1600" dirty="0">
              <a:latin typeface="Arial Black" charset="0"/>
            </a:endParaRPr>
          </a:p>
        </p:txBody>
      </p:sp>
      <p:sp>
        <p:nvSpPr>
          <p:cNvPr id="231448" name="TextBox 3"/>
          <p:cNvSpPr txBox="1">
            <a:spLocks noChangeArrowheads="1"/>
          </p:cNvSpPr>
          <p:nvPr/>
        </p:nvSpPr>
        <p:spPr bwMode="auto">
          <a:xfrm>
            <a:off x="5856598" y="539750"/>
            <a:ext cx="266962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AT" altLang="en-US" sz="1600" dirty="0">
                <a:latin typeface="Arial Black" charset="0"/>
              </a:rPr>
              <a:t>DESCRIPTION OF THE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AT" altLang="en-US" sz="1600" dirty="0">
                <a:latin typeface="Arial Black" charset="0"/>
              </a:rPr>
              <a:t>RESULT/RESPONSE</a:t>
            </a:r>
            <a:endParaRPr lang="en-US" altLang="en-US" sz="1600" dirty="0">
              <a:latin typeface="Arial Black" charset="0"/>
            </a:endParaRP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2202657" y="1781175"/>
            <a:ext cx="2294335" cy="125888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de-AT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M</a:t>
            </a:r>
          </a:p>
          <a:p>
            <a:pPr eaLnBrk="1" hangingPunct="1">
              <a:lnSpc>
                <a:spcPct val="90000"/>
              </a:lnSpc>
              <a:defRPr/>
            </a:pPr>
            <a:endParaRPr lang="de-AT" sz="800" dirty="0">
              <a:latin typeface="Arial Black" panose="020B0A040201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de-AT" sz="1400" dirty="0">
                <a:solidFill>
                  <a:srgbClr val="C00000"/>
                </a:solidFill>
                <a:latin typeface="Arial Black" panose="020B0A04020102020204" pitchFamily="34" charset="0"/>
              </a:rPr>
              <a:t>META-KNOWLEDGE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de-AT" sz="1200" dirty="0">
                <a:solidFill>
                  <a:srgbClr val="C00000"/>
                </a:solidFill>
                <a:latin typeface="Arial Black" panose="020B0A04020102020204" pitchFamily="34" charset="0"/>
              </a:rPr>
              <a:t>EXPLANATORY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de-AT" sz="1200" dirty="0">
                <a:solidFill>
                  <a:srgbClr val="C00000"/>
                </a:solidFill>
                <a:latin typeface="Arial Black" panose="020B0A04020102020204" pitchFamily="34" charset="0"/>
              </a:rPr>
              <a:t>KNOWLEDGE</a:t>
            </a:r>
          </a:p>
          <a:p>
            <a:pPr eaLnBrk="1" hangingPunct="1">
              <a:lnSpc>
                <a:spcPct val="90000"/>
              </a:lnSpc>
              <a:defRPr/>
            </a:pPr>
            <a:endParaRPr lang="de-AT" sz="16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2202657" y="3294065"/>
            <a:ext cx="2294335" cy="125888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de-AT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K</a:t>
            </a:r>
          </a:p>
          <a:p>
            <a:pPr eaLnBrk="1" hangingPunct="1">
              <a:lnSpc>
                <a:spcPct val="90000"/>
              </a:lnSpc>
              <a:defRPr/>
            </a:pPr>
            <a:endParaRPr lang="de-AT" sz="1600" dirty="0">
              <a:latin typeface="Arial Black" panose="020B0A040201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de-AT" sz="1400" dirty="0">
              <a:latin typeface="Arial Black" panose="020B0A040201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de-AT" sz="1400" dirty="0">
                <a:solidFill>
                  <a:srgbClr val="C00000"/>
                </a:solidFill>
                <a:latin typeface="Arial Black" panose="020B0A04020102020204" pitchFamily="34" charset="0"/>
              </a:rPr>
              <a:t>COMPETENCE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de-AT" sz="1200" dirty="0">
                <a:latin typeface="Arial Black" panose="020B0A04020102020204" pitchFamily="34" charset="0"/>
              </a:rPr>
              <a:t>RULES/SKILLS</a:t>
            </a:r>
          </a:p>
          <a:p>
            <a:pPr eaLnBrk="1" hangingPunct="1">
              <a:lnSpc>
                <a:spcPct val="90000"/>
              </a:lnSpc>
              <a:defRPr/>
            </a:pPr>
            <a:endParaRPr lang="de-AT" sz="1200" dirty="0">
              <a:latin typeface="Arial Black" panose="020B0A04020102020204" pitchFamily="34" charset="0"/>
            </a:endParaRP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4714876" y="1781175"/>
            <a:ext cx="2294335" cy="125888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r" eaLnBrk="1" hangingPunct="1">
              <a:lnSpc>
                <a:spcPct val="90000"/>
              </a:lnSpc>
              <a:defRPr/>
            </a:pPr>
            <a:r>
              <a:rPr lang="de-AT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E</a:t>
            </a:r>
          </a:p>
          <a:p>
            <a:pPr algn="r" eaLnBrk="1" hangingPunct="1">
              <a:lnSpc>
                <a:spcPct val="90000"/>
              </a:lnSpc>
              <a:defRPr/>
            </a:pPr>
            <a:endParaRPr lang="de-AT" sz="1600" dirty="0">
              <a:latin typeface="Arial Black" panose="020B0A04020102020204" pitchFamily="34" charset="0"/>
            </a:endParaRPr>
          </a:p>
          <a:p>
            <a:pPr algn="r" eaLnBrk="1" hangingPunct="1">
              <a:lnSpc>
                <a:spcPct val="90000"/>
              </a:lnSpc>
              <a:defRPr/>
            </a:pPr>
            <a:endParaRPr lang="de-AT" sz="1100" dirty="0">
              <a:latin typeface="Arial Black" panose="020B0A04020102020204" pitchFamily="34" charset="0"/>
            </a:endParaRPr>
          </a:p>
          <a:p>
            <a:pPr algn="r" eaLnBrk="1" hangingPunct="1">
              <a:lnSpc>
                <a:spcPct val="90000"/>
              </a:lnSpc>
              <a:defRPr/>
            </a:pPr>
            <a:r>
              <a:rPr lang="de-AT" sz="1400" dirty="0">
                <a:solidFill>
                  <a:srgbClr val="C00000"/>
                </a:solidFill>
                <a:latin typeface="Arial Black" panose="020B0A04020102020204" pitchFamily="34" charset="0"/>
              </a:rPr>
              <a:t>EXPERTISE</a:t>
            </a:r>
          </a:p>
          <a:p>
            <a:pPr algn="r" eaLnBrk="1" hangingPunct="1">
              <a:lnSpc>
                <a:spcPct val="90000"/>
              </a:lnSpc>
              <a:defRPr/>
            </a:pPr>
            <a:r>
              <a:rPr lang="de-AT" sz="1600" dirty="0">
                <a:latin typeface="Arial Black" panose="020B0A04020102020204" pitchFamily="34" charset="0"/>
              </a:rPr>
              <a:t>	</a:t>
            </a:r>
            <a:r>
              <a:rPr lang="de-AT" sz="1200" dirty="0">
                <a:latin typeface="Arial Black" panose="020B0A04020102020204" pitchFamily="34" charset="0"/>
              </a:rPr>
              <a:t>EXPERIENCES</a:t>
            </a:r>
          </a:p>
        </p:txBody>
      </p:sp>
      <p:sp>
        <p:nvSpPr>
          <p:cNvPr id="49" name="Text Box 30"/>
          <p:cNvSpPr txBox="1">
            <a:spLocks noChangeArrowheads="1"/>
          </p:cNvSpPr>
          <p:nvPr/>
        </p:nvSpPr>
        <p:spPr bwMode="auto">
          <a:xfrm>
            <a:off x="4714876" y="3268664"/>
            <a:ext cx="2294335" cy="125888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r" eaLnBrk="1" hangingPunct="1">
              <a:lnSpc>
                <a:spcPct val="90000"/>
              </a:lnSpc>
              <a:defRPr/>
            </a:pPr>
            <a:r>
              <a:rPr lang="de-AT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F</a:t>
            </a:r>
          </a:p>
          <a:p>
            <a:pPr algn="r" eaLnBrk="1" hangingPunct="1">
              <a:lnSpc>
                <a:spcPct val="90000"/>
              </a:lnSpc>
              <a:defRPr/>
            </a:pPr>
            <a:endParaRPr lang="de-AT" sz="1400" dirty="0">
              <a:latin typeface="Arial Black" panose="020B0A04020102020204" pitchFamily="34" charset="0"/>
            </a:endParaRPr>
          </a:p>
          <a:p>
            <a:pPr algn="r" eaLnBrk="1" hangingPunct="1">
              <a:lnSpc>
                <a:spcPct val="90000"/>
              </a:lnSpc>
              <a:defRPr/>
            </a:pPr>
            <a:endParaRPr lang="de-AT" sz="1200" dirty="0">
              <a:latin typeface="Arial Black" panose="020B0A04020102020204" pitchFamily="34" charset="0"/>
            </a:endParaRPr>
          </a:p>
          <a:p>
            <a:pPr algn="r" eaLnBrk="1" hangingPunct="1">
              <a:lnSpc>
                <a:spcPct val="90000"/>
              </a:lnSpc>
              <a:defRPr/>
            </a:pPr>
            <a:r>
              <a:rPr lang="de-AT" sz="1400" dirty="0">
                <a:solidFill>
                  <a:srgbClr val="C00000"/>
                </a:solidFill>
                <a:latin typeface="Arial Black" panose="020B0A04020102020204" pitchFamily="34" charset="0"/>
              </a:rPr>
              <a:t>CAPABILITIES</a:t>
            </a:r>
          </a:p>
          <a:p>
            <a:pPr algn="r" eaLnBrk="1" hangingPunct="1">
              <a:lnSpc>
                <a:spcPct val="90000"/>
              </a:lnSpc>
              <a:defRPr/>
            </a:pPr>
            <a:r>
              <a:rPr lang="de-AT" sz="1200" dirty="0">
                <a:latin typeface="Arial Black" panose="020B0A04020102020204" pitchFamily="34" charset="0"/>
              </a:rPr>
              <a:t>FOLK-KNOWLEDGE</a:t>
            </a:r>
          </a:p>
        </p:txBody>
      </p:sp>
      <p:sp>
        <p:nvSpPr>
          <p:cNvPr id="50" name="Cloud 49"/>
          <p:cNvSpPr/>
          <p:nvPr/>
        </p:nvSpPr>
        <p:spPr>
          <a:xfrm>
            <a:off x="5062805" y="4652965"/>
            <a:ext cx="1610445" cy="1138237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1" name="Straight Connector 50"/>
          <p:cNvCxnSpPr/>
          <p:nvPr/>
        </p:nvCxnSpPr>
        <p:spPr>
          <a:xfrm flipH="1">
            <a:off x="2646760" y="2070102"/>
            <a:ext cx="3985022" cy="1439863"/>
          </a:xfrm>
          <a:prstGeom prst="line">
            <a:avLst/>
          </a:prstGeom>
          <a:ln>
            <a:headEnd type="none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2634853" y="3500438"/>
            <a:ext cx="3985022" cy="0"/>
          </a:xfrm>
          <a:prstGeom prst="line">
            <a:avLst/>
          </a:prstGeom>
          <a:ln w="76200" cmpd="sng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2646760" y="3509963"/>
            <a:ext cx="646509" cy="1574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31458" name="TextBox 1"/>
          <p:cNvSpPr txBox="1">
            <a:spLocks noChangeArrowheads="1"/>
          </p:cNvSpPr>
          <p:nvPr/>
        </p:nvSpPr>
        <p:spPr bwMode="auto">
          <a:xfrm>
            <a:off x="3609608" y="2634549"/>
            <a:ext cx="20697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AT" altLang="en-US" sz="2400" b="1" dirty="0" err="1">
                <a:solidFill>
                  <a:srgbClr val="000090"/>
                </a:solidFill>
                <a:latin typeface="Arial Black" charset="0"/>
              </a:rPr>
              <a:t>S</a:t>
            </a:r>
            <a:r>
              <a:rPr lang="de-AT" altLang="en-US" sz="2400" b="1" dirty="0" err="1" smtClean="0">
                <a:solidFill>
                  <a:srgbClr val="000090"/>
                </a:solidFill>
                <a:latin typeface="Arial Black" charset="0"/>
              </a:rPr>
              <a:t>cissors</a:t>
            </a:r>
            <a:r>
              <a:rPr lang="de-AT" altLang="en-US" sz="2400" b="1" dirty="0" smtClean="0">
                <a:solidFill>
                  <a:srgbClr val="000090"/>
                </a:solidFill>
                <a:latin typeface="Arial Black" charset="0"/>
              </a:rPr>
              <a:t> </a:t>
            </a:r>
            <a:r>
              <a:rPr lang="de-AT" altLang="en-US" sz="2400" b="1" dirty="0" err="1" smtClean="0">
                <a:solidFill>
                  <a:srgbClr val="000090"/>
                </a:solidFill>
                <a:latin typeface="Arial Black" charset="0"/>
              </a:rPr>
              <a:t>of</a:t>
            </a:r>
            <a:endParaRPr lang="de-AT" altLang="en-US" sz="2400" b="1" dirty="0" smtClean="0">
              <a:solidFill>
                <a:srgbClr val="000090"/>
              </a:solidFill>
              <a:latin typeface="Arial Black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AT" altLang="en-US" sz="2400" b="1" dirty="0" smtClean="0">
                <a:solidFill>
                  <a:srgbClr val="000090"/>
                </a:solidFill>
                <a:latin typeface="Arial Black" charset="0"/>
              </a:rPr>
              <a:t>MEANING</a:t>
            </a:r>
            <a:endParaRPr lang="en-US" altLang="en-US" sz="2400" b="1" dirty="0">
              <a:solidFill>
                <a:srgbClr val="000090"/>
              </a:solidFill>
              <a:latin typeface="Arial Black" charset="0"/>
            </a:endParaRPr>
          </a:p>
        </p:txBody>
      </p:sp>
      <p:sp>
        <p:nvSpPr>
          <p:cNvPr id="231461" name="TextBox 3"/>
          <p:cNvSpPr txBox="1">
            <a:spLocks noChangeArrowheads="1"/>
          </p:cNvSpPr>
          <p:nvPr/>
        </p:nvSpPr>
        <p:spPr bwMode="auto">
          <a:xfrm>
            <a:off x="3848421" y="6381750"/>
            <a:ext cx="20405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AT" altLang="en-US" sz="1800" b="1" dirty="0" smtClean="0">
                <a:latin typeface="Arial Black" charset="0"/>
              </a:rPr>
              <a:t>LIFE &amp; WORLD</a:t>
            </a:r>
            <a:endParaRPr lang="en-US" altLang="en-US" sz="1800" b="1" dirty="0">
              <a:latin typeface="Arial Black" charset="0"/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 flipV="1">
            <a:off x="7236601" y="2066925"/>
            <a:ext cx="4763" cy="1512887"/>
          </a:xfrm>
          <a:prstGeom prst="straightConnector1">
            <a:avLst/>
          </a:prstGeom>
          <a:ln w="76200" cmpd="sng">
            <a:solidFill>
              <a:srgbClr val="00009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/>
        </p:nvSpPr>
        <p:spPr>
          <a:xfrm>
            <a:off x="7462118" y="1790548"/>
            <a:ext cx="1202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/>
              <a:t>T</a:t>
            </a:r>
            <a:r>
              <a:rPr lang="de-DE" sz="2400" b="1" dirty="0" err="1" smtClean="0"/>
              <a:t>eacher</a:t>
            </a:r>
            <a:endParaRPr lang="de-DE" sz="2400" b="1" dirty="0"/>
          </a:p>
        </p:txBody>
      </p:sp>
      <p:sp>
        <p:nvSpPr>
          <p:cNvPr id="55" name="Textfeld 54"/>
          <p:cNvSpPr txBox="1"/>
          <p:nvPr/>
        </p:nvSpPr>
        <p:spPr>
          <a:xfrm>
            <a:off x="7614518" y="3512673"/>
            <a:ext cx="829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/>
              <a:t>P</a:t>
            </a:r>
            <a:r>
              <a:rPr lang="de-DE" sz="2400" b="1" dirty="0" err="1" smtClean="0"/>
              <a:t>upil</a:t>
            </a:r>
            <a:endParaRPr lang="de-DE" sz="2400" b="1" dirty="0"/>
          </a:p>
        </p:txBody>
      </p:sp>
      <p:sp>
        <p:nvSpPr>
          <p:cNvPr id="56" name="Textfeld 55"/>
          <p:cNvSpPr txBox="1"/>
          <p:nvPr/>
        </p:nvSpPr>
        <p:spPr>
          <a:xfrm>
            <a:off x="258467" y="3567404"/>
            <a:ext cx="1896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/>
              <a:t>Rule</a:t>
            </a:r>
            <a:r>
              <a:rPr lang="de-DE" sz="2400" b="1" dirty="0" smtClean="0"/>
              <a:t>-Systems</a:t>
            </a:r>
            <a:endParaRPr lang="de-DE" sz="2400" b="1" dirty="0"/>
          </a:p>
        </p:txBody>
      </p:sp>
      <p:sp>
        <p:nvSpPr>
          <p:cNvPr id="57" name="Textfeld 56"/>
          <p:cNvSpPr txBox="1"/>
          <p:nvPr/>
        </p:nvSpPr>
        <p:spPr>
          <a:xfrm>
            <a:off x="331459" y="1802759"/>
            <a:ext cx="1613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 </a:t>
            </a:r>
            <a:r>
              <a:rPr lang="de-DE" sz="2400" b="1" dirty="0"/>
              <a:t>S</a:t>
            </a:r>
            <a:r>
              <a:rPr lang="de-DE" sz="2400" b="1" dirty="0" smtClean="0"/>
              <a:t>upervisor</a:t>
            </a:r>
            <a:endParaRPr lang="de-DE" sz="24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169829" y="5165725"/>
            <a:ext cx="25290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New Analysis (</a:t>
            </a:r>
            <a:r>
              <a:rPr lang="de-DE" dirty="0" err="1"/>
              <a:t>M</a:t>
            </a:r>
            <a:r>
              <a:rPr lang="de-DE" dirty="0" err="1" smtClean="0"/>
              <a:t>ilgram</a:t>
            </a:r>
            <a:r>
              <a:rPr lang="de-DE" dirty="0" smtClean="0"/>
              <a:t> !)</a:t>
            </a:r>
          </a:p>
          <a:p>
            <a:r>
              <a:rPr lang="de-DE" dirty="0" err="1" smtClean="0"/>
              <a:t>Influence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corrective</a:t>
            </a:r>
            <a:r>
              <a:rPr lang="de-DE" dirty="0" smtClean="0"/>
              <a:t> </a:t>
            </a:r>
          </a:p>
          <a:p>
            <a:r>
              <a:rPr lang="de-DE" dirty="0" err="1"/>
              <a:t>e</a:t>
            </a:r>
            <a:r>
              <a:rPr lang="de-DE" dirty="0" err="1" smtClean="0"/>
              <a:t>xperience</a:t>
            </a:r>
            <a:r>
              <a:rPr lang="de-DE" dirty="0" smtClean="0"/>
              <a:t>/</a:t>
            </a:r>
            <a:r>
              <a:rPr lang="de-DE" dirty="0" err="1" smtClean="0"/>
              <a:t>expertise</a:t>
            </a:r>
            <a:r>
              <a:rPr lang="de-DE" dirty="0" smtClean="0"/>
              <a:t> </a:t>
            </a:r>
          </a:p>
          <a:p>
            <a:r>
              <a:rPr lang="de-DE" dirty="0" smtClean="0"/>
              <a:t>upon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acceptance</a:t>
            </a:r>
            <a:endParaRPr lang="de-DE" dirty="0" smtClean="0"/>
          </a:p>
          <a:p>
            <a:r>
              <a:rPr lang="de-DE" dirty="0" err="1"/>
              <a:t>o</a:t>
            </a:r>
            <a:r>
              <a:rPr lang="de-DE" dirty="0" err="1" smtClean="0"/>
              <a:t>f</a:t>
            </a:r>
            <a:r>
              <a:rPr lang="de-DE" dirty="0" smtClean="0"/>
              <a:t> </a:t>
            </a:r>
            <a:r>
              <a:rPr lang="de-DE" dirty="0" err="1" smtClean="0"/>
              <a:t>action</a:t>
            </a:r>
            <a:r>
              <a:rPr lang="de-DE" dirty="0" smtClean="0"/>
              <a:t> / </a:t>
            </a:r>
            <a:r>
              <a:rPr lang="de-DE" dirty="0" err="1" smtClean="0"/>
              <a:t>results</a:t>
            </a:r>
            <a:endParaRPr lang="de-DE" dirty="0"/>
          </a:p>
        </p:txBody>
      </p:sp>
      <p:grpSp>
        <p:nvGrpSpPr>
          <p:cNvPr id="5" name="Gruppierung 4"/>
          <p:cNvGrpSpPr/>
          <p:nvPr/>
        </p:nvGrpSpPr>
        <p:grpSpPr>
          <a:xfrm>
            <a:off x="6915256" y="2286619"/>
            <a:ext cx="668276" cy="1016054"/>
            <a:chOff x="7782308" y="3971737"/>
            <a:chExt cx="668276" cy="1016054"/>
          </a:xfrm>
        </p:grpSpPr>
        <p:sp>
          <p:nvSpPr>
            <p:cNvPr id="4" name="Textfeld 3"/>
            <p:cNvSpPr txBox="1"/>
            <p:nvPr/>
          </p:nvSpPr>
          <p:spPr>
            <a:xfrm rot="16200000">
              <a:off x="7462118" y="4298270"/>
              <a:ext cx="10097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Dialogue</a:t>
              </a:r>
              <a:endParaRPr lang="de-DE" dirty="0"/>
            </a:p>
          </p:txBody>
        </p:sp>
        <p:sp>
          <p:nvSpPr>
            <p:cNvPr id="43" name="Textfeld 42"/>
            <p:cNvSpPr txBox="1"/>
            <p:nvPr/>
          </p:nvSpPr>
          <p:spPr>
            <a:xfrm rot="5400000">
              <a:off x="7761062" y="4291927"/>
              <a:ext cx="10097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Dialogue</a:t>
              </a:r>
              <a:endParaRPr lang="de-DE" dirty="0"/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2540164" y="1029340"/>
            <a:ext cx="722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latin typeface="Arial Black"/>
                <a:cs typeface="Arial Black"/>
              </a:rPr>
              <a:t>H;</a:t>
            </a:r>
            <a:endParaRPr lang="de-DE" sz="3600" b="1" dirty="0">
              <a:latin typeface="Arial Black"/>
              <a:cs typeface="Arial Black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17818" y="2429891"/>
            <a:ext cx="7530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</a:t>
            </a:r>
            <a:endParaRPr lang="de-DE" sz="6000" b="1" i="1" dirty="0">
              <a:solidFill>
                <a:srgbClr val="800000"/>
              </a:solidFill>
            </a:endParaRPr>
          </a:p>
        </p:txBody>
      </p:sp>
      <p:sp>
        <p:nvSpPr>
          <p:cNvPr id="54" name="Textfeld 53"/>
          <p:cNvSpPr txBox="1"/>
          <p:nvPr/>
        </p:nvSpPr>
        <p:spPr>
          <a:xfrm>
            <a:off x="7830313" y="2370609"/>
            <a:ext cx="8270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</a:t>
            </a:r>
            <a:endParaRPr lang="de-DE" sz="6000" b="1" i="1" dirty="0">
              <a:solidFill>
                <a:srgbClr val="800000"/>
              </a:solidFill>
            </a:endParaRPr>
          </a:p>
        </p:txBody>
      </p:sp>
      <p:sp>
        <p:nvSpPr>
          <p:cNvPr id="58" name="Textfeld 57"/>
          <p:cNvSpPr txBox="1"/>
          <p:nvPr/>
        </p:nvSpPr>
        <p:spPr>
          <a:xfrm>
            <a:off x="4179995" y="5307181"/>
            <a:ext cx="10697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</a:t>
            </a:r>
            <a:endParaRPr lang="de-DE" sz="6000" b="1" i="1" dirty="0"/>
          </a:p>
        </p:txBody>
      </p:sp>
      <p:sp>
        <p:nvSpPr>
          <p:cNvPr id="59" name="Textfeld 58"/>
          <p:cNvSpPr txBox="1"/>
          <p:nvPr/>
        </p:nvSpPr>
        <p:spPr>
          <a:xfrm>
            <a:off x="4238674" y="-12317"/>
            <a:ext cx="8052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</a:t>
            </a:r>
            <a:endParaRPr lang="de-DE" sz="6000" b="1" i="1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5F24A-5F66-0C4E-99E2-3C35D91D1DCC}" type="slidenum">
              <a:rPr lang="de-DE" smtClean="0"/>
              <a:t>28</a:t>
            </a:fld>
            <a:endParaRPr lang="de-DE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B891-CBD9-3447-83F2-0E7F59C25671}" type="datetime1">
              <a:rPr lang="en-GB" smtClean="0"/>
              <a:t>30/11/17</a:t>
            </a:fld>
            <a:endParaRPr lang="de-DE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core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0634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/>
          <p:cNvCxnSpPr/>
          <p:nvPr/>
        </p:nvCxnSpPr>
        <p:spPr>
          <a:xfrm flipH="1">
            <a:off x="3543300" y="2066925"/>
            <a:ext cx="3087291" cy="3017838"/>
          </a:xfrm>
          <a:prstGeom prst="straightConnector1">
            <a:avLst/>
          </a:prstGeom>
          <a:ln w="1397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AutoShape 2"/>
          <p:cNvSpPr>
            <a:spLocks noChangeArrowheads="1"/>
          </p:cNvSpPr>
          <p:nvPr/>
        </p:nvSpPr>
        <p:spPr bwMode="auto">
          <a:xfrm rot="-5396824">
            <a:off x="3747549" y="1025509"/>
            <a:ext cx="1744669" cy="4279556"/>
          </a:xfrm>
          <a:prstGeom prst="triangle">
            <a:avLst>
              <a:gd name="adj" fmla="val 0"/>
            </a:avLst>
          </a:prstGeom>
          <a:solidFill>
            <a:schemeClr val="bg2">
              <a:alpha val="32941"/>
            </a:schemeClr>
          </a:solidFill>
          <a:ln w="9525">
            <a:solidFill>
              <a:schemeClr val="tx1">
                <a:alpha val="49019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de-DE" sz="1800"/>
          </a:p>
        </p:txBody>
      </p:sp>
      <p:sp>
        <p:nvSpPr>
          <p:cNvPr id="231427" name="Oval 4"/>
          <p:cNvSpPr>
            <a:spLocks noChangeArrowheads="1"/>
          </p:cNvSpPr>
          <p:nvPr/>
        </p:nvSpPr>
        <p:spPr bwMode="auto">
          <a:xfrm>
            <a:off x="2597140" y="4670821"/>
            <a:ext cx="1405742" cy="1009650"/>
          </a:xfrm>
          <a:prstGeom prst="ellipse">
            <a:avLst/>
          </a:prstGeom>
          <a:noFill/>
          <a:ln w="28575" cmpd="sng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de-DE" sz="1800">
              <a:latin typeface="Arial Black" charset="0"/>
              <a:ea typeface="Verdana" charset="0"/>
              <a:cs typeface="Verdana" charset="0"/>
            </a:endParaRPr>
          </a:p>
        </p:txBody>
      </p:sp>
      <p:sp>
        <p:nvSpPr>
          <p:cNvPr id="231428" name="Line 6"/>
          <p:cNvSpPr>
            <a:spLocks noChangeShapeType="1"/>
          </p:cNvSpPr>
          <p:nvPr/>
        </p:nvSpPr>
        <p:spPr bwMode="auto">
          <a:xfrm>
            <a:off x="3552826" y="5165725"/>
            <a:ext cx="213241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1429" name="Line 7"/>
          <p:cNvSpPr>
            <a:spLocks noChangeShapeType="1"/>
          </p:cNvSpPr>
          <p:nvPr/>
        </p:nvSpPr>
        <p:spPr bwMode="auto">
          <a:xfrm>
            <a:off x="3639773" y="1419227"/>
            <a:ext cx="2052638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1430" name="Text Box 8"/>
          <p:cNvSpPr txBox="1">
            <a:spLocks noChangeArrowheads="1"/>
          </p:cNvSpPr>
          <p:nvPr/>
        </p:nvSpPr>
        <p:spPr bwMode="auto">
          <a:xfrm>
            <a:off x="2427141" y="485777"/>
            <a:ext cx="19431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de-AT" altLang="de-DE" sz="2400">
              <a:latin typeface="Arial Black" charset="0"/>
              <a:ea typeface="Verdana" charset="0"/>
              <a:cs typeface="Verdana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de-AT" altLang="de-DE" sz="2400">
              <a:latin typeface="Arial Black" charset="0"/>
              <a:ea typeface="Verdana" charset="0"/>
              <a:cs typeface="Verdana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de-AT" altLang="de-DE" sz="2400" b="1">
                <a:latin typeface="Arial Black" charset="0"/>
                <a:ea typeface="Verdana" charset="0"/>
                <a:cs typeface="Verdana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de-AT" altLang="de-DE" sz="2400" b="1">
              <a:latin typeface="Arial Black" charset="0"/>
              <a:ea typeface="Verdana" charset="0"/>
              <a:cs typeface="Verdana" charset="0"/>
            </a:endParaRPr>
          </a:p>
        </p:txBody>
      </p:sp>
      <p:sp>
        <p:nvSpPr>
          <p:cNvPr id="231431" name="Text Box 9"/>
          <p:cNvSpPr txBox="1">
            <a:spLocks noChangeArrowheads="1"/>
          </p:cNvSpPr>
          <p:nvPr/>
        </p:nvSpPr>
        <p:spPr bwMode="auto">
          <a:xfrm>
            <a:off x="3286944" y="1124526"/>
            <a:ext cx="27408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AT" altLang="de-DE" sz="1400" dirty="0">
                <a:latin typeface="Arial Black" charset="0"/>
                <a:ea typeface="Verdana" charset="0"/>
                <a:cs typeface="Verdana" charset="0"/>
              </a:rPr>
              <a:t>ARGUMENTATION</a:t>
            </a:r>
          </a:p>
        </p:txBody>
      </p:sp>
      <p:sp>
        <p:nvSpPr>
          <p:cNvPr id="231432" name="Text Box 10"/>
          <p:cNvSpPr txBox="1">
            <a:spLocks noChangeArrowheads="1"/>
          </p:cNvSpPr>
          <p:nvPr/>
        </p:nvSpPr>
        <p:spPr bwMode="auto">
          <a:xfrm>
            <a:off x="3198018" y="1108077"/>
            <a:ext cx="411590" cy="57626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72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35000"/>
              </a:spcBef>
              <a:buFontTx/>
              <a:buNone/>
            </a:pPr>
            <a:r>
              <a:rPr lang="de-AT" altLang="de-DE" sz="2800" b="1" dirty="0">
                <a:latin typeface="Arial Black" charset="0"/>
                <a:ea typeface="Verdana" charset="0"/>
                <a:cs typeface="Verdana" charset="0"/>
              </a:rPr>
              <a:t>S</a:t>
            </a:r>
          </a:p>
        </p:txBody>
      </p:sp>
      <p:sp>
        <p:nvSpPr>
          <p:cNvPr id="231433" name="Text Box 11"/>
          <p:cNvSpPr txBox="1">
            <a:spLocks noChangeArrowheads="1"/>
          </p:cNvSpPr>
          <p:nvPr/>
        </p:nvSpPr>
        <p:spPr bwMode="auto">
          <a:xfrm>
            <a:off x="5582501" y="1108077"/>
            <a:ext cx="535889" cy="57626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72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35000"/>
              </a:spcBef>
              <a:buFontTx/>
              <a:buNone/>
            </a:pPr>
            <a:r>
              <a:rPr lang="de-AT" altLang="de-DE" sz="2800" b="1" dirty="0">
                <a:latin typeface="Arial Black" charset="0"/>
                <a:ea typeface="Verdana" charset="0"/>
                <a:cs typeface="Verdana" charset="0"/>
              </a:rPr>
              <a:t>R</a:t>
            </a:r>
          </a:p>
        </p:txBody>
      </p:sp>
      <p:sp>
        <p:nvSpPr>
          <p:cNvPr id="231434" name="Text Box 12"/>
          <p:cNvSpPr txBox="1">
            <a:spLocks noChangeArrowheads="1"/>
          </p:cNvSpPr>
          <p:nvPr/>
        </p:nvSpPr>
        <p:spPr bwMode="auto">
          <a:xfrm>
            <a:off x="3174687" y="4878388"/>
            <a:ext cx="377429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72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35000"/>
              </a:spcBef>
              <a:buFontTx/>
              <a:buNone/>
            </a:pPr>
            <a:r>
              <a:rPr lang="de-AT" altLang="de-DE" sz="2800" b="1" dirty="0">
                <a:latin typeface="Arial Black" charset="0"/>
                <a:ea typeface="Verdana" charset="0"/>
                <a:cs typeface="Verdana" charset="0"/>
              </a:rPr>
              <a:t>P</a:t>
            </a:r>
          </a:p>
        </p:txBody>
      </p:sp>
      <p:sp>
        <p:nvSpPr>
          <p:cNvPr id="231435" name="Text Box 13"/>
          <p:cNvSpPr txBox="1">
            <a:spLocks noChangeArrowheads="1"/>
          </p:cNvSpPr>
          <p:nvPr/>
        </p:nvSpPr>
        <p:spPr bwMode="auto">
          <a:xfrm>
            <a:off x="5588795" y="4868863"/>
            <a:ext cx="1420416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72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35000"/>
              </a:spcBef>
              <a:buFontTx/>
              <a:buNone/>
            </a:pPr>
            <a:r>
              <a:rPr lang="de-AT" altLang="de-DE" sz="2800" b="1" dirty="0">
                <a:latin typeface="Arial Black" charset="0"/>
                <a:ea typeface="Verdana" charset="0"/>
                <a:cs typeface="Verdana" charset="0"/>
              </a:rPr>
              <a:t>Q,Q*</a:t>
            </a:r>
          </a:p>
        </p:txBody>
      </p:sp>
      <p:sp>
        <p:nvSpPr>
          <p:cNvPr id="231436" name="Line 14"/>
          <p:cNvSpPr>
            <a:spLocks noChangeShapeType="1"/>
          </p:cNvSpPr>
          <p:nvPr/>
        </p:nvSpPr>
        <p:spPr bwMode="auto">
          <a:xfrm flipV="1">
            <a:off x="3375422" y="1684338"/>
            <a:ext cx="13097" cy="312261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1437" name="Line 15"/>
          <p:cNvSpPr>
            <a:spLocks noChangeShapeType="1"/>
          </p:cNvSpPr>
          <p:nvPr/>
        </p:nvSpPr>
        <p:spPr bwMode="auto">
          <a:xfrm flipH="1" flipV="1">
            <a:off x="5830492" y="1684338"/>
            <a:ext cx="39290" cy="31940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31438" name="Arc 16"/>
          <p:cNvSpPr>
            <a:spLocks/>
          </p:cNvSpPr>
          <p:nvPr/>
        </p:nvSpPr>
        <p:spPr bwMode="auto">
          <a:xfrm rot="10800000">
            <a:off x="3437335" y="1684338"/>
            <a:ext cx="479822" cy="3122612"/>
          </a:xfrm>
          <a:custGeom>
            <a:avLst/>
            <a:gdLst>
              <a:gd name="T0" fmla="*/ 2147483646 w 21600"/>
              <a:gd name="T1" fmla="*/ 0 h 21314"/>
              <a:gd name="T2" fmla="*/ 2147483646 w 21600"/>
              <a:gd name="T3" fmla="*/ 2147483646 h 21314"/>
              <a:gd name="T4" fmla="*/ 0 w 21600"/>
              <a:gd name="T5" fmla="*/ 2147483646 h 21314"/>
              <a:gd name="T6" fmla="*/ 0 60000 65536"/>
              <a:gd name="T7" fmla="*/ 0 60000 65536"/>
              <a:gd name="T8" fmla="*/ 0 60000 65536"/>
              <a:gd name="T9" fmla="*/ 0 w 21600"/>
              <a:gd name="T10" fmla="*/ 0 h 21314"/>
              <a:gd name="T11" fmla="*/ 21600 w 21600"/>
              <a:gd name="T12" fmla="*/ 21314 h 213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314" fill="none" extrusionOk="0">
                <a:moveTo>
                  <a:pt x="3505" y="0"/>
                </a:moveTo>
                <a:cubicBezTo>
                  <a:pt x="13941" y="1717"/>
                  <a:pt x="21600" y="10737"/>
                  <a:pt x="21600" y="21314"/>
                </a:cubicBezTo>
              </a:path>
              <a:path w="21600" h="21314" stroke="0" extrusionOk="0">
                <a:moveTo>
                  <a:pt x="3505" y="0"/>
                </a:moveTo>
                <a:cubicBezTo>
                  <a:pt x="13941" y="1717"/>
                  <a:pt x="21600" y="10737"/>
                  <a:pt x="21600" y="21314"/>
                </a:cubicBezTo>
                <a:lnTo>
                  <a:pt x="0" y="21314"/>
                </a:lnTo>
                <a:lnTo>
                  <a:pt x="3505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31439" name="Arc 17"/>
          <p:cNvSpPr>
            <a:spLocks/>
          </p:cNvSpPr>
          <p:nvPr/>
        </p:nvSpPr>
        <p:spPr bwMode="auto">
          <a:xfrm rot="10800000">
            <a:off x="5891213" y="1693865"/>
            <a:ext cx="523875" cy="2967037"/>
          </a:xfrm>
          <a:custGeom>
            <a:avLst/>
            <a:gdLst>
              <a:gd name="T0" fmla="*/ 2147483646 w 21600"/>
              <a:gd name="T1" fmla="*/ 0 h 20955"/>
              <a:gd name="T2" fmla="*/ 2147483646 w 21600"/>
              <a:gd name="T3" fmla="*/ 2147483646 h 20955"/>
              <a:gd name="T4" fmla="*/ 0 w 21600"/>
              <a:gd name="T5" fmla="*/ 2147483646 h 20955"/>
              <a:gd name="T6" fmla="*/ 0 60000 65536"/>
              <a:gd name="T7" fmla="*/ 0 60000 65536"/>
              <a:gd name="T8" fmla="*/ 0 60000 65536"/>
              <a:gd name="T9" fmla="*/ 0 w 21600"/>
              <a:gd name="T10" fmla="*/ 0 h 20955"/>
              <a:gd name="T11" fmla="*/ 21600 w 21600"/>
              <a:gd name="T12" fmla="*/ 20955 h 209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955" fill="none" extrusionOk="0">
                <a:moveTo>
                  <a:pt x="5239" y="-1"/>
                </a:moveTo>
                <a:cubicBezTo>
                  <a:pt x="14854" y="2403"/>
                  <a:pt x="21600" y="11043"/>
                  <a:pt x="21600" y="20955"/>
                </a:cubicBezTo>
              </a:path>
              <a:path w="21600" h="20955" stroke="0" extrusionOk="0">
                <a:moveTo>
                  <a:pt x="5239" y="-1"/>
                </a:moveTo>
                <a:cubicBezTo>
                  <a:pt x="14854" y="2403"/>
                  <a:pt x="21600" y="11043"/>
                  <a:pt x="21600" y="20955"/>
                </a:cubicBezTo>
                <a:lnTo>
                  <a:pt x="0" y="20955"/>
                </a:lnTo>
                <a:lnTo>
                  <a:pt x="5239" y="-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31440" name="Arc 18"/>
          <p:cNvSpPr>
            <a:spLocks/>
          </p:cNvSpPr>
          <p:nvPr/>
        </p:nvSpPr>
        <p:spPr bwMode="auto">
          <a:xfrm rot="10800000" flipH="1">
            <a:off x="5320904" y="1682750"/>
            <a:ext cx="457200" cy="3124200"/>
          </a:xfrm>
          <a:custGeom>
            <a:avLst/>
            <a:gdLst>
              <a:gd name="T0" fmla="*/ 2147483646 w 21600"/>
              <a:gd name="T1" fmla="*/ 0 h 20992"/>
              <a:gd name="T2" fmla="*/ 2147483646 w 21600"/>
              <a:gd name="T3" fmla="*/ 2147483646 h 20992"/>
              <a:gd name="T4" fmla="*/ 0 w 21600"/>
              <a:gd name="T5" fmla="*/ 2147483646 h 20992"/>
              <a:gd name="T6" fmla="*/ 0 60000 65536"/>
              <a:gd name="T7" fmla="*/ 0 60000 65536"/>
              <a:gd name="T8" fmla="*/ 0 60000 65536"/>
              <a:gd name="T9" fmla="*/ 0 w 21600"/>
              <a:gd name="T10" fmla="*/ 0 h 20992"/>
              <a:gd name="T11" fmla="*/ 21600 w 21600"/>
              <a:gd name="T12" fmla="*/ 20992 h 209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992" fill="none" extrusionOk="0">
                <a:moveTo>
                  <a:pt x="5088" y="0"/>
                </a:moveTo>
                <a:cubicBezTo>
                  <a:pt x="14777" y="2348"/>
                  <a:pt x="21600" y="11022"/>
                  <a:pt x="21600" y="20992"/>
                </a:cubicBezTo>
              </a:path>
              <a:path w="21600" h="20992" stroke="0" extrusionOk="0">
                <a:moveTo>
                  <a:pt x="5088" y="0"/>
                </a:moveTo>
                <a:cubicBezTo>
                  <a:pt x="14777" y="2348"/>
                  <a:pt x="21600" y="11022"/>
                  <a:pt x="21600" y="20992"/>
                </a:cubicBezTo>
                <a:lnTo>
                  <a:pt x="0" y="20992"/>
                </a:lnTo>
                <a:lnTo>
                  <a:pt x="5088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31441" name="Arc 19"/>
          <p:cNvSpPr>
            <a:spLocks/>
          </p:cNvSpPr>
          <p:nvPr/>
        </p:nvSpPr>
        <p:spPr bwMode="auto">
          <a:xfrm rot="10800000" flipH="1">
            <a:off x="2877741" y="1684338"/>
            <a:ext cx="457200" cy="3122612"/>
          </a:xfrm>
          <a:custGeom>
            <a:avLst/>
            <a:gdLst>
              <a:gd name="T0" fmla="*/ 2147483646 w 21600"/>
              <a:gd name="T1" fmla="*/ 0 h 21018"/>
              <a:gd name="T2" fmla="*/ 2147483646 w 21600"/>
              <a:gd name="T3" fmla="*/ 2147483646 h 21018"/>
              <a:gd name="T4" fmla="*/ 0 w 21600"/>
              <a:gd name="T5" fmla="*/ 2147483646 h 21018"/>
              <a:gd name="T6" fmla="*/ 0 60000 65536"/>
              <a:gd name="T7" fmla="*/ 0 60000 65536"/>
              <a:gd name="T8" fmla="*/ 0 60000 65536"/>
              <a:gd name="T9" fmla="*/ 0 w 21600"/>
              <a:gd name="T10" fmla="*/ 0 h 21018"/>
              <a:gd name="T11" fmla="*/ 21600 w 21600"/>
              <a:gd name="T12" fmla="*/ 21018 h 210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018" fill="none" extrusionOk="0">
                <a:moveTo>
                  <a:pt x="4980" y="0"/>
                </a:moveTo>
                <a:cubicBezTo>
                  <a:pt x="14721" y="2308"/>
                  <a:pt x="21600" y="11007"/>
                  <a:pt x="21600" y="21018"/>
                </a:cubicBezTo>
              </a:path>
              <a:path w="21600" h="21018" stroke="0" extrusionOk="0">
                <a:moveTo>
                  <a:pt x="4980" y="0"/>
                </a:moveTo>
                <a:cubicBezTo>
                  <a:pt x="14721" y="2308"/>
                  <a:pt x="21600" y="11007"/>
                  <a:pt x="21600" y="21018"/>
                </a:cubicBezTo>
                <a:lnTo>
                  <a:pt x="0" y="21018"/>
                </a:lnTo>
                <a:lnTo>
                  <a:pt x="4980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31442" name="Text Box 20"/>
          <p:cNvSpPr txBox="1">
            <a:spLocks noChangeArrowheads="1"/>
          </p:cNvSpPr>
          <p:nvPr/>
        </p:nvSpPr>
        <p:spPr bwMode="auto">
          <a:xfrm>
            <a:off x="3388520" y="4797427"/>
            <a:ext cx="2441972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AT" altLang="de-DE" sz="1700" b="1">
                <a:latin typeface="Arial Black" charset="0"/>
                <a:ea typeface="Verdana" charset="0"/>
                <a:cs typeface="Verdana" charset="0"/>
              </a:rPr>
              <a:t>ACTION</a:t>
            </a:r>
          </a:p>
        </p:txBody>
      </p:sp>
      <p:sp>
        <p:nvSpPr>
          <p:cNvPr id="231443" name="Text Box 31"/>
          <p:cNvSpPr txBox="1">
            <a:spLocks noChangeArrowheads="1"/>
          </p:cNvSpPr>
          <p:nvPr/>
        </p:nvSpPr>
        <p:spPr bwMode="auto">
          <a:xfrm>
            <a:off x="2482055" y="5167711"/>
            <a:ext cx="7234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>
                <a:latin typeface="Arial Black" charset="0"/>
                <a:ea typeface="Verdana" charset="0"/>
                <a:cs typeface="Verdana" charset="0"/>
              </a:rPr>
              <a:t>[P]</a:t>
            </a:r>
          </a:p>
        </p:txBody>
      </p:sp>
      <p:sp>
        <p:nvSpPr>
          <p:cNvPr id="231444" name="Text Box 32"/>
          <p:cNvSpPr txBox="1">
            <a:spLocks noChangeArrowheads="1"/>
          </p:cNvSpPr>
          <p:nvPr/>
        </p:nvSpPr>
        <p:spPr bwMode="auto">
          <a:xfrm>
            <a:off x="6371344" y="5159377"/>
            <a:ext cx="763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800" b="1" dirty="0">
                <a:latin typeface="Arial Black" charset="0"/>
                <a:ea typeface="Verdana" charset="0"/>
                <a:cs typeface="Verdana" charset="0"/>
              </a:rPr>
              <a:t>[Q]</a:t>
            </a:r>
          </a:p>
        </p:txBody>
      </p:sp>
      <p:sp>
        <p:nvSpPr>
          <p:cNvPr id="231445" name="TextBox 1"/>
          <p:cNvSpPr txBox="1">
            <a:spLocks noChangeArrowheads="1"/>
          </p:cNvSpPr>
          <p:nvPr/>
        </p:nvSpPr>
        <p:spPr bwMode="auto">
          <a:xfrm>
            <a:off x="2467140" y="5815013"/>
            <a:ext cx="15970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AT" altLang="en-US" sz="1800" dirty="0">
                <a:latin typeface="Arial Black" charset="0"/>
                <a:ea typeface="Verdana" charset="0"/>
                <a:cs typeface="Verdana" charset="0"/>
              </a:rPr>
              <a:t>PROBLEM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AT" altLang="en-US" sz="1800" dirty="0">
                <a:latin typeface="Arial Black" charset="0"/>
                <a:ea typeface="Verdana" charset="0"/>
                <a:cs typeface="Verdana" charset="0"/>
              </a:rPr>
              <a:t>SITUATION</a:t>
            </a:r>
            <a:endParaRPr lang="en-US" altLang="en-US" sz="1800" dirty="0">
              <a:latin typeface="Arial Black" charset="0"/>
              <a:ea typeface="Verdana" charset="0"/>
              <a:cs typeface="Verdana" charset="0"/>
            </a:endParaRPr>
          </a:p>
        </p:txBody>
      </p:sp>
      <p:sp>
        <p:nvSpPr>
          <p:cNvPr id="231446" name="TextBox 37"/>
          <p:cNvSpPr txBox="1">
            <a:spLocks noChangeArrowheads="1"/>
          </p:cNvSpPr>
          <p:nvPr/>
        </p:nvSpPr>
        <p:spPr bwMode="auto">
          <a:xfrm>
            <a:off x="5311682" y="5805488"/>
            <a:ext cx="15250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AT" altLang="en-US" sz="1800" dirty="0">
                <a:latin typeface="Arial Black" charset="0"/>
                <a:ea typeface="Verdana" charset="0"/>
                <a:cs typeface="Verdana" charset="0"/>
              </a:rPr>
              <a:t>PROBLEM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AT" altLang="en-US" sz="1800" dirty="0">
                <a:latin typeface="Arial Black" charset="0"/>
                <a:ea typeface="Verdana" charset="0"/>
                <a:cs typeface="Verdana" charset="0"/>
              </a:rPr>
              <a:t>SOLUTION</a:t>
            </a:r>
            <a:endParaRPr lang="en-US" altLang="en-US" sz="1800" dirty="0">
              <a:latin typeface="Arial Black" charset="0"/>
              <a:ea typeface="Verdana" charset="0"/>
              <a:cs typeface="Verdana" charset="0"/>
            </a:endParaRPr>
          </a:p>
        </p:txBody>
      </p:sp>
      <p:sp>
        <p:nvSpPr>
          <p:cNvPr id="231447" name="TextBox 2"/>
          <p:cNvSpPr txBox="1">
            <a:spLocks noChangeArrowheads="1"/>
          </p:cNvSpPr>
          <p:nvPr/>
        </p:nvSpPr>
        <p:spPr bwMode="auto">
          <a:xfrm>
            <a:off x="1600781" y="367374"/>
            <a:ext cx="213391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AT" altLang="en-US" sz="1600" dirty="0">
                <a:latin typeface="Arial Black" charset="0"/>
              </a:rPr>
              <a:t>DESCRIPTION OF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AT" altLang="en-US" sz="1600" dirty="0">
                <a:latin typeface="Arial Black" charset="0"/>
              </a:rPr>
              <a:t>THE SITUATION</a:t>
            </a:r>
            <a:endParaRPr lang="en-US" altLang="en-US" sz="1600" dirty="0">
              <a:latin typeface="Arial Black" charset="0"/>
            </a:endParaRPr>
          </a:p>
        </p:txBody>
      </p:sp>
      <p:sp>
        <p:nvSpPr>
          <p:cNvPr id="231448" name="TextBox 3"/>
          <p:cNvSpPr txBox="1">
            <a:spLocks noChangeArrowheads="1"/>
          </p:cNvSpPr>
          <p:nvPr/>
        </p:nvSpPr>
        <p:spPr bwMode="auto">
          <a:xfrm>
            <a:off x="5778104" y="427380"/>
            <a:ext cx="266962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AT" altLang="en-US" sz="1600" dirty="0">
                <a:latin typeface="Arial Black" charset="0"/>
              </a:rPr>
              <a:t>DESCRIPTION OF THE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AT" altLang="en-US" sz="1600" dirty="0">
                <a:latin typeface="Arial Black" charset="0"/>
              </a:rPr>
              <a:t>RESULT/RESPONSE</a:t>
            </a:r>
            <a:endParaRPr lang="en-US" altLang="en-US" sz="1600" dirty="0">
              <a:latin typeface="Arial Black" charset="0"/>
            </a:endParaRP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2202657" y="1781175"/>
            <a:ext cx="2294335" cy="125888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de-AT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M</a:t>
            </a:r>
          </a:p>
          <a:p>
            <a:pPr eaLnBrk="1" hangingPunct="1">
              <a:lnSpc>
                <a:spcPct val="90000"/>
              </a:lnSpc>
              <a:defRPr/>
            </a:pPr>
            <a:endParaRPr lang="de-AT" sz="800" dirty="0">
              <a:latin typeface="Arial Black" panose="020B0A040201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de-AT" sz="1400" dirty="0">
                <a:solidFill>
                  <a:srgbClr val="C00000"/>
                </a:solidFill>
                <a:latin typeface="Arial Black" panose="020B0A04020102020204" pitchFamily="34" charset="0"/>
              </a:rPr>
              <a:t>META-KNOWLEDGE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de-AT" sz="1200" dirty="0">
                <a:solidFill>
                  <a:srgbClr val="C00000"/>
                </a:solidFill>
                <a:latin typeface="Arial Black" panose="020B0A04020102020204" pitchFamily="34" charset="0"/>
              </a:rPr>
              <a:t>EXPLANATORY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de-AT" sz="1200" dirty="0">
                <a:solidFill>
                  <a:srgbClr val="C00000"/>
                </a:solidFill>
                <a:latin typeface="Arial Black" panose="020B0A04020102020204" pitchFamily="34" charset="0"/>
              </a:rPr>
              <a:t>KNOWLEDGE</a:t>
            </a:r>
          </a:p>
          <a:p>
            <a:pPr eaLnBrk="1" hangingPunct="1">
              <a:lnSpc>
                <a:spcPct val="90000"/>
              </a:lnSpc>
              <a:defRPr/>
            </a:pPr>
            <a:endParaRPr lang="de-AT" sz="16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2202657" y="3294065"/>
            <a:ext cx="2294335" cy="125888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de-AT" sz="32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de-AT" sz="32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de-AT" sz="1600" dirty="0">
              <a:latin typeface="Arial Black" panose="020B0A040201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de-AT" sz="1400" dirty="0">
              <a:latin typeface="Arial Black" panose="020B0A04020102020204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GB" sz="1400" dirty="0" smtClean="0"/>
              <a:t> </a:t>
            </a:r>
            <a:endParaRPr lang="de-AT" sz="1200" dirty="0">
              <a:latin typeface="Arial Black" panose="020B0A04020102020204" pitchFamily="34" charset="0"/>
            </a:endParaRP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4714876" y="1781175"/>
            <a:ext cx="2294335" cy="125888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r" eaLnBrk="1" hangingPunct="1">
              <a:lnSpc>
                <a:spcPct val="90000"/>
              </a:lnSpc>
              <a:defRPr/>
            </a:pPr>
            <a:r>
              <a:rPr lang="de-AT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E</a:t>
            </a:r>
          </a:p>
          <a:p>
            <a:pPr algn="r" eaLnBrk="1" hangingPunct="1">
              <a:lnSpc>
                <a:spcPct val="90000"/>
              </a:lnSpc>
              <a:defRPr/>
            </a:pPr>
            <a:endParaRPr lang="de-AT" sz="1600" dirty="0">
              <a:latin typeface="Arial Black" panose="020B0A04020102020204" pitchFamily="34" charset="0"/>
            </a:endParaRPr>
          </a:p>
          <a:p>
            <a:pPr algn="r" eaLnBrk="1" hangingPunct="1">
              <a:lnSpc>
                <a:spcPct val="90000"/>
              </a:lnSpc>
              <a:defRPr/>
            </a:pPr>
            <a:endParaRPr lang="de-AT" sz="1100" dirty="0">
              <a:latin typeface="Arial Black" panose="020B0A04020102020204" pitchFamily="34" charset="0"/>
            </a:endParaRPr>
          </a:p>
          <a:p>
            <a:pPr algn="r" eaLnBrk="1" hangingPunct="1">
              <a:lnSpc>
                <a:spcPct val="90000"/>
              </a:lnSpc>
              <a:defRPr/>
            </a:pPr>
            <a:r>
              <a:rPr lang="de-AT" sz="1400" dirty="0">
                <a:solidFill>
                  <a:srgbClr val="C00000"/>
                </a:solidFill>
                <a:latin typeface="Arial Black" panose="020B0A04020102020204" pitchFamily="34" charset="0"/>
              </a:rPr>
              <a:t>EXPERTISE</a:t>
            </a:r>
          </a:p>
          <a:p>
            <a:pPr algn="r" eaLnBrk="1" hangingPunct="1">
              <a:lnSpc>
                <a:spcPct val="90000"/>
              </a:lnSpc>
              <a:defRPr/>
            </a:pPr>
            <a:r>
              <a:rPr lang="de-AT" sz="1600" dirty="0">
                <a:latin typeface="Arial Black" panose="020B0A04020102020204" pitchFamily="34" charset="0"/>
              </a:rPr>
              <a:t>	</a:t>
            </a:r>
            <a:r>
              <a:rPr lang="de-AT" sz="1200" dirty="0">
                <a:latin typeface="Arial Black" panose="020B0A04020102020204" pitchFamily="34" charset="0"/>
              </a:rPr>
              <a:t>EXPERIENCES</a:t>
            </a:r>
          </a:p>
        </p:txBody>
      </p:sp>
      <p:sp>
        <p:nvSpPr>
          <p:cNvPr id="49" name="Text Box 30"/>
          <p:cNvSpPr txBox="1">
            <a:spLocks noChangeArrowheads="1"/>
          </p:cNvSpPr>
          <p:nvPr/>
        </p:nvSpPr>
        <p:spPr bwMode="auto">
          <a:xfrm>
            <a:off x="4714876" y="3268664"/>
            <a:ext cx="2294335" cy="125888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r" eaLnBrk="1" hangingPunct="1">
              <a:lnSpc>
                <a:spcPct val="90000"/>
              </a:lnSpc>
              <a:defRPr/>
            </a:pPr>
            <a:endParaRPr lang="de-AT" sz="1400" dirty="0">
              <a:latin typeface="Arial Black" panose="020B0A04020102020204" pitchFamily="34" charset="0"/>
            </a:endParaRPr>
          </a:p>
          <a:p>
            <a:pPr algn="r" eaLnBrk="1" hangingPunct="1">
              <a:lnSpc>
                <a:spcPct val="90000"/>
              </a:lnSpc>
              <a:defRPr/>
            </a:pPr>
            <a:endParaRPr lang="de-AT" sz="1200" dirty="0">
              <a:latin typeface="Arial Black" panose="020B0A04020102020204" pitchFamily="34" charset="0"/>
            </a:endParaRPr>
          </a:p>
        </p:txBody>
      </p:sp>
      <p:sp>
        <p:nvSpPr>
          <p:cNvPr id="50" name="Cloud 49"/>
          <p:cNvSpPr/>
          <p:nvPr/>
        </p:nvSpPr>
        <p:spPr>
          <a:xfrm>
            <a:off x="5122805" y="4622962"/>
            <a:ext cx="1610445" cy="1138237"/>
          </a:xfrm>
          <a:prstGeom prst="cloud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1" name="Straight Connector 50"/>
          <p:cNvCxnSpPr/>
          <p:nvPr/>
        </p:nvCxnSpPr>
        <p:spPr>
          <a:xfrm flipH="1">
            <a:off x="2480221" y="2068310"/>
            <a:ext cx="4124998" cy="1969284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2634853" y="4300518"/>
            <a:ext cx="3985022" cy="0"/>
          </a:xfrm>
          <a:prstGeom prst="line">
            <a:avLst/>
          </a:prstGeom>
          <a:ln w="76200" cmpd="sng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2512982" y="4517550"/>
            <a:ext cx="701705" cy="638968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31458" name="TextBox 1"/>
          <p:cNvSpPr txBox="1">
            <a:spLocks noChangeArrowheads="1"/>
          </p:cNvSpPr>
          <p:nvPr/>
        </p:nvSpPr>
        <p:spPr bwMode="auto">
          <a:xfrm>
            <a:off x="3609608" y="2634549"/>
            <a:ext cx="20697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AT" altLang="en-US" sz="2400" b="1" dirty="0" err="1">
                <a:solidFill>
                  <a:srgbClr val="000090"/>
                </a:solidFill>
                <a:latin typeface="Arial Black" charset="0"/>
              </a:rPr>
              <a:t>S</a:t>
            </a:r>
            <a:r>
              <a:rPr lang="de-AT" altLang="en-US" sz="2400" b="1" dirty="0" err="1" smtClean="0">
                <a:solidFill>
                  <a:srgbClr val="000090"/>
                </a:solidFill>
                <a:latin typeface="Arial Black" charset="0"/>
              </a:rPr>
              <a:t>cissors</a:t>
            </a:r>
            <a:r>
              <a:rPr lang="de-AT" altLang="en-US" sz="2400" b="1" dirty="0" smtClean="0">
                <a:solidFill>
                  <a:srgbClr val="000090"/>
                </a:solidFill>
                <a:latin typeface="Arial Black" charset="0"/>
              </a:rPr>
              <a:t> </a:t>
            </a:r>
            <a:r>
              <a:rPr lang="de-AT" altLang="en-US" sz="2400" b="1" dirty="0" err="1" smtClean="0">
                <a:solidFill>
                  <a:srgbClr val="000090"/>
                </a:solidFill>
                <a:latin typeface="Arial Black" charset="0"/>
              </a:rPr>
              <a:t>of</a:t>
            </a:r>
            <a:endParaRPr lang="de-AT" altLang="en-US" sz="2400" b="1" dirty="0" smtClean="0">
              <a:solidFill>
                <a:srgbClr val="000090"/>
              </a:solidFill>
              <a:latin typeface="Arial Black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AT" altLang="en-US" sz="2400" b="1" dirty="0" smtClean="0">
                <a:solidFill>
                  <a:srgbClr val="000090"/>
                </a:solidFill>
                <a:latin typeface="Arial Black" charset="0"/>
              </a:rPr>
              <a:t>MEANING</a:t>
            </a:r>
            <a:endParaRPr lang="en-US" altLang="en-US" sz="2400" b="1" dirty="0">
              <a:solidFill>
                <a:srgbClr val="000090"/>
              </a:solidFill>
              <a:latin typeface="Arial Black" charset="0"/>
            </a:endParaRPr>
          </a:p>
        </p:txBody>
      </p:sp>
      <p:sp>
        <p:nvSpPr>
          <p:cNvPr id="231461" name="TextBox 3"/>
          <p:cNvSpPr txBox="1">
            <a:spLocks noChangeArrowheads="1"/>
          </p:cNvSpPr>
          <p:nvPr/>
        </p:nvSpPr>
        <p:spPr bwMode="auto">
          <a:xfrm>
            <a:off x="3848421" y="6381750"/>
            <a:ext cx="20405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AT" altLang="en-US" sz="1800" b="1" dirty="0" smtClean="0">
                <a:latin typeface="Arial Black" charset="0"/>
              </a:rPr>
              <a:t>LIFE &amp; WORLD</a:t>
            </a:r>
            <a:endParaRPr lang="en-US" altLang="en-US" sz="1800" b="1" dirty="0">
              <a:latin typeface="Arial Black" charset="0"/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 flipH="1" flipV="1">
            <a:off x="7271364" y="2066926"/>
            <a:ext cx="43224" cy="2233592"/>
          </a:xfrm>
          <a:prstGeom prst="straightConnector1">
            <a:avLst/>
          </a:prstGeom>
          <a:ln w="76200" cmpd="sng">
            <a:solidFill>
              <a:srgbClr val="00009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/>
        </p:nvSpPr>
        <p:spPr>
          <a:xfrm>
            <a:off x="7462118" y="1790548"/>
            <a:ext cx="1202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/>
              <a:t>T</a:t>
            </a:r>
            <a:r>
              <a:rPr lang="de-DE" sz="2400" b="1" dirty="0" err="1" smtClean="0"/>
              <a:t>eacher</a:t>
            </a:r>
            <a:endParaRPr lang="de-DE" sz="2400" b="1" dirty="0"/>
          </a:p>
        </p:txBody>
      </p:sp>
      <p:sp>
        <p:nvSpPr>
          <p:cNvPr id="55" name="Textfeld 54"/>
          <p:cNvSpPr txBox="1"/>
          <p:nvPr/>
        </p:nvSpPr>
        <p:spPr>
          <a:xfrm>
            <a:off x="7683532" y="4081770"/>
            <a:ext cx="829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/>
              <a:t>P</a:t>
            </a:r>
            <a:r>
              <a:rPr lang="de-DE" sz="2400" b="1" dirty="0" err="1" smtClean="0"/>
              <a:t>upil</a:t>
            </a:r>
            <a:endParaRPr lang="de-DE" sz="2400" b="1" dirty="0"/>
          </a:p>
        </p:txBody>
      </p:sp>
      <p:sp>
        <p:nvSpPr>
          <p:cNvPr id="56" name="Textfeld 55"/>
          <p:cNvSpPr txBox="1"/>
          <p:nvPr/>
        </p:nvSpPr>
        <p:spPr>
          <a:xfrm>
            <a:off x="258467" y="4017449"/>
            <a:ext cx="1896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/>
              <a:t>Rule</a:t>
            </a:r>
            <a:r>
              <a:rPr lang="de-DE" sz="2400" b="1" dirty="0" smtClean="0"/>
              <a:t>-Systems</a:t>
            </a:r>
            <a:endParaRPr lang="de-DE" sz="2400" b="1" dirty="0"/>
          </a:p>
        </p:txBody>
      </p:sp>
      <p:sp>
        <p:nvSpPr>
          <p:cNvPr id="57" name="Textfeld 56"/>
          <p:cNvSpPr txBox="1"/>
          <p:nvPr/>
        </p:nvSpPr>
        <p:spPr>
          <a:xfrm>
            <a:off x="331459" y="1802759"/>
            <a:ext cx="1613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 </a:t>
            </a:r>
            <a:r>
              <a:rPr lang="de-DE" sz="2400" b="1" dirty="0"/>
              <a:t>S</a:t>
            </a:r>
            <a:r>
              <a:rPr lang="de-DE" sz="2400" b="1" dirty="0" smtClean="0"/>
              <a:t>upervisor</a:t>
            </a:r>
            <a:endParaRPr lang="de-DE" sz="2400" b="1" dirty="0"/>
          </a:p>
        </p:txBody>
      </p:sp>
      <p:grpSp>
        <p:nvGrpSpPr>
          <p:cNvPr id="5" name="Gruppierung 4"/>
          <p:cNvGrpSpPr/>
          <p:nvPr/>
        </p:nvGrpSpPr>
        <p:grpSpPr>
          <a:xfrm>
            <a:off x="6915256" y="2572990"/>
            <a:ext cx="768276" cy="1013369"/>
            <a:chOff x="7782308" y="4258108"/>
            <a:chExt cx="768276" cy="1013369"/>
          </a:xfrm>
        </p:grpSpPr>
        <p:sp>
          <p:nvSpPr>
            <p:cNvPr id="4" name="Textfeld 3"/>
            <p:cNvSpPr txBox="1"/>
            <p:nvPr/>
          </p:nvSpPr>
          <p:spPr>
            <a:xfrm rot="16200000">
              <a:off x="7462118" y="4578298"/>
              <a:ext cx="10097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Dialogue</a:t>
              </a:r>
              <a:endParaRPr lang="de-DE" dirty="0"/>
            </a:p>
          </p:txBody>
        </p:sp>
        <p:sp>
          <p:nvSpPr>
            <p:cNvPr id="43" name="Textfeld 42"/>
            <p:cNvSpPr txBox="1"/>
            <p:nvPr/>
          </p:nvSpPr>
          <p:spPr>
            <a:xfrm rot="5400000">
              <a:off x="7861062" y="4581956"/>
              <a:ext cx="10097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Dialogue</a:t>
              </a:r>
              <a:endParaRPr lang="de-DE" dirty="0"/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2320164" y="969334"/>
            <a:ext cx="8084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 smtClean="0">
                <a:latin typeface="Arial Black"/>
                <a:cs typeface="Arial Black"/>
              </a:rPr>
              <a:t>H</a:t>
            </a:r>
            <a:r>
              <a:rPr lang="de-DE" sz="3600" b="1" dirty="0" smtClean="0">
                <a:latin typeface="Arial Black"/>
                <a:cs typeface="Arial Black"/>
              </a:rPr>
              <a:t>;</a:t>
            </a:r>
            <a:endParaRPr lang="de-DE" sz="3600" b="1" dirty="0">
              <a:latin typeface="Arial Black"/>
              <a:cs typeface="Arial Black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37818" y="2269865"/>
            <a:ext cx="10945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</a:t>
            </a:r>
            <a:endParaRPr lang="de-DE" sz="9600" b="1" i="1" dirty="0">
              <a:solidFill>
                <a:srgbClr val="660066"/>
              </a:solidFill>
            </a:endParaRPr>
          </a:p>
        </p:txBody>
      </p:sp>
      <p:sp>
        <p:nvSpPr>
          <p:cNvPr id="54" name="Textfeld 53"/>
          <p:cNvSpPr txBox="1"/>
          <p:nvPr/>
        </p:nvSpPr>
        <p:spPr>
          <a:xfrm>
            <a:off x="7750313" y="2210593"/>
            <a:ext cx="12130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</a:t>
            </a:r>
            <a:endParaRPr lang="de-DE" sz="9600" b="1" i="1" dirty="0">
              <a:solidFill>
                <a:srgbClr val="660066"/>
              </a:solidFill>
            </a:endParaRPr>
          </a:p>
        </p:txBody>
      </p:sp>
      <p:sp>
        <p:nvSpPr>
          <p:cNvPr id="58" name="Textfeld 57"/>
          <p:cNvSpPr txBox="1"/>
          <p:nvPr/>
        </p:nvSpPr>
        <p:spPr>
          <a:xfrm>
            <a:off x="4179995" y="5237174"/>
            <a:ext cx="12478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4061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</a:t>
            </a:r>
            <a:endParaRPr lang="de-DE" sz="7200" b="1" i="1" dirty="0">
              <a:solidFill>
                <a:srgbClr val="E4061A"/>
              </a:solidFill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4238674" y="-82324"/>
            <a:ext cx="9304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E4061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</a:t>
            </a:r>
            <a:endParaRPr lang="de-DE" sz="7200" b="1" i="1" dirty="0">
              <a:solidFill>
                <a:srgbClr val="E4061A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205846" y="3357521"/>
            <a:ext cx="1617976" cy="483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de-AT" sz="1400" dirty="0">
                <a:solidFill>
                  <a:srgbClr val="C00000"/>
                </a:solidFill>
                <a:latin typeface="Arial Black" panose="020B0A04020102020204" pitchFamily="34" charset="0"/>
              </a:rPr>
              <a:t>COMPETENCE</a:t>
            </a:r>
          </a:p>
          <a:p>
            <a:pPr>
              <a:lnSpc>
                <a:spcPct val="90000"/>
              </a:lnSpc>
              <a:defRPr/>
            </a:pPr>
            <a:r>
              <a:rPr lang="de-AT" sz="1400" dirty="0">
                <a:latin typeface="Arial Black" panose="020B0A04020102020204" pitchFamily="34" charset="0"/>
              </a:rPr>
              <a:t>RULES/SKILLS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916984" y="3381263"/>
            <a:ext cx="2110386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  <a:defRPr/>
            </a:pPr>
            <a:r>
              <a:rPr lang="de-AT" sz="1400" dirty="0">
                <a:solidFill>
                  <a:srgbClr val="C00000"/>
                </a:solidFill>
                <a:latin typeface="Arial Black" panose="020B0A04020102020204" pitchFamily="34" charset="0"/>
              </a:rPr>
              <a:t>CAPABILITIES</a:t>
            </a:r>
          </a:p>
          <a:p>
            <a:pPr algn="r">
              <a:lnSpc>
                <a:spcPct val="90000"/>
              </a:lnSpc>
              <a:defRPr/>
            </a:pPr>
            <a:r>
              <a:rPr lang="de-AT" sz="1400" dirty="0">
                <a:latin typeface="Arial Black" panose="020B0A04020102020204" pitchFamily="34" charset="0"/>
              </a:rPr>
              <a:t>FOLK-KNOWLEDGE</a:t>
            </a:r>
          </a:p>
          <a:p>
            <a:endParaRPr lang="de-DE" sz="1400" dirty="0"/>
          </a:p>
        </p:txBody>
      </p:sp>
      <p:sp>
        <p:nvSpPr>
          <p:cNvPr id="12" name="Textfeld 11"/>
          <p:cNvSpPr txBox="1"/>
          <p:nvPr/>
        </p:nvSpPr>
        <p:spPr>
          <a:xfrm>
            <a:off x="2195846" y="3975179"/>
            <a:ext cx="54373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K</a:t>
            </a:r>
          </a:p>
          <a:p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6605219" y="3960484"/>
            <a:ext cx="4583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F</a:t>
            </a:r>
          </a:p>
          <a:p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5F24A-5F66-0C4E-99E2-3C35D91D1DCC}" type="slidenum">
              <a:rPr lang="de-DE" smtClean="0"/>
              <a:t>29</a:t>
            </a:fld>
            <a:endParaRPr lang="de-DE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356A-2CCE-3441-9527-65B5A2BDE331}" type="datetime1">
              <a:rPr lang="en-GB" smtClean="0"/>
              <a:t>30/11/17</a:t>
            </a:fld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1"/>
          </p:nvPr>
        </p:nvSpPr>
        <p:spPr>
          <a:xfrm>
            <a:off x="5904200" y="6346349"/>
            <a:ext cx="2895600" cy="365125"/>
          </a:xfrm>
        </p:spPr>
        <p:txBody>
          <a:bodyPr/>
          <a:lstStyle/>
          <a:p>
            <a:r>
              <a:rPr lang="de-DE" dirty="0" err="1" smtClean="0"/>
              <a:t>core</a:t>
            </a:r>
            <a:r>
              <a:rPr lang="de-DE" dirty="0" smtClean="0"/>
              <a:t> </a:t>
            </a:r>
            <a:r>
              <a:rPr lang="de-DE" dirty="0" err="1" smtClean="0"/>
              <a:t>practicing</a:t>
            </a:r>
            <a:r>
              <a:rPr lang="de-DE" dirty="0" smtClean="0"/>
              <a:t> </a:t>
            </a:r>
            <a:r>
              <a:rPr lang="de-DE" dirty="0" err="1" smtClean="0"/>
              <a:t>resilience</a:t>
            </a:r>
            <a:endParaRPr lang="de-DE" dirty="0"/>
          </a:p>
        </p:txBody>
      </p:sp>
      <p:sp>
        <p:nvSpPr>
          <p:cNvPr id="16" name="Würfel 15"/>
          <p:cNvSpPr/>
          <p:nvPr/>
        </p:nvSpPr>
        <p:spPr>
          <a:xfrm>
            <a:off x="141459" y="4645979"/>
            <a:ext cx="2398705" cy="1700370"/>
          </a:xfrm>
          <a:prstGeom prst="cub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138682" y="4765991"/>
            <a:ext cx="25290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New Analysis (</a:t>
            </a:r>
            <a:r>
              <a:rPr lang="de-DE" dirty="0" err="1" smtClean="0"/>
              <a:t>Milgram</a:t>
            </a:r>
            <a:r>
              <a:rPr lang="de-DE" dirty="0" smtClean="0"/>
              <a:t>)!</a:t>
            </a:r>
          </a:p>
          <a:p>
            <a:r>
              <a:rPr lang="de-DE" dirty="0" err="1" smtClean="0"/>
              <a:t>Influence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corrective</a:t>
            </a:r>
            <a:r>
              <a:rPr lang="de-DE" dirty="0" smtClean="0"/>
              <a:t> </a:t>
            </a:r>
          </a:p>
          <a:p>
            <a:r>
              <a:rPr lang="de-DE" dirty="0" err="1"/>
              <a:t>e</a:t>
            </a:r>
            <a:r>
              <a:rPr lang="de-DE" dirty="0" err="1" smtClean="0"/>
              <a:t>xperience</a:t>
            </a:r>
            <a:r>
              <a:rPr lang="de-DE" dirty="0" smtClean="0"/>
              <a:t>/</a:t>
            </a:r>
            <a:r>
              <a:rPr lang="de-DE" dirty="0" err="1" smtClean="0"/>
              <a:t>expertise</a:t>
            </a:r>
            <a:r>
              <a:rPr lang="de-DE" dirty="0" smtClean="0"/>
              <a:t> </a:t>
            </a:r>
          </a:p>
          <a:p>
            <a:r>
              <a:rPr lang="de-DE" dirty="0" smtClean="0"/>
              <a:t>upon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acceptance</a:t>
            </a:r>
            <a:endParaRPr lang="de-DE" dirty="0" smtClean="0"/>
          </a:p>
          <a:p>
            <a:r>
              <a:rPr lang="de-DE" dirty="0" err="1"/>
              <a:t>o</a:t>
            </a:r>
            <a:r>
              <a:rPr lang="de-DE" dirty="0" err="1" smtClean="0"/>
              <a:t>f</a:t>
            </a:r>
            <a:r>
              <a:rPr lang="de-DE" dirty="0" smtClean="0"/>
              <a:t> </a:t>
            </a:r>
            <a:r>
              <a:rPr lang="de-DE" dirty="0" err="1" smtClean="0"/>
              <a:t>action</a:t>
            </a:r>
            <a:r>
              <a:rPr lang="de-DE" dirty="0" smtClean="0"/>
              <a:t> / </a:t>
            </a:r>
            <a:r>
              <a:rPr lang="de-DE" dirty="0" err="1" smtClean="0"/>
              <a:t>results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961696" y="1148007"/>
            <a:ext cx="1424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{F, E, K, M} =:</a:t>
            </a:r>
            <a:endParaRPr lang="de-DE" dirty="0"/>
          </a:p>
        </p:txBody>
      </p:sp>
      <p:sp>
        <p:nvSpPr>
          <p:cNvPr id="60" name="Oval 4"/>
          <p:cNvSpPr>
            <a:spLocks noChangeArrowheads="1"/>
          </p:cNvSpPr>
          <p:nvPr/>
        </p:nvSpPr>
        <p:spPr bwMode="auto">
          <a:xfrm>
            <a:off x="5233407" y="4681281"/>
            <a:ext cx="1405742" cy="1009650"/>
          </a:xfrm>
          <a:prstGeom prst="ellipse">
            <a:avLst/>
          </a:prstGeom>
          <a:noFill/>
          <a:ln w="19050" cmpd="sng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de-DE" sz="1800">
              <a:latin typeface="Arial Black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048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9275-E5D8-9C44-9B4D-27D5F03EEA50}" type="datetime1">
              <a:rPr lang="en-GB" smtClean="0"/>
              <a:t>30/11/17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core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5F24A-5F66-0C4E-99E2-3C35D91D1DCC}" type="slidenum">
              <a:rPr lang="de-DE" smtClean="0"/>
              <a:t>3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750957" y="905564"/>
            <a:ext cx="7697304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Axioms </a:t>
            </a:r>
            <a:r>
              <a:rPr lang="en-US" b="1" dirty="0"/>
              <a:t>/ </a:t>
            </a:r>
            <a:r>
              <a:rPr lang="en-US" b="1" dirty="0" smtClean="0"/>
              <a:t>Shortcuts </a:t>
            </a:r>
            <a:r>
              <a:rPr lang="en-US" b="1" dirty="0"/>
              <a:t>/ </a:t>
            </a:r>
            <a:r>
              <a:rPr lang="en-US" b="1" dirty="0" smtClean="0"/>
              <a:t>C</a:t>
            </a:r>
            <a:r>
              <a:rPr lang="en-US" b="1" dirty="0" smtClean="0"/>
              <a:t>atchwords</a:t>
            </a:r>
            <a:endParaRPr lang="en-US" b="1" dirty="0" smtClean="0"/>
          </a:p>
          <a:p>
            <a:endParaRPr lang="en-US" dirty="0"/>
          </a:p>
          <a:p>
            <a:r>
              <a:rPr lang="en-US" dirty="0"/>
              <a:t>A0 : Universal Common Sense (</a:t>
            </a:r>
            <a:r>
              <a:rPr lang="en-US" dirty="0" err="1" smtClean="0"/>
              <a:t>Mis</a:t>
            </a:r>
            <a:r>
              <a:rPr lang="en-US" dirty="0" smtClean="0"/>
              <a:t>-Understanding</a:t>
            </a:r>
            <a:r>
              <a:rPr lang="en-US" dirty="0"/>
              <a:t>)</a:t>
            </a:r>
          </a:p>
          <a:p>
            <a:r>
              <a:rPr lang="en-US" dirty="0"/>
              <a:t>A1 : Initial Success (</a:t>
            </a:r>
            <a:r>
              <a:rPr lang="en-US" dirty="0" err="1" smtClean="0"/>
              <a:t>Mis</a:t>
            </a:r>
            <a:r>
              <a:rPr lang="en-US" dirty="0" smtClean="0"/>
              <a:t>-Interpretation</a:t>
            </a:r>
            <a:r>
              <a:rPr lang="en-US" dirty="0"/>
              <a:t>)</a:t>
            </a:r>
          </a:p>
          <a:p>
            <a:r>
              <a:rPr lang="en-US" dirty="0"/>
              <a:t>A2 : (Formal) </a:t>
            </a:r>
            <a:r>
              <a:rPr lang="en-US" dirty="0" smtClean="0"/>
              <a:t>Incompleteness (</a:t>
            </a:r>
            <a:r>
              <a:rPr lang="en-US" dirty="0" err="1" smtClean="0"/>
              <a:t>Mis</a:t>
            </a:r>
            <a:r>
              <a:rPr lang="en-US" dirty="0" smtClean="0"/>
              <a:t>-Application)</a:t>
            </a:r>
            <a:endParaRPr lang="en-US" dirty="0"/>
          </a:p>
          <a:p>
            <a:r>
              <a:rPr lang="en-US" dirty="0"/>
              <a:t>A3 : Meta-Reflection (</a:t>
            </a:r>
            <a:r>
              <a:rPr lang="en-US" dirty="0" err="1"/>
              <a:t>vs</a:t>
            </a:r>
            <a:r>
              <a:rPr lang="en-US" dirty="0"/>
              <a:t> Projection of Explanations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A4 : </a:t>
            </a:r>
            <a:r>
              <a:rPr lang="en-US" b="1" dirty="0" smtClean="0"/>
              <a:t> Local Homomorphism</a:t>
            </a:r>
          </a:p>
          <a:p>
            <a:r>
              <a:rPr lang="en-US" dirty="0"/>
              <a:t>	</a:t>
            </a:r>
            <a:r>
              <a:rPr lang="en-US" dirty="0" smtClean="0"/>
              <a:t>Meaning / Resilience /Sense Making / Systemic Thinking / </a:t>
            </a:r>
            <a:r>
              <a:rPr lang="en-US" dirty="0" err="1" smtClean="0"/>
              <a:t>Spacial</a:t>
            </a:r>
            <a:r>
              <a:rPr lang="en-US" dirty="0" smtClean="0"/>
              <a:t> 	Selection / </a:t>
            </a:r>
            <a:r>
              <a:rPr lang="en-US" dirty="0"/>
              <a:t>V</a:t>
            </a:r>
            <a:r>
              <a:rPr lang="en-US" dirty="0" smtClean="0"/>
              <a:t>alue Propositions / Stability</a:t>
            </a:r>
            <a:endParaRPr lang="en-US" dirty="0"/>
          </a:p>
        </p:txBody>
      </p:sp>
      <p:sp>
        <p:nvSpPr>
          <p:cNvPr id="2" name="Textfeld 1"/>
          <p:cNvSpPr txBox="1"/>
          <p:nvPr/>
        </p:nvSpPr>
        <p:spPr>
          <a:xfrm>
            <a:off x="773047" y="4243770"/>
            <a:ext cx="65966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Corollaries</a:t>
            </a:r>
            <a:endParaRPr lang="de-DE" b="1" dirty="0" smtClean="0"/>
          </a:p>
          <a:p>
            <a:endParaRPr lang="de-DE" dirty="0"/>
          </a:p>
          <a:p>
            <a:r>
              <a:rPr lang="de-DE" dirty="0" smtClean="0"/>
              <a:t>C1 </a:t>
            </a:r>
            <a:r>
              <a:rPr lang="de-DE" dirty="0" err="1" smtClean="0"/>
              <a:t>Explanations</a:t>
            </a:r>
            <a:r>
              <a:rPr lang="de-DE" dirty="0" smtClean="0"/>
              <a:t> == &gt; Not </a:t>
            </a:r>
            <a:r>
              <a:rPr lang="de-DE" dirty="0" err="1" smtClean="0"/>
              <a:t>literally</a:t>
            </a:r>
            <a:r>
              <a:rPr lang="de-DE" dirty="0" smtClean="0"/>
              <a:t> </a:t>
            </a:r>
            <a:r>
              <a:rPr lang="de-DE" dirty="0" err="1" smtClean="0"/>
              <a:t>action</a:t>
            </a:r>
            <a:r>
              <a:rPr lang="de-DE" dirty="0" smtClean="0"/>
              <a:t> </a:t>
            </a:r>
            <a:r>
              <a:rPr lang="de-DE" dirty="0" err="1" smtClean="0"/>
              <a:t>guiding</a:t>
            </a:r>
            <a:endParaRPr lang="de-DE" dirty="0" smtClean="0"/>
          </a:p>
          <a:p>
            <a:r>
              <a:rPr lang="de-DE" dirty="0" smtClean="0"/>
              <a:t>C2 </a:t>
            </a:r>
            <a:r>
              <a:rPr lang="de-DE" dirty="0" err="1" smtClean="0"/>
              <a:t>Routines</a:t>
            </a:r>
            <a:r>
              <a:rPr lang="de-DE" dirty="0" smtClean="0"/>
              <a:t> == &gt; Freedom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Creativity</a:t>
            </a:r>
            <a:endParaRPr lang="de-DE" dirty="0" smtClean="0"/>
          </a:p>
          <a:p>
            <a:r>
              <a:rPr lang="de-DE" dirty="0" smtClean="0"/>
              <a:t>C3 Rules  == &gt; Problem </a:t>
            </a:r>
            <a:r>
              <a:rPr lang="de-DE" dirty="0" err="1" smtClean="0"/>
              <a:t>of</a:t>
            </a:r>
            <a:r>
              <a:rPr lang="de-DE" dirty="0" smtClean="0"/>
              <a:t> all-</a:t>
            </a:r>
            <a:r>
              <a:rPr lang="de-DE" dirty="0" err="1" smtClean="0"/>
              <a:t>too</a:t>
            </a:r>
            <a:r>
              <a:rPr lang="de-DE" dirty="0" smtClean="0"/>
              <a:t>-</a:t>
            </a:r>
            <a:r>
              <a:rPr lang="de-DE" dirty="0" err="1" smtClean="0"/>
              <a:t>exactly</a:t>
            </a:r>
            <a:r>
              <a:rPr lang="de-DE" dirty="0" smtClean="0"/>
              <a:t> </a:t>
            </a:r>
            <a:r>
              <a:rPr lang="de-DE" dirty="0" err="1" smtClean="0"/>
              <a:t>applying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following</a:t>
            </a:r>
            <a:r>
              <a:rPr lang="de-DE" dirty="0" smtClean="0"/>
              <a:t> </a:t>
            </a:r>
            <a:r>
              <a:rPr lang="de-DE" dirty="0" err="1" smtClean="0"/>
              <a:t>rules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58141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8"/>
          <p:cNvSpPr/>
          <p:nvPr/>
        </p:nvSpPr>
        <p:spPr>
          <a:xfrm>
            <a:off x="4499992" y="4817045"/>
            <a:ext cx="4248472" cy="12241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23528" y="114303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23528" y="64053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TextBox 11"/>
          <p:cNvSpPr txBox="1"/>
          <p:nvPr/>
        </p:nvSpPr>
        <p:spPr>
          <a:xfrm>
            <a:off x="3117805" y="5177085"/>
            <a:ext cx="51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latin typeface="Arial Black" pitchFamily="34" charset="0"/>
              </a:rPr>
              <a:t>P</a:t>
            </a:r>
            <a:endParaRPr lang="de-DE" sz="3600" dirty="0">
              <a:latin typeface="Arial Black" pitchFamily="34" charset="0"/>
            </a:endParaRPr>
          </a:p>
        </p:txBody>
      </p:sp>
      <p:sp>
        <p:nvSpPr>
          <p:cNvPr id="9" name="TextBox 15"/>
          <p:cNvSpPr txBox="1"/>
          <p:nvPr/>
        </p:nvSpPr>
        <p:spPr>
          <a:xfrm>
            <a:off x="5364088" y="5177085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latin typeface="Arial Black" pitchFamily="34" charset="0"/>
              </a:rPr>
              <a:t>Q</a:t>
            </a:r>
          </a:p>
        </p:txBody>
      </p:sp>
      <p:cxnSp>
        <p:nvCxnSpPr>
          <p:cNvPr id="10" name="Straight Arrow Connector 17"/>
          <p:cNvCxnSpPr/>
          <p:nvPr/>
        </p:nvCxnSpPr>
        <p:spPr>
          <a:xfrm flipV="1">
            <a:off x="3347864" y="1288653"/>
            <a:ext cx="0" cy="39604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8"/>
          <p:cNvSpPr txBox="1"/>
          <p:nvPr/>
        </p:nvSpPr>
        <p:spPr>
          <a:xfrm>
            <a:off x="3143453" y="714330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latin typeface="Arial" pitchFamily="34" charset="0"/>
                <a:cs typeface="Arial" pitchFamily="34" charset="0"/>
              </a:rPr>
              <a:t>S</a:t>
            </a:r>
          </a:p>
        </p:txBody>
      </p:sp>
      <p:cxnSp>
        <p:nvCxnSpPr>
          <p:cNvPr id="12" name="Straight Arrow Connector 20"/>
          <p:cNvCxnSpPr/>
          <p:nvPr/>
        </p:nvCxnSpPr>
        <p:spPr>
          <a:xfrm>
            <a:off x="3672408" y="1072629"/>
            <a:ext cx="16916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22"/>
          <p:cNvCxnSpPr>
            <a:stCxn id="9" idx="0"/>
          </p:cNvCxnSpPr>
          <p:nvPr/>
        </p:nvCxnSpPr>
        <p:spPr>
          <a:xfrm flipV="1">
            <a:off x="5648782" y="1288653"/>
            <a:ext cx="3338" cy="38884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24"/>
          <p:cNvSpPr txBox="1"/>
          <p:nvPr/>
        </p:nvSpPr>
        <p:spPr>
          <a:xfrm>
            <a:off x="5422061" y="712589"/>
            <a:ext cx="51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latin typeface="Arial" pitchFamily="34" charset="0"/>
                <a:cs typeface="Arial" pitchFamily="34" charset="0"/>
              </a:rPr>
              <a:t>R</a:t>
            </a:r>
            <a:endParaRPr lang="de-DE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25"/>
          <p:cNvSpPr txBox="1"/>
          <p:nvPr/>
        </p:nvSpPr>
        <p:spPr>
          <a:xfrm>
            <a:off x="539552" y="765433"/>
            <a:ext cx="2078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{E, F, K, M} =:</a:t>
            </a:r>
            <a:endParaRPr lang="de-DE" dirty="0"/>
          </a:p>
        </p:txBody>
      </p:sp>
      <p:sp>
        <p:nvSpPr>
          <p:cNvPr id="16" name="TextBox 26"/>
          <p:cNvSpPr txBox="1"/>
          <p:nvPr/>
        </p:nvSpPr>
        <p:spPr>
          <a:xfrm>
            <a:off x="5868144" y="5229929"/>
            <a:ext cx="17299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/>
              <a:t>s</a:t>
            </a:r>
            <a:r>
              <a:rPr lang="de-DE" sz="2800" dirty="0" err="1" smtClean="0"/>
              <a:t>olution</a:t>
            </a:r>
            <a:r>
              <a:rPr lang="de-DE" sz="2800" dirty="0" smtClean="0"/>
              <a:t>(s)</a:t>
            </a:r>
          </a:p>
          <a:p>
            <a:endParaRPr lang="de-DE" sz="1600" b="1" dirty="0"/>
          </a:p>
        </p:txBody>
      </p:sp>
      <p:sp>
        <p:nvSpPr>
          <p:cNvPr id="17" name="TextBox 27"/>
          <p:cNvSpPr txBox="1"/>
          <p:nvPr/>
        </p:nvSpPr>
        <p:spPr>
          <a:xfrm>
            <a:off x="7536909" y="5177085"/>
            <a:ext cx="779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latin typeface="Arial Black" pitchFamily="34" charset="0"/>
              </a:rPr>
              <a:t>[1]</a:t>
            </a:r>
            <a:endParaRPr lang="de-DE" sz="3200" dirty="0">
              <a:latin typeface="Arial Black" pitchFamily="34" charset="0"/>
            </a:endParaRPr>
          </a:p>
        </p:txBody>
      </p:sp>
      <p:sp>
        <p:nvSpPr>
          <p:cNvPr id="18" name="TextBox 29"/>
          <p:cNvSpPr txBox="1"/>
          <p:nvPr/>
        </p:nvSpPr>
        <p:spPr>
          <a:xfrm>
            <a:off x="6406926" y="4817045"/>
            <a:ext cx="2392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C00000"/>
                </a:solidFill>
              </a:rPr>
              <a:t>CUSTOMER SEGMENTS</a:t>
            </a:r>
            <a:endParaRPr lang="de-DE" b="1" dirty="0">
              <a:solidFill>
                <a:srgbClr val="C00000"/>
              </a:solidFill>
            </a:endParaRPr>
          </a:p>
        </p:txBody>
      </p:sp>
      <p:sp>
        <p:nvSpPr>
          <p:cNvPr id="19" name="Rectangle 31"/>
          <p:cNvSpPr/>
          <p:nvPr/>
        </p:nvSpPr>
        <p:spPr>
          <a:xfrm>
            <a:off x="2987824" y="1322221"/>
            <a:ext cx="3096344" cy="34948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tangle 32"/>
          <p:cNvSpPr/>
          <p:nvPr/>
        </p:nvSpPr>
        <p:spPr>
          <a:xfrm>
            <a:off x="6084168" y="2944837"/>
            <a:ext cx="2664296" cy="18722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tangle 33"/>
          <p:cNvSpPr/>
          <p:nvPr/>
        </p:nvSpPr>
        <p:spPr>
          <a:xfrm>
            <a:off x="6082125" y="1325199"/>
            <a:ext cx="2664296" cy="16196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Box 35"/>
          <p:cNvSpPr txBox="1"/>
          <p:nvPr/>
        </p:nvSpPr>
        <p:spPr>
          <a:xfrm>
            <a:off x="6018296" y="4447713"/>
            <a:ext cx="2845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FF0000"/>
                </a:solidFill>
              </a:rPr>
              <a:t>CUSTOMER RELATIONSHIPS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23" name="TextBox 36"/>
          <p:cNvSpPr txBox="1"/>
          <p:nvPr/>
        </p:nvSpPr>
        <p:spPr>
          <a:xfrm>
            <a:off x="6876256" y="3376885"/>
            <a:ext cx="779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latin typeface="Arial Black" pitchFamily="34" charset="0"/>
              </a:rPr>
              <a:t>[4]</a:t>
            </a:r>
            <a:endParaRPr lang="de-DE" sz="3200" dirty="0">
              <a:latin typeface="Arial Black" pitchFamily="34" charset="0"/>
            </a:endParaRPr>
          </a:p>
        </p:txBody>
      </p:sp>
      <p:sp>
        <p:nvSpPr>
          <p:cNvPr id="24" name="TextBox 37"/>
          <p:cNvSpPr txBox="1"/>
          <p:nvPr/>
        </p:nvSpPr>
        <p:spPr>
          <a:xfrm>
            <a:off x="8039997" y="3376885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latin typeface="Arial Black" pitchFamily="34" charset="0"/>
              </a:rPr>
              <a:t>F</a:t>
            </a:r>
          </a:p>
        </p:txBody>
      </p:sp>
      <p:sp>
        <p:nvSpPr>
          <p:cNvPr id="25" name="TextBox 39"/>
          <p:cNvSpPr txBox="1"/>
          <p:nvPr/>
        </p:nvSpPr>
        <p:spPr>
          <a:xfrm>
            <a:off x="4080525" y="1792709"/>
            <a:ext cx="851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latin typeface="Arial Black" pitchFamily="34" charset="0"/>
              </a:rPr>
              <a:t>[2]</a:t>
            </a:r>
            <a:endParaRPr lang="de-DE" sz="3600" dirty="0">
              <a:latin typeface="Arial Black" pitchFamily="34" charset="0"/>
            </a:endParaRPr>
          </a:p>
        </p:txBody>
      </p:sp>
      <p:sp>
        <p:nvSpPr>
          <p:cNvPr id="26" name="TextBox 40"/>
          <p:cNvSpPr txBox="1"/>
          <p:nvPr/>
        </p:nvSpPr>
        <p:spPr>
          <a:xfrm>
            <a:off x="3335591" y="1504677"/>
            <a:ext cx="2460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VALUE PROPOSITION(S)</a:t>
            </a:r>
            <a:endParaRPr lang="de-DE" dirty="0"/>
          </a:p>
        </p:txBody>
      </p:sp>
      <p:sp>
        <p:nvSpPr>
          <p:cNvPr id="27" name="TextBox 41"/>
          <p:cNvSpPr txBox="1"/>
          <p:nvPr/>
        </p:nvSpPr>
        <p:spPr>
          <a:xfrm>
            <a:off x="3502045" y="2493625"/>
            <a:ext cx="2222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5th DISCIPLIN</a:t>
            </a:r>
            <a:endParaRPr lang="de-DE" sz="2800" b="1" dirty="0"/>
          </a:p>
        </p:txBody>
      </p:sp>
      <p:sp>
        <p:nvSpPr>
          <p:cNvPr id="28" name="TextBox 42"/>
          <p:cNvSpPr txBox="1"/>
          <p:nvPr/>
        </p:nvSpPr>
        <p:spPr>
          <a:xfrm>
            <a:off x="3419872" y="2944837"/>
            <a:ext cx="2160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(SYSTEMS THINKING)</a:t>
            </a:r>
          </a:p>
          <a:p>
            <a:pPr algn="ctr"/>
            <a:r>
              <a:rPr lang="de-DE" dirty="0" smtClean="0"/>
              <a:t>Peter Senge</a:t>
            </a:r>
            <a:endParaRPr lang="de-DE" dirty="0"/>
          </a:p>
        </p:txBody>
      </p:sp>
      <p:sp>
        <p:nvSpPr>
          <p:cNvPr id="29" name="TextBox 43"/>
          <p:cNvSpPr txBox="1"/>
          <p:nvPr/>
        </p:nvSpPr>
        <p:spPr>
          <a:xfrm>
            <a:off x="6171103" y="2837367"/>
            <a:ext cx="2416046" cy="6771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shared vision/meaning/</a:t>
            </a:r>
          </a:p>
          <a:p>
            <a:pPr algn="ctr"/>
            <a:r>
              <a:rPr lang="de-DE" sz="2000" b="1" dirty="0">
                <a:solidFill>
                  <a:srgbClr val="FF0000"/>
                </a:solidFill>
              </a:rPr>
              <a:t>k</a:t>
            </a:r>
            <a:r>
              <a:rPr lang="de-DE" sz="2000" b="1" dirty="0" smtClean="0">
                <a:solidFill>
                  <a:srgbClr val="FF0000"/>
                </a:solidFill>
              </a:rPr>
              <a:t>in-selection</a:t>
            </a:r>
            <a:endParaRPr lang="de-DE" sz="2000" b="1" dirty="0">
              <a:solidFill>
                <a:srgbClr val="FF0000"/>
              </a:solidFill>
            </a:endParaRPr>
          </a:p>
        </p:txBody>
      </p:sp>
      <p:sp>
        <p:nvSpPr>
          <p:cNvPr id="30" name="TextBox 44"/>
          <p:cNvSpPr txBox="1"/>
          <p:nvPr/>
        </p:nvSpPr>
        <p:spPr>
          <a:xfrm>
            <a:off x="6300192" y="4024957"/>
            <a:ext cx="2085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err="1" smtClean="0"/>
              <a:t>user</a:t>
            </a:r>
            <a:r>
              <a:rPr lang="de-DE" i="1" dirty="0" smtClean="0"/>
              <a:t>/</a:t>
            </a:r>
            <a:r>
              <a:rPr lang="de-DE" i="1" dirty="0" err="1" smtClean="0"/>
              <a:t>folk</a:t>
            </a:r>
            <a:r>
              <a:rPr lang="de-DE" i="1" dirty="0" smtClean="0"/>
              <a:t> </a:t>
            </a:r>
            <a:r>
              <a:rPr lang="de-DE" i="1" dirty="0" err="1" smtClean="0"/>
              <a:t>knowledge</a:t>
            </a:r>
            <a:endParaRPr lang="de-DE" i="1" dirty="0"/>
          </a:p>
        </p:txBody>
      </p:sp>
      <p:sp>
        <p:nvSpPr>
          <p:cNvPr id="31" name="TextBox 45"/>
          <p:cNvSpPr txBox="1"/>
          <p:nvPr/>
        </p:nvSpPr>
        <p:spPr>
          <a:xfrm>
            <a:off x="6683358" y="2575505"/>
            <a:ext cx="1063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FF0000"/>
                </a:solidFill>
              </a:rPr>
              <a:t>CHANELS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32" name="TextBox 46"/>
          <p:cNvSpPr txBox="1"/>
          <p:nvPr/>
        </p:nvSpPr>
        <p:spPr>
          <a:xfrm>
            <a:off x="6888963" y="1720701"/>
            <a:ext cx="779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latin typeface="Arial Black" pitchFamily="34" charset="0"/>
              </a:rPr>
              <a:t>[3]</a:t>
            </a:r>
            <a:endParaRPr lang="de-DE" sz="3200" dirty="0">
              <a:latin typeface="Arial Black" pitchFamily="34" charset="0"/>
            </a:endParaRPr>
          </a:p>
        </p:txBody>
      </p:sp>
      <p:sp>
        <p:nvSpPr>
          <p:cNvPr id="33" name="TextBox 47"/>
          <p:cNvSpPr txBox="1"/>
          <p:nvPr/>
        </p:nvSpPr>
        <p:spPr>
          <a:xfrm>
            <a:off x="6290391" y="1197967"/>
            <a:ext cx="1903085" cy="6771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p</a:t>
            </a:r>
            <a:r>
              <a:rPr lang="de-DE" dirty="0" smtClean="0"/>
              <a:t>ersonal mastery/ </a:t>
            </a:r>
          </a:p>
          <a:p>
            <a:pPr algn="ctr"/>
            <a:r>
              <a:rPr lang="de-DE" sz="2000" b="1" dirty="0" err="1" smtClean="0">
                <a:solidFill>
                  <a:srgbClr val="FF0000"/>
                </a:solidFill>
              </a:rPr>
              <a:t>reputation</a:t>
            </a:r>
            <a:endParaRPr lang="de-DE" sz="2000" b="1" dirty="0">
              <a:solidFill>
                <a:srgbClr val="FF0000"/>
              </a:solidFill>
            </a:endParaRPr>
          </a:p>
        </p:txBody>
      </p:sp>
      <p:sp>
        <p:nvSpPr>
          <p:cNvPr id="34" name="TextBox 48"/>
          <p:cNvSpPr txBox="1"/>
          <p:nvPr/>
        </p:nvSpPr>
        <p:spPr>
          <a:xfrm>
            <a:off x="6117296" y="2224757"/>
            <a:ext cx="2703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err="1"/>
              <a:t>e</a:t>
            </a:r>
            <a:r>
              <a:rPr lang="de-DE" i="1" dirty="0" err="1" smtClean="0"/>
              <a:t>xpertise</a:t>
            </a:r>
            <a:r>
              <a:rPr lang="de-DE" i="1" dirty="0" smtClean="0"/>
              <a:t> (</a:t>
            </a:r>
            <a:r>
              <a:rPr lang="de-DE" i="1" dirty="0" err="1" smtClean="0"/>
              <a:t>communication</a:t>
            </a:r>
            <a:r>
              <a:rPr lang="de-DE" i="1" dirty="0" smtClean="0"/>
              <a:t>)</a:t>
            </a:r>
            <a:endParaRPr lang="de-DE" i="1" dirty="0"/>
          </a:p>
        </p:txBody>
      </p:sp>
      <p:sp>
        <p:nvSpPr>
          <p:cNvPr id="35" name="TextBox 49"/>
          <p:cNvSpPr txBox="1"/>
          <p:nvPr/>
        </p:nvSpPr>
        <p:spPr>
          <a:xfrm rot="5400000">
            <a:off x="7638545" y="3046644"/>
            <a:ext cx="2589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KNOW HOW / EMOTIONS</a:t>
            </a:r>
            <a:endParaRPr lang="de-DE" dirty="0"/>
          </a:p>
        </p:txBody>
      </p:sp>
      <p:sp>
        <p:nvSpPr>
          <p:cNvPr id="36" name="TextBox 50"/>
          <p:cNvSpPr txBox="1"/>
          <p:nvPr/>
        </p:nvSpPr>
        <p:spPr>
          <a:xfrm rot="16200000">
            <a:off x="-1217700" y="2973899"/>
            <a:ext cx="2731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KNOW WHAT / COGNITION</a:t>
            </a:r>
            <a:endParaRPr lang="de-DE" dirty="0"/>
          </a:p>
        </p:txBody>
      </p:sp>
      <p:sp>
        <p:nvSpPr>
          <p:cNvPr id="37" name="TextBox 51"/>
          <p:cNvSpPr txBox="1"/>
          <p:nvPr/>
        </p:nvSpPr>
        <p:spPr>
          <a:xfrm>
            <a:off x="8014349" y="1720701"/>
            <a:ext cx="51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latin typeface="Arial Black" pitchFamily="34" charset="0"/>
              </a:rPr>
              <a:t>E</a:t>
            </a:r>
            <a:endParaRPr lang="de-DE" sz="3600" dirty="0">
              <a:latin typeface="Arial Black" pitchFamily="34" charset="0"/>
            </a:endParaRPr>
          </a:p>
        </p:txBody>
      </p:sp>
      <p:sp>
        <p:nvSpPr>
          <p:cNvPr id="38" name="Rectangle 52"/>
          <p:cNvSpPr/>
          <p:nvPr/>
        </p:nvSpPr>
        <p:spPr>
          <a:xfrm>
            <a:off x="323528" y="1322221"/>
            <a:ext cx="2664296" cy="16226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tangle 55"/>
          <p:cNvSpPr/>
          <p:nvPr/>
        </p:nvSpPr>
        <p:spPr>
          <a:xfrm>
            <a:off x="323528" y="2944837"/>
            <a:ext cx="2664296" cy="18722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tangle 61"/>
          <p:cNvSpPr/>
          <p:nvPr/>
        </p:nvSpPr>
        <p:spPr>
          <a:xfrm>
            <a:off x="323528" y="4817045"/>
            <a:ext cx="4176464" cy="12241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tangle 62"/>
          <p:cNvSpPr/>
          <p:nvPr/>
        </p:nvSpPr>
        <p:spPr>
          <a:xfrm>
            <a:off x="4499992" y="98085"/>
            <a:ext cx="4248472" cy="12241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tangle 63"/>
          <p:cNvSpPr/>
          <p:nvPr/>
        </p:nvSpPr>
        <p:spPr>
          <a:xfrm>
            <a:off x="323528" y="98085"/>
            <a:ext cx="4176464" cy="12241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TextBox 64"/>
          <p:cNvSpPr txBox="1"/>
          <p:nvPr/>
        </p:nvSpPr>
        <p:spPr>
          <a:xfrm>
            <a:off x="2555776" y="714330"/>
            <a:ext cx="723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latin typeface="Arial Black" pitchFamily="34" charset="0"/>
              </a:rPr>
              <a:t>H;</a:t>
            </a:r>
            <a:endParaRPr lang="de-DE" sz="3600" dirty="0">
              <a:latin typeface="Arial Black" pitchFamily="34" charset="0"/>
            </a:endParaRPr>
          </a:p>
        </p:txBody>
      </p:sp>
      <p:sp>
        <p:nvSpPr>
          <p:cNvPr id="44" name="TextBox 65"/>
          <p:cNvSpPr txBox="1"/>
          <p:nvPr/>
        </p:nvSpPr>
        <p:spPr>
          <a:xfrm>
            <a:off x="323528" y="208533"/>
            <a:ext cx="1872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800000"/>
                </a:solidFill>
              </a:rPr>
              <a:t>COST STRUCTURE</a:t>
            </a:r>
            <a:endParaRPr lang="de-DE" b="1" dirty="0">
              <a:solidFill>
                <a:srgbClr val="800000"/>
              </a:solidFill>
            </a:endParaRPr>
          </a:p>
        </p:txBody>
      </p:sp>
      <p:sp>
        <p:nvSpPr>
          <p:cNvPr id="45" name="TextBox 66"/>
          <p:cNvSpPr txBox="1"/>
          <p:nvPr/>
        </p:nvSpPr>
        <p:spPr>
          <a:xfrm>
            <a:off x="6732240" y="208533"/>
            <a:ext cx="2060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800000"/>
                </a:solidFill>
              </a:rPr>
              <a:t>REVENUE STREAMS</a:t>
            </a:r>
            <a:endParaRPr lang="de-DE" b="1" dirty="0">
              <a:solidFill>
                <a:srgbClr val="800000"/>
              </a:solidFill>
            </a:endParaRPr>
          </a:p>
        </p:txBody>
      </p:sp>
      <p:sp>
        <p:nvSpPr>
          <p:cNvPr id="46" name="TextBox 67"/>
          <p:cNvSpPr txBox="1"/>
          <p:nvPr/>
        </p:nvSpPr>
        <p:spPr>
          <a:xfrm>
            <a:off x="6012160" y="136525"/>
            <a:ext cx="779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latin typeface="Arial Black" pitchFamily="34" charset="0"/>
              </a:rPr>
              <a:t>[5]</a:t>
            </a:r>
            <a:endParaRPr lang="de-DE" sz="3200" dirty="0">
              <a:latin typeface="Arial Black" pitchFamily="34" charset="0"/>
            </a:endParaRPr>
          </a:p>
        </p:txBody>
      </p:sp>
      <p:sp>
        <p:nvSpPr>
          <p:cNvPr id="47" name="TextBox 68"/>
          <p:cNvSpPr txBox="1"/>
          <p:nvPr/>
        </p:nvSpPr>
        <p:spPr>
          <a:xfrm>
            <a:off x="2064301" y="136525"/>
            <a:ext cx="779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latin typeface="Arial Black" pitchFamily="34" charset="0"/>
              </a:rPr>
              <a:t>[9]</a:t>
            </a:r>
            <a:endParaRPr lang="de-DE" sz="3200" dirty="0">
              <a:latin typeface="Arial Black" pitchFamily="34" charset="0"/>
            </a:endParaRPr>
          </a:p>
        </p:txBody>
      </p:sp>
      <p:sp>
        <p:nvSpPr>
          <p:cNvPr id="48" name="TextBox 69"/>
          <p:cNvSpPr txBox="1"/>
          <p:nvPr/>
        </p:nvSpPr>
        <p:spPr>
          <a:xfrm>
            <a:off x="323528" y="4817045"/>
            <a:ext cx="204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800000"/>
                </a:solidFill>
              </a:rPr>
              <a:t>KEY PARTNERSHIPS</a:t>
            </a:r>
            <a:endParaRPr lang="de-DE" b="1" dirty="0">
              <a:solidFill>
                <a:srgbClr val="800000"/>
              </a:solidFill>
            </a:endParaRPr>
          </a:p>
        </p:txBody>
      </p:sp>
      <p:sp>
        <p:nvSpPr>
          <p:cNvPr id="49" name="TextBox 70"/>
          <p:cNvSpPr txBox="1"/>
          <p:nvPr/>
        </p:nvSpPr>
        <p:spPr>
          <a:xfrm>
            <a:off x="611560" y="5177085"/>
            <a:ext cx="779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latin typeface="Arial Black" pitchFamily="34" charset="0"/>
              </a:rPr>
              <a:t>[8]</a:t>
            </a:r>
            <a:endParaRPr lang="de-DE" sz="3200" dirty="0">
              <a:latin typeface="Arial Black" pitchFamily="34" charset="0"/>
            </a:endParaRPr>
          </a:p>
        </p:txBody>
      </p:sp>
      <p:sp>
        <p:nvSpPr>
          <p:cNvPr id="50" name="TextBox 71"/>
          <p:cNvSpPr txBox="1"/>
          <p:nvPr/>
        </p:nvSpPr>
        <p:spPr>
          <a:xfrm>
            <a:off x="1403648" y="5177085"/>
            <a:ext cx="1777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/>
              <a:t>problem</a:t>
            </a:r>
            <a:r>
              <a:rPr lang="de-DE" sz="2800" dirty="0" smtClean="0"/>
              <a:t>(s)</a:t>
            </a:r>
            <a:endParaRPr lang="de-DE" sz="2800" dirty="0"/>
          </a:p>
        </p:txBody>
      </p:sp>
      <p:sp>
        <p:nvSpPr>
          <p:cNvPr id="51" name="TextBox 72"/>
          <p:cNvSpPr txBox="1"/>
          <p:nvPr/>
        </p:nvSpPr>
        <p:spPr>
          <a:xfrm>
            <a:off x="1331640" y="1648693"/>
            <a:ext cx="779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latin typeface="Arial Black" pitchFamily="34" charset="0"/>
              </a:rPr>
              <a:t>[6]</a:t>
            </a:r>
            <a:endParaRPr lang="de-DE" sz="3200" dirty="0">
              <a:latin typeface="Arial Black" pitchFamily="34" charset="0"/>
            </a:endParaRPr>
          </a:p>
        </p:txBody>
      </p:sp>
      <p:sp>
        <p:nvSpPr>
          <p:cNvPr id="52" name="TextBox 73"/>
          <p:cNvSpPr txBox="1"/>
          <p:nvPr/>
        </p:nvSpPr>
        <p:spPr>
          <a:xfrm>
            <a:off x="1416229" y="3304877"/>
            <a:ext cx="779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latin typeface="Arial Black" pitchFamily="34" charset="0"/>
              </a:rPr>
              <a:t>[7]</a:t>
            </a:r>
            <a:endParaRPr lang="de-DE" sz="3200" dirty="0">
              <a:latin typeface="Arial Black" pitchFamily="34" charset="0"/>
            </a:endParaRPr>
          </a:p>
        </p:txBody>
      </p:sp>
      <p:sp>
        <p:nvSpPr>
          <p:cNvPr id="53" name="TextBox 74"/>
          <p:cNvSpPr txBox="1"/>
          <p:nvPr/>
        </p:nvSpPr>
        <p:spPr>
          <a:xfrm>
            <a:off x="395536" y="1650434"/>
            <a:ext cx="620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latin typeface="Arial Black" pitchFamily="34" charset="0"/>
              </a:rPr>
              <a:t>M</a:t>
            </a:r>
            <a:endParaRPr lang="de-DE" sz="3600" dirty="0">
              <a:latin typeface="Arial Black" pitchFamily="34" charset="0"/>
            </a:endParaRPr>
          </a:p>
        </p:txBody>
      </p:sp>
      <p:sp>
        <p:nvSpPr>
          <p:cNvPr id="54" name="TextBox 75"/>
          <p:cNvSpPr txBox="1"/>
          <p:nvPr/>
        </p:nvSpPr>
        <p:spPr>
          <a:xfrm>
            <a:off x="395536" y="3304877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latin typeface="Arial Black" pitchFamily="34" charset="0"/>
              </a:rPr>
              <a:t>K</a:t>
            </a:r>
            <a:endParaRPr lang="de-DE" sz="3600" dirty="0">
              <a:latin typeface="Arial Black" pitchFamily="34" charset="0"/>
            </a:endParaRPr>
          </a:p>
        </p:txBody>
      </p:sp>
      <p:sp>
        <p:nvSpPr>
          <p:cNvPr id="55" name="TextBox 76"/>
          <p:cNvSpPr txBox="1"/>
          <p:nvPr/>
        </p:nvSpPr>
        <p:spPr>
          <a:xfrm>
            <a:off x="600518" y="1197967"/>
            <a:ext cx="2264186" cy="6771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m</a:t>
            </a:r>
            <a:r>
              <a:rPr lang="de-DE" dirty="0" smtClean="0"/>
              <a:t>ental models/ </a:t>
            </a:r>
          </a:p>
          <a:p>
            <a:pPr algn="ctr"/>
            <a:r>
              <a:rPr lang="de-DE" sz="2000" b="1" dirty="0" err="1" smtClean="0">
                <a:solidFill>
                  <a:srgbClr val="FF0000"/>
                </a:solidFill>
              </a:rPr>
              <a:t>multilevel</a:t>
            </a:r>
            <a:r>
              <a:rPr lang="de-DE" sz="2000" b="1" dirty="0" smtClean="0">
                <a:solidFill>
                  <a:srgbClr val="FF0000"/>
                </a:solidFill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</a:rPr>
              <a:t>selection</a:t>
            </a:r>
            <a:endParaRPr lang="de-DE" sz="2000" b="1" dirty="0">
              <a:solidFill>
                <a:srgbClr val="FF0000"/>
              </a:solidFill>
            </a:endParaRPr>
          </a:p>
        </p:txBody>
      </p:sp>
      <p:sp>
        <p:nvSpPr>
          <p:cNvPr id="56" name="TextBox 77"/>
          <p:cNvSpPr txBox="1"/>
          <p:nvPr/>
        </p:nvSpPr>
        <p:spPr>
          <a:xfrm>
            <a:off x="356733" y="2952329"/>
            <a:ext cx="2639064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t</a:t>
            </a:r>
            <a:r>
              <a:rPr lang="de-DE" dirty="0" smtClean="0"/>
              <a:t>eam learning/</a:t>
            </a:r>
            <a:r>
              <a:rPr lang="de-DE" sz="2000" b="1" dirty="0" smtClean="0">
                <a:solidFill>
                  <a:srgbClr val="FF0000"/>
                </a:solidFill>
              </a:rPr>
              <a:t>repetition</a:t>
            </a:r>
            <a:endParaRPr lang="de-DE" sz="2000" b="1" dirty="0">
              <a:solidFill>
                <a:srgbClr val="FF0000"/>
              </a:solidFill>
            </a:endParaRPr>
          </a:p>
        </p:txBody>
      </p:sp>
      <p:sp>
        <p:nvSpPr>
          <p:cNvPr id="57" name="Right Arrow 14"/>
          <p:cNvSpPr/>
          <p:nvPr/>
        </p:nvSpPr>
        <p:spPr>
          <a:xfrm>
            <a:off x="3887416" y="5249093"/>
            <a:ext cx="126064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TextBox 78"/>
          <p:cNvSpPr txBox="1"/>
          <p:nvPr/>
        </p:nvSpPr>
        <p:spPr>
          <a:xfrm>
            <a:off x="723422" y="3871649"/>
            <a:ext cx="2211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i="1" dirty="0" err="1" smtClean="0"/>
              <a:t>routines</a:t>
            </a:r>
            <a:r>
              <a:rPr lang="de-DE" i="1" dirty="0" smtClean="0"/>
              <a:t>/</a:t>
            </a:r>
            <a:r>
              <a:rPr lang="de-DE" i="1" dirty="0" err="1" smtClean="0"/>
              <a:t>rules</a:t>
            </a:r>
            <a:r>
              <a:rPr lang="de-DE" i="1" dirty="0" smtClean="0"/>
              <a:t> / </a:t>
            </a:r>
          </a:p>
          <a:p>
            <a:pPr algn="ctr"/>
            <a:r>
              <a:rPr lang="de-DE" i="1" dirty="0" err="1" smtClean="0"/>
              <a:t>regulations</a:t>
            </a:r>
            <a:r>
              <a:rPr lang="de-DE" i="1" dirty="0" smtClean="0"/>
              <a:t>/</a:t>
            </a:r>
            <a:r>
              <a:rPr lang="de-DE" i="1" dirty="0" err="1" smtClean="0"/>
              <a:t>heuristics</a:t>
            </a:r>
            <a:endParaRPr lang="de-DE" i="1" dirty="0"/>
          </a:p>
        </p:txBody>
      </p:sp>
      <p:sp>
        <p:nvSpPr>
          <p:cNvPr id="59" name="TextBox 79"/>
          <p:cNvSpPr txBox="1"/>
          <p:nvPr/>
        </p:nvSpPr>
        <p:spPr>
          <a:xfrm>
            <a:off x="877772" y="4447713"/>
            <a:ext cx="1629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FF0000"/>
                </a:solidFill>
              </a:rPr>
              <a:t>KEY ACTIVITIES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60" name="TextBox 80"/>
          <p:cNvSpPr txBox="1"/>
          <p:nvPr/>
        </p:nvSpPr>
        <p:spPr>
          <a:xfrm>
            <a:off x="815091" y="2606095"/>
            <a:ext cx="1727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FF0000"/>
                </a:solidFill>
              </a:rPr>
              <a:t>KEY RESOURCES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61" name="TextBox 81"/>
          <p:cNvSpPr txBox="1"/>
          <p:nvPr/>
        </p:nvSpPr>
        <p:spPr>
          <a:xfrm>
            <a:off x="3411556" y="3952949"/>
            <a:ext cx="212099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dirty="0" err="1" smtClean="0"/>
              <a:t>Measures</a:t>
            </a:r>
            <a:r>
              <a:rPr lang="de-DE" sz="2800" dirty="0" smtClean="0"/>
              <a:t> </a:t>
            </a:r>
            <a:r>
              <a:rPr lang="de-DE" sz="2800" dirty="0" err="1" smtClean="0"/>
              <a:t>for</a:t>
            </a:r>
            <a:r>
              <a:rPr lang="de-DE" sz="2800" dirty="0" smtClean="0"/>
              <a:t> </a:t>
            </a:r>
          </a:p>
          <a:p>
            <a:pPr algn="ctr"/>
            <a:r>
              <a:rPr lang="de-DE" sz="2800" dirty="0"/>
              <a:t>(</a:t>
            </a:r>
            <a:r>
              <a:rPr lang="de-DE" sz="2800" dirty="0" err="1" smtClean="0"/>
              <a:t>corrective</a:t>
            </a:r>
            <a:r>
              <a:rPr lang="de-DE" sz="2800" dirty="0" smtClean="0"/>
              <a:t>) </a:t>
            </a:r>
          </a:p>
          <a:p>
            <a:pPr algn="ctr"/>
            <a:r>
              <a:rPr lang="de-DE" sz="2800" dirty="0" err="1" smtClean="0"/>
              <a:t>acting</a:t>
            </a:r>
            <a:endParaRPr lang="de-DE" sz="2800" dirty="0"/>
          </a:p>
        </p:txBody>
      </p:sp>
      <p:sp>
        <p:nvSpPr>
          <p:cNvPr id="62" name="TextBox 82"/>
          <p:cNvSpPr txBox="1"/>
          <p:nvPr/>
        </p:nvSpPr>
        <p:spPr>
          <a:xfrm>
            <a:off x="321902" y="2080741"/>
            <a:ext cx="2737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i="1" dirty="0" smtClean="0"/>
              <a:t>meta-</a:t>
            </a:r>
            <a:r>
              <a:rPr lang="de-DE" i="1" dirty="0" err="1" smtClean="0"/>
              <a:t>knowledge</a:t>
            </a:r>
            <a:r>
              <a:rPr lang="de-DE" i="1" dirty="0" smtClean="0"/>
              <a:t>/</a:t>
            </a:r>
            <a:r>
              <a:rPr lang="de-DE" i="1" dirty="0" err="1" smtClean="0"/>
              <a:t>structure</a:t>
            </a:r>
            <a:r>
              <a:rPr lang="de-DE" i="1" dirty="0" smtClean="0"/>
              <a:t> </a:t>
            </a:r>
          </a:p>
          <a:p>
            <a:pPr algn="ctr"/>
            <a:r>
              <a:rPr lang="de-DE" i="1" dirty="0" err="1" smtClean="0"/>
              <a:t>models</a:t>
            </a:r>
            <a:r>
              <a:rPr lang="de-DE" i="1" dirty="0" smtClean="0"/>
              <a:t>/</a:t>
            </a:r>
            <a:r>
              <a:rPr lang="de-DE" i="1" dirty="0" err="1" smtClean="0"/>
              <a:t>explanations</a:t>
            </a:r>
            <a:endParaRPr lang="de-DE" i="1" dirty="0"/>
          </a:p>
        </p:txBody>
      </p:sp>
      <p:sp>
        <p:nvSpPr>
          <p:cNvPr id="63" name="Slide Number Placeholder 60"/>
          <p:cNvSpPr txBox="1">
            <a:spLocks/>
          </p:cNvSpPr>
          <p:nvPr/>
        </p:nvSpPr>
        <p:spPr>
          <a:xfrm>
            <a:off x="5750768" y="6232227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93C79A-84A1-4612-82F9-77AE9BD2A4B0}" type="slidenum">
              <a:rPr lang="de-DE" smtClean="0"/>
              <a:pPr/>
              <a:t>30</a:t>
            </a:fld>
            <a:endParaRPr lang="de-DE"/>
          </a:p>
        </p:txBody>
      </p:sp>
      <p:sp>
        <p:nvSpPr>
          <p:cNvPr id="64" name="TextBox 83"/>
          <p:cNvSpPr txBox="1"/>
          <p:nvPr/>
        </p:nvSpPr>
        <p:spPr>
          <a:xfrm>
            <a:off x="3641370" y="712589"/>
            <a:ext cx="1578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argumentation</a:t>
            </a:r>
            <a:endParaRPr lang="de-DE" dirty="0"/>
          </a:p>
        </p:txBody>
      </p:sp>
      <p:sp>
        <p:nvSpPr>
          <p:cNvPr id="65" name="Oval 64"/>
          <p:cNvSpPr/>
          <p:nvPr/>
        </p:nvSpPr>
        <p:spPr>
          <a:xfrm>
            <a:off x="1416229" y="5075460"/>
            <a:ext cx="2256179" cy="8217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65"/>
          <p:cNvSpPr/>
          <p:nvPr/>
        </p:nvSpPr>
        <p:spPr>
          <a:xfrm>
            <a:off x="5340157" y="5105077"/>
            <a:ext cx="2256179" cy="8217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7" name="Straight Connector 3"/>
          <p:cNvCxnSpPr/>
          <p:nvPr/>
        </p:nvCxnSpPr>
        <p:spPr>
          <a:xfrm flipV="1">
            <a:off x="1859121" y="1464027"/>
            <a:ext cx="1488743" cy="3785066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5"/>
          <p:cNvCxnSpPr/>
          <p:nvPr/>
        </p:nvCxnSpPr>
        <p:spPr>
          <a:xfrm flipH="1" flipV="1">
            <a:off x="3351060" y="1432670"/>
            <a:ext cx="178422" cy="3905274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9"/>
          <p:cNvCxnSpPr/>
          <p:nvPr/>
        </p:nvCxnSpPr>
        <p:spPr>
          <a:xfrm>
            <a:off x="5652120" y="1423377"/>
            <a:ext cx="1694803" cy="3914567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12"/>
          <p:cNvCxnSpPr/>
          <p:nvPr/>
        </p:nvCxnSpPr>
        <p:spPr>
          <a:xfrm flipH="1">
            <a:off x="5422061" y="1432669"/>
            <a:ext cx="226720" cy="3905275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Down Arrow 16"/>
          <p:cNvSpPr/>
          <p:nvPr/>
        </p:nvSpPr>
        <p:spPr>
          <a:xfrm rot="4159611">
            <a:off x="4305958" y="557853"/>
            <a:ext cx="497076" cy="4621602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Down Arrow 85"/>
          <p:cNvSpPr/>
          <p:nvPr/>
        </p:nvSpPr>
        <p:spPr>
          <a:xfrm rot="5400000">
            <a:off x="4339308" y="1507541"/>
            <a:ext cx="497076" cy="4379780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Textfeld 71"/>
          <p:cNvSpPr txBox="1"/>
          <p:nvPr/>
        </p:nvSpPr>
        <p:spPr>
          <a:xfrm>
            <a:off x="3749366" y="5552015"/>
            <a:ext cx="1343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/>
              <a:t>Causality</a:t>
            </a:r>
            <a:endParaRPr lang="de-DE" sz="2400" b="1" dirty="0"/>
          </a:p>
        </p:txBody>
      </p:sp>
      <p:sp>
        <p:nvSpPr>
          <p:cNvPr id="74" name="Textfeld 72"/>
          <p:cNvSpPr txBox="1"/>
          <p:nvPr/>
        </p:nvSpPr>
        <p:spPr>
          <a:xfrm>
            <a:off x="3455739" y="303768"/>
            <a:ext cx="1985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/>
              <a:t>Conditionality</a:t>
            </a:r>
            <a:endParaRPr lang="de-DE" sz="2400" b="1" dirty="0"/>
          </a:p>
        </p:txBody>
      </p:sp>
      <p:sp>
        <p:nvSpPr>
          <p:cNvPr id="75" name="Textfeld 74"/>
          <p:cNvSpPr txBox="1"/>
          <p:nvPr/>
        </p:nvSpPr>
        <p:spPr>
          <a:xfrm>
            <a:off x="3589578" y="2272729"/>
            <a:ext cx="2065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FF0000"/>
                </a:solidFill>
              </a:rPr>
              <a:t>(</a:t>
            </a:r>
            <a:r>
              <a:rPr lang="de-DE" sz="2000" b="1" dirty="0" err="1" smtClean="0">
                <a:solidFill>
                  <a:srgbClr val="FF0000"/>
                </a:solidFill>
              </a:rPr>
              <a:t>spatial</a:t>
            </a:r>
            <a:r>
              <a:rPr lang="de-DE" sz="2000" b="1" dirty="0" smtClean="0">
                <a:solidFill>
                  <a:srgbClr val="FF0000"/>
                </a:solidFill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</a:rPr>
              <a:t>selection</a:t>
            </a:r>
            <a:r>
              <a:rPr lang="de-DE" sz="2000" b="1" dirty="0" smtClean="0">
                <a:solidFill>
                  <a:srgbClr val="FF0000"/>
                </a:solidFill>
              </a:rPr>
              <a:t>)</a:t>
            </a:r>
            <a:endParaRPr lang="de-DE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768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  <p:bldP spid="11" grpId="0"/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 animBg="1"/>
      <p:bldP spid="30" grpId="0"/>
      <p:bldP spid="31" grpId="0"/>
      <p:bldP spid="32" grpId="0"/>
      <p:bldP spid="33" grpId="0" animBg="1"/>
      <p:bldP spid="34" grpId="0"/>
      <p:bldP spid="35" grpId="0"/>
      <p:bldP spid="36" grpId="0"/>
      <p:bldP spid="37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 animBg="1"/>
      <p:bldP spid="56" grpId="0" animBg="1"/>
      <p:bldP spid="57" grpId="0" animBg="1"/>
      <p:bldP spid="58" grpId="0"/>
      <p:bldP spid="59" grpId="0"/>
      <p:bldP spid="60" grpId="0"/>
      <p:bldP spid="61" grpId="0"/>
      <p:bldP spid="62" grpId="0"/>
      <p:bldP spid="64" grpId="0"/>
      <p:bldP spid="65" grpId="0" animBg="1"/>
      <p:bldP spid="66" grpId="0" animBg="1"/>
      <p:bldP spid="71" grpId="0" animBg="1"/>
      <p:bldP spid="7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341313" y="2033588"/>
            <a:ext cx="8586780" cy="3681412"/>
            <a:chOff x="288" y="1152"/>
            <a:chExt cx="4320" cy="1776"/>
          </a:xfrm>
        </p:grpSpPr>
        <p:sp>
          <p:nvSpPr>
            <p:cNvPr id="6" name="Rectangle 15"/>
            <p:cNvSpPr>
              <a:spLocks noChangeArrowheads="1"/>
            </p:cNvSpPr>
            <p:nvPr/>
          </p:nvSpPr>
          <p:spPr bwMode="auto">
            <a:xfrm>
              <a:off x="288" y="2304"/>
              <a:ext cx="4320" cy="624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44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3648" y="1584"/>
              <a:ext cx="298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</a:pPr>
              <a:endParaRPr lang="de-DE" b="0">
                <a:latin typeface="Times New Roman" charset="0"/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3888" y="1248"/>
              <a:ext cx="346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de-DE">
                  <a:solidFill>
                    <a:schemeClr val="bg1"/>
                  </a:solidFill>
                  <a:latin typeface="Times New Roman" charset="0"/>
                </a:rPr>
                <a:t>E</a:t>
              </a:r>
              <a:endParaRPr lang="de-AT">
                <a:solidFill>
                  <a:schemeClr val="bg1"/>
                </a:solidFill>
                <a:latin typeface="Times New Roman" charset="0"/>
              </a:endParaRPr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H="1">
              <a:off x="1056" y="1488"/>
              <a:ext cx="2832" cy="1056"/>
            </a:xfrm>
            <a:prstGeom prst="line">
              <a:avLst/>
            </a:prstGeom>
            <a:noFill/>
            <a:ln w="38100">
              <a:solidFill>
                <a:srgbClr val="E1424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744" y="2352"/>
              <a:ext cx="624" cy="480"/>
            </a:xfrm>
            <a:prstGeom prst="rect">
              <a:avLst/>
            </a:prstGeom>
            <a:solidFill>
              <a:srgbClr val="003399">
                <a:alpha val="55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de-DE" sz="2800" dirty="0">
                  <a:solidFill>
                    <a:schemeClr val="bg1"/>
                  </a:solidFill>
                  <a:latin typeface="Times New Roman" charset="0"/>
                </a:rPr>
                <a:t>F</a:t>
              </a:r>
              <a:endParaRPr lang="de-AT" sz="2800" dirty="0">
                <a:solidFill>
                  <a:schemeClr val="bg1"/>
                </a:solidFill>
                <a:latin typeface="Times New Roman" charset="0"/>
              </a:endParaRPr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H="1">
              <a:off x="1056" y="2736"/>
              <a:ext cx="2976" cy="0"/>
            </a:xfrm>
            <a:prstGeom prst="line">
              <a:avLst/>
            </a:prstGeom>
            <a:noFill/>
            <a:ln w="76200">
              <a:solidFill>
                <a:srgbClr val="A031D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AutoShape 11" descr="40%"/>
            <p:cNvSpPr>
              <a:spLocks noChangeArrowheads="1"/>
            </p:cNvSpPr>
            <p:nvPr/>
          </p:nvSpPr>
          <p:spPr bwMode="auto">
            <a:xfrm rot="-5396824">
              <a:off x="2064" y="1007"/>
              <a:ext cx="863" cy="2305"/>
            </a:xfrm>
            <a:prstGeom prst="triangle">
              <a:avLst>
                <a:gd name="adj" fmla="val 0"/>
              </a:avLst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3744" y="1152"/>
              <a:ext cx="624" cy="48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de-DE" sz="2800" dirty="0">
                  <a:solidFill>
                    <a:schemeClr val="bg1"/>
                  </a:solidFill>
                  <a:latin typeface="Times New Roman" charset="0"/>
                </a:rPr>
                <a:t>E</a:t>
              </a:r>
              <a:endParaRPr lang="de-AT" sz="2800" dirty="0">
                <a:solidFill>
                  <a:schemeClr val="bg1"/>
                </a:solidFill>
                <a:latin typeface="Times New Roman" charset="0"/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528" y="2352"/>
              <a:ext cx="624" cy="480"/>
            </a:xfrm>
            <a:prstGeom prst="rect">
              <a:avLst/>
            </a:prstGeom>
            <a:solidFill>
              <a:srgbClr val="003399">
                <a:alpha val="5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</a:pPr>
              <a:r>
                <a:rPr lang="de-DE" sz="2800" dirty="0">
                  <a:solidFill>
                    <a:schemeClr val="bg1"/>
                  </a:solidFill>
                </a:rPr>
                <a:t>K</a:t>
              </a:r>
              <a:endParaRPr lang="de-AT" sz="2800" dirty="0">
                <a:solidFill>
                  <a:schemeClr val="bg1"/>
                </a:solidFill>
                <a:latin typeface="Times New Roman" charset="0"/>
              </a:endParaRP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1280" y="2118"/>
              <a:ext cx="2305" cy="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/>
              <a:r>
                <a:rPr lang="de-DE" sz="2800" dirty="0" err="1" smtClean="0"/>
                <a:t>Scissors</a:t>
              </a:r>
              <a:r>
                <a:rPr lang="de-DE" sz="2800" dirty="0" smtClean="0"/>
                <a:t> </a:t>
              </a:r>
              <a:r>
                <a:rPr lang="de-DE" sz="2800" dirty="0" err="1" smtClean="0"/>
                <a:t>of</a:t>
              </a:r>
              <a:r>
                <a:rPr lang="de-DE" sz="2800" dirty="0" smtClean="0"/>
                <a:t> </a:t>
              </a:r>
            </a:p>
            <a:p>
              <a:pPr algn="r"/>
              <a:r>
                <a:rPr lang="de-DE" sz="2800" b="1" dirty="0" err="1" smtClean="0">
                  <a:solidFill>
                    <a:srgbClr val="0000FF"/>
                  </a:solidFill>
                </a:rPr>
                <a:t>Knowledge</a:t>
              </a:r>
              <a:r>
                <a:rPr lang="de-DE" sz="2800" b="1" dirty="0" smtClean="0">
                  <a:solidFill>
                    <a:srgbClr val="0000FF"/>
                  </a:solidFill>
                </a:rPr>
                <a:t> &amp; Life </a:t>
              </a:r>
              <a:r>
                <a:rPr lang="de-DE" sz="2800" dirty="0" smtClean="0"/>
                <a:t>(</a:t>
              </a:r>
              <a:r>
                <a:rPr lang="de-DE" sz="2800" dirty="0" err="1" smtClean="0"/>
                <a:t>Meaning</a:t>
              </a:r>
              <a:r>
                <a:rPr lang="de-DE" sz="2800" dirty="0" smtClean="0"/>
                <a:t>)</a:t>
              </a:r>
              <a:endParaRPr lang="de-AT" sz="1900" dirty="0">
                <a:latin typeface="Arial" charset="0"/>
              </a:endParaRPr>
            </a:p>
          </p:txBody>
        </p:sp>
      </p:grpSp>
      <p:sp>
        <p:nvSpPr>
          <p:cNvPr id="18" name="Textfeld 26"/>
          <p:cNvSpPr txBox="1"/>
          <p:nvPr/>
        </p:nvSpPr>
        <p:spPr>
          <a:xfrm>
            <a:off x="6244734" y="5805264"/>
            <a:ext cx="28873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cap="all" dirty="0" smtClean="0">
                <a:latin typeface="Arial Black"/>
                <a:cs typeface="Arial Black"/>
              </a:rPr>
              <a:t>Folk </a:t>
            </a:r>
            <a:r>
              <a:rPr lang="de-DE" sz="2000" b="1" cap="all" dirty="0" err="1" smtClean="0">
                <a:latin typeface="Arial Black"/>
                <a:cs typeface="Arial Black"/>
              </a:rPr>
              <a:t>Knowledge</a:t>
            </a:r>
            <a:endParaRPr lang="de-DE" sz="2000" b="1" cap="all" dirty="0">
              <a:latin typeface="Arial Black"/>
              <a:cs typeface="Arial Black"/>
            </a:endParaRPr>
          </a:p>
        </p:txBody>
      </p:sp>
      <p:sp>
        <p:nvSpPr>
          <p:cNvPr id="19" name="Textfeld 27"/>
          <p:cNvSpPr txBox="1"/>
          <p:nvPr/>
        </p:nvSpPr>
        <p:spPr>
          <a:xfrm>
            <a:off x="611560" y="5745450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cap="all" dirty="0" smtClean="0">
                <a:latin typeface="Arial Black"/>
                <a:cs typeface="Arial Black"/>
              </a:rPr>
              <a:t>ROUTINES</a:t>
            </a: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 rot="20349333">
            <a:off x="32597" y="3150762"/>
            <a:ext cx="8982075" cy="1277938"/>
          </a:xfrm>
          <a:prstGeom prst="rect">
            <a:avLst/>
          </a:prstGeom>
          <a:solidFill>
            <a:schemeClr val="accent6">
              <a:lumMod val="20000"/>
              <a:lumOff val="80000"/>
              <a:alpha val="44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de-DE"/>
          </a:p>
        </p:txBody>
      </p:sp>
      <p:sp>
        <p:nvSpPr>
          <p:cNvPr id="21" name="Textfeld 28"/>
          <p:cNvSpPr txBox="1"/>
          <p:nvPr/>
        </p:nvSpPr>
        <p:spPr>
          <a:xfrm>
            <a:off x="6948264" y="1372706"/>
            <a:ext cx="17925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cap="all" dirty="0" smtClean="0">
                <a:latin typeface="Arial Black"/>
                <a:cs typeface="Arial Black"/>
              </a:rPr>
              <a:t>EXPERTISE</a:t>
            </a:r>
            <a:endParaRPr lang="de-DE" sz="2000" b="1" cap="all" dirty="0">
              <a:latin typeface="Arial Black"/>
              <a:cs typeface="Arial Black"/>
            </a:endParaRP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 rot="16200000">
            <a:off x="7519297" y="3243109"/>
            <a:ext cx="220144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de-DE" sz="4400" dirty="0" err="1" smtClean="0"/>
              <a:t>Dialogue</a:t>
            </a:r>
            <a:endParaRPr lang="de-DE" sz="4400" dirty="0"/>
          </a:p>
        </p:txBody>
      </p:sp>
      <p:sp>
        <p:nvSpPr>
          <p:cNvPr id="2" name="Textfeld 1"/>
          <p:cNvSpPr txBox="1"/>
          <p:nvPr/>
        </p:nvSpPr>
        <p:spPr>
          <a:xfrm>
            <a:off x="2123728" y="6165304"/>
            <a:ext cx="4474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rgbClr val="FF0000"/>
                </a:solidFill>
                <a:latin typeface="Arial Black"/>
                <a:cs typeface="Arial Black"/>
              </a:rPr>
              <a:t>Implicit</a:t>
            </a:r>
            <a:r>
              <a:rPr lang="de-DE" sz="2000" dirty="0" smtClean="0">
                <a:solidFill>
                  <a:srgbClr val="FF0000"/>
                </a:solidFill>
                <a:latin typeface="Arial Black"/>
                <a:cs typeface="Arial Black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Arial Black"/>
                <a:cs typeface="Arial Black"/>
              </a:rPr>
              <a:t>E</a:t>
            </a:r>
            <a:r>
              <a:rPr lang="de-DE" sz="2000" dirty="0" err="1" smtClean="0">
                <a:solidFill>
                  <a:srgbClr val="FF0000"/>
                </a:solidFill>
                <a:latin typeface="Arial Black"/>
                <a:cs typeface="Arial Black"/>
              </a:rPr>
              <a:t>xplanatory</a:t>
            </a:r>
            <a:r>
              <a:rPr lang="de-DE" sz="2000" dirty="0" smtClean="0">
                <a:solidFill>
                  <a:srgbClr val="FF0000"/>
                </a:solidFill>
                <a:latin typeface="Arial Black"/>
                <a:cs typeface="Arial Black"/>
              </a:rPr>
              <a:t> Core </a:t>
            </a:r>
            <a:r>
              <a:rPr lang="de-DE" sz="2000" dirty="0" err="1" smtClean="0">
                <a:solidFill>
                  <a:srgbClr val="FF0000"/>
                </a:solidFill>
                <a:latin typeface="Arial Black"/>
                <a:cs typeface="Arial Black"/>
              </a:rPr>
              <a:t>Idea</a:t>
            </a:r>
            <a:endParaRPr lang="de-DE" sz="20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764704"/>
            <a:ext cx="2664296" cy="273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109" y="1108720"/>
            <a:ext cx="1295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6304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bgerundetes Rechteck 33"/>
          <p:cNvSpPr/>
          <p:nvPr/>
        </p:nvSpPr>
        <p:spPr>
          <a:xfrm>
            <a:off x="1331640" y="2883524"/>
            <a:ext cx="6120680" cy="144016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8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 smtClean="0">
                <a:solidFill>
                  <a:schemeClr val="tx1"/>
                </a:solidFill>
              </a:rPr>
              <a:t>INFORMATION / KNOWLEDGE</a:t>
            </a:r>
            <a:endParaRPr lang="de-DE" sz="3200" b="1" dirty="0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2823592" y="1992986"/>
            <a:ext cx="3384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2320355" y="4656811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907605" y="4585374"/>
            <a:ext cx="1511300" cy="900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b="1"/>
              <a:t>P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410842" y="1767561"/>
            <a:ext cx="433388" cy="539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b="1"/>
              <a:t>f(P)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227192" y="1696124"/>
            <a:ext cx="433388" cy="5397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b="1"/>
              <a:t>f(Q)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723955" y="4575849"/>
            <a:ext cx="1458912" cy="900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b="1"/>
              <a:t>Q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619672" y="1371356"/>
            <a:ext cx="1008062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b="1" dirty="0"/>
          </a:p>
          <a:p>
            <a:r>
              <a:rPr lang="de-DE" sz="4000" b="1" dirty="0"/>
              <a:t>H</a:t>
            </a:r>
            <a:r>
              <a:rPr lang="de-DE" b="1" dirty="0"/>
              <a:t> +</a:t>
            </a:r>
          </a:p>
          <a:p>
            <a:endParaRPr lang="de-DE" b="1" dirty="0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347467" y="4683724"/>
            <a:ext cx="2376488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400" b="1" dirty="0"/>
              <a:t>REAL / CAUSAL</a:t>
            </a:r>
          </a:p>
          <a:p>
            <a:pPr algn="ctr"/>
            <a:endParaRPr lang="de-DE" sz="600" b="1" dirty="0"/>
          </a:p>
          <a:p>
            <a:pPr algn="ctr"/>
            <a:r>
              <a:rPr lang="de-DE" sz="1400" b="1" dirty="0"/>
              <a:t>CONNECTIONS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844230" y="1281786"/>
            <a:ext cx="3240087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de-DE" sz="1400" b="1" dirty="0"/>
          </a:p>
          <a:p>
            <a:pPr algn="ctr"/>
            <a:r>
              <a:rPr lang="de-DE" sz="1400" b="1" dirty="0"/>
              <a:t>COMPUTATION / ARGUMENTATION </a:t>
            </a:r>
          </a:p>
          <a:p>
            <a:pPr algn="ctr"/>
            <a:endParaRPr lang="de-DE" sz="1400" b="1" dirty="0"/>
          </a:p>
          <a:p>
            <a:pPr algn="ctr"/>
            <a:endParaRPr lang="de-DE" sz="1400" b="1" dirty="0"/>
          </a:p>
          <a:p>
            <a:endParaRPr lang="de-DE" sz="1400" b="1" dirty="0"/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2175892" y="5541049"/>
            <a:ext cx="12239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b="1"/>
          </a:p>
        </p:txBody>
      </p:sp>
      <p:sp>
        <p:nvSpPr>
          <p:cNvPr id="16" name="Arc 14"/>
          <p:cNvSpPr>
            <a:spLocks/>
          </p:cNvSpPr>
          <p:nvPr/>
        </p:nvSpPr>
        <p:spPr bwMode="auto">
          <a:xfrm flipH="1" flipV="1">
            <a:off x="2701355" y="2307311"/>
            <a:ext cx="431800" cy="2351088"/>
          </a:xfrm>
          <a:custGeom>
            <a:avLst/>
            <a:gdLst>
              <a:gd name="T0" fmla="*/ 0 w 21600"/>
              <a:gd name="T1" fmla="*/ 0 h 22435"/>
              <a:gd name="T2" fmla="*/ 2147483647 w 21600"/>
              <a:gd name="T3" fmla="*/ 2147483647 h 22435"/>
              <a:gd name="T4" fmla="*/ 0 w 21600"/>
              <a:gd name="T5" fmla="*/ 2147483647 h 22435"/>
              <a:gd name="T6" fmla="*/ 0 60000 65536"/>
              <a:gd name="T7" fmla="*/ 0 60000 65536"/>
              <a:gd name="T8" fmla="*/ 0 60000 65536"/>
              <a:gd name="T9" fmla="*/ 0 w 21600"/>
              <a:gd name="T10" fmla="*/ 0 h 22435"/>
              <a:gd name="T11" fmla="*/ 21600 w 21600"/>
              <a:gd name="T12" fmla="*/ 22435 h 224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435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1878"/>
                  <a:pt x="21594" y="22156"/>
                  <a:pt x="21583" y="22434"/>
                </a:cubicBezTo>
              </a:path>
              <a:path w="21600" h="22435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1878"/>
                  <a:pt x="21594" y="22156"/>
                  <a:pt x="21583" y="22434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7" name="Arc 15"/>
          <p:cNvSpPr>
            <a:spLocks/>
          </p:cNvSpPr>
          <p:nvPr/>
        </p:nvSpPr>
        <p:spPr bwMode="auto">
          <a:xfrm flipV="1">
            <a:off x="5941442" y="2235874"/>
            <a:ext cx="431800" cy="2447925"/>
          </a:xfrm>
          <a:custGeom>
            <a:avLst/>
            <a:gdLst>
              <a:gd name="T0" fmla="*/ 0 w 21600"/>
              <a:gd name="T1" fmla="*/ 0 h 22506"/>
              <a:gd name="T2" fmla="*/ 2147483647 w 21600"/>
              <a:gd name="T3" fmla="*/ 2147483647 h 22506"/>
              <a:gd name="T4" fmla="*/ 0 w 21600"/>
              <a:gd name="T5" fmla="*/ 2147483647 h 22506"/>
              <a:gd name="T6" fmla="*/ 0 60000 65536"/>
              <a:gd name="T7" fmla="*/ 0 60000 65536"/>
              <a:gd name="T8" fmla="*/ 0 60000 65536"/>
              <a:gd name="T9" fmla="*/ 0 w 21600"/>
              <a:gd name="T10" fmla="*/ 0 h 22506"/>
              <a:gd name="T11" fmla="*/ 21600 w 21600"/>
              <a:gd name="T12" fmla="*/ 22506 h 225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506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1902"/>
                  <a:pt x="21593" y="22204"/>
                  <a:pt x="21580" y="22505"/>
                </a:cubicBezTo>
              </a:path>
              <a:path w="21600" h="22506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1902"/>
                  <a:pt x="21593" y="22204"/>
                  <a:pt x="21580" y="22505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2015555" y="5615661"/>
            <a:ext cx="15478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1"/>
              <a:t>CATEGORIZATION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5773167" y="5595024"/>
            <a:ext cx="1412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1200" b="1"/>
              <a:t>NEW CASES OF</a:t>
            </a:r>
          </a:p>
          <a:p>
            <a:pPr algn="ctr"/>
            <a:r>
              <a:rPr lang="de-DE" sz="1200" b="1"/>
              <a:t>APPLICATION</a:t>
            </a:r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 flipV="1">
            <a:off x="2626742" y="2162849"/>
            <a:ext cx="0" cy="2665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21" name="Arc 21"/>
          <p:cNvSpPr>
            <a:spLocks/>
          </p:cNvSpPr>
          <p:nvPr/>
        </p:nvSpPr>
        <p:spPr bwMode="auto">
          <a:xfrm flipV="1">
            <a:off x="2123505" y="2307311"/>
            <a:ext cx="431800" cy="2401888"/>
          </a:xfrm>
          <a:custGeom>
            <a:avLst/>
            <a:gdLst>
              <a:gd name="T0" fmla="*/ 0 w 21600"/>
              <a:gd name="T1" fmla="*/ 0 h 22506"/>
              <a:gd name="T2" fmla="*/ 2147483647 w 21600"/>
              <a:gd name="T3" fmla="*/ 2147483647 h 22506"/>
              <a:gd name="T4" fmla="*/ 0 w 21600"/>
              <a:gd name="T5" fmla="*/ 2147483647 h 22506"/>
              <a:gd name="T6" fmla="*/ 0 60000 65536"/>
              <a:gd name="T7" fmla="*/ 0 60000 65536"/>
              <a:gd name="T8" fmla="*/ 0 60000 65536"/>
              <a:gd name="T9" fmla="*/ 0 w 21600"/>
              <a:gd name="T10" fmla="*/ 0 h 22506"/>
              <a:gd name="T11" fmla="*/ 21600 w 21600"/>
              <a:gd name="T12" fmla="*/ 22506 h 225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506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1902"/>
                  <a:pt x="21593" y="22204"/>
                  <a:pt x="21580" y="22505"/>
                </a:cubicBezTo>
              </a:path>
              <a:path w="21600" h="22506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1902"/>
                  <a:pt x="21593" y="22204"/>
                  <a:pt x="21580" y="22505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2" name="Arc 22"/>
          <p:cNvSpPr>
            <a:spLocks/>
          </p:cNvSpPr>
          <p:nvPr/>
        </p:nvSpPr>
        <p:spPr bwMode="auto">
          <a:xfrm flipH="1" flipV="1">
            <a:off x="6516117" y="2235874"/>
            <a:ext cx="431800" cy="2447925"/>
          </a:xfrm>
          <a:custGeom>
            <a:avLst/>
            <a:gdLst>
              <a:gd name="T0" fmla="*/ 0 w 21600"/>
              <a:gd name="T1" fmla="*/ 0 h 22435"/>
              <a:gd name="T2" fmla="*/ 2147483647 w 21600"/>
              <a:gd name="T3" fmla="*/ 2147483647 h 22435"/>
              <a:gd name="T4" fmla="*/ 0 w 21600"/>
              <a:gd name="T5" fmla="*/ 2147483647 h 22435"/>
              <a:gd name="T6" fmla="*/ 0 60000 65536"/>
              <a:gd name="T7" fmla="*/ 0 60000 65536"/>
              <a:gd name="T8" fmla="*/ 0 60000 65536"/>
              <a:gd name="T9" fmla="*/ 0 w 21600"/>
              <a:gd name="T10" fmla="*/ 0 h 22435"/>
              <a:gd name="T11" fmla="*/ 21600 w 21600"/>
              <a:gd name="T12" fmla="*/ 22435 h 224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435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1878"/>
                  <a:pt x="21594" y="22156"/>
                  <a:pt x="21583" y="22434"/>
                </a:cubicBezTo>
              </a:path>
              <a:path w="21600" h="22435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1878"/>
                  <a:pt x="21594" y="22156"/>
                  <a:pt x="21583" y="22434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 flipV="1">
            <a:off x="6444680" y="2091411"/>
            <a:ext cx="0" cy="2665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24" name="WordArt 26"/>
          <p:cNvSpPr>
            <a:spLocks noChangeArrowheads="1" noChangeShapeType="1" noTextEdit="1"/>
          </p:cNvSpPr>
          <p:nvPr/>
        </p:nvSpPr>
        <p:spPr bwMode="auto">
          <a:xfrm>
            <a:off x="1382142" y="3901161"/>
            <a:ext cx="381000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de-DE" sz="3600" b="1" kern="10" normalizeH="1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25" name="WordArt 28"/>
          <p:cNvSpPr>
            <a:spLocks noChangeArrowheads="1" noChangeShapeType="1" noTextEdit="1"/>
          </p:cNvSpPr>
          <p:nvPr/>
        </p:nvSpPr>
        <p:spPr bwMode="auto">
          <a:xfrm>
            <a:off x="7308280" y="3891636"/>
            <a:ext cx="304800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de-DE" sz="3600" b="1" kern="10" normalizeH="1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26" name="WordArt 30"/>
          <p:cNvSpPr>
            <a:spLocks noChangeArrowheads="1" noChangeShapeType="1" noTextEdit="1"/>
          </p:cNvSpPr>
          <p:nvPr/>
        </p:nvSpPr>
        <p:spPr bwMode="auto">
          <a:xfrm>
            <a:off x="7955980" y="3108999"/>
            <a:ext cx="476250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de-DE" sz="4800" b="1" kern="10" normalizeH="1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27" name="AutoShape 35"/>
          <p:cNvSpPr>
            <a:spLocks noChangeArrowheads="1"/>
          </p:cNvSpPr>
          <p:nvPr/>
        </p:nvSpPr>
        <p:spPr bwMode="auto">
          <a:xfrm>
            <a:off x="2915816" y="1803404"/>
            <a:ext cx="3384376" cy="3600400"/>
          </a:xfrm>
          <a:prstGeom prst="upArrow">
            <a:avLst>
              <a:gd name="adj1" fmla="val 50000"/>
              <a:gd name="adj2" fmla="val 2669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1331342" y="2053311"/>
            <a:ext cx="10080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de-DE" b="1" dirty="0"/>
          </a:p>
          <a:p>
            <a:endParaRPr lang="de-DE" b="1" dirty="0"/>
          </a:p>
          <a:p>
            <a:endParaRPr lang="de-DE" b="1" dirty="0"/>
          </a:p>
        </p:txBody>
      </p:sp>
      <p:sp>
        <p:nvSpPr>
          <p:cNvPr id="29" name="Line 17"/>
          <p:cNvSpPr>
            <a:spLocks noChangeShapeType="1"/>
          </p:cNvSpPr>
          <p:nvPr/>
        </p:nvSpPr>
        <p:spPr bwMode="auto">
          <a:xfrm>
            <a:off x="2915667" y="5044161"/>
            <a:ext cx="3313113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0" name="Slide Number Placeholder 42"/>
          <p:cNvSpPr txBox="1">
            <a:spLocks/>
          </p:cNvSpPr>
          <p:nvPr/>
        </p:nvSpPr>
        <p:spPr>
          <a:xfrm>
            <a:off x="5971605" y="6741492"/>
            <a:ext cx="1905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100" kern="1200">
                <a:solidFill>
                  <a:schemeClr val="tx1"/>
                </a:solidFill>
                <a:latin typeface="DigitalSans_Light_Med" pitchFamily="18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93C79A-84A1-4612-82F9-77AE9BD2A4B0}" type="slidenum">
              <a:rPr lang="de-DE" smtClean="0"/>
              <a:pPr/>
              <a:t>32</a:t>
            </a:fld>
            <a:endParaRPr lang="de-DE"/>
          </a:p>
        </p:txBody>
      </p:sp>
      <p:sp>
        <p:nvSpPr>
          <p:cNvPr id="32" name="Textfeld 1"/>
          <p:cNvSpPr txBox="1"/>
          <p:nvPr/>
        </p:nvSpPr>
        <p:spPr>
          <a:xfrm>
            <a:off x="467544" y="2999664"/>
            <a:ext cx="6743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600" dirty="0" smtClean="0"/>
              <a:t>A</a:t>
            </a:r>
            <a:endParaRPr lang="de-DE" sz="6600" dirty="0"/>
          </a:p>
        </p:txBody>
      </p:sp>
      <p:sp>
        <p:nvSpPr>
          <p:cNvPr id="33" name="Rechteck 2"/>
          <p:cNvSpPr/>
          <p:nvPr/>
        </p:nvSpPr>
        <p:spPr>
          <a:xfrm>
            <a:off x="7596336" y="2927656"/>
            <a:ext cx="63596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600" dirty="0" smtClean="0"/>
              <a:t>C</a:t>
            </a:r>
            <a:endParaRPr lang="de-DE" sz="6600" dirty="0"/>
          </a:p>
        </p:txBody>
      </p:sp>
    </p:spTree>
    <p:extLst>
      <p:ext uri="{BB962C8B-B14F-4D97-AF65-F5344CB8AC3E}">
        <p14:creationId xmlns:p14="http://schemas.microsoft.com/office/powerpoint/2010/main" val="1074423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 animBg="1"/>
      <p:bldP spid="17" grpId="0" animBg="1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7" grpId="0" animBg="1"/>
      <p:bldP spid="28" grpId="0"/>
      <p:bldP spid="2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2"/>
          <p:cNvSpPr txBox="1"/>
          <p:nvPr/>
        </p:nvSpPr>
        <p:spPr>
          <a:xfrm>
            <a:off x="201117" y="3645024"/>
            <a:ext cx="1083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C</a:t>
            </a:r>
            <a:r>
              <a:rPr lang="de-DE" dirty="0" err="1" smtClean="0"/>
              <a:t>ognition</a:t>
            </a:r>
            <a:endParaRPr lang="de-DE" dirty="0"/>
          </a:p>
        </p:txBody>
      </p:sp>
      <p:grpSp>
        <p:nvGrpSpPr>
          <p:cNvPr id="6" name="Gruppierung 9"/>
          <p:cNvGrpSpPr/>
          <p:nvPr/>
        </p:nvGrpSpPr>
        <p:grpSpPr>
          <a:xfrm>
            <a:off x="351260" y="692696"/>
            <a:ext cx="8397204" cy="5472608"/>
            <a:chOff x="351260" y="364594"/>
            <a:chExt cx="8611086" cy="5800710"/>
          </a:xfrm>
        </p:grpSpPr>
        <p:sp>
          <p:nvSpPr>
            <p:cNvPr id="7" name="Rechteck 4"/>
            <p:cNvSpPr/>
            <p:nvPr/>
          </p:nvSpPr>
          <p:spPr>
            <a:xfrm>
              <a:off x="2555776" y="5589240"/>
              <a:ext cx="4392488" cy="57606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692275" y="2204864"/>
              <a:ext cx="5975350" cy="158432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800" dirty="0"/>
            </a:p>
          </p:txBody>
        </p:sp>
        <p:sp>
          <p:nvSpPr>
            <p:cNvPr id="9" name="Line 4"/>
            <p:cNvSpPr>
              <a:spLocks noChangeShapeType="1"/>
            </p:cNvSpPr>
            <p:nvPr/>
          </p:nvSpPr>
          <p:spPr bwMode="auto">
            <a:xfrm>
              <a:off x="2895600" y="1530350"/>
              <a:ext cx="3384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Line 5"/>
            <p:cNvSpPr>
              <a:spLocks noChangeShapeType="1"/>
            </p:cNvSpPr>
            <p:nvPr/>
          </p:nvSpPr>
          <p:spPr bwMode="auto">
            <a:xfrm>
              <a:off x="2392363" y="4194175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Oval 6"/>
            <p:cNvSpPr>
              <a:spLocks noChangeArrowheads="1"/>
            </p:cNvSpPr>
            <p:nvPr/>
          </p:nvSpPr>
          <p:spPr bwMode="auto">
            <a:xfrm>
              <a:off x="1979613" y="4122738"/>
              <a:ext cx="1511300" cy="900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de-DE" b="1"/>
                <a:t>P</a:t>
              </a:r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2482850" y="1304925"/>
              <a:ext cx="433388" cy="53975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de-DE" b="1"/>
                <a:t>f(P)</a:t>
              </a:r>
            </a:p>
          </p:txBody>
        </p:sp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6299200" y="1233488"/>
              <a:ext cx="433388" cy="5397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de-DE" b="1"/>
                <a:t>f(Q)</a:t>
              </a:r>
            </a:p>
          </p:txBody>
        </p:sp>
        <p:sp>
          <p:nvSpPr>
            <p:cNvPr id="14" name="Oval 9"/>
            <p:cNvSpPr>
              <a:spLocks noChangeArrowheads="1"/>
            </p:cNvSpPr>
            <p:nvPr/>
          </p:nvSpPr>
          <p:spPr bwMode="auto">
            <a:xfrm>
              <a:off x="5795963" y="4113213"/>
              <a:ext cx="1458912" cy="900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de-DE" b="1"/>
                <a:t>Q</a:t>
              </a:r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1763713" y="871538"/>
              <a:ext cx="1008062" cy="1262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de-DE" b="1"/>
            </a:p>
            <a:p>
              <a:r>
                <a:rPr lang="de-DE" sz="4000" b="1"/>
                <a:t>H</a:t>
              </a:r>
              <a:r>
                <a:rPr lang="de-DE" b="1"/>
                <a:t> +</a:t>
              </a:r>
            </a:p>
            <a:p>
              <a:endParaRPr lang="de-DE" b="1"/>
            </a:p>
          </p:txBody>
        </p:sp>
        <p:sp>
          <p:nvSpPr>
            <p:cNvPr id="16" name="Text Box 11"/>
            <p:cNvSpPr txBox="1">
              <a:spLocks noChangeArrowheads="1"/>
            </p:cNvSpPr>
            <p:nvPr/>
          </p:nvSpPr>
          <p:spPr bwMode="auto">
            <a:xfrm>
              <a:off x="3419475" y="4294188"/>
              <a:ext cx="2376488" cy="615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de-DE" sz="1400" b="1"/>
                <a:t>REAL / CAUSAL</a:t>
              </a:r>
            </a:p>
            <a:p>
              <a:pPr algn="ctr"/>
              <a:endParaRPr lang="de-DE" sz="600" b="1"/>
            </a:p>
            <a:p>
              <a:pPr algn="ctr"/>
              <a:r>
                <a:rPr lang="de-DE" sz="1400" b="1"/>
                <a:t>CONNECTIONS</a:t>
              </a:r>
            </a:p>
          </p:txBody>
        </p: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2247900" y="5078413"/>
              <a:ext cx="122396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de-DE" b="1"/>
            </a:p>
          </p:txBody>
        </p:sp>
        <p:sp>
          <p:nvSpPr>
            <p:cNvPr id="18" name="Arc 14"/>
            <p:cNvSpPr>
              <a:spLocks/>
            </p:cNvSpPr>
            <p:nvPr/>
          </p:nvSpPr>
          <p:spPr bwMode="auto">
            <a:xfrm flipH="1" flipV="1">
              <a:off x="2773363" y="1844675"/>
              <a:ext cx="431800" cy="2351088"/>
            </a:xfrm>
            <a:custGeom>
              <a:avLst/>
              <a:gdLst>
                <a:gd name="T0" fmla="*/ 0 w 21600"/>
                <a:gd name="T1" fmla="*/ 0 h 22435"/>
                <a:gd name="T2" fmla="*/ 2147483647 w 21600"/>
                <a:gd name="T3" fmla="*/ 2147483647 h 22435"/>
                <a:gd name="T4" fmla="*/ 0 w 21600"/>
                <a:gd name="T5" fmla="*/ 2147483647 h 2243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435"/>
                <a:gd name="T11" fmla="*/ 21600 w 21600"/>
                <a:gd name="T12" fmla="*/ 22435 h 224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435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878"/>
                    <a:pt x="21594" y="22156"/>
                    <a:pt x="21583" y="22434"/>
                  </a:cubicBezTo>
                </a:path>
                <a:path w="21600" h="22435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878"/>
                    <a:pt x="21594" y="22156"/>
                    <a:pt x="21583" y="22434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" name="Arc 15"/>
            <p:cNvSpPr>
              <a:spLocks/>
            </p:cNvSpPr>
            <p:nvPr/>
          </p:nvSpPr>
          <p:spPr bwMode="auto">
            <a:xfrm flipV="1">
              <a:off x="6013450" y="1773238"/>
              <a:ext cx="431800" cy="2447925"/>
            </a:xfrm>
            <a:custGeom>
              <a:avLst/>
              <a:gdLst>
                <a:gd name="T0" fmla="*/ 0 w 21600"/>
                <a:gd name="T1" fmla="*/ 0 h 22506"/>
                <a:gd name="T2" fmla="*/ 2147483647 w 21600"/>
                <a:gd name="T3" fmla="*/ 2147483647 h 22506"/>
                <a:gd name="T4" fmla="*/ 0 w 21600"/>
                <a:gd name="T5" fmla="*/ 2147483647 h 2250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506"/>
                <a:gd name="T11" fmla="*/ 21600 w 21600"/>
                <a:gd name="T12" fmla="*/ 22506 h 225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506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902"/>
                    <a:pt x="21593" y="22204"/>
                    <a:pt x="21580" y="22505"/>
                  </a:cubicBezTo>
                </a:path>
                <a:path w="21600" h="22506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902"/>
                    <a:pt x="21593" y="22204"/>
                    <a:pt x="21580" y="2250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2087563" y="5153025"/>
              <a:ext cx="1547812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 b="1"/>
                <a:t>CATEGORIZATION</a:t>
              </a:r>
            </a:p>
          </p:txBody>
        </p:sp>
        <p:sp>
          <p:nvSpPr>
            <p:cNvPr id="21" name="Text Box 17"/>
            <p:cNvSpPr txBox="1">
              <a:spLocks noChangeArrowheads="1"/>
            </p:cNvSpPr>
            <p:nvPr/>
          </p:nvSpPr>
          <p:spPr bwMode="auto">
            <a:xfrm>
              <a:off x="5845175" y="5132388"/>
              <a:ext cx="1412875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sz="1200" b="1"/>
                <a:t>NEW CASES OF</a:t>
              </a:r>
            </a:p>
            <a:p>
              <a:pPr algn="ctr"/>
              <a:r>
                <a:rPr lang="de-DE" sz="1200" b="1"/>
                <a:t>APPLICATION</a:t>
              </a:r>
            </a:p>
          </p:txBody>
        </p:sp>
        <p:sp>
          <p:nvSpPr>
            <p:cNvPr id="22" name="Text Box 18"/>
            <p:cNvSpPr txBox="1">
              <a:spLocks noChangeArrowheads="1"/>
            </p:cNvSpPr>
            <p:nvPr/>
          </p:nvSpPr>
          <p:spPr bwMode="auto">
            <a:xfrm rot="16200000">
              <a:off x="1747838" y="2865437"/>
              <a:ext cx="102235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MAPPING</a:t>
              </a:r>
            </a:p>
          </p:txBody>
        </p:sp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 rot="5400000">
              <a:off x="5840412" y="2881313"/>
              <a:ext cx="22320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de-DE" sz="1400" b="1"/>
                <a:t>INTERPRETATION</a:t>
              </a:r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auto">
            <a:xfrm flipV="1">
              <a:off x="2698750" y="1700213"/>
              <a:ext cx="0" cy="26654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Arc 21"/>
            <p:cNvSpPr>
              <a:spLocks/>
            </p:cNvSpPr>
            <p:nvPr/>
          </p:nvSpPr>
          <p:spPr bwMode="auto">
            <a:xfrm flipV="1">
              <a:off x="2195513" y="1844675"/>
              <a:ext cx="431800" cy="2401888"/>
            </a:xfrm>
            <a:custGeom>
              <a:avLst/>
              <a:gdLst>
                <a:gd name="T0" fmla="*/ 0 w 21600"/>
                <a:gd name="T1" fmla="*/ 0 h 22506"/>
                <a:gd name="T2" fmla="*/ 2147483647 w 21600"/>
                <a:gd name="T3" fmla="*/ 2147483647 h 22506"/>
                <a:gd name="T4" fmla="*/ 0 w 21600"/>
                <a:gd name="T5" fmla="*/ 2147483647 h 2250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506"/>
                <a:gd name="T11" fmla="*/ 21600 w 21600"/>
                <a:gd name="T12" fmla="*/ 22506 h 225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506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902"/>
                    <a:pt x="21593" y="22204"/>
                    <a:pt x="21580" y="22505"/>
                  </a:cubicBezTo>
                </a:path>
                <a:path w="21600" h="22506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902"/>
                    <a:pt x="21593" y="22204"/>
                    <a:pt x="21580" y="2250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" name="Arc 22"/>
            <p:cNvSpPr>
              <a:spLocks/>
            </p:cNvSpPr>
            <p:nvPr/>
          </p:nvSpPr>
          <p:spPr bwMode="auto">
            <a:xfrm flipH="1" flipV="1">
              <a:off x="6588125" y="1773238"/>
              <a:ext cx="431800" cy="2447925"/>
            </a:xfrm>
            <a:custGeom>
              <a:avLst/>
              <a:gdLst>
                <a:gd name="T0" fmla="*/ 0 w 21600"/>
                <a:gd name="T1" fmla="*/ 0 h 22435"/>
                <a:gd name="T2" fmla="*/ 2147483647 w 21600"/>
                <a:gd name="T3" fmla="*/ 2147483647 h 22435"/>
                <a:gd name="T4" fmla="*/ 0 w 21600"/>
                <a:gd name="T5" fmla="*/ 2147483647 h 2243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435"/>
                <a:gd name="T11" fmla="*/ 21600 w 21600"/>
                <a:gd name="T12" fmla="*/ 22435 h 224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435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878"/>
                    <a:pt x="21594" y="22156"/>
                    <a:pt x="21583" y="22434"/>
                  </a:cubicBezTo>
                </a:path>
                <a:path w="21600" h="22435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878"/>
                    <a:pt x="21594" y="22156"/>
                    <a:pt x="21583" y="22434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" name="Line 23"/>
            <p:cNvSpPr>
              <a:spLocks noChangeShapeType="1"/>
            </p:cNvSpPr>
            <p:nvPr/>
          </p:nvSpPr>
          <p:spPr bwMode="auto">
            <a:xfrm flipV="1">
              <a:off x="6516688" y="1628775"/>
              <a:ext cx="0" cy="26654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1406525" y="1989138"/>
              <a:ext cx="428625" cy="63817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de-DE" sz="3600" b="1" kern="10" normalizeH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endParaRPr>
            </a:p>
          </p:txBody>
        </p:sp>
        <p:sp>
          <p:nvSpPr>
            <p:cNvPr id="29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1454150" y="3438525"/>
              <a:ext cx="381000" cy="63817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de-DE" sz="3600" b="1" kern="10" normalizeH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endParaRPr>
            </a:p>
          </p:txBody>
        </p:sp>
        <p:sp>
          <p:nvSpPr>
            <p:cNvPr id="30" name="WordArt 27"/>
            <p:cNvSpPr>
              <a:spLocks noChangeArrowheads="1" noChangeShapeType="1" noTextEdit="1"/>
            </p:cNvSpPr>
            <p:nvPr/>
          </p:nvSpPr>
          <p:spPr bwMode="auto">
            <a:xfrm>
              <a:off x="7380288" y="1927225"/>
              <a:ext cx="333375" cy="63817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de-DE" sz="3600" b="1" kern="10" normalizeH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endParaRPr>
            </a:p>
          </p:txBody>
        </p:sp>
        <p:sp>
          <p:nvSpPr>
            <p:cNvPr id="31" name="WordArt 28"/>
            <p:cNvSpPr>
              <a:spLocks noChangeArrowheads="1" noChangeShapeType="1" noTextEdit="1"/>
            </p:cNvSpPr>
            <p:nvPr/>
          </p:nvSpPr>
          <p:spPr bwMode="auto">
            <a:xfrm>
              <a:off x="7380288" y="3429000"/>
              <a:ext cx="304800" cy="63817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de-DE" sz="3600" b="1" kern="10" normalizeH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endParaRPr>
            </a:p>
          </p:txBody>
        </p:sp>
        <p:sp>
          <p:nvSpPr>
            <p:cNvPr id="32" name="WordArt 29"/>
            <p:cNvSpPr>
              <a:spLocks noChangeArrowheads="1" noChangeShapeType="1" noTextEdit="1"/>
            </p:cNvSpPr>
            <p:nvPr/>
          </p:nvSpPr>
          <p:spPr bwMode="auto">
            <a:xfrm>
              <a:off x="8056116" y="2646363"/>
              <a:ext cx="764356" cy="8572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DE" sz="4800" b="1" kern="10" normalizeH="1" dirty="0" smtClean="0"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C</a:t>
              </a:r>
              <a:endParaRPr lang="de-DE" sz="4800" b="1" kern="10" normalizeH="1" dirty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endParaRPr>
            </a:p>
          </p:txBody>
        </p:sp>
        <p:sp>
          <p:nvSpPr>
            <p:cNvPr id="33" name="WordArt 30"/>
            <p:cNvSpPr>
              <a:spLocks noChangeArrowheads="1" noChangeShapeType="1" noTextEdit="1"/>
            </p:cNvSpPr>
            <p:nvPr/>
          </p:nvSpPr>
          <p:spPr bwMode="auto">
            <a:xfrm>
              <a:off x="8027988" y="2646363"/>
              <a:ext cx="476250" cy="8572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de-DE" sz="4800" b="1" kern="10" normalizeH="1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endParaRPr>
            </a:p>
          </p:txBody>
        </p:sp>
        <p:sp>
          <p:nvSpPr>
            <p:cNvPr id="34" name="Text Box 31"/>
            <p:cNvSpPr txBox="1">
              <a:spLocks noChangeArrowheads="1"/>
            </p:cNvSpPr>
            <p:nvPr/>
          </p:nvSpPr>
          <p:spPr bwMode="auto">
            <a:xfrm>
              <a:off x="1835150" y="4529138"/>
              <a:ext cx="4889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b="1"/>
                <a:t>[P]</a:t>
              </a:r>
            </a:p>
          </p:txBody>
        </p:sp>
        <p:sp>
          <p:nvSpPr>
            <p:cNvPr id="35" name="Text Box 32"/>
            <p:cNvSpPr txBox="1">
              <a:spLocks noChangeArrowheads="1"/>
            </p:cNvSpPr>
            <p:nvPr/>
          </p:nvSpPr>
          <p:spPr bwMode="auto">
            <a:xfrm>
              <a:off x="6927850" y="4529138"/>
              <a:ext cx="5143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b="1"/>
                <a:t>[Q]</a:t>
              </a:r>
            </a:p>
          </p:txBody>
        </p:sp>
        <p:sp>
          <p:nvSpPr>
            <p:cNvPr id="36" name="AutoShape 35"/>
            <p:cNvSpPr>
              <a:spLocks noChangeArrowheads="1"/>
            </p:cNvSpPr>
            <p:nvPr/>
          </p:nvSpPr>
          <p:spPr bwMode="auto">
            <a:xfrm>
              <a:off x="3492500" y="1844674"/>
              <a:ext cx="2159000" cy="2448421"/>
            </a:xfrm>
            <a:prstGeom prst="upArrow">
              <a:avLst>
                <a:gd name="adj1" fmla="val 50000"/>
                <a:gd name="adj2" fmla="val 26691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" name="Text Box 36"/>
            <p:cNvSpPr txBox="1">
              <a:spLocks noChangeArrowheads="1"/>
            </p:cNvSpPr>
            <p:nvPr/>
          </p:nvSpPr>
          <p:spPr bwMode="auto">
            <a:xfrm rot="16200000">
              <a:off x="3405810" y="2860031"/>
              <a:ext cx="22752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sz="2400" b="1" dirty="0"/>
                <a:t>SIMPLIFICATION </a:t>
              </a:r>
            </a:p>
          </p:txBody>
        </p:sp>
        <p:sp>
          <p:nvSpPr>
            <p:cNvPr id="38" name="Text Box 37"/>
            <p:cNvSpPr txBox="1">
              <a:spLocks noChangeArrowheads="1"/>
            </p:cNvSpPr>
            <p:nvPr/>
          </p:nvSpPr>
          <p:spPr bwMode="auto">
            <a:xfrm rot="16200000">
              <a:off x="1924200" y="2620418"/>
              <a:ext cx="243522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 dirty="0"/>
                <a:t>DE-CONTEXTUALISATION</a:t>
              </a:r>
            </a:p>
          </p:txBody>
        </p:sp>
        <p:sp>
          <p:nvSpPr>
            <p:cNvPr id="39" name="Text Box 38"/>
            <p:cNvSpPr txBox="1">
              <a:spLocks noChangeArrowheads="1"/>
            </p:cNvSpPr>
            <p:nvPr/>
          </p:nvSpPr>
          <p:spPr bwMode="auto">
            <a:xfrm rot="5400000">
              <a:off x="4856584" y="3052465"/>
              <a:ext cx="243522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 dirty="0"/>
                <a:t>RE-CONTEXTUALISATION</a:t>
              </a:r>
            </a:p>
          </p:txBody>
        </p:sp>
        <p:sp>
          <p:nvSpPr>
            <p:cNvPr id="40" name="Rectangle 34"/>
            <p:cNvSpPr>
              <a:spLocks noChangeArrowheads="1"/>
            </p:cNvSpPr>
            <p:nvPr/>
          </p:nvSpPr>
          <p:spPr bwMode="auto">
            <a:xfrm>
              <a:off x="4106863" y="2916238"/>
              <a:ext cx="287337" cy="46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/>
                <a:t>f</a:t>
              </a:r>
              <a:endParaRPr lang="de-DE" sz="2400" b="1"/>
            </a:p>
          </p:txBody>
        </p:sp>
        <p:sp>
          <p:nvSpPr>
            <p:cNvPr id="41" name="Rectangle 35"/>
            <p:cNvSpPr>
              <a:spLocks noChangeArrowheads="1"/>
            </p:cNvSpPr>
            <p:nvPr/>
          </p:nvSpPr>
          <p:spPr bwMode="auto">
            <a:xfrm>
              <a:off x="4716463" y="2924175"/>
              <a:ext cx="287337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/>
                <a:t>f</a:t>
              </a:r>
              <a:endParaRPr lang="de-DE" sz="2400" b="1"/>
            </a:p>
          </p:txBody>
        </p:sp>
        <p:sp>
          <p:nvSpPr>
            <p:cNvPr id="42" name="Text Box 10"/>
            <p:cNvSpPr txBox="1">
              <a:spLocks noChangeArrowheads="1"/>
            </p:cNvSpPr>
            <p:nvPr/>
          </p:nvSpPr>
          <p:spPr bwMode="auto">
            <a:xfrm>
              <a:off x="1403350" y="1590675"/>
              <a:ext cx="1008063" cy="1262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de-DE" b="1"/>
            </a:p>
            <a:p>
              <a:r>
                <a:rPr lang="de-DE" sz="4000" b="1"/>
                <a:t>M</a:t>
              </a:r>
              <a:endParaRPr lang="de-DE" b="1"/>
            </a:p>
            <a:p>
              <a:endParaRPr lang="de-DE" b="1"/>
            </a:p>
          </p:txBody>
        </p:sp>
        <p:sp>
          <p:nvSpPr>
            <p:cNvPr id="43" name="Text Box 10"/>
            <p:cNvSpPr txBox="1">
              <a:spLocks noChangeArrowheads="1"/>
            </p:cNvSpPr>
            <p:nvPr/>
          </p:nvSpPr>
          <p:spPr bwMode="auto">
            <a:xfrm>
              <a:off x="1476375" y="3175000"/>
              <a:ext cx="1008063" cy="1262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de-DE" b="1"/>
            </a:p>
            <a:p>
              <a:r>
                <a:rPr lang="de-DE" sz="4000" b="1"/>
                <a:t>K</a:t>
              </a:r>
              <a:endParaRPr lang="de-DE" b="1"/>
            </a:p>
            <a:p>
              <a:endParaRPr lang="de-DE" b="1"/>
            </a:p>
          </p:txBody>
        </p:sp>
        <p:sp>
          <p:nvSpPr>
            <p:cNvPr id="44" name="Text Box 10"/>
            <p:cNvSpPr txBox="1">
              <a:spLocks noChangeArrowheads="1"/>
            </p:cNvSpPr>
            <p:nvPr/>
          </p:nvSpPr>
          <p:spPr bwMode="auto">
            <a:xfrm>
              <a:off x="7451725" y="1628775"/>
              <a:ext cx="1008063" cy="1262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de-DE" b="1"/>
            </a:p>
            <a:p>
              <a:r>
                <a:rPr lang="de-DE" sz="4000" b="1"/>
                <a:t>E</a:t>
              </a:r>
              <a:endParaRPr lang="de-DE" b="1"/>
            </a:p>
            <a:p>
              <a:endParaRPr lang="de-DE" b="1"/>
            </a:p>
          </p:txBody>
        </p:sp>
        <p:sp>
          <p:nvSpPr>
            <p:cNvPr id="45" name="Text Box 10"/>
            <p:cNvSpPr txBox="1">
              <a:spLocks noChangeArrowheads="1"/>
            </p:cNvSpPr>
            <p:nvPr/>
          </p:nvSpPr>
          <p:spPr bwMode="auto">
            <a:xfrm>
              <a:off x="7451725" y="3175000"/>
              <a:ext cx="1008063" cy="1262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de-DE" b="1"/>
            </a:p>
            <a:p>
              <a:r>
                <a:rPr lang="de-DE" sz="4000" b="1"/>
                <a:t>F</a:t>
              </a:r>
              <a:endParaRPr lang="de-DE" b="1"/>
            </a:p>
            <a:p>
              <a:endParaRPr lang="de-DE" b="1"/>
            </a:p>
          </p:txBody>
        </p:sp>
        <p:sp>
          <p:nvSpPr>
            <p:cNvPr id="46" name="Line 17"/>
            <p:cNvSpPr>
              <a:spLocks noChangeShapeType="1"/>
            </p:cNvSpPr>
            <p:nvPr/>
          </p:nvSpPr>
          <p:spPr bwMode="auto">
            <a:xfrm>
              <a:off x="2987675" y="4581525"/>
              <a:ext cx="3313113" cy="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7" name="Textfeld 84"/>
            <p:cNvSpPr txBox="1">
              <a:spLocks noChangeArrowheads="1"/>
            </p:cNvSpPr>
            <p:nvPr/>
          </p:nvSpPr>
          <p:spPr bwMode="auto">
            <a:xfrm>
              <a:off x="4431630" y="5301208"/>
              <a:ext cx="212378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4000" b="1" dirty="0">
                  <a:latin typeface="Calibri" pitchFamily="34" charset="0"/>
                </a:rPr>
                <a:t>.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192735" y="1547500"/>
              <a:ext cx="758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b="1" dirty="0" smtClean="0"/>
                <a:t>MAPS</a:t>
              </a:r>
              <a:endParaRPr lang="en-GB" b="1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779912" y="5003884"/>
              <a:ext cx="1664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b="1" dirty="0" smtClean="0"/>
                <a:t>THE TERRITORY</a:t>
              </a:r>
              <a:endParaRPr lang="en-GB" b="1" dirty="0"/>
            </a:p>
          </p:txBody>
        </p:sp>
        <p:sp>
          <p:nvSpPr>
            <p:cNvPr id="51" name="WordArt 29"/>
            <p:cNvSpPr>
              <a:spLocks noChangeArrowheads="1" noChangeShapeType="1" noTextEdit="1"/>
            </p:cNvSpPr>
            <p:nvPr/>
          </p:nvSpPr>
          <p:spPr bwMode="auto">
            <a:xfrm>
              <a:off x="351260" y="2636912"/>
              <a:ext cx="764356" cy="8572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DE" sz="4800" b="1" kern="10" normalizeH="1" dirty="0" smtClean="0"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A</a:t>
              </a:r>
              <a:endParaRPr lang="de-DE" sz="4800" b="1" kern="10" normalizeH="1" dirty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endParaRPr>
            </a:p>
          </p:txBody>
        </p:sp>
        <p:sp>
          <p:nvSpPr>
            <p:cNvPr id="52" name="Textfeld 87"/>
            <p:cNvSpPr txBox="1"/>
            <p:nvPr/>
          </p:nvSpPr>
          <p:spPr>
            <a:xfrm>
              <a:off x="7987237" y="3645024"/>
              <a:ext cx="9751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E</a:t>
              </a:r>
              <a:r>
                <a:rPr lang="de-DE" dirty="0" smtClean="0"/>
                <a:t>motion</a:t>
              </a:r>
              <a:endParaRPr lang="de-DE" dirty="0"/>
            </a:p>
          </p:txBody>
        </p:sp>
        <p:sp>
          <p:nvSpPr>
            <p:cNvPr id="53" name="Text Box 12"/>
            <p:cNvSpPr txBox="1">
              <a:spLocks noChangeArrowheads="1"/>
            </p:cNvSpPr>
            <p:nvPr/>
          </p:nvSpPr>
          <p:spPr bwMode="auto">
            <a:xfrm>
              <a:off x="2916238" y="548680"/>
              <a:ext cx="3240087" cy="1384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de-DE" sz="1400" b="1" dirty="0"/>
            </a:p>
            <a:p>
              <a:pPr algn="ctr"/>
              <a:r>
                <a:rPr lang="de-DE" sz="1400" b="1" dirty="0" smtClean="0"/>
                <a:t>„</a:t>
              </a:r>
              <a:r>
                <a:rPr lang="de-DE" sz="1400" b="1" dirty="0" err="1" smtClean="0"/>
                <a:t>Managerial</a:t>
              </a:r>
              <a:r>
                <a:rPr lang="de-DE" sz="1400" b="1" dirty="0" smtClean="0"/>
                <a:t> </a:t>
              </a:r>
              <a:r>
                <a:rPr lang="de-DE" sz="1400" b="1" dirty="0" err="1" smtClean="0"/>
                <a:t>Rationalizations</a:t>
              </a:r>
              <a:r>
                <a:rPr lang="de-DE" sz="1400" b="1" dirty="0" smtClean="0"/>
                <a:t>“</a:t>
              </a:r>
            </a:p>
            <a:p>
              <a:pPr algn="ctr"/>
              <a:r>
                <a:rPr lang="de-DE" sz="1400" b="1" dirty="0" smtClean="0"/>
                <a:t>COMPUTATION </a:t>
              </a:r>
              <a:r>
                <a:rPr lang="de-DE" sz="1400" b="1" dirty="0"/>
                <a:t>/ ARGUMENTATION </a:t>
              </a:r>
            </a:p>
            <a:p>
              <a:pPr algn="ctr"/>
              <a:r>
                <a:rPr lang="de-DE" sz="1400" b="1" dirty="0"/>
                <a:t>INFORMATION PROCESSING</a:t>
              </a:r>
            </a:p>
            <a:p>
              <a:pPr algn="ctr"/>
              <a:endParaRPr lang="de-DE" sz="1400" b="1" dirty="0"/>
            </a:p>
            <a:p>
              <a:endParaRPr lang="de-DE" sz="1400" b="1" dirty="0"/>
            </a:p>
          </p:txBody>
        </p:sp>
        <p:sp>
          <p:nvSpPr>
            <p:cNvPr id="54" name="TextBox 4"/>
            <p:cNvSpPr txBox="1"/>
            <p:nvPr/>
          </p:nvSpPr>
          <p:spPr>
            <a:xfrm>
              <a:off x="2987824" y="364594"/>
              <a:ext cx="33242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2000" b="1" dirty="0" err="1" smtClean="0">
                  <a:latin typeface="Arial" pitchFamily="34" charset="0"/>
                  <a:cs typeface="Arial" pitchFamily="34" charset="0"/>
                </a:rPr>
                <a:t>Local</a:t>
              </a:r>
              <a:r>
                <a:rPr lang="de-AT" sz="20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AT" sz="2000" b="1" dirty="0" err="1">
                  <a:latin typeface="Arial" pitchFamily="34" charset="0"/>
                  <a:cs typeface="Arial" pitchFamily="34" charset="0"/>
                </a:rPr>
                <a:t>A</a:t>
              </a:r>
              <a:r>
                <a:rPr lang="de-AT" sz="2000" b="1" dirty="0" err="1" smtClean="0">
                  <a:latin typeface="Arial" pitchFamily="34" charset="0"/>
                  <a:cs typeface="Arial" pitchFamily="34" charset="0"/>
                </a:rPr>
                <a:t>pproximization</a:t>
              </a:r>
              <a:r>
                <a:rPr lang="de-AT" sz="2000" b="1" dirty="0" smtClean="0">
                  <a:latin typeface="Arial" pitchFamily="34" charset="0"/>
                  <a:cs typeface="Arial" pitchFamily="34" charset="0"/>
                </a:rPr>
                <a:t>(s):</a:t>
              </a:r>
              <a:endParaRPr lang="en-GB" sz="2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Textfeld 5"/>
            <p:cNvSpPr txBox="1"/>
            <p:nvPr/>
          </p:nvSpPr>
          <p:spPr>
            <a:xfrm rot="16200000">
              <a:off x="1305509" y="2762506"/>
              <a:ext cx="23762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/>
                <a:t>Aspects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of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Simplification</a:t>
              </a:r>
              <a:endParaRPr lang="de-DE" sz="1400" dirty="0"/>
            </a:p>
          </p:txBody>
        </p:sp>
        <p:sp>
          <p:nvSpPr>
            <p:cNvPr id="56" name="Textfeld 90"/>
            <p:cNvSpPr txBox="1"/>
            <p:nvPr/>
          </p:nvSpPr>
          <p:spPr>
            <a:xfrm rot="5400000">
              <a:off x="5481973" y="3001665"/>
              <a:ext cx="23762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/>
                <a:t>Aspects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of</a:t>
              </a:r>
              <a:r>
                <a:rPr lang="de-DE" sz="1400" dirty="0" smtClean="0"/>
                <a:t> Re-</a:t>
              </a:r>
              <a:r>
                <a:rPr lang="de-DE" sz="1400" dirty="0" err="1" smtClean="0"/>
                <a:t>Application</a:t>
              </a:r>
              <a:endParaRPr lang="de-DE" sz="1400" dirty="0"/>
            </a:p>
          </p:txBody>
        </p:sp>
      </p:grpSp>
      <p:sp>
        <p:nvSpPr>
          <p:cNvPr id="57" name="Rectangle 56"/>
          <p:cNvSpPr/>
          <p:nvPr/>
        </p:nvSpPr>
        <p:spPr>
          <a:xfrm>
            <a:off x="323528" y="5652537"/>
            <a:ext cx="87342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 smtClean="0"/>
              <a:t>„</a:t>
            </a:r>
            <a:r>
              <a:rPr lang="de-DE" sz="3200" b="1" dirty="0" err="1" smtClean="0"/>
              <a:t>If</a:t>
            </a:r>
            <a:r>
              <a:rPr lang="de-DE" sz="3200" b="1" dirty="0" smtClean="0"/>
              <a:t>, </a:t>
            </a:r>
            <a:r>
              <a:rPr lang="de-DE" sz="3200" b="1" dirty="0" err="1" smtClean="0"/>
              <a:t>then</a:t>
            </a:r>
            <a:r>
              <a:rPr lang="de-DE" sz="3200" b="1" dirty="0" smtClean="0"/>
              <a:t> …“  f (P </a:t>
            </a:r>
            <a:r>
              <a:rPr lang="de-DE" sz="3200" b="1" dirty="0" smtClean="0">
                <a:sym typeface="Wingdings" pitchFamily="2" charset="2"/>
              </a:rPr>
              <a:t>==&gt; Q) = f (P) --&gt; f (Q)  „</a:t>
            </a:r>
            <a:r>
              <a:rPr lang="de-DE" sz="3200" b="1" dirty="0" err="1" smtClean="0">
                <a:sym typeface="Wingdings" pitchFamily="2" charset="2"/>
              </a:rPr>
              <a:t>If</a:t>
            </a:r>
            <a:r>
              <a:rPr lang="de-DE" sz="3200" b="1" dirty="0" smtClean="0">
                <a:sym typeface="Wingdings" pitchFamily="2" charset="2"/>
              </a:rPr>
              <a:t>, </a:t>
            </a:r>
            <a:r>
              <a:rPr lang="de-DE" sz="3200" b="1" dirty="0" err="1" smtClean="0">
                <a:sym typeface="Wingdings" pitchFamily="2" charset="2"/>
              </a:rPr>
              <a:t>then</a:t>
            </a:r>
            <a:r>
              <a:rPr lang="de-DE" sz="3200" b="1" dirty="0" smtClean="0">
                <a:sym typeface="Wingdings" pitchFamily="2" charset="2"/>
              </a:rPr>
              <a:t> …“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874952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23527" y="1268760"/>
            <a:ext cx="1871862" cy="426938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C00000"/>
                </a:solidFill>
              </a:rPr>
              <a:t>The Core:</a:t>
            </a:r>
            <a:endParaRPr lang="de-DE" dirty="0">
              <a:solidFill>
                <a:srgbClr val="C00000"/>
              </a:solidFill>
            </a:endParaRPr>
          </a:p>
        </p:txBody>
      </p:sp>
      <p:grpSp>
        <p:nvGrpSpPr>
          <p:cNvPr id="6" name="Gruppierung 2"/>
          <p:cNvGrpSpPr/>
          <p:nvPr/>
        </p:nvGrpSpPr>
        <p:grpSpPr>
          <a:xfrm>
            <a:off x="1187326" y="1329330"/>
            <a:ext cx="6522790" cy="5788921"/>
            <a:chOff x="1403350" y="674475"/>
            <a:chExt cx="6522790" cy="6304751"/>
          </a:xfrm>
        </p:grpSpPr>
        <p:sp>
          <p:nvSpPr>
            <p:cNvPr id="7" name="Abgerundetes Rechteck 3"/>
            <p:cNvSpPr/>
            <p:nvPr/>
          </p:nvSpPr>
          <p:spPr>
            <a:xfrm>
              <a:off x="1451582" y="2170782"/>
              <a:ext cx="6474558" cy="171971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Nach unten gekrümmter Pfeil 4"/>
            <p:cNvSpPr/>
            <p:nvPr/>
          </p:nvSpPr>
          <p:spPr>
            <a:xfrm>
              <a:off x="2339752" y="1304404"/>
              <a:ext cx="4916948" cy="3060700"/>
            </a:xfrm>
            <a:prstGeom prst="curvedDownArrow">
              <a:avLst/>
            </a:prstGeom>
            <a:solidFill>
              <a:schemeClr val="accent4">
                <a:lumMod val="40000"/>
                <a:lumOff val="60000"/>
                <a:alpha val="92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2916238" y="819150"/>
              <a:ext cx="3240087" cy="1169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de-DE" sz="1400" b="1" dirty="0"/>
            </a:p>
            <a:p>
              <a:pPr algn="ctr"/>
              <a:r>
                <a:rPr lang="de-DE" sz="1400" b="1" dirty="0"/>
                <a:t>COMPUTATION / ARGUMENTATION </a:t>
              </a:r>
            </a:p>
            <a:p>
              <a:pPr algn="ctr"/>
              <a:endParaRPr lang="de-DE" sz="1400" b="1" dirty="0"/>
            </a:p>
            <a:p>
              <a:pPr algn="ctr"/>
              <a:endParaRPr lang="de-DE" sz="1400" b="1" dirty="0"/>
            </a:p>
            <a:p>
              <a:endParaRPr lang="de-DE" sz="1400" b="1" dirty="0"/>
            </a:p>
          </p:txBody>
        </p:sp>
        <p:sp>
          <p:nvSpPr>
            <p:cNvPr id="10" name="Textfeld 6"/>
            <p:cNvSpPr txBox="1"/>
            <p:nvPr/>
          </p:nvSpPr>
          <p:spPr>
            <a:xfrm>
              <a:off x="2555776" y="836712"/>
              <a:ext cx="3301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 smtClean="0"/>
                <a:t>S</a:t>
              </a:r>
              <a:endParaRPr lang="de-DE" sz="2400" b="1" dirty="0"/>
            </a:p>
          </p:txBody>
        </p:sp>
        <p:sp>
          <p:nvSpPr>
            <p:cNvPr id="11" name="Textfeld 7"/>
            <p:cNvSpPr txBox="1"/>
            <p:nvPr/>
          </p:nvSpPr>
          <p:spPr>
            <a:xfrm>
              <a:off x="6300192" y="765357"/>
              <a:ext cx="35794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 smtClean="0"/>
                <a:t>R</a:t>
              </a:r>
              <a:endParaRPr lang="de-DE" sz="2400" b="1" dirty="0"/>
            </a:p>
            <a:p>
              <a:endParaRPr lang="de-DE" dirty="0"/>
            </a:p>
          </p:txBody>
        </p:sp>
        <p:sp>
          <p:nvSpPr>
            <p:cNvPr id="12" name="Line 4"/>
            <p:cNvSpPr>
              <a:spLocks noChangeShapeType="1"/>
            </p:cNvSpPr>
            <p:nvPr/>
          </p:nvSpPr>
          <p:spPr bwMode="auto">
            <a:xfrm>
              <a:off x="2895600" y="1530350"/>
              <a:ext cx="3384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Line 5"/>
            <p:cNvSpPr>
              <a:spLocks noChangeShapeType="1"/>
            </p:cNvSpPr>
            <p:nvPr/>
          </p:nvSpPr>
          <p:spPr bwMode="auto">
            <a:xfrm>
              <a:off x="2392363" y="4194175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Oval 6"/>
            <p:cNvSpPr>
              <a:spLocks noChangeArrowheads="1"/>
            </p:cNvSpPr>
            <p:nvPr/>
          </p:nvSpPr>
          <p:spPr bwMode="auto">
            <a:xfrm>
              <a:off x="1979613" y="4122738"/>
              <a:ext cx="1511300" cy="900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de-DE" sz="2800" b="1" dirty="0"/>
                <a:t>P</a:t>
              </a:r>
            </a:p>
          </p:txBody>
        </p:sp>
        <p:sp>
          <p:nvSpPr>
            <p:cNvPr id="15" name="Rectangle 7"/>
            <p:cNvSpPr>
              <a:spLocks noChangeArrowheads="1"/>
            </p:cNvSpPr>
            <p:nvPr/>
          </p:nvSpPr>
          <p:spPr bwMode="auto">
            <a:xfrm>
              <a:off x="2482850" y="1304925"/>
              <a:ext cx="433388" cy="53975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de-DE" b="1"/>
                <a:t>f(P)</a:t>
              </a:r>
            </a:p>
          </p:txBody>
        </p:sp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6300192" y="1233488"/>
              <a:ext cx="433388" cy="5397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de-DE" b="1"/>
                <a:t>f(Q)</a:t>
              </a:r>
            </a:p>
          </p:txBody>
        </p:sp>
        <p:sp>
          <p:nvSpPr>
            <p:cNvPr id="17" name="Oval 9"/>
            <p:cNvSpPr>
              <a:spLocks noChangeArrowheads="1"/>
            </p:cNvSpPr>
            <p:nvPr/>
          </p:nvSpPr>
          <p:spPr bwMode="auto">
            <a:xfrm>
              <a:off x="5795963" y="4113213"/>
              <a:ext cx="1458912" cy="900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de-DE" sz="2800" b="1" dirty="0"/>
                <a:t>Q</a:t>
              </a:r>
            </a:p>
          </p:txBody>
        </p:sp>
        <p:sp>
          <p:nvSpPr>
            <p:cNvPr id="18" name="Text Box 10"/>
            <p:cNvSpPr txBox="1">
              <a:spLocks noChangeArrowheads="1"/>
            </p:cNvSpPr>
            <p:nvPr/>
          </p:nvSpPr>
          <p:spPr bwMode="auto">
            <a:xfrm>
              <a:off x="1691680" y="908720"/>
              <a:ext cx="1008062" cy="1262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de-DE" b="1" dirty="0"/>
            </a:p>
            <a:p>
              <a:r>
                <a:rPr lang="de-DE" sz="4000" b="1" dirty="0"/>
                <a:t>H</a:t>
              </a:r>
              <a:r>
                <a:rPr lang="de-DE" b="1" dirty="0"/>
                <a:t> +</a:t>
              </a:r>
            </a:p>
            <a:p>
              <a:endParaRPr lang="de-DE" b="1" dirty="0"/>
            </a:p>
          </p:txBody>
        </p:sp>
        <p:sp>
          <p:nvSpPr>
            <p:cNvPr id="19" name="Text Box 11"/>
            <p:cNvSpPr txBox="1">
              <a:spLocks noChangeArrowheads="1"/>
            </p:cNvSpPr>
            <p:nvPr/>
          </p:nvSpPr>
          <p:spPr bwMode="auto">
            <a:xfrm>
              <a:off x="3419475" y="4137604"/>
              <a:ext cx="2376488" cy="804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de-DE" sz="1400" b="1" dirty="0"/>
                <a:t>REAL / </a:t>
              </a:r>
              <a:r>
                <a:rPr lang="de-DE" sz="1400" b="1" dirty="0" smtClean="0"/>
                <a:t>CAUSAL</a:t>
              </a:r>
            </a:p>
            <a:p>
              <a:pPr algn="ctr"/>
              <a:endParaRPr lang="de-DE" sz="1400" b="1" dirty="0"/>
            </a:p>
            <a:p>
              <a:pPr algn="ctr"/>
              <a:r>
                <a:rPr lang="de-DE" sz="1400" b="1" dirty="0" smtClean="0"/>
                <a:t>CONNECTIONS</a:t>
              </a:r>
              <a:endParaRPr lang="de-DE" sz="1400" b="1" dirty="0"/>
            </a:p>
          </p:txBody>
        </p:sp>
        <p:sp>
          <p:nvSpPr>
            <p:cNvPr id="20" name="Text Box 13"/>
            <p:cNvSpPr txBox="1">
              <a:spLocks noChangeArrowheads="1"/>
            </p:cNvSpPr>
            <p:nvPr/>
          </p:nvSpPr>
          <p:spPr bwMode="auto">
            <a:xfrm>
              <a:off x="2247900" y="5078413"/>
              <a:ext cx="122396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de-DE" b="1"/>
            </a:p>
          </p:txBody>
        </p:sp>
        <p:sp>
          <p:nvSpPr>
            <p:cNvPr id="21" name="Arc 14"/>
            <p:cNvSpPr>
              <a:spLocks/>
            </p:cNvSpPr>
            <p:nvPr/>
          </p:nvSpPr>
          <p:spPr bwMode="auto">
            <a:xfrm flipH="1" flipV="1">
              <a:off x="2773363" y="1844675"/>
              <a:ext cx="431800" cy="2351088"/>
            </a:xfrm>
            <a:custGeom>
              <a:avLst/>
              <a:gdLst>
                <a:gd name="T0" fmla="*/ 0 w 21600"/>
                <a:gd name="T1" fmla="*/ 0 h 22435"/>
                <a:gd name="T2" fmla="*/ 2147483647 w 21600"/>
                <a:gd name="T3" fmla="*/ 2147483647 h 22435"/>
                <a:gd name="T4" fmla="*/ 0 w 21600"/>
                <a:gd name="T5" fmla="*/ 2147483647 h 2243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435"/>
                <a:gd name="T11" fmla="*/ 21600 w 21600"/>
                <a:gd name="T12" fmla="*/ 22435 h 224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435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878"/>
                    <a:pt x="21594" y="22156"/>
                    <a:pt x="21583" y="22434"/>
                  </a:cubicBezTo>
                </a:path>
                <a:path w="21600" h="22435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878"/>
                    <a:pt x="21594" y="22156"/>
                    <a:pt x="21583" y="22434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" name="Arc 15"/>
            <p:cNvSpPr>
              <a:spLocks/>
            </p:cNvSpPr>
            <p:nvPr/>
          </p:nvSpPr>
          <p:spPr bwMode="auto">
            <a:xfrm flipV="1">
              <a:off x="6013450" y="1773238"/>
              <a:ext cx="431800" cy="2447925"/>
            </a:xfrm>
            <a:custGeom>
              <a:avLst/>
              <a:gdLst>
                <a:gd name="T0" fmla="*/ 0 w 21600"/>
                <a:gd name="T1" fmla="*/ 0 h 22506"/>
                <a:gd name="T2" fmla="*/ 2147483647 w 21600"/>
                <a:gd name="T3" fmla="*/ 2147483647 h 22506"/>
                <a:gd name="T4" fmla="*/ 0 w 21600"/>
                <a:gd name="T5" fmla="*/ 2147483647 h 2250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506"/>
                <a:gd name="T11" fmla="*/ 21600 w 21600"/>
                <a:gd name="T12" fmla="*/ 22506 h 225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506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902"/>
                    <a:pt x="21593" y="22204"/>
                    <a:pt x="21580" y="22505"/>
                  </a:cubicBezTo>
                </a:path>
                <a:path w="21600" h="22506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902"/>
                    <a:pt x="21593" y="22204"/>
                    <a:pt x="21580" y="2250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" name="Text Box 16"/>
            <p:cNvSpPr txBox="1">
              <a:spLocks noChangeArrowheads="1"/>
            </p:cNvSpPr>
            <p:nvPr/>
          </p:nvSpPr>
          <p:spPr bwMode="auto">
            <a:xfrm>
              <a:off x="2087563" y="5153025"/>
              <a:ext cx="1547812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 b="1"/>
                <a:t>CATEGORIZATION</a:t>
              </a:r>
            </a:p>
          </p:txBody>
        </p:sp>
        <p:sp>
          <p:nvSpPr>
            <p:cNvPr id="24" name="Text Box 17"/>
            <p:cNvSpPr txBox="1">
              <a:spLocks noChangeArrowheads="1"/>
            </p:cNvSpPr>
            <p:nvPr/>
          </p:nvSpPr>
          <p:spPr bwMode="auto">
            <a:xfrm>
              <a:off x="5845175" y="5132388"/>
              <a:ext cx="1412875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sz="1200" b="1"/>
                <a:t>NEW CASES OF</a:t>
              </a:r>
            </a:p>
            <a:p>
              <a:pPr algn="ctr"/>
              <a:r>
                <a:rPr lang="de-DE" sz="1200" b="1"/>
                <a:t>APPLICATION</a:t>
              </a:r>
            </a:p>
          </p:txBody>
        </p:sp>
        <p:sp>
          <p:nvSpPr>
            <p:cNvPr id="25" name="Line 20"/>
            <p:cNvSpPr>
              <a:spLocks noChangeShapeType="1"/>
            </p:cNvSpPr>
            <p:nvPr/>
          </p:nvSpPr>
          <p:spPr bwMode="auto">
            <a:xfrm flipV="1">
              <a:off x="2698750" y="1700213"/>
              <a:ext cx="0" cy="26654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Arc 21"/>
            <p:cNvSpPr>
              <a:spLocks/>
            </p:cNvSpPr>
            <p:nvPr/>
          </p:nvSpPr>
          <p:spPr bwMode="auto">
            <a:xfrm flipV="1">
              <a:off x="2195513" y="1844675"/>
              <a:ext cx="431800" cy="2401888"/>
            </a:xfrm>
            <a:custGeom>
              <a:avLst/>
              <a:gdLst>
                <a:gd name="T0" fmla="*/ 0 w 21600"/>
                <a:gd name="T1" fmla="*/ 0 h 22506"/>
                <a:gd name="T2" fmla="*/ 2147483647 w 21600"/>
                <a:gd name="T3" fmla="*/ 2147483647 h 22506"/>
                <a:gd name="T4" fmla="*/ 0 w 21600"/>
                <a:gd name="T5" fmla="*/ 2147483647 h 2250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506"/>
                <a:gd name="T11" fmla="*/ 21600 w 21600"/>
                <a:gd name="T12" fmla="*/ 22506 h 225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506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902"/>
                    <a:pt x="21593" y="22204"/>
                    <a:pt x="21580" y="22505"/>
                  </a:cubicBezTo>
                </a:path>
                <a:path w="21600" h="22506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902"/>
                    <a:pt x="21593" y="22204"/>
                    <a:pt x="21580" y="2250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" name="Arc 22"/>
            <p:cNvSpPr>
              <a:spLocks/>
            </p:cNvSpPr>
            <p:nvPr/>
          </p:nvSpPr>
          <p:spPr bwMode="auto">
            <a:xfrm flipH="1" flipV="1">
              <a:off x="6588125" y="1773238"/>
              <a:ext cx="431800" cy="2447925"/>
            </a:xfrm>
            <a:custGeom>
              <a:avLst/>
              <a:gdLst>
                <a:gd name="T0" fmla="*/ 0 w 21600"/>
                <a:gd name="T1" fmla="*/ 0 h 22435"/>
                <a:gd name="T2" fmla="*/ 2147483647 w 21600"/>
                <a:gd name="T3" fmla="*/ 2147483647 h 22435"/>
                <a:gd name="T4" fmla="*/ 0 w 21600"/>
                <a:gd name="T5" fmla="*/ 2147483647 h 2243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435"/>
                <a:gd name="T11" fmla="*/ 21600 w 21600"/>
                <a:gd name="T12" fmla="*/ 22435 h 224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435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878"/>
                    <a:pt x="21594" y="22156"/>
                    <a:pt x="21583" y="22434"/>
                  </a:cubicBezTo>
                </a:path>
                <a:path w="21600" h="22435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878"/>
                    <a:pt x="21594" y="22156"/>
                    <a:pt x="21583" y="22434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8" name="Line 23"/>
            <p:cNvSpPr>
              <a:spLocks noChangeShapeType="1"/>
            </p:cNvSpPr>
            <p:nvPr/>
          </p:nvSpPr>
          <p:spPr bwMode="auto">
            <a:xfrm flipV="1">
              <a:off x="6516688" y="1628775"/>
              <a:ext cx="0" cy="26654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1406525" y="1989138"/>
              <a:ext cx="428625" cy="63817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de-DE" sz="3600" b="1" kern="10" normalizeH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endParaRPr>
            </a:p>
          </p:txBody>
        </p:sp>
        <p:sp>
          <p:nvSpPr>
            <p:cNvPr id="30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1454150" y="3438525"/>
              <a:ext cx="381000" cy="63817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de-DE" sz="3600" b="1" kern="10" normalizeH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endParaRPr>
            </a:p>
          </p:txBody>
        </p:sp>
        <p:sp>
          <p:nvSpPr>
            <p:cNvPr id="31" name="WordArt 28"/>
            <p:cNvSpPr>
              <a:spLocks noChangeArrowheads="1" noChangeShapeType="1" noTextEdit="1"/>
            </p:cNvSpPr>
            <p:nvPr/>
          </p:nvSpPr>
          <p:spPr bwMode="auto">
            <a:xfrm>
              <a:off x="7380288" y="3429000"/>
              <a:ext cx="304800" cy="63817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de-DE" sz="3600" b="1" kern="10" normalizeH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endParaRPr>
            </a:p>
          </p:txBody>
        </p:sp>
        <p:sp>
          <p:nvSpPr>
            <p:cNvPr id="32" name="AutoShape 35"/>
            <p:cNvSpPr>
              <a:spLocks noChangeArrowheads="1"/>
            </p:cNvSpPr>
            <p:nvPr/>
          </p:nvSpPr>
          <p:spPr bwMode="auto">
            <a:xfrm>
              <a:off x="3492500" y="1844675"/>
              <a:ext cx="2159000" cy="2305050"/>
            </a:xfrm>
            <a:prstGeom prst="upArrow">
              <a:avLst>
                <a:gd name="adj1" fmla="val 50000"/>
                <a:gd name="adj2" fmla="val 26691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3" name="Rectangle 35"/>
            <p:cNvSpPr>
              <a:spLocks noChangeArrowheads="1"/>
            </p:cNvSpPr>
            <p:nvPr/>
          </p:nvSpPr>
          <p:spPr bwMode="auto">
            <a:xfrm>
              <a:off x="4355976" y="2492896"/>
              <a:ext cx="537828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6000" b="1" dirty="0"/>
                <a:t>F</a:t>
              </a:r>
              <a:endParaRPr lang="de-DE" sz="6000" b="1" dirty="0"/>
            </a:p>
          </p:txBody>
        </p:sp>
        <p:sp>
          <p:nvSpPr>
            <p:cNvPr id="34" name="Text Box 10"/>
            <p:cNvSpPr txBox="1">
              <a:spLocks noChangeArrowheads="1"/>
            </p:cNvSpPr>
            <p:nvPr/>
          </p:nvSpPr>
          <p:spPr bwMode="auto">
            <a:xfrm>
              <a:off x="1403350" y="1590675"/>
              <a:ext cx="1008063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de-DE" b="1" dirty="0"/>
            </a:p>
            <a:p>
              <a:endParaRPr lang="de-DE" b="1" dirty="0"/>
            </a:p>
            <a:p>
              <a:endParaRPr lang="de-DE" b="1" dirty="0"/>
            </a:p>
          </p:txBody>
        </p:sp>
        <p:sp>
          <p:nvSpPr>
            <p:cNvPr id="35" name="Line 17"/>
            <p:cNvSpPr>
              <a:spLocks noChangeShapeType="1"/>
            </p:cNvSpPr>
            <p:nvPr/>
          </p:nvSpPr>
          <p:spPr bwMode="auto">
            <a:xfrm>
              <a:off x="2987675" y="4509120"/>
              <a:ext cx="3313113" cy="0"/>
            </a:xfrm>
            <a:prstGeom prst="line">
              <a:avLst/>
            </a:prstGeom>
            <a:noFill/>
            <a:ln w="127000" cmpd="tri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6" name="Textfeld 32"/>
            <p:cNvSpPr txBox="1"/>
            <p:nvPr/>
          </p:nvSpPr>
          <p:spPr>
            <a:xfrm>
              <a:off x="5364088" y="1392752"/>
              <a:ext cx="3295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 err="1" smtClean="0"/>
                <a:t>g</a:t>
              </a:r>
              <a:endParaRPr lang="de-DE" sz="2400" b="1" dirty="0"/>
            </a:p>
          </p:txBody>
        </p:sp>
        <p:sp>
          <p:nvSpPr>
            <p:cNvPr id="37" name="Textfeld 33"/>
            <p:cNvSpPr txBox="1"/>
            <p:nvPr/>
          </p:nvSpPr>
          <p:spPr>
            <a:xfrm>
              <a:off x="5399296" y="3980756"/>
              <a:ext cx="3968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 smtClean="0"/>
                <a:t>h</a:t>
              </a:r>
              <a:endParaRPr lang="de-DE" sz="2400" b="1" dirty="0"/>
            </a:p>
          </p:txBody>
        </p:sp>
        <p:sp>
          <p:nvSpPr>
            <p:cNvPr id="38" name="Textfeld 34"/>
            <p:cNvSpPr txBox="1"/>
            <p:nvPr/>
          </p:nvSpPr>
          <p:spPr>
            <a:xfrm>
              <a:off x="2484542" y="3212976"/>
              <a:ext cx="2872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 smtClean="0"/>
                <a:t>f</a:t>
              </a:r>
              <a:endParaRPr lang="de-DE" sz="2400" b="1" dirty="0"/>
            </a:p>
          </p:txBody>
        </p:sp>
        <p:sp>
          <p:nvSpPr>
            <p:cNvPr id="39" name="Textfeld 35"/>
            <p:cNvSpPr txBox="1"/>
            <p:nvPr/>
          </p:nvSpPr>
          <p:spPr>
            <a:xfrm>
              <a:off x="6300966" y="3212976"/>
              <a:ext cx="2872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 smtClean="0"/>
                <a:t>f</a:t>
              </a:r>
              <a:endParaRPr lang="de-DE" sz="2400" b="1" dirty="0"/>
            </a:p>
          </p:txBody>
        </p:sp>
        <p:sp>
          <p:nvSpPr>
            <p:cNvPr id="40" name="Textfeld 36"/>
            <p:cNvSpPr txBox="1"/>
            <p:nvPr/>
          </p:nvSpPr>
          <p:spPr>
            <a:xfrm>
              <a:off x="2861250" y="5470819"/>
              <a:ext cx="3484573" cy="15084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b="1" dirty="0" err="1" smtClean="0"/>
                <a:t>g</a:t>
              </a:r>
              <a:r>
                <a:rPr lang="de-DE" sz="2800" b="1" dirty="0" smtClean="0"/>
                <a:t> </a:t>
              </a:r>
              <a:r>
                <a:rPr lang="de-DE" sz="2000" dirty="0" smtClean="0"/>
                <a:t>after </a:t>
              </a:r>
              <a:r>
                <a:rPr lang="de-DE" sz="2800" b="1" dirty="0" smtClean="0"/>
                <a:t>f (P)  </a:t>
              </a:r>
              <a:r>
                <a:rPr lang="de-DE" sz="2800" b="1" baseline="46000" dirty="0" smtClean="0"/>
                <a:t>.</a:t>
              </a:r>
              <a:r>
                <a:rPr lang="de-DE" sz="2800" b="1" dirty="0" smtClean="0"/>
                <a:t>  f </a:t>
              </a:r>
              <a:r>
                <a:rPr lang="de-DE" sz="2000" dirty="0" smtClean="0"/>
                <a:t>after</a:t>
              </a:r>
              <a:r>
                <a:rPr lang="de-DE" sz="2800" b="1" dirty="0" smtClean="0"/>
                <a:t> h (P)</a:t>
              </a:r>
            </a:p>
            <a:p>
              <a:r>
                <a:rPr lang="de-DE" sz="2800" b="1" dirty="0" smtClean="0"/>
                <a:t>    </a:t>
              </a:r>
              <a:r>
                <a:rPr lang="de-DE" sz="2400" dirty="0" smtClean="0"/>
                <a:t>[ f(P) = S   &amp;  h(P) = Q ]</a:t>
              </a:r>
              <a:endParaRPr lang="de-DE" sz="2400" dirty="0"/>
            </a:p>
            <a:p>
              <a:endParaRPr lang="de-DE" sz="2800" b="1" dirty="0"/>
            </a:p>
          </p:txBody>
        </p:sp>
        <p:sp>
          <p:nvSpPr>
            <p:cNvPr id="41" name="Textfeld 37"/>
            <p:cNvSpPr txBox="1"/>
            <p:nvPr/>
          </p:nvSpPr>
          <p:spPr>
            <a:xfrm>
              <a:off x="3413495" y="3890501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de-DE" dirty="0"/>
            </a:p>
          </p:txBody>
        </p:sp>
        <p:sp>
          <p:nvSpPr>
            <p:cNvPr id="42" name="Textfeld 38"/>
            <p:cNvSpPr txBox="1"/>
            <p:nvPr/>
          </p:nvSpPr>
          <p:spPr>
            <a:xfrm>
              <a:off x="3635375" y="674475"/>
              <a:ext cx="1667380" cy="402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Rationalizations</a:t>
              </a:r>
              <a:endParaRPr lang="de-DE" dirty="0"/>
            </a:p>
          </p:txBody>
        </p:sp>
      </p:grpSp>
      <p:sp>
        <p:nvSpPr>
          <p:cNvPr id="43" name="Foliennummernplatzhalter 3"/>
          <p:cNvSpPr txBox="1">
            <a:spLocks/>
          </p:cNvSpPr>
          <p:nvPr/>
        </p:nvSpPr>
        <p:spPr>
          <a:xfrm>
            <a:off x="7452320" y="7070944"/>
            <a:ext cx="544512" cy="318496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93C79A-84A1-4612-82F9-77AE9BD2A4B0}" type="slidenum">
              <a:rPr lang="de-DE" sz="1100" smtClean="0">
                <a:latin typeface="DigitalSans_Light_Med"/>
              </a:rPr>
              <a:pPr/>
              <a:t>34</a:t>
            </a:fld>
            <a:endParaRPr lang="de-DE" sz="1100" dirty="0">
              <a:latin typeface="DigitalSans_Light_Med"/>
            </a:endParaRPr>
          </a:p>
        </p:txBody>
      </p:sp>
      <p:sp>
        <p:nvSpPr>
          <p:cNvPr id="44" name="Textfeld 40"/>
          <p:cNvSpPr txBox="1"/>
          <p:nvPr/>
        </p:nvSpPr>
        <p:spPr>
          <a:xfrm>
            <a:off x="4190300" y="6093296"/>
            <a:ext cx="3096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baseline="20000" dirty="0" smtClean="0"/>
              <a:t>=</a:t>
            </a:r>
            <a:endParaRPr lang="de-DE" sz="2400" b="1" u="wavyHeavy" baseline="20000" dirty="0"/>
          </a:p>
        </p:txBody>
      </p:sp>
      <p:sp>
        <p:nvSpPr>
          <p:cNvPr id="45" name="Textfeld 41"/>
          <p:cNvSpPr txBox="1"/>
          <p:nvPr/>
        </p:nvSpPr>
        <p:spPr>
          <a:xfrm>
            <a:off x="179512" y="3091607"/>
            <a:ext cx="6463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 smtClean="0">
                <a:latin typeface="Arial Black"/>
                <a:cs typeface="Arial Black"/>
              </a:rPr>
              <a:t>A</a:t>
            </a:r>
            <a:endParaRPr lang="de-DE" sz="4400" b="1" dirty="0">
              <a:latin typeface="Arial Black"/>
              <a:cs typeface="Arial Black"/>
            </a:endParaRPr>
          </a:p>
        </p:txBody>
      </p:sp>
      <p:sp>
        <p:nvSpPr>
          <p:cNvPr id="46" name="Textfeld 42"/>
          <p:cNvSpPr txBox="1"/>
          <p:nvPr/>
        </p:nvSpPr>
        <p:spPr>
          <a:xfrm>
            <a:off x="8028384" y="3140968"/>
            <a:ext cx="648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 smtClean="0">
                <a:latin typeface="Arial Black"/>
                <a:cs typeface="Arial Black"/>
              </a:rPr>
              <a:t>C</a:t>
            </a:r>
            <a:endParaRPr lang="de-DE" sz="4400" b="1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332381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39" y="1472711"/>
            <a:ext cx="7988541" cy="512464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53079" y="867277"/>
            <a:ext cx="3530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Arial Black"/>
                <a:cs typeface="Arial Black"/>
              </a:rPr>
              <a:t>Levels </a:t>
            </a:r>
            <a:r>
              <a:rPr lang="de-DE" sz="2400" dirty="0" err="1" smtClean="0">
                <a:latin typeface="Arial Black"/>
                <a:cs typeface="Arial Black"/>
              </a:rPr>
              <a:t>of</a:t>
            </a:r>
            <a:r>
              <a:rPr lang="de-DE" sz="2400" dirty="0" smtClean="0">
                <a:latin typeface="Arial Black"/>
                <a:cs typeface="Arial Black"/>
              </a:rPr>
              <a:t> </a:t>
            </a:r>
            <a:r>
              <a:rPr lang="de-DE" sz="2400" dirty="0" err="1" smtClean="0">
                <a:latin typeface="Arial Black"/>
                <a:cs typeface="Arial Black"/>
              </a:rPr>
              <a:t>Reflection</a:t>
            </a:r>
            <a:endParaRPr lang="de-DE" sz="24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324185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8"/>
          <p:cNvSpPr/>
          <p:nvPr/>
        </p:nvSpPr>
        <p:spPr>
          <a:xfrm>
            <a:off x="4499992" y="4817045"/>
            <a:ext cx="4248472" cy="12241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23528" y="114303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23528" y="64053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TextBox 11"/>
          <p:cNvSpPr txBox="1"/>
          <p:nvPr/>
        </p:nvSpPr>
        <p:spPr>
          <a:xfrm>
            <a:off x="3117805" y="5177085"/>
            <a:ext cx="51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latin typeface="Arial Black" pitchFamily="34" charset="0"/>
              </a:rPr>
              <a:t>P</a:t>
            </a:r>
            <a:endParaRPr lang="de-DE" sz="3600" dirty="0">
              <a:latin typeface="Arial Black" pitchFamily="34" charset="0"/>
            </a:endParaRPr>
          </a:p>
        </p:txBody>
      </p:sp>
      <p:sp>
        <p:nvSpPr>
          <p:cNvPr id="9" name="TextBox 15"/>
          <p:cNvSpPr txBox="1"/>
          <p:nvPr/>
        </p:nvSpPr>
        <p:spPr>
          <a:xfrm>
            <a:off x="5364088" y="5177085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latin typeface="Arial Black" pitchFamily="34" charset="0"/>
              </a:rPr>
              <a:t>Q</a:t>
            </a:r>
          </a:p>
        </p:txBody>
      </p:sp>
      <p:cxnSp>
        <p:nvCxnSpPr>
          <p:cNvPr id="10" name="Straight Arrow Connector 17"/>
          <p:cNvCxnSpPr/>
          <p:nvPr/>
        </p:nvCxnSpPr>
        <p:spPr>
          <a:xfrm flipV="1">
            <a:off x="3347864" y="1288653"/>
            <a:ext cx="0" cy="39604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8"/>
          <p:cNvSpPr txBox="1"/>
          <p:nvPr/>
        </p:nvSpPr>
        <p:spPr>
          <a:xfrm>
            <a:off x="3143453" y="714330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latin typeface="Arial" pitchFamily="34" charset="0"/>
                <a:cs typeface="Arial" pitchFamily="34" charset="0"/>
              </a:rPr>
              <a:t>S</a:t>
            </a:r>
          </a:p>
        </p:txBody>
      </p:sp>
      <p:cxnSp>
        <p:nvCxnSpPr>
          <p:cNvPr id="12" name="Straight Arrow Connector 20"/>
          <p:cNvCxnSpPr/>
          <p:nvPr/>
        </p:nvCxnSpPr>
        <p:spPr>
          <a:xfrm>
            <a:off x="3672408" y="1072629"/>
            <a:ext cx="16916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22"/>
          <p:cNvCxnSpPr>
            <a:stCxn id="9" idx="0"/>
          </p:cNvCxnSpPr>
          <p:nvPr/>
        </p:nvCxnSpPr>
        <p:spPr>
          <a:xfrm flipV="1">
            <a:off x="5648782" y="1288653"/>
            <a:ext cx="3338" cy="38884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24"/>
          <p:cNvSpPr txBox="1"/>
          <p:nvPr/>
        </p:nvSpPr>
        <p:spPr>
          <a:xfrm>
            <a:off x="5422061" y="712589"/>
            <a:ext cx="51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latin typeface="Arial" pitchFamily="34" charset="0"/>
                <a:cs typeface="Arial" pitchFamily="34" charset="0"/>
              </a:rPr>
              <a:t>R</a:t>
            </a:r>
            <a:endParaRPr lang="de-DE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25"/>
          <p:cNvSpPr txBox="1"/>
          <p:nvPr/>
        </p:nvSpPr>
        <p:spPr>
          <a:xfrm>
            <a:off x="539552" y="765433"/>
            <a:ext cx="2078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{E, F, K, M} =:</a:t>
            </a:r>
            <a:endParaRPr lang="de-DE" dirty="0"/>
          </a:p>
        </p:txBody>
      </p:sp>
      <p:sp>
        <p:nvSpPr>
          <p:cNvPr id="16" name="TextBox 26"/>
          <p:cNvSpPr txBox="1"/>
          <p:nvPr/>
        </p:nvSpPr>
        <p:spPr>
          <a:xfrm>
            <a:off x="5868144" y="5229929"/>
            <a:ext cx="17299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/>
              <a:t>s</a:t>
            </a:r>
            <a:r>
              <a:rPr lang="de-DE" sz="2800" dirty="0" err="1" smtClean="0"/>
              <a:t>olution</a:t>
            </a:r>
            <a:r>
              <a:rPr lang="de-DE" sz="2800" dirty="0" smtClean="0"/>
              <a:t>(s)</a:t>
            </a:r>
          </a:p>
          <a:p>
            <a:endParaRPr lang="de-DE" sz="1600" b="1" dirty="0"/>
          </a:p>
        </p:txBody>
      </p:sp>
      <p:sp>
        <p:nvSpPr>
          <p:cNvPr id="17" name="TextBox 27"/>
          <p:cNvSpPr txBox="1"/>
          <p:nvPr/>
        </p:nvSpPr>
        <p:spPr>
          <a:xfrm>
            <a:off x="7536909" y="5177085"/>
            <a:ext cx="779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latin typeface="Arial Black" pitchFamily="34" charset="0"/>
              </a:rPr>
              <a:t>[1]</a:t>
            </a:r>
            <a:endParaRPr lang="de-DE" sz="3200" dirty="0">
              <a:latin typeface="Arial Black" pitchFamily="34" charset="0"/>
            </a:endParaRPr>
          </a:p>
        </p:txBody>
      </p:sp>
      <p:sp>
        <p:nvSpPr>
          <p:cNvPr id="18" name="TextBox 29"/>
          <p:cNvSpPr txBox="1"/>
          <p:nvPr/>
        </p:nvSpPr>
        <p:spPr>
          <a:xfrm>
            <a:off x="6406926" y="4817045"/>
            <a:ext cx="2392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C00000"/>
                </a:solidFill>
              </a:rPr>
              <a:t>CUSTOMER SEGMENTS</a:t>
            </a:r>
            <a:endParaRPr lang="de-DE" b="1" dirty="0">
              <a:solidFill>
                <a:srgbClr val="C00000"/>
              </a:solidFill>
            </a:endParaRPr>
          </a:p>
        </p:txBody>
      </p:sp>
      <p:sp>
        <p:nvSpPr>
          <p:cNvPr id="19" name="Rectangle 31"/>
          <p:cNvSpPr/>
          <p:nvPr/>
        </p:nvSpPr>
        <p:spPr>
          <a:xfrm>
            <a:off x="2987824" y="1322221"/>
            <a:ext cx="3096344" cy="34948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tangle 32"/>
          <p:cNvSpPr/>
          <p:nvPr/>
        </p:nvSpPr>
        <p:spPr>
          <a:xfrm>
            <a:off x="6084168" y="2944837"/>
            <a:ext cx="2664296" cy="18722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tangle 33"/>
          <p:cNvSpPr/>
          <p:nvPr/>
        </p:nvSpPr>
        <p:spPr>
          <a:xfrm>
            <a:off x="6082125" y="1325199"/>
            <a:ext cx="2664296" cy="16196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Box 35"/>
          <p:cNvSpPr txBox="1"/>
          <p:nvPr/>
        </p:nvSpPr>
        <p:spPr>
          <a:xfrm>
            <a:off x="6018296" y="4447713"/>
            <a:ext cx="2845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FF0000"/>
                </a:solidFill>
              </a:rPr>
              <a:t>CUSTOMER RELATIONSHIPS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23" name="TextBox 36"/>
          <p:cNvSpPr txBox="1"/>
          <p:nvPr/>
        </p:nvSpPr>
        <p:spPr>
          <a:xfrm>
            <a:off x="6876256" y="3376885"/>
            <a:ext cx="779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latin typeface="Arial Black" pitchFamily="34" charset="0"/>
              </a:rPr>
              <a:t>[4]</a:t>
            </a:r>
            <a:endParaRPr lang="de-DE" sz="3200" dirty="0">
              <a:latin typeface="Arial Black" pitchFamily="34" charset="0"/>
            </a:endParaRPr>
          </a:p>
        </p:txBody>
      </p:sp>
      <p:sp>
        <p:nvSpPr>
          <p:cNvPr id="24" name="TextBox 37"/>
          <p:cNvSpPr txBox="1"/>
          <p:nvPr/>
        </p:nvSpPr>
        <p:spPr>
          <a:xfrm>
            <a:off x="8039997" y="3376885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latin typeface="Arial Black" pitchFamily="34" charset="0"/>
              </a:rPr>
              <a:t>F</a:t>
            </a:r>
          </a:p>
        </p:txBody>
      </p:sp>
      <p:sp>
        <p:nvSpPr>
          <p:cNvPr id="25" name="TextBox 39"/>
          <p:cNvSpPr txBox="1"/>
          <p:nvPr/>
        </p:nvSpPr>
        <p:spPr>
          <a:xfrm>
            <a:off x="4080525" y="1792709"/>
            <a:ext cx="851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latin typeface="Arial Black" pitchFamily="34" charset="0"/>
              </a:rPr>
              <a:t>[2]</a:t>
            </a:r>
            <a:endParaRPr lang="de-DE" sz="3600" dirty="0">
              <a:latin typeface="Arial Black" pitchFamily="34" charset="0"/>
            </a:endParaRPr>
          </a:p>
        </p:txBody>
      </p:sp>
      <p:sp>
        <p:nvSpPr>
          <p:cNvPr id="26" name="TextBox 40"/>
          <p:cNvSpPr txBox="1"/>
          <p:nvPr/>
        </p:nvSpPr>
        <p:spPr>
          <a:xfrm>
            <a:off x="3335591" y="1504677"/>
            <a:ext cx="2460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VALUE PROPOSITION(S)</a:t>
            </a:r>
            <a:endParaRPr lang="de-DE" dirty="0"/>
          </a:p>
        </p:txBody>
      </p:sp>
      <p:sp>
        <p:nvSpPr>
          <p:cNvPr id="27" name="TextBox 41"/>
          <p:cNvSpPr txBox="1"/>
          <p:nvPr/>
        </p:nvSpPr>
        <p:spPr>
          <a:xfrm>
            <a:off x="3502045" y="2493625"/>
            <a:ext cx="2222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5th DISCIPLIN</a:t>
            </a:r>
            <a:endParaRPr lang="de-DE" sz="2800" b="1" dirty="0"/>
          </a:p>
        </p:txBody>
      </p:sp>
      <p:sp>
        <p:nvSpPr>
          <p:cNvPr id="28" name="TextBox 42"/>
          <p:cNvSpPr txBox="1"/>
          <p:nvPr/>
        </p:nvSpPr>
        <p:spPr>
          <a:xfrm>
            <a:off x="3419872" y="2944837"/>
            <a:ext cx="2160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(SYSTEMS THINKING)</a:t>
            </a:r>
          </a:p>
          <a:p>
            <a:pPr algn="ctr"/>
            <a:r>
              <a:rPr lang="de-DE" dirty="0" smtClean="0"/>
              <a:t>Peter Senge</a:t>
            </a:r>
            <a:endParaRPr lang="de-DE" dirty="0"/>
          </a:p>
        </p:txBody>
      </p:sp>
      <p:sp>
        <p:nvSpPr>
          <p:cNvPr id="29" name="TextBox 43"/>
          <p:cNvSpPr txBox="1"/>
          <p:nvPr/>
        </p:nvSpPr>
        <p:spPr>
          <a:xfrm>
            <a:off x="6171103" y="2837367"/>
            <a:ext cx="2416046" cy="6771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shared vision/meaning/</a:t>
            </a:r>
          </a:p>
          <a:p>
            <a:pPr algn="ctr"/>
            <a:r>
              <a:rPr lang="de-DE" sz="2000" b="1" dirty="0">
                <a:solidFill>
                  <a:srgbClr val="FF0000"/>
                </a:solidFill>
              </a:rPr>
              <a:t>k</a:t>
            </a:r>
            <a:r>
              <a:rPr lang="de-DE" sz="2000" b="1" dirty="0" smtClean="0">
                <a:solidFill>
                  <a:srgbClr val="FF0000"/>
                </a:solidFill>
              </a:rPr>
              <a:t>in-selection</a:t>
            </a:r>
            <a:endParaRPr lang="de-DE" sz="2000" b="1" dirty="0">
              <a:solidFill>
                <a:srgbClr val="FF0000"/>
              </a:solidFill>
            </a:endParaRPr>
          </a:p>
        </p:txBody>
      </p:sp>
      <p:sp>
        <p:nvSpPr>
          <p:cNvPr id="30" name="TextBox 44"/>
          <p:cNvSpPr txBox="1"/>
          <p:nvPr/>
        </p:nvSpPr>
        <p:spPr>
          <a:xfrm>
            <a:off x="6300192" y="4024957"/>
            <a:ext cx="2085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err="1" smtClean="0"/>
              <a:t>user</a:t>
            </a:r>
            <a:r>
              <a:rPr lang="de-DE" i="1" dirty="0" smtClean="0"/>
              <a:t>/</a:t>
            </a:r>
            <a:r>
              <a:rPr lang="de-DE" i="1" dirty="0" err="1" smtClean="0"/>
              <a:t>folk</a:t>
            </a:r>
            <a:r>
              <a:rPr lang="de-DE" i="1" dirty="0" smtClean="0"/>
              <a:t> </a:t>
            </a:r>
            <a:r>
              <a:rPr lang="de-DE" i="1" dirty="0" err="1" smtClean="0"/>
              <a:t>knowledge</a:t>
            </a:r>
            <a:endParaRPr lang="de-DE" i="1" dirty="0"/>
          </a:p>
        </p:txBody>
      </p:sp>
      <p:sp>
        <p:nvSpPr>
          <p:cNvPr id="31" name="TextBox 45"/>
          <p:cNvSpPr txBox="1"/>
          <p:nvPr/>
        </p:nvSpPr>
        <p:spPr>
          <a:xfrm>
            <a:off x="6683358" y="2575505"/>
            <a:ext cx="1063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FF0000"/>
                </a:solidFill>
              </a:rPr>
              <a:t>CHANELS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32" name="TextBox 46"/>
          <p:cNvSpPr txBox="1"/>
          <p:nvPr/>
        </p:nvSpPr>
        <p:spPr>
          <a:xfrm>
            <a:off x="6888963" y="1720701"/>
            <a:ext cx="779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latin typeface="Arial Black" pitchFamily="34" charset="0"/>
              </a:rPr>
              <a:t>[3]</a:t>
            </a:r>
            <a:endParaRPr lang="de-DE" sz="3200" dirty="0">
              <a:latin typeface="Arial Black" pitchFamily="34" charset="0"/>
            </a:endParaRPr>
          </a:p>
        </p:txBody>
      </p:sp>
      <p:sp>
        <p:nvSpPr>
          <p:cNvPr id="33" name="TextBox 47"/>
          <p:cNvSpPr txBox="1"/>
          <p:nvPr/>
        </p:nvSpPr>
        <p:spPr>
          <a:xfrm>
            <a:off x="6290391" y="1197967"/>
            <a:ext cx="1903085" cy="6771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p</a:t>
            </a:r>
            <a:r>
              <a:rPr lang="de-DE" dirty="0" smtClean="0"/>
              <a:t>ersonal mastery/ </a:t>
            </a:r>
          </a:p>
          <a:p>
            <a:pPr algn="ctr"/>
            <a:r>
              <a:rPr lang="de-DE" sz="2000" b="1" dirty="0" err="1" smtClean="0">
                <a:solidFill>
                  <a:srgbClr val="FF0000"/>
                </a:solidFill>
              </a:rPr>
              <a:t>reputation</a:t>
            </a:r>
            <a:endParaRPr lang="de-DE" sz="2000" b="1" dirty="0">
              <a:solidFill>
                <a:srgbClr val="FF0000"/>
              </a:solidFill>
            </a:endParaRPr>
          </a:p>
        </p:txBody>
      </p:sp>
      <p:sp>
        <p:nvSpPr>
          <p:cNvPr id="34" name="TextBox 48"/>
          <p:cNvSpPr txBox="1"/>
          <p:nvPr/>
        </p:nvSpPr>
        <p:spPr>
          <a:xfrm>
            <a:off x="6117296" y="2224757"/>
            <a:ext cx="2703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err="1"/>
              <a:t>e</a:t>
            </a:r>
            <a:r>
              <a:rPr lang="de-DE" i="1" dirty="0" err="1" smtClean="0"/>
              <a:t>xpertise</a:t>
            </a:r>
            <a:r>
              <a:rPr lang="de-DE" i="1" dirty="0" smtClean="0"/>
              <a:t> (</a:t>
            </a:r>
            <a:r>
              <a:rPr lang="de-DE" i="1" dirty="0" err="1" smtClean="0"/>
              <a:t>communication</a:t>
            </a:r>
            <a:r>
              <a:rPr lang="de-DE" i="1" dirty="0" smtClean="0"/>
              <a:t>)</a:t>
            </a:r>
            <a:endParaRPr lang="de-DE" i="1" dirty="0"/>
          </a:p>
        </p:txBody>
      </p:sp>
      <p:sp>
        <p:nvSpPr>
          <p:cNvPr id="35" name="TextBox 49"/>
          <p:cNvSpPr txBox="1"/>
          <p:nvPr/>
        </p:nvSpPr>
        <p:spPr>
          <a:xfrm rot="5400000">
            <a:off x="7638545" y="3046644"/>
            <a:ext cx="2589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KNOW HOW / EMOTIONS</a:t>
            </a:r>
            <a:endParaRPr lang="de-DE" dirty="0"/>
          </a:p>
        </p:txBody>
      </p:sp>
      <p:sp>
        <p:nvSpPr>
          <p:cNvPr id="36" name="TextBox 50"/>
          <p:cNvSpPr txBox="1"/>
          <p:nvPr/>
        </p:nvSpPr>
        <p:spPr>
          <a:xfrm rot="16200000">
            <a:off x="-1217700" y="2973899"/>
            <a:ext cx="2731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KNOW WHAT / COGNITION</a:t>
            </a:r>
            <a:endParaRPr lang="de-DE" dirty="0"/>
          </a:p>
        </p:txBody>
      </p:sp>
      <p:sp>
        <p:nvSpPr>
          <p:cNvPr id="37" name="TextBox 51"/>
          <p:cNvSpPr txBox="1"/>
          <p:nvPr/>
        </p:nvSpPr>
        <p:spPr>
          <a:xfrm>
            <a:off x="8014349" y="1720701"/>
            <a:ext cx="51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latin typeface="Arial Black" pitchFamily="34" charset="0"/>
              </a:rPr>
              <a:t>E</a:t>
            </a:r>
            <a:endParaRPr lang="de-DE" sz="3600" dirty="0">
              <a:latin typeface="Arial Black" pitchFamily="34" charset="0"/>
            </a:endParaRPr>
          </a:p>
        </p:txBody>
      </p:sp>
      <p:sp>
        <p:nvSpPr>
          <p:cNvPr id="38" name="Rectangle 52"/>
          <p:cNvSpPr/>
          <p:nvPr/>
        </p:nvSpPr>
        <p:spPr>
          <a:xfrm>
            <a:off x="323528" y="1322221"/>
            <a:ext cx="2664296" cy="16226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tangle 55"/>
          <p:cNvSpPr/>
          <p:nvPr/>
        </p:nvSpPr>
        <p:spPr>
          <a:xfrm>
            <a:off x="323528" y="2944837"/>
            <a:ext cx="2664296" cy="18722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tangle 61"/>
          <p:cNvSpPr/>
          <p:nvPr/>
        </p:nvSpPr>
        <p:spPr>
          <a:xfrm>
            <a:off x="323528" y="4817045"/>
            <a:ext cx="4176464" cy="12241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tangle 62"/>
          <p:cNvSpPr/>
          <p:nvPr/>
        </p:nvSpPr>
        <p:spPr>
          <a:xfrm>
            <a:off x="4499992" y="98085"/>
            <a:ext cx="4248472" cy="12241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tangle 63"/>
          <p:cNvSpPr/>
          <p:nvPr/>
        </p:nvSpPr>
        <p:spPr>
          <a:xfrm>
            <a:off x="323528" y="98085"/>
            <a:ext cx="4176464" cy="12241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TextBox 64"/>
          <p:cNvSpPr txBox="1"/>
          <p:nvPr/>
        </p:nvSpPr>
        <p:spPr>
          <a:xfrm>
            <a:off x="2555776" y="714330"/>
            <a:ext cx="723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latin typeface="Arial Black" pitchFamily="34" charset="0"/>
              </a:rPr>
              <a:t>H;</a:t>
            </a:r>
            <a:endParaRPr lang="de-DE" sz="3600" dirty="0">
              <a:latin typeface="Arial Black" pitchFamily="34" charset="0"/>
            </a:endParaRPr>
          </a:p>
        </p:txBody>
      </p:sp>
      <p:sp>
        <p:nvSpPr>
          <p:cNvPr id="44" name="TextBox 65"/>
          <p:cNvSpPr txBox="1"/>
          <p:nvPr/>
        </p:nvSpPr>
        <p:spPr>
          <a:xfrm>
            <a:off x="323528" y="208533"/>
            <a:ext cx="1872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800000"/>
                </a:solidFill>
              </a:rPr>
              <a:t>COST STRUCTURE</a:t>
            </a:r>
            <a:endParaRPr lang="de-DE" b="1" dirty="0">
              <a:solidFill>
                <a:srgbClr val="800000"/>
              </a:solidFill>
            </a:endParaRPr>
          </a:p>
        </p:txBody>
      </p:sp>
      <p:sp>
        <p:nvSpPr>
          <p:cNvPr id="45" name="TextBox 66"/>
          <p:cNvSpPr txBox="1"/>
          <p:nvPr/>
        </p:nvSpPr>
        <p:spPr>
          <a:xfrm>
            <a:off x="6732240" y="208533"/>
            <a:ext cx="2060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800000"/>
                </a:solidFill>
              </a:rPr>
              <a:t>REVENUE STREAMS</a:t>
            </a:r>
            <a:endParaRPr lang="de-DE" b="1" dirty="0">
              <a:solidFill>
                <a:srgbClr val="800000"/>
              </a:solidFill>
            </a:endParaRPr>
          </a:p>
        </p:txBody>
      </p:sp>
      <p:sp>
        <p:nvSpPr>
          <p:cNvPr id="46" name="TextBox 67"/>
          <p:cNvSpPr txBox="1"/>
          <p:nvPr/>
        </p:nvSpPr>
        <p:spPr>
          <a:xfrm>
            <a:off x="6012160" y="136525"/>
            <a:ext cx="779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latin typeface="Arial Black" pitchFamily="34" charset="0"/>
              </a:rPr>
              <a:t>[5]</a:t>
            </a:r>
            <a:endParaRPr lang="de-DE" sz="3200" dirty="0">
              <a:latin typeface="Arial Black" pitchFamily="34" charset="0"/>
            </a:endParaRPr>
          </a:p>
        </p:txBody>
      </p:sp>
      <p:sp>
        <p:nvSpPr>
          <p:cNvPr id="47" name="TextBox 68"/>
          <p:cNvSpPr txBox="1"/>
          <p:nvPr/>
        </p:nvSpPr>
        <p:spPr>
          <a:xfrm>
            <a:off x="2064301" y="136525"/>
            <a:ext cx="779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latin typeface="Arial Black" pitchFamily="34" charset="0"/>
              </a:rPr>
              <a:t>[9]</a:t>
            </a:r>
            <a:endParaRPr lang="de-DE" sz="3200" dirty="0">
              <a:latin typeface="Arial Black" pitchFamily="34" charset="0"/>
            </a:endParaRPr>
          </a:p>
        </p:txBody>
      </p:sp>
      <p:sp>
        <p:nvSpPr>
          <p:cNvPr id="48" name="TextBox 69"/>
          <p:cNvSpPr txBox="1"/>
          <p:nvPr/>
        </p:nvSpPr>
        <p:spPr>
          <a:xfrm>
            <a:off x="323528" y="4817045"/>
            <a:ext cx="204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800000"/>
                </a:solidFill>
              </a:rPr>
              <a:t>KEY PARTNERSHIPS</a:t>
            </a:r>
            <a:endParaRPr lang="de-DE" b="1" dirty="0">
              <a:solidFill>
                <a:srgbClr val="800000"/>
              </a:solidFill>
            </a:endParaRPr>
          </a:p>
        </p:txBody>
      </p:sp>
      <p:sp>
        <p:nvSpPr>
          <p:cNvPr id="49" name="TextBox 70"/>
          <p:cNvSpPr txBox="1"/>
          <p:nvPr/>
        </p:nvSpPr>
        <p:spPr>
          <a:xfrm>
            <a:off x="611560" y="5177085"/>
            <a:ext cx="779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latin typeface="Arial Black" pitchFamily="34" charset="0"/>
              </a:rPr>
              <a:t>[8]</a:t>
            </a:r>
            <a:endParaRPr lang="de-DE" sz="3200" dirty="0">
              <a:latin typeface="Arial Black" pitchFamily="34" charset="0"/>
            </a:endParaRPr>
          </a:p>
        </p:txBody>
      </p:sp>
      <p:sp>
        <p:nvSpPr>
          <p:cNvPr id="50" name="TextBox 71"/>
          <p:cNvSpPr txBox="1"/>
          <p:nvPr/>
        </p:nvSpPr>
        <p:spPr>
          <a:xfrm>
            <a:off x="1403648" y="5177085"/>
            <a:ext cx="1777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/>
              <a:t>problem</a:t>
            </a:r>
            <a:r>
              <a:rPr lang="de-DE" sz="2800" dirty="0" smtClean="0"/>
              <a:t>(s)</a:t>
            </a:r>
            <a:endParaRPr lang="de-DE" sz="2800" dirty="0"/>
          </a:p>
        </p:txBody>
      </p:sp>
      <p:sp>
        <p:nvSpPr>
          <p:cNvPr id="51" name="TextBox 72"/>
          <p:cNvSpPr txBox="1"/>
          <p:nvPr/>
        </p:nvSpPr>
        <p:spPr>
          <a:xfrm>
            <a:off x="1331640" y="1648693"/>
            <a:ext cx="779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latin typeface="Arial Black" pitchFamily="34" charset="0"/>
              </a:rPr>
              <a:t>[6]</a:t>
            </a:r>
            <a:endParaRPr lang="de-DE" sz="3200" dirty="0">
              <a:latin typeface="Arial Black" pitchFamily="34" charset="0"/>
            </a:endParaRPr>
          </a:p>
        </p:txBody>
      </p:sp>
      <p:sp>
        <p:nvSpPr>
          <p:cNvPr id="52" name="TextBox 73"/>
          <p:cNvSpPr txBox="1"/>
          <p:nvPr/>
        </p:nvSpPr>
        <p:spPr>
          <a:xfrm>
            <a:off x="1416229" y="3304877"/>
            <a:ext cx="779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latin typeface="Arial Black" pitchFamily="34" charset="0"/>
              </a:rPr>
              <a:t>[7]</a:t>
            </a:r>
            <a:endParaRPr lang="de-DE" sz="3200" dirty="0">
              <a:latin typeface="Arial Black" pitchFamily="34" charset="0"/>
            </a:endParaRPr>
          </a:p>
        </p:txBody>
      </p:sp>
      <p:sp>
        <p:nvSpPr>
          <p:cNvPr id="53" name="TextBox 74"/>
          <p:cNvSpPr txBox="1"/>
          <p:nvPr/>
        </p:nvSpPr>
        <p:spPr>
          <a:xfrm>
            <a:off x="395536" y="1650434"/>
            <a:ext cx="620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latin typeface="Arial Black" pitchFamily="34" charset="0"/>
              </a:rPr>
              <a:t>M</a:t>
            </a:r>
            <a:endParaRPr lang="de-DE" sz="3600" dirty="0">
              <a:latin typeface="Arial Black" pitchFamily="34" charset="0"/>
            </a:endParaRPr>
          </a:p>
        </p:txBody>
      </p:sp>
      <p:sp>
        <p:nvSpPr>
          <p:cNvPr id="54" name="TextBox 75"/>
          <p:cNvSpPr txBox="1"/>
          <p:nvPr/>
        </p:nvSpPr>
        <p:spPr>
          <a:xfrm>
            <a:off x="395536" y="3304877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latin typeface="Arial Black" pitchFamily="34" charset="0"/>
              </a:rPr>
              <a:t>K</a:t>
            </a:r>
            <a:endParaRPr lang="de-DE" sz="3600" dirty="0">
              <a:latin typeface="Arial Black" pitchFamily="34" charset="0"/>
            </a:endParaRPr>
          </a:p>
        </p:txBody>
      </p:sp>
      <p:sp>
        <p:nvSpPr>
          <p:cNvPr id="55" name="TextBox 76"/>
          <p:cNvSpPr txBox="1"/>
          <p:nvPr/>
        </p:nvSpPr>
        <p:spPr>
          <a:xfrm>
            <a:off x="600518" y="1197967"/>
            <a:ext cx="2264186" cy="6771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m</a:t>
            </a:r>
            <a:r>
              <a:rPr lang="de-DE" dirty="0" smtClean="0"/>
              <a:t>ental models/ </a:t>
            </a:r>
          </a:p>
          <a:p>
            <a:pPr algn="ctr"/>
            <a:r>
              <a:rPr lang="de-DE" sz="2000" b="1" dirty="0" err="1" smtClean="0">
                <a:solidFill>
                  <a:srgbClr val="FF0000"/>
                </a:solidFill>
              </a:rPr>
              <a:t>multilevel</a:t>
            </a:r>
            <a:r>
              <a:rPr lang="de-DE" sz="2000" b="1" dirty="0" smtClean="0">
                <a:solidFill>
                  <a:srgbClr val="FF0000"/>
                </a:solidFill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</a:rPr>
              <a:t>selection</a:t>
            </a:r>
            <a:endParaRPr lang="de-DE" sz="2000" b="1" dirty="0">
              <a:solidFill>
                <a:srgbClr val="FF0000"/>
              </a:solidFill>
            </a:endParaRPr>
          </a:p>
        </p:txBody>
      </p:sp>
      <p:sp>
        <p:nvSpPr>
          <p:cNvPr id="56" name="TextBox 77"/>
          <p:cNvSpPr txBox="1"/>
          <p:nvPr/>
        </p:nvSpPr>
        <p:spPr>
          <a:xfrm>
            <a:off x="356733" y="2952329"/>
            <a:ext cx="2639064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t</a:t>
            </a:r>
            <a:r>
              <a:rPr lang="de-DE" dirty="0" smtClean="0"/>
              <a:t>eam learning/</a:t>
            </a:r>
            <a:r>
              <a:rPr lang="de-DE" sz="2000" b="1" dirty="0" smtClean="0">
                <a:solidFill>
                  <a:srgbClr val="FF0000"/>
                </a:solidFill>
              </a:rPr>
              <a:t>repetition</a:t>
            </a:r>
            <a:endParaRPr lang="de-DE" sz="2000" b="1" dirty="0">
              <a:solidFill>
                <a:srgbClr val="FF0000"/>
              </a:solidFill>
            </a:endParaRPr>
          </a:p>
        </p:txBody>
      </p:sp>
      <p:sp>
        <p:nvSpPr>
          <p:cNvPr id="57" name="Right Arrow 14"/>
          <p:cNvSpPr/>
          <p:nvPr/>
        </p:nvSpPr>
        <p:spPr>
          <a:xfrm>
            <a:off x="3887416" y="5249093"/>
            <a:ext cx="126064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TextBox 78"/>
          <p:cNvSpPr txBox="1"/>
          <p:nvPr/>
        </p:nvSpPr>
        <p:spPr>
          <a:xfrm>
            <a:off x="723422" y="3871649"/>
            <a:ext cx="2211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i="1" dirty="0" err="1" smtClean="0"/>
              <a:t>routines</a:t>
            </a:r>
            <a:r>
              <a:rPr lang="de-DE" i="1" dirty="0" smtClean="0"/>
              <a:t>/</a:t>
            </a:r>
            <a:r>
              <a:rPr lang="de-DE" i="1" dirty="0" err="1" smtClean="0"/>
              <a:t>rules</a:t>
            </a:r>
            <a:r>
              <a:rPr lang="de-DE" i="1" dirty="0" smtClean="0"/>
              <a:t> / </a:t>
            </a:r>
          </a:p>
          <a:p>
            <a:pPr algn="ctr"/>
            <a:r>
              <a:rPr lang="de-DE" i="1" dirty="0" err="1" smtClean="0"/>
              <a:t>regulations</a:t>
            </a:r>
            <a:r>
              <a:rPr lang="de-DE" i="1" dirty="0" smtClean="0"/>
              <a:t>/</a:t>
            </a:r>
            <a:r>
              <a:rPr lang="de-DE" i="1" dirty="0" err="1" smtClean="0"/>
              <a:t>heuristics</a:t>
            </a:r>
            <a:endParaRPr lang="de-DE" i="1" dirty="0"/>
          </a:p>
        </p:txBody>
      </p:sp>
      <p:sp>
        <p:nvSpPr>
          <p:cNvPr id="59" name="TextBox 79"/>
          <p:cNvSpPr txBox="1"/>
          <p:nvPr/>
        </p:nvSpPr>
        <p:spPr>
          <a:xfrm>
            <a:off x="877772" y="4447713"/>
            <a:ext cx="1629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FF0000"/>
                </a:solidFill>
              </a:rPr>
              <a:t>KEY ACTIVITIES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60" name="TextBox 80"/>
          <p:cNvSpPr txBox="1"/>
          <p:nvPr/>
        </p:nvSpPr>
        <p:spPr>
          <a:xfrm>
            <a:off x="815091" y="2606095"/>
            <a:ext cx="1727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FF0000"/>
                </a:solidFill>
              </a:rPr>
              <a:t>KEY RESOURCES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61" name="TextBox 81"/>
          <p:cNvSpPr txBox="1"/>
          <p:nvPr/>
        </p:nvSpPr>
        <p:spPr>
          <a:xfrm>
            <a:off x="3411556" y="3952949"/>
            <a:ext cx="212099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dirty="0" err="1" smtClean="0"/>
              <a:t>Measures</a:t>
            </a:r>
            <a:r>
              <a:rPr lang="de-DE" sz="2800" dirty="0" smtClean="0"/>
              <a:t> </a:t>
            </a:r>
            <a:r>
              <a:rPr lang="de-DE" sz="2800" dirty="0" err="1" smtClean="0"/>
              <a:t>for</a:t>
            </a:r>
            <a:r>
              <a:rPr lang="de-DE" sz="2800" dirty="0" smtClean="0"/>
              <a:t> </a:t>
            </a:r>
          </a:p>
          <a:p>
            <a:pPr algn="ctr"/>
            <a:r>
              <a:rPr lang="de-DE" sz="2800" dirty="0"/>
              <a:t>(</a:t>
            </a:r>
            <a:r>
              <a:rPr lang="de-DE" sz="2800" dirty="0" err="1" smtClean="0"/>
              <a:t>corrective</a:t>
            </a:r>
            <a:r>
              <a:rPr lang="de-DE" sz="2800" dirty="0" smtClean="0"/>
              <a:t>) </a:t>
            </a:r>
          </a:p>
          <a:p>
            <a:pPr algn="ctr"/>
            <a:r>
              <a:rPr lang="de-DE" sz="2800" dirty="0" err="1" smtClean="0"/>
              <a:t>acting</a:t>
            </a:r>
            <a:endParaRPr lang="de-DE" sz="2800" dirty="0"/>
          </a:p>
        </p:txBody>
      </p:sp>
      <p:sp>
        <p:nvSpPr>
          <p:cNvPr id="62" name="TextBox 82"/>
          <p:cNvSpPr txBox="1"/>
          <p:nvPr/>
        </p:nvSpPr>
        <p:spPr>
          <a:xfrm>
            <a:off x="321902" y="2080741"/>
            <a:ext cx="2737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i="1" dirty="0" smtClean="0"/>
              <a:t>meta-</a:t>
            </a:r>
            <a:r>
              <a:rPr lang="de-DE" i="1" dirty="0" err="1" smtClean="0"/>
              <a:t>knowledge</a:t>
            </a:r>
            <a:r>
              <a:rPr lang="de-DE" i="1" dirty="0" smtClean="0"/>
              <a:t>/</a:t>
            </a:r>
            <a:r>
              <a:rPr lang="de-DE" i="1" dirty="0" err="1" smtClean="0"/>
              <a:t>structure</a:t>
            </a:r>
            <a:r>
              <a:rPr lang="de-DE" i="1" dirty="0" smtClean="0"/>
              <a:t> </a:t>
            </a:r>
          </a:p>
          <a:p>
            <a:pPr algn="ctr"/>
            <a:r>
              <a:rPr lang="de-DE" i="1" dirty="0" err="1" smtClean="0"/>
              <a:t>models</a:t>
            </a:r>
            <a:r>
              <a:rPr lang="de-DE" i="1" dirty="0" smtClean="0"/>
              <a:t>/</a:t>
            </a:r>
            <a:r>
              <a:rPr lang="de-DE" i="1" dirty="0" err="1" smtClean="0"/>
              <a:t>explanations</a:t>
            </a:r>
            <a:endParaRPr lang="de-DE" i="1" dirty="0"/>
          </a:p>
        </p:txBody>
      </p:sp>
      <p:sp>
        <p:nvSpPr>
          <p:cNvPr id="63" name="Slide Number Placeholder 60"/>
          <p:cNvSpPr txBox="1">
            <a:spLocks/>
          </p:cNvSpPr>
          <p:nvPr/>
        </p:nvSpPr>
        <p:spPr>
          <a:xfrm>
            <a:off x="5750768" y="6232227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93C79A-84A1-4612-82F9-77AE9BD2A4B0}" type="slidenum">
              <a:rPr lang="de-DE" smtClean="0"/>
              <a:pPr/>
              <a:t>36</a:t>
            </a:fld>
            <a:endParaRPr lang="de-DE"/>
          </a:p>
        </p:txBody>
      </p:sp>
      <p:sp>
        <p:nvSpPr>
          <p:cNvPr id="64" name="TextBox 83"/>
          <p:cNvSpPr txBox="1"/>
          <p:nvPr/>
        </p:nvSpPr>
        <p:spPr>
          <a:xfrm>
            <a:off x="3641370" y="712589"/>
            <a:ext cx="1578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argumentation</a:t>
            </a:r>
            <a:endParaRPr lang="de-DE" dirty="0"/>
          </a:p>
        </p:txBody>
      </p:sp>
      <p:sp>
        <p:nvSpPr>
          <p:cNvPr id="65" name="Oval 64"/>
          <p:cNvSpPr/>
          <p:nvPr/>
        </p:nvSpPr>
        <p:spPr>
          <a:xfrm>
            <a:off x="1416229" y="5075460"/>
            <a:ext cx="2256179" cy="8217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65"/>
          <p:cNvSpPr/>
          <p:nvPr/>
        </p:nvSpPr>
        <p:spPr>
          <a:xfrm>
            <a:off x="5340157" y="5105077"/>
            <a:ext cx="2256179" cy="8217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7" name="Straight Connector 3"/>
          <p:cNvCxnSpPr/>
          <p:nvPr/>
        </p:nvCxnSpPr>
        <p:spPr>
          <a:xfrm flipV="1">
            <a:off x="1859121" y="1464027"/>
            <a:ext cx="1488743" cy="3785066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5"/>
          <p:cNvCxnSpPr/>
          <p:nvPr/>
        </p:nvCxnSpPr>
        <p:spPr>
          <a:xfrm flipH="1" flipV="1">
            <a:off x="3351060" y="1432670"/>
            <a:ext cx="178422" cy="3905274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9"/>
          <p:cNvCxnSpPr/>
          <p:nvPr/>
        </p:nvCxnSpPr>
        <p:spPr>
          <a:xfrm>
            <a:off x="5652120" y="1423377"/>
            <a:ext cx="1694803" cy="3914567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12"/>
          <p:cNvCxnSpPr/>
          <p:nvPr/>
        </p:nvCxnSpPr>
        <p:spPr>
          <a:xfrm flipH="1">
            <a:off x="5422061" y="1432669"/>
            <a:ext cx="226720" cy="3905275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Down Arrow 16"/>
          <p:cNvSpPr/>
          <p:nvPr/>
        </p:nvSpPr>
        <p:spPr>
          <a:xfrm rot="4159611">
            <a:off x="4305958" y="557853"/>
            <a:ext cx="497076" cy="4621602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Down Arrow 85"/>
          <p:cNvSpPr/>
          <p:nvPr/>
        </p:nvSpPr>
        <p:spPr>
          <a:xfrm rot="5400000">
            <a:off x="4339308" y="1507541"/>
            <a:ext cx="497076" cy="4379780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Textfeld 71"/>
          <p:cNvSpPr txBox="1"/>
          <p:nvPr/>
        </p:nvSpPr>
        <p:spPr>
          <a:xfrm>
            <a:off x="3749366" y="5552015"/>
            <a:ext cx="1343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/>
              <a:t>Causality</a:t>
            </a:r>
            <a:endParaRPr lang="de-DE" sz="2400" b="1" dirty="0"/>
          </a:p>
        </p:txBody>
      </p:sp>
      <p:sp>
        <p:nvSpPr>
          <p:cNvPr id="74" name="Textfeld 72"/>
          <p:cNvSpPr txBox="1"/>
          <p:nvPr/>
        </p:nvSpPr>
        <p:spPr>
          <a:xfrm>
            <a:off x="3455739" y="303768"/>
            <a:ext cx="1985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/>
              <a:t>Conditionality</a:t>
            </a:r>
            <a:endParaRPr lang="de-DE" sz="2400" b="1" dirty="0"/>
          </a:p>
        </p:txBody>
      </p:sp>
      <p:sp>
        <p:nvSpPr>
          <p:cNvPr id="75" name="Textfeld 74"/>
          <p:cNvSpPr txBox="1"/>
          <p:nvPr/>
        </p:nvSpPr>
        <p:spPr>
          <a:xfrm>
            <a:off x="3589578" y="2272729"/>
            <a:ext cx="2065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FF0000"/>
                </a:solidFill>
              </a:rPr>
              <a:t>(</a:t>
            </a:r>
            <a:r>
              <a:rPr lang="de-DE" sz="2000" b="1" dirty="0" err="1" smtClean="0">
                <a:solidFill>
                  <a:srgbClr val="FF0000"/>
                </a:solidFill>
              </a:rPr>
              <a:t>spatial</a:t>
            </a:r>
            <a:r>
              <a:rPr lang="de-DE" sz="2000" b="1" dirty="0" smtClean="0">
                <a:solidFill>
                  <a:srgbClr val="FF0000"/>
                </a:solidFill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</a:rPr>
              <a:t>selection</a:t>
            </a:r>
            <a:r>
              <a:rPr lang="de-DE" sz="2000" b="1" dirty="0" smtClean="0">
                <a:solidFill>
                  <a:srgbClr val="FF0000"/>
                </a:solidFill>
              </a:rPr>
              <a:t>)</a:t>
            </a:r>
            <a:endParaRPr lang="de-DE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632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  <p:bldP spid="11" grpId="0"/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 animBg="1"/>
      <p:bldP spid="30" grpId="0"/>
      <p:bldP spid="31" grpId="0"/>
      <p:bldP spid="32" grpId="0"/>
      <p:bldP spid="33" grpId="0" animBg="1"/>
      <p:bldP spid="34" grpId="0"/>
      <p:bldP spid="35" grpId="0"/>
      <p:bldP spid="36" grpId="0"/>
      <p:bldP spid="37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 animBg="1"/>
      <p:bldP spid="56" grpId="0" animBg="1"/>
      <p:bldP spid="57" grpId="0" animBg="1"/>
      <p:bldP spid="58" grpId="0"/>
      <p:bldP spid="59" grpId="0"/>
      <p:bldP spid="60" grpId="0"/>
      <p:bldP spid="61" grpId="0"/>
      <p:bldP spid="62" grpId="0"/>
      <p:bldP spid="64" grpId="0"/>
      <p:bldP spid="65" grpId="0" animBg="1"/>
      <p:bldP spid="66" grpId="0" animBg="1"/>
      <p:bldP spid="71" grpId="0" animBg="1"/>
      <p:bldP spid="7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9144000" cy="647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286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76672"/>
            <a:ext cx="55626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9951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47" y="1472705"/>
            <a:ext cx="7988541" cy="512464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53079" y="867277"/>
            <a:ext cx="3530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Arial Black"/>
                <a:cs typeface="Arial Black"/>
              </a:rPr>
              <a:t>Levels </a:t>
            </a:r>
            <a:r>
              <a:rPr lang="de-DE" sz="2400" dirty="0" err="1" smtClean="0">
                <a:latin typeface="Arial Black"/>
                <a:cs typeface="Arial Black"/>
              </a:rPr>
              <a:t>of</a:t>
            </a:r>
            <a:r>
              <a:rPr lang="de-DE" sz="2400" dirty="0" smtClean="0">
                <a:latin typeface="Arial Black"/>
                <a:cs typeface="Arial Black"/>
              </a:rPr>
              <a:t> </a:t>
            </a:r>
            <a:r>
              <a:rPr lang="de-DE" sz="2400" dirty="0" err="1" smtClean="0">
                <a:latin typeface="Arial Black"/>
                <a:cs typeface="Arial Black"/>
              </a:rPr>
              <a:t>Reflection</a:t>
            </a:r>
            <a:endParaRPr lang="de-DE" sz="24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53209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9275-E5D8-9C44-9B4D-27D5F03EEA50}" type="datetime1">
              <a:rPr lang="en-GB" smtClean="0"/>
              <a:t>30/11/17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core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5F24A-5F66-0C4E-99E2-3C35D91D1DCC}" type="slidenum">
              <a:rPr lang="de-DE" smtClean="0"/>
              <a:t>4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253998" y="537438"/>
            <a:ext cx="8587409" cy="5909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Voraussetzungen</a:t>
            </a:r>
            <a:r>
              <a:rPr lang="en-US" dirty="0"/>
              <a:t>, Postulate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b="1" dirty="0" err="1"/>
              <a:t>Thesen</a:t>
            </a:r>
            <a:r>
              <a:rPr lang="en-US" dirty="0"/>
              <a:t>  </a:t>
            </a:r>
            <a:r>
              <a:rPr lang="en-US" dirty="0" err="1"/>
              <a:t>Sammlung</a:t>
            </a:r>
            <a:r>
              <a:rPr lang="en-US" dirty="0"/>
              <a:t> div) == &gt;Mixing up Description and Explanation </a:t>
            </a:r>
          </a:p>
          <a:p>
            <a:r>
              <a:rPr lang="en-US" dirty="0"/>
              <a:t> </a:t>
            </a:r>
          </a:p>
          <a:p>
            <a:pPr lvl="0"/>
            <a:r>
              <a:rPr lang="en-US" b="1" dirty="0" err="1"/>
              <a:t>Erklärungen</a:t>
            </a:r>
            <a:r>
              <a:rPr lang="en-US" dirty="0"/>
              <a:t> </a:t>
            </a:r>
            <a:r>
              <a:rPr lang="en-US" dirty="0" err="1"/>
              <a:t>sollten</a:t>
            </a:r>
            <a:r>
              <a:rPr lang="en-US" dirty="0"/>
              <a:t> </a:t>
            </a:r>
            <a:r>
              <a:rPr lang="en-US" b="1" cap="small" dirty="0" err="1"/>
              <a:t>nicht</a:t>
            </a:r>
            <a:r>
              <a:rPr lang="en-US" b="1" cap="small" dirty="0"/>
              <a:t> </a:t>
            </a:r>
            <a:r>
              <a:rPr lang="en-US" b="1" cap="small" dirty="0" err="1"/>
              <a:t>unmittelbar</a:t>
            </a:r>
            <a:r>
              <a:rPr lang="en-US" dirty="0"/>
              <a:t> in </a:t>
            </a:r>
            <a:r>
              <a:rPr lang="en-US" dirty="0" err="1"/>
              <a:t>Handlungen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Handlungsempfehlungen</a:t>
            </a:r>
            <a:r>
              <a:rPr lang="en-US" dirty="0"/>
              <a:t> </a:t>
            </a:r>
            <a:r>
              <a:rPr lang="en-US" dirty="0" err="1"/>
              <a:t>umgesetzt</a:t>
            </a:r>
            <a:r>
              <a:rPr lang="en-US" dirty="0"/>
              <a:t> warden ! – Die </a:t>
            </a:r>
            <a:r>
              <a:rPr lang="en-US" dirty="0" err="1"/>
              <a:t>sogenannten</a:t>
            </a:r>
            <a:r>
              <a:rPr lang="en-US" dirty="0"/>
              <a:t> </a:t>
            </a:r>
            <a:r>
              <a:rPr lang="en-US" dirty="0" err="1"/>
              <a:t>Operationalisierungen</a:t>
            </a:r>
            <a:r>
              <a:rPr lang="en-US" dirty="0"/>
              <a:t> und </a:t>
            </a:r>
            <a:r>
              <a:rPr lang="en-US" dirty="0" err="1"/>
              <a:t>deren</a:t>
            </a:r>
            <a:r>
              <a:rPr lang="en-US" dirty="0"/>
              <a:t>  </a:t>
            </a:r>
            <a:r>
              <a:rPr lang="en-US" dirty="0" err="1"/>
              <a:t>mittlerer</a:t>
            </a:r>
            <a:r>
              <a:rPr lang="en-US" dirty="0"/>
              <a:t> </a:t>
            </a:r>
            <a:r>
              <a:rPr lang="en-US" dirty="0" err="1"/>
              <a:t>Gülltigkeitsbereich</a:t>
            </a:r>
            <a:r>
              <a:rPr lang="en-US" dirty="0"/>
              <a:t> </a:t>
            </a:r>
            <a:r>
              <a:rPr lang="en-US" dirty="0" err="1"/>
              <a:t>sollten</a:t>
            </a:r>
            <a:r>
              <a:rPr lang="en-US" dirty="0"/>
              <a:t> </a:t>
            </a:r>
            <a:r>
              <a:rPr lang="en-US" dirty="0" err="1"/>
              <a:t>erkannt</a:t>
            </a:r>
            <a:r>
              <a:rPr lang="en-US" dirty="0"/>
              <a:t>, </a:t>
            </a:r>
            <a:r>
              <a:rPr lang="en-US" dirty="0" err="1"/>
              <a:t>beachtet</a:t>
            </a:r>
            <a:r>
              <a:rPr lang="en-US" dirty="0"/>
              <a:t> und </a:t>
            </a:r>
            <a:r>
              <a:rPr lang="en-US" dirty="0" err="1"/>
              <a:t>überprüft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 !!! problem der </a:t>
            </a:r>
            <a:r>
              <a:rPr lang="en-US" dirty="0" err="1"/>
              <a:t>kausalen</a:t>
            </a:r>
            <a:r>
              <a:rPr lang="en-US" dirty="0"/>
              <a:t> </a:t>
            </a:r>
            <a:r>
              <a:rPr lang="en-US" dirty="0" err="1"/>
              <a:t>Erklärungen</a:t>
            </a:r>
            <a:r>
              <a:rPr lang="en-US" dirty="0"/>
              <a:t> !</a:t>
            </a:r>
          </a:p>
          <a:p>
            <a:r>
              <a:rPr lang="en-US" dirty="0"/>
              <a:t> </a:t>
            </a:r>
          </a:p>
          <a:p>
            <a:pPr lvl="0"/>
            <a:r>
              <a:rPr lang="en-US" dirty="0"/>
              <a:t>Die </a:t>
            </a:r>
            <a:r>
              <a:rPr lang="en-US" dirty="0" err="1"/>
              <a:t>vier</a:t>
            </a:r>
            <a:r>
              <a:rPr lang="en-US" dirty="0"/>
              <a:t> </a:t>
            </a:r>
            <a:r>
              <a:rPr lang="en-US" dirty="0" err="1"/>
              <a:t>Axiome</a:t>
            </a:r>
            <a:r>
              <a:rPr lang="en-US" dirty="0"/>
              <a:t> </a:t>
            </a:r>
            <a:r>
              <a:rPr lang="en-US" dirty="0" err="1"/>
              <a:t>adaptieren</a:t>
            </a:r>
            <a:endParaRPr lang="en-US" dirty="0"/>
          </a:p>
          <a:p>
            <a:r>
              <a:rPr lang="en-US" dirty="0"/>
              <a:t> </a:t>
            </a:r>
          </a:p>
          <a:p>
            <a:pPr lvl="0"/>
            <a:r>
              <a:rPr lang="en-US" b="1" dirty="0"/>
              <a:t>St Andrews:</a:t>
            </a:r>
            <a:endParaRPr lang="en-US" dirty="0"/>
          </a:p>
          <a:p>
            <a:r>
              <a:rPr lang="en-US" dirty="0"/>
              <a:t>Die von </a:t>
            </a:r>
            <a:r>
              <a:rPr lang="en-US" dirty="0" err="1"/>
              <a:t>uns</a:t>
            </a:r>
            <a:r>
              <a:rPr lang="en-US" dirty="0"/>
              <a:t> </a:t>
            </a:r>
            <a:r>
              <a:rPr lang="en-US" dirty="0" err="1"/>
              <a:t>erfundenen</a:t>
            </a:r>
            <a:r>
              <a:rPr lang="en-US" dirty="0"/>
              <a:t> </a:t>
            </a:r>
            <a:r>
              <a:rPr lang="en-US" dirty="0" err="1"/>
              <a:t>Algorithem</a:t>
            </a:r>
            <a:r>
              <a:rPr lang="en-US" dirty="0"/>
              <a:t> </a:t>
            </a:r>
            <a:r>
              <a:rPr lang="en-US" dirty="0" err="1"/>
              <a:t>sollten</a:t>
            </a:r>
            <a:r>
              <a:rPr lang="en-US" dirty="0"/>
              <a:t> </a:t>
            </a:r>
            <a:r>
              <a:rPr lang="en-US" dirty="0" err="1"/>
              <a:t>uns</a:t>
            </a:r>
            <a:r>
              <a:rPr lang="en-US" dirty="0"/>
              <a:t> </a:t>
            </a:r>
            <a:r>
              <a:rPr lang="en-US" dirty="0" err="1"/>
              <a:t>Routinen</a:t>
            </a:r>
            <a:r>
              <a:rPr lang="en-US" dirty="0"/>
              <a:t> (des </a:t>
            </a:r>
            <a:r>
              <a:rPr lang="en-US" dirty="0" err="1"/>
              <a:t>Handelns</a:t>
            </a:r>
            <a:r>
              <a:rPr lang="en-US" dirty="0"/>
              <a:t>) </a:t>
            </a:r>
            <a:r>
              <a:rPr lang="en-US" dirty="0" err="1"/>
              <a:t>abnehmen</a:t>
            </a:r>
            <a:r>
              <a:rPr lang="en-US" dirty="0"/>
              <a:t> und </a:t>
            </a:r>
            <a:r>
              <a:rPr lang="en-US" dirty="0" err="1"/>
              <a:t>dadurch</a:t>
            </a:r>
            <a:r>
              <a:rPr lang="en-US" dirty="0"/>
              <a:t> </a:t>
            </a:r>
            <a:r>
              <a:rPr lang="en-US" dirty="0" err="1"/>
              <a:t>Freiraum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Kreativität</a:t>
            </a:r>
            <a:r>
              <a:rPr lang="en-US" dirty="0"/>
              <a:t>, </a:t>
            </a:r>
            <a:r>
              <a:rPr lang="en-US" dirty="0" err="1"/>
              <a:t>Korrektur</a:t>
            </a:r>
            <a:r>
              <a:rPr lang="en-US" dirty="0"/>
              <a:t> und (</a:t>
            </a:r>
            <a:r>
              <a:rPr lang="en-US" dirty="0" err="1"/>
              <a:t>vor</a:t>
            </a:r>
            <a:r>
              <a:rPr lang="en-US" dirty="0"/>
              <a:t> </a:t>
            </a:r>
            <a:r>
              <a:rPr lang="en-US" dirty="0" err="1"/>
              <a:t>allem</a:t>
            </a:r>
            <a:r>
              <a:rPr lang="en-US" dirty="0"/>
              <a:t>) Innovation </a:t>
            </a:r>
            <a:r>
              <a:rPr lang="en-US" dirty="0" err="1"/>
              <a:t>schaffen</a:t>
            </a:r>
            <a:r>
              <a:rPr lang="en-US" dirty="0"/>
              <a:t>  !!!</a:t>
            </a:r>
          </a:p>
          <a:p>
            <a:r>
              <a:rPr lang="en-US" dirty="0"/>
              <a:t>Die </a:t>
            </a:r>
            <a:r>
              <a:rPr lang="en-US" dirty="0" err="1"/>
              <a:t>Benutzung</a:t>
            </a:r>
            <a:r>
              <a:rPr lang="en-US" dirty="0"/>
              <a:t> von </a:t>
            </a:r>
            <a:r>
              <a:rPr lang="en-US" dirty="0" err="1"/>
              <a:t>Routinen</a:t>
            </a:r>
            <a:r>
              <a:rPr lang="en-US" dirty="0"/>
              <a:t> </a:t>
            </a:r>
            <a:r>
              <a:rPr lang="en-US" dirty="0" err="1"/>
              <a:t>sollte</a:t>
            </a:r>
            <a:r>
              <a:rPr lang="en-US" dirty="0"/>
              <a:t> </a:t>
            </a:r>
            <a:r>
              <a:rPr lang="en-US" dirty="0" err="1"/>
              <a:t>deren</a:t>
            </a:r>
            <a:r>
              <a:rPr lang="en-US" dirty="0"/>
              <a:t> (</a:t>
            </a:r>
            <a:r>
              <a:rPr lang="en-US" dirty="0" err="1"/>
              <a:t>formale</a:t>
            </a:r>
            <a:r>
              <a:rPr lang="en-US" dirty="0"/>
              <a:t> ) </a:t>
            </a:r>
            <a:r>
              <a:rPr lang="en-US" dirty="0" err="1"/>
              <a:t>Unvollständigkeit</a:t>
            </a:r>
            <a:r>
              <a:rPr lang="en-US" dirty="0"/>
              <a:t> </a:t>
            </a:r>
            <a:r>
              <a:rPr lang="en-US" dirty="0" err="1"/>
              <a:t>berücksichtigen</a:t>
            </a:r>
            <a:r>
              <a:rPr lang="en-US" dirty="0"/>
              <a:t>  … </a:t>
            </a:r>
          </a:p>
          <a:p>
            <a:r>
              <a:rPr lang="en-US" dirty="0"/>
              <a:t> </a:t>
            </a:r>
          </a:p>
          <a:p>
            <a:pPr lvl="0"/>
            <a:r>
              <a:rPr lang="en-US" b="1" dirty="0" err="1"/>
              <a:t>Vailladolid</a:t>
            </a:r>
            <a:r>
              <a:rPr lang="en-US" dirty="0"/>
              <a:t>:</a:t>
            </a:r>
          </a:p>
          <a:p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brauchen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neue</a:t>
            </a:r>
            <a:r>
              <a:rPr lang="en-US" dirty="0"/>
              <a:t> </a:t>
            </a:r>
            <a:r>
              <a:rPr lang="en-US" b="1" dirty="0" err="1"/>
              <a:t>pragmatische</a:t>
            </a:r>
            <a:r>
              <a:rPr lang="en-US" b="1" dirty="0"/>
              <a:t> </a:t>
            </a:r>
            <a:r>
              <a:rPr lang="en-US" b="1" dirty="0" err="1"/>
              <a:t>Aufklärung</a:t>
            </a:r>
            <a:r>
              <a:rPr lang="en-US" dirty="0"/>
              <a:t>, die </a:t>
            </a:r>
            <a:r>
              <a:rPr lang="en-US" dirty="0" err="1"/>
              <a:t>sich</a:t>
            </a:r>
            <a:r>
              <a:rPr lang="en-US" dirty="0"/>
              <a:t> auf </a:t>
            </a:r>
            <a:r>
              <a:rPr lang="en-US" dirty="0" err="1"/>
              <a:t>Resilienz</a:t>
            </a:r>
            <a:r>
              <a:rPr lang="en-US" dirty="0"/>
              <a:t> </a:t>
            </a:r>
            <a:r>
              <a:rPr lang="en-US" dirty="0" err="1"/>
              <a:t>bezieht</a:t>
            </a:r>
            <a:r>
              <a:rPr lang="en-US" dirty="0"/>
              <a:t> und  das Goethe-</a:t>
            </a:r>
            <a:r>
              <a:rPr lang="en-US" dirty="0" err="1"/>
              <a:t>Zitat</a:t>
            </a:r>
            <a:r>
              <a:rPr lang="en-US" dirty="0"/>
              <a:t> </a:t>
            </a:r>
            <a:r>
              <a:rPr lang="en-US" dirty="0" err="1"/>
              <a:t>berücksichtigt</a:t>
            </a:r>
            <a:r>
              <a:rPr lang="en-US" dirty="0"/>
              <a:t>, </a:t>
            </a:r>
            <a:r>
              <a:rPr lang="en-US" dirty="0" err="1"/>
              <a:t>nämlich</a:t>
            </a:r>
            <a:r>
              <a:rPr lang="en-US" dirty="0"/>
              <a:t>, </a:t>
            </a:r>
            <a:r>
              <a:rPr lang="en-US" dirty="0" err="1"/>
              <a:t>dass</a:t>
            </a:r>
            <a:r>
              <a:rPr lang="en-US" dirty="0"/>
              <a:t> der Mensch </a:t>
            </a:r>
            <a:r>
              <a:rPr lang="en-US" dirty="0" err="1"/>
              <a:t>kein</a:t>
            </a:r>
            <a:r>
              <a:rPr lang="en-US" dirty="0"/>
              <a:t>  </a:t>
            </a:r>
            <a:r>
              <a:rPr lang="en-US" dirty="0" err="1"/>
              <a:t>lehrerndes</a:t>
            </a:r>
            <a:r>
              <a:rPr lang="en-US" dirty="0"/>
              <a:t> (</a:t>
            </a:r>
            <a:r>
              <a:rPr lang="en-US" dirty="0" err="1"/>
              <a:t>didaktisches</a:t>
            </a:r>
            <a:r>
              <a:rPr lang="en-US" dirty="0"/>
              <a:t>) </a:t>
            </a:r>
            <a:r>
              <a:rPr lang="en-US" dirty="0" err="1"/>
              <a:t>Wesen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… </a:t>
            </a:r>
            <a:r>
              <a:rPr lang="en-US" dirty="0" err="1"/>
              <a:t>sondern</a:t>
            </a:r>
            <a:r>
              <a:rPr lang="en-US" dirty="0"/>
              <a:t> </a:t>
            </a:r>
            <a:r>
              <a:rPr lang="en-US" dirty="0" err="1"/>
              <a:t>handelt</a:t>
            </a:r>
            <a:r>
              <a:rPr lang="en-US" dirty="0"/>
              <a:t>, </a:t>
            </a:r>
            <a:r>
              <a:rPr lang="en-US" dirty="0" err="1"/>
              <a:t>beeinflusst</a:t>
            </a:r>
            <a:r>
              <a:rPr lang="en-US" dirty="0"/>
              <a:t>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Und </a:t>
            </a:r>
            <a:r>
              <a:rPr lang="en-US" dirty="0" err="1"/>
              <a:t>eben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. S. von </a:t>
            </a:r>
            <a:r>
              <a:rPr lang="en-US" dirty="0" err="1"/>
              <a:t>Musil</a:t>
            </a:r>
            <a:r>
              <a:rPr lang="en-US" dirty="0"/>
              <a:t> …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verstehen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.</a:t>
            </a:r>
          </a:p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712284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2"/>
          <p:cNvSpPr txBox="1"/>
          <p:nvPr/>
        </p:nvSpPr>
        <p:spPr>
          <a:xfrm>
            <a:off x="201117" y="3645024"/>
            <a:ext cx="1083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C</a:t>
            </a:r>
            <a:r>
              <a:rPr lang="de-DE" dirty="0" err="1" smtClean="0"/>
              <a:t>ognition</a:t>
            </a:r>
            <a:endParaRPr lang="de-DE" dirty="0"/>
          </a:p>
        </p:txBody>
      </p:sp>
      <p:grpSp>
        <p:nvGrpSpPr>
          <p:cNvPr id="6" name="Gruppierung 9"/>
          <p:cNvGrpSpPr/>
          <p:nvPr/>
        </p:nvGrpSpPr>
        <p:grpSpPr>
          <a:xfrm>
            <a:off x="351260" y="692696"/>
            <a:ext cx="8397204" cy="5472608"/>
            <a:chOff x="351260" y="364594"/>
            <a:chExt cx="8611086" cy="5800710"/>
          </a:xfrm>
        </p:grpSpPr>
        <p:sp>
          <p:nvSpPr>
            <p:cNvPr id="7" name="Rechteck 4"/>
            <p:cNvSpPr/>
            <p:nvPr/>
          </p:nvSpPr>
          <p:spPr>
            <a:xfrm>
              <a:off x="2555776" y="5589240"/>
              <a:ext cx="4392488" cy="57606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692275" y="2204864"/>
              <a:ext cx="5975350" cy="158432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800" dirty="0"/>
            </a:p>
          </p:txBody>
        </p:sp>
        <p:sp>
          <p:nvSpPr>
            <p:cNvPr id="9" name="Line 4"/>
            <p:cNvSpPr>
              <a:spLocks noChangeShapeType="1"/>
            </p:cNvSpPr>
            <p:nvPr/>
          </p:nvSpPr>
          <p:spPr bwMode="auto">
            <a:xfrm>
              <a:off x="2895600" y="1530350"/>
              <a:ext cx="3384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Line 5"/>
            <p:cNvSpPr>
              <a:spLocks noChangeShapeType="1"/>
            </p:cNvSpPr>
            <p:nvPr/>
          </p:nvSpPr>
          <p:spPr bwMode="auto">
            <a:xfrm>
              <a:off x="2392363" y="4194175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Oval 6"/>
            <p:cNvSpPr>
              <a:spLocks noChangeArrowheads="1"/>
            </p:cNvSpPr>
            <p:nvPr/>
          </p:nvSpPr>
          <p:spPr bwMode="auto">
            <a:xfrm>
              <a:off x="1979613" y="4122738"/>
              <a:ext cx="1511300" cy="900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de-DE" b="1"/>
                <a:t>P</a:t>
              </a:r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2482850" y="1304925"/>
              <a:ext cx="433388" cy="53975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de-DE" b="1"/>
                <a:t>f(P)</a:t>
              </a:r>
            </a:p>
          </p:txBody>
        </p:sp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6299200" y="1233488"/>
              <a:ext cx="433388" cy="5397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de-DE" b="1"/>
                <a:t>f(Q)</a:t>
              </a:r>
            </a:p>
          </p:txBody>
        </p:sp>
        <p:sp>
          <p:nvSpPr>
            <p:cNvPr id="14" name="Oval 9"/>
            <p:cNvSpPr>
              <a:spLocks noChangeArrowheads="1"/>
            </p:cNvSpPr>
            <p:nvPr/>
          </p:nvSpPr>
          <p:spPr bwMode="auto">
            <a:xfrm>
              <a:off x="5795963" y="4113213"/>
              <a:ext cx="1458912" cy="9001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de-DE" b="1"/>
                <a:t>Q</a:t>
              </a:r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1763713" y="871538"/>
              <a:ext cx="1008062" cy="1262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de-DE" b="1"/>
            </a:p>
            <a:p>
              <a:r>
                <a:rPr lang="de-DE" sz="4000" b="1"/>
                <a:t>H</a:t>
              </a:r>
              <a:r>
                <a:rPr lang="de-DE" b="1"/>
                <a:t> +</a:t>
              </a:r>
            </a:p>
            <a:p>
              <a:endParaRPr lang="de-DE" b="1"/>
            </a:p>
          </p:txBody>
        </p:sp>
        <p:sp>
          <p:nvSpPr>
            <p:cNvPr id="16" name="Text Box 11"/>
            <p:cNvSpPr txBox="1">
              <a:spLocks noChangeArrowheads="1"/>
            </p:cNvSpPr>
            <p:nvPr/>
          </p:nvSpPr>
          <p:spPr bwMode="auto">
            <a:xfrm>
              <a:off x="3419475" y="4294188"/>
              <a:ext cx="2376488" cy="615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de-DE" sz="1400" b="1"/>
                <a:t>REAL / CAUSAL</a:t>
              </a:r>
            </a:p>
            <a:p>
              <a:pPr algn="ctr"/>
              <a:endParaRPr lang="de-DE" sz="600" b="1"/>
            </a:p>
            <a:p>
              <a:pPr algn="ctr"/>
              <a:r>
                <a:rPr lang="de-DE" sz="1400" b="1"/>
                <a:t>CONNECTIONS</a:t>
              </a:r>
            </a:p>
          </p:txBody>
        </p: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2247900" y="5078413"/>
              <a:ext cx="122396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de-DE" b="1"/>
            </a:p>
          </p:txBody>
        </p:sp>
        <p:sp>
          <p:nvSpPr>
            <p:cNvPr id="18" name="Arc 14"/>
            <p:cNvSpPr>
              <a:spLocks/>
            </p:cNvSpPr>
            <p:nvPr/>
          </p:nvSpPr>
          <p:spPr bwMode="auto">
            <a:xfrm flipH="1" flipV="1">
              <a:off x="2773363" y="1844675"/>
              <a:ext cx="431800" cy="2351088"/>
            </a:xfrm>
            <a:custGeom>
              <a:avLst/>
              <a:gdLst>
                <a:gd name="T0" fmla="*/ 0 w 21600"/>
                <a:gd name="T1" fmla="*/ 0 h 22435"/>
                <a:gd name="T2" fmla="*/ 2147483647 w 21600"/>
                <a:gd name="T3" fmla="*/ 2147483647 h 22435"/>
                <a:gd name="T4" fmla="*/ 0 w 21600"/>
                <a:gd name="T5" fmla="*/ 2147483647 h 2243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435"/>
                <a:gd name="T11" fmla="*/ 21600 w 21600"/>
                <a:gd name="T12" fmla="*/ 22435 h 224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435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878"/>
                    <a:pt x="21594" y="22156"/>
                    <a:pt x="21583" y="22434"/>
                  </a:cubicBezTo>
                </a:path>
                <a:path w="21600" h="22435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878"/>
                    <a:pt x="21594" y="22156"/>
                    <a:pt x="21583" y="22434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" name="Arc 15"/>
            <p:cNvSpPr>
              <a:spLocks/>
            </p:cNvSpPr>
            <p:nvPr/>
          </p:nvSpPr>
          <p:spPr bwMode="auto">
            <a:xfrm flipV="1">
              <a:off x="6013450" y="1773238"/>
              <a:ext cx="431800" cy="2447925"/>
            </a:xfrm>
            <a:custGeom>
              <a:avLst/>
              <a:gdLst>
                <a:gd name="T0" fmla="*/ 0 w 21600"/>
                <a:gd name="T1" fmla="*/ 0 h 22506"/>
                <a:gd name="T2" fmla="*/ 2147483647 w 21600"/>
                <a:gd name="T3" fmla="*/ 2147483647 h 22506"/>
                <a:gd name="T4" fmla="*/ 0 w 21600"/>
                <a:gd name="T5" fmla="*/ 2147483647 h 2250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506"/>
                <a:gd name="T11" fmla="*/ 21600 w 21600"/>
                <a:gd name="T12" fmla="*/ 22506 h 225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506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902"/>
                    <a:pt x="21593" y="22204"/>
                    <a:pt x="21580" y="22505"/>
                  </a:cubicBezTo>
                </a:path>
                <a:path w="21600" h="22506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902"/>
                    <a:pt x="21593" y="22204"/>
                    <a:pt x="21580" y="2250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2087563" y="5153025"/>
              <a:ext cx="1547812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 b="1"/>
                <a:t>CATEGORIZATION</a:t>
              </a:r>
            </a:p>
          </p:txBody>
        </p:sp>
        <p:sp>
          <p:nvSpPr>
            <p:cNvPr id="21" name="Text Box 17"/>
            <p:cNvSpPr txBox="1">
              <a:spLocks noChangeArrowheads="1"/>
            </p:cNvSpPr>
            <p:nvPr/>
          </p:nvSpPr>
          <p:spPr bwMode="auto">
            <a:xfrm>
              <a:off x="5845175" y="5132388"/>
              <a:ext cx="1412875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sz="1200" b="1"/>
                <a:t>NEW CASES OF</a:t>
              </a:r>
            </a:p>
            <a:p>
              <a:pPr algn="ctr"/>
              <a:r>
                <a:rPr lang="de-DE" sz="1200" b="1"/>
                <a:t>APPLICATION</a:t>
              </a:r>
            </a:p>
          </p:txBody>
        </p:sp>
        <p:sp>
          <p:nvSpPr>
            <p:cNvPr id="22" name="Text Box 18"/>
            <p:cNvSpPr txBox="1">
              <a:spLocks noChangeArrowheads="1"/>
            </p:cNvSpPr>
            <p:nvPr/>
          </p:nvSpPr>
          <p:spPr bwMode="auto">
            <a:xfrm rot="16200000">
              <a:off x="1747838" y="2865437"/>
              <a:ext cx="102235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/>
                <a:t>MAPPING</a:t>
              </a:r>
            </a:p>
          </p:txBody>
        </p:sp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 rot="5400000">
              <a:off x="5840412" y="2881313"/>
              <a:ext cx="22320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de-DE" sz="1400" b="1"/>
                <a:t>INTERPRETATION</a:t>
              </a:r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auto">
            <a:xfrm flipV="1">
              <a:off x="2698750" y="1700213"/>
              <a:ext cx="0" cy="26654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Arc 21"/>
            <p:cNvSpPr>
              <a:spLocks/>
            </p:cNvSpPr>
            <p:nvPr/>
          </p:nvSpPr>
          <p:spPr bwMode="auto">
            <a:xfrm flipV="1">
              <a:off x="2195513" y="1844675"/>
              <a:ext cx="431800" cy="2401888"/>
            </a:xfrm>
            <a:custGeom>
              <a:avLst/>
              <a:gdLst>
                <a:gd name="T0" fmla="*/ 0 w 21600"/>
                <a:gd name="T1" fmla="*/ 0 h 22506"/>
                <a:gd name="T2" fmla="*/ 2147483647 w 21600"/>
                <a:gd name="T3" fmla="*/ 2147483647 h 22506"/>
                <a:gd name="T4" fmla="*/ 0 w 21600"/>
                <a:gd name="T5" fmla="*/ 2147483647 h 2250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506"/>
                <a:gd name="T11" fmla="*/ 21600 w 21600"/>
                <a:gd name="T12" fmla="*/ 22506 h 225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506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902"/>
                    <a:pt x="21593" y="22204"/>
                    <a:pt x="21580" y="22505"/>
                  </a:cubicBezTo>
                </a:path>
                <a:path w="21600" h="22506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902"/>
                    <a:pt x="21593" y="22204"/>
                    <a:pt x="21580" y="2250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" name="Arc 22"/>
            <p:cNvSpPr>
              <a:spLocks/>
            </p:cNvSpPr>
            <p:nvPr/>
          </p:nvSpPr>
          <p:spPr bwMode="auto">
            <a:xfrm flipH="1" flipV="1">
              <a:off x="6588125" y="1773238"/>
              <a:ext cx="431800" cy="2447925"/>
            </a:xfrm>
            <a:custGeom>
              <a:avLst/>
              <a:gdLst>
                <a:gd name="T0" fmla="*/ 0 w 21600"/>
                <a:gd name="T1" fmla="*/ 0 h 22435"/>
                <a:gd name="T2" fmla="*/ 2147483647 w 21600"/>
                <a:gd name="T3" fmla="*/ 2147483647 h 22435"/>
                <a:gd name="T4" fmla="*/ 0 w 21600"/>
                <a:gd name="T5" fmla="*/ 2147483647 h 2243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435"/>
                <a:gd name="T11" fmla="*/ 21600 w 21600"/>
                <a:gd name="T12" fmla="*/ 22435 h 224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435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878"/>
                    <a:pt x="21594" y="22156"/>
                    <a:pt x="21583" y="22434"/>
                  </a:cubicBezTo>
                </a:path>
                <a:path w="21600" h="22435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878"/>
                    <a:pt x="21594" y="22156"/>
                    <a:pt x="21583" y="22434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" name="Line 23"/>
            <p:cNvSpPr>
              <a:spLocks noChangeShapeType="1"/>
            </p:cNvSpPr>
            <p:nvPr/>
          </p:nvSpPr>
          <p:spPr bwMode="auto">
            <a:xfrm flipV="1">
              <a:off x="6516688" y="1628775"/>
              <a:ext cx="0" cy="26654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1406525" y="1989138"/>
              <a:ext cx="428625" cy="63817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de-DE" sz="3600" b="1" kern="10" normalizeH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endParaRPr>
            </a:p>
          </p:txBody>
        </p:sp>
        <p:sp>
          <p:nvSpPr>
            <p:cNvPr id="29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1454150" y="3438525"/>
              <a:ext cx="381000" cy="63817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de-DE" sz="3600" b="1" kern="10" normalizeH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endParaRPr>
            </a:p>
          </p:txBody>
        </p:sp>
        <p:sp>
          <p:nvSpPr>
            <p:cNvPr id="30" name="WordArt 27"/>
            <p:cNvSpPr>
              <a:spLocks noChangeArrowheads="1" noChangeShapeType="1" noTextEdit="1"/>
            </p:cNvSpPr>
            <p:nvPr/>
          </p:nvSpPr>
          <p:spPr bwMode="auto">
            <a:xfrm>
              <a:off x="7380288" y="1927225"/>
              <a:ext cx="333375" cy="63817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de-DE" sz="3600" b="1" kern="10" normalizeH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endParaRPr>
            </a:p>
          </p:txBody>
        </p:sp>
        <p:sp>
          <p:nvSpPr>
            <p:cNvPr id="31" name="WordArt 28"/>
            <p:cNvSpPr>
              <a:spLocks noChangeArrowheads="1" noChangeShapeType="1" noTextEdit="1"/>
            </p:cNvSpPr>
            <p:nvPr/>
          </p:nvSpPr>
          <p:spPr bwMode="auto">
            <a:xfrm>
              <a:off x="7380288" y="3429000"/>
              <a:ext cx="304800" cy="63817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de-DE" sz="3600" b="1" kern="10" normalizeH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endParaRPr>
            </a:p>
          </p:txBody>
        </p:sp>
        <p:sp>
          <p:nvSpPr>
            <p:cNvPr id="32" name="WordArt 29"/>
            <p:cNvSpPr>
              <a:spLocks noChangeArrowheads="1" noChangeShapeType="1" noTextEdit="1"/>
            </p:cNvSpPr>
            <p:nvPr/>
          </p:nvSpPr>
          <p:spPr bwMode="auto">
            <a:xfrm>
              <a:off x="8056116" y="2646363"/>
              <a:ext cx="764356" cy="8572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DE" sz="4800" b="1" kern="10" normalizeH="1" dirty="0" smtClean="0"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C</a:t>
              </a:r>
              <a:endParaRPr lang="de-DE" sz="4800" b="1" kern="10" normalizeH="1" dirty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endParaRPr>
            </a:p>
          </p:txBody>
        </p:sp>
        <p:sp>
          <p:nvSpPr>
            <p:cNvPr id="33" name="WordArt 30"/>
            <p:cNvSpPr>
              <a:spLocks noChangeArrowheads="1" noChangeShapeType="1" noTextEdit="1"/>
            </p:cNvSpPr>
            <p:nvPr/>
          </p:nvSpPr>
          <p:spPr bwMode="auto">
            <a:xfrm>
              <a:off x="8027988" y="2646363"/>
              <a:ext cx="476250" cy="8572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de-DE" sz="4800" b="1" kern="10" normalizeH="1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endParaRPr>
            </a:p>
          </p:txBody>
        </p:sp>
        <p:sp>
          <p:nvSpPr>
            <p:cNvPr id="34" name="Text Box 31"/>
            <p:cNvSpPr txBox="1">
              <a:spLocks noChangeArrowheads="1"/>
            </p:cNvSpPr>
            <p:nvPr/>
          </p:nvSpPr>
          <p:spPr bwMode="auto">
            <a:xfrm>
              <a:off x="1835150" y="4529138"/>
              <a:ext cx="4889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b="1"/>
                <a:t>[P]</a:t>
              </a:r>
            </a:p>
          </p:txBody>
        </p:sp>
        <p:sp>
          <p:nvSpPr>
            <p:cNvPr id="35" name="Text Box 32"/>
            <p:cNvSpPr txBox="1">
              <a:spLocks noChangeArrowheads="1"/>
            </p:cNvSpPr>
            <p:nvPr/>
          </p:nvSpPr>
          <p:spPr bwMode="auto">
            <a:xfrm>
              <a:off x="6927850" y="4529138"/>
              <a:ext cx="5143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b="1"/>
                <a:t>[Q]</a:t>
              </a:r>
            </a:p>
          </p:txBody>
        </p:sp>
        <p:sp>
          <p:nvSpPr>
            <p:cNvPr id="36" name="AutoShape 35"/>
            <p:cNvSpPr>
              <a:spLocks noChangeArrowheads="1"/>
            </p:cNvSpPr>
            <p:nvPr/>
          </p:nvSpPr>
          <p:spPr bwMode="auto">
            <a:xfrm>
              <a:off x="3492500" y="1844674"/>
              <a:ext cx="2159000" cy="2448421"/>
            </a:xfrm>
            <a:prstGeom prst="upArrow">
              <a:avLst>
                <a:gd name="adj1" fmla="val 50000"/>
                <a:gd name="adj2" fmla="val 26691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" name="Text Box 36"/>
            <p:cNvSpPr txBox="1">
              <a:spLocks noChangeArrowheads="1"/>
            </p:cNvSpPr>
            <p:nvPr/>
          </p:nvSpPr>
          <p:spPr bwMode="auto">
            <a:xfrm rot="16200000">
              <a:off x="3405810" y="2860031"/>
              <a:ext cx="22752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sz="2400" b="1" dirty="0"/>
                <a:t>SIMPLIFICATION </a:t>
              </a:r>
            </a:p>
          </p:txBody>
        </p:sp>
        <p:sp>
          <p:nvSpPr>
            <p:cNvPr id="38" name="Text Box 37"/>
            <p:cNvSpPr txBox="1">
              <a:spLocks noChangeArrowheads="1"/>
            </p:cNvSpPr>
            <p:nvPr/>
          </p:nvSpPr>
          <p:spPr bwMode="auto">
            <a:xfrm rot="16200000">
              <a:off x="1924200" y="2620418"/>
              <a:ext cx="243522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 dirty="0"/>
                <a:t>DE-CONTEXTUALISATION</a:t>
              </a:r>
            </a:p>
          </p:txBody>
        </p:sp>
        <p:sp>
          <p:nvSpPr>
            <p:cNvPr id="39" name="Text Box 38"/>
            <p:cNvSpPr txBox="1">
              <a:spLocks noChangeArrowheads="1"/>
            </p:cNvSpPr>
            <p:nvPr/>
          </p:nvSpPr>
          <p:spPr bwMode="auto">
            <a:xfrm rot="5400000">
              <a:off x="4856584" y="3052465"/>
              <a:ext cx="243522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1" dirty="0"/>
                <a:t>RE-CONTEXTUALISATION</a:t>
              </a:r>
            </a:p>
          </p:txBody>
        </p:sp>
        <p:sp>
          <p:nvSpPr>
            <p:cNvPr id="40" name="Rectangle 34"/>
            <p:cNvSpPr>
              <a:spLocks noChangeArrowheads="1"/>
            </p:cNvSpPr>
            <p:nvPr/>
          </p:nvSpPr>
          <p:spPr bwMode="auto">
            <a:xfrm>
              <a:off x="4106863" y="2916238"/>
              <a:ext cx="287337" cy="46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/>
                <a:t>f</a:t>
              </a:r>
              <a:endParaRPr lang="de-DE" sz="2400" b="1"/>
            </a:p>
          </p:txBody>
        </p:sp>
        <p:sp>
          <p:nvSpPr>
            <p:cNvPr id="41" name="Rectangle 35"/>
            <p:cNvSpPr>
              <a:spLocks noChangeArrowheads="1"/>
            </p:cNvSpPr>
            <p:nvPr/>
          </p:nvSpPr>
          <p:spPr bwMode="auto">
            <a:xfrm>
              <a:off x="4716463" y="2924175"/>
              <a:ext cx="287337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/>
                <a:t>f</a:t>
              </a:r>
              <a:endParaRPr lang="de-DE" sz="2400" b="1"/>
            </a:p>
          </p:txBody>
        </p:sp>
        <p:sp>
          <p:nvSpPr>
            <p:cNvPr id="42" name="Text Box 10"/>
            <p:cNvSpPr txBox="1">
              <a:spLocks noChangeArrowheads="1"/>
            </p:cNvSpPr>
            <p:nvPr/>
          </p:nvSpPr>
          <p:spPr bwMode="auto">
            <a:xfrm>
              <a:off x="1403350" y="1590675"/>
              <a:ext cx="1008063" cy="1262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de-DE" b="1"/>
            </a:p>
            <a:p>
              <a:r>
                <a:rPr lang="de-DE" sz="4000" b="1"/>
                <a:t>M</a:t>
              </a:r>
              <a:endParaRPr lang="de-DE" b="1"/>
            </a:p>
            <a:p>
              <a:endParaRPr lang="de-DE" b="1"/>
            </a:p>
          </p:txBody>
        </p:sp>
        <p:sp>
          <p:nvSpPr>
            <p:cNvPr id="43" name="Text Box 10"/>
            <p:cNvSpPr txBox="1">
              <a:spLocks noChangeArrowheads="1"/>
            </p:cNvSpPr>
            <p:nvPr/>
          </p:nvSpPr>
          <p:spPr bwMode="auto">
            <a:xfrm>
              <a:off x="1476375" y="3175000"/>
              <a:ext cx="1008063" cy="1262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de-DE" b="1"/>
            </a:p>
            <a:p>
              <a:r>
                <a:rPr lang="de-DE" sz="4000" b="1"/>
                <a:t>K</a:t>
              </a:r>
              <a:endParaRPr lang="de-DE" b="1"/>
            </a:p>
            <a:p>
              <a:endParaRPr lang="de-DE" b="1"/>
            </a:p>
          </p:txBody>
        </p:sp>
        <p:sp>
          <p:nvSpPr>
            <p:cNvPr id="44" name="Text Box 10"/>
            <p:cNvSpPr txBox="1">
              <a:spLocks noChangeArrowheads="1"/>
            </p:cNvSpPr>
            <p:nvPr/>
          </p:nvSpPr>
          <p:spPr bwMode="auto">
            <a:xfrm>
              <a:off x="7451725" y="1628775"/>
              <a:ext cx="1008063" cy="1262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de-DE" b="1"/>
            </a:p>
            <a:p>
              <a:r>
                <a:rPr lang="de-DE" sz="4000" b="1"/>
                <a:t>E</a:t>
              </a:r>
              <a:endParaRPr lang="de-DE" b="1"/>
            </a:p>
            <a:p>
              <a:endParaRPr lang="de-DE" b="1"/>
            </a:p>
          </p:txBody>
        </p:sp>
        <p:sp>
          <p:nvSpPr>
            <p:cNvPr id="45" name="Text Box 10"/>
            <p:cNvSpPr txBox="1">
              <a:spLocks noChangeArrowheads="1"/>
            </p:cNvSpPr>
            <p:nvPr/>
          </p:nvSpPr>
          <p:spPr bwMode="auto">
            <a:xfrm>
              <a:off x="7451725" y="3175000"/>
              <a:ext cx="1008063" cy="1262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de-DE" b="1"/>
            </a:p>
            <a:p>
              <a:r>
                <a:rPr lang="de-DE" sz="4000" b="1"/>
                <a:t>F</a:t>
              </a:r>
              <a:endParaRPr lang="de-DE" b="1"/>
            </a:p>
            <a:p>
              <a:endParaRPr lang="de-DE" b="1"/>
            </a:p>
          </p:txBody>
        </p:sp>
        <p:sp>
          <p:nvSpPr>
            <p:cNvPr id="46" name="Line 17"/>
            <p:cNvSpPr>
              <a:spLocks noChangeShapeType="1"/>
            </p:cNvSpPr>
            <p:nvPr/>
          </p:nvSpPr>
          <p:spPr bwMode="auto">
            <a:xfrm>
              <a:off x="2987675" y="4581525"/>
              <a:ext cx="3313113" cy="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7" name="Textfeld 84"/>
            <p:cNvSpPr txBox="1">
              <a:spLocks noChangeArrowheads="1"/>
            </p:cNvSpPr>
            <p:nvPr/>
          </p:nvSpPr>
          <p:spPr bwMode="auto">
            <a:xfrm>
              <a:off x="4431630" y="5301208"/>
              <a:ext cx="212378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4000" b="1" dirty="0">
                  <a:latin typeface="Calibri" pitchFamily="34" charset="0"/>
                </a:rPr>
                <a:t>.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192735" y="1547500"/>
              <a:ext cx="758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b="1" dirty="0" smtClean="0"/>
                <a:t>MAPS</a:t>
              </a:r>
              <a:endParaRPr lang="en-GB" b="1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779912" y="5003884"/>
              <a:ext cx="1664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b="1" dirty="0" smtClean="0"/>
                <a:t>THE TERRITORY</a:t>
              </a:r>
              <a:endParaRPr lang="en-GB" b="1" dirty="0"/>
            </a:p>
          </p:txBody>
        </p:sp>
        <p:sp>
          <p:nvSpPr>
            <p:cNvPr id="51" name="WordArt 29"/>
            <p:cNvSpPr>
              <a:spLocks noChangeArrowheads="1" noChangeShapeType="1" noTextEdit="1"/>
            </p:cNvSpPr>
            <p:nvPr/>
          </p:nvSpPr>
          <p:spPr bwMode="auto">
            <a:xfrm>
              <a:off x="351260" y="2636912"/>
              <a:ext cx="764356" cy="8572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DE" sz="4800" b="1" kern="10" normalizeH="1" dirty="0" smtClean="0"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A</a:t>
              </a:r>
              <a:endParaRPr lang="de-DE" sz="4800" b="1" kern="10" normalizeH="1" dirty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endParaRPr>
            </a:p>
          </p:txBody>
        </p:sp>
        <p:sp>
          <p:nvSpPr>
            <p:cNvPr id="52" name="Textfeld 87"/>
            <p:cNvSpPr txBox="1"/>
            <p:nvPr/>
          </p:nvSpPr>
          <p:spPr>
            <a:xfrm>
              <a:off x="7987237" y="3645024"/>
              <a:ext cx="9751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E</a:t>
              </a:r>
              <a:r>
                <a:rPr lang="de-DE" dirty="0" smtClean="0"/>
                <a:t>motion</a:t>
              </a:r>
              <a:endParaRPr lang="de-DE" dirty="0"/>
            </a:p>
          </p:txBody>
        </p:sp>
        <p:sp>
          <p:nvSpPr>
            <p:cNvPr id="53" name="Text Box 12"/>
            <p:cNvSpPr txBox="1">
              <a:spLocks noChangeArrowheads="1"/>
            </p:cNvSpPr>
            <p:nvPr/>
          </p:nvSpPr>
          <p:spPr bwMode="auto">
            <a:xfrm>
              <a:off x="2916238" y="548680"/>
              <a:ext cx="3240087" cy="1384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de-DE" sz="1400" b="1" dirty="0"/>
            </a:p>
            <a:p>
              <a:pPr algn="ctr"/>
              <a:r>
                <a:rPr lang="de-DE" sz="1400" b="1" dirty="0" smtClean="0"/>
                <a:t>„</a:t>
              </a:r>
              <a:r>
                <a:rPr lang="de-DE" sz="1400" b="1" dirty="0" err="1" smtClean="0"/>
                <a:t>Managerial</a:t>
              </a:r>
              <a:r>
                <a:rPr lang="de-DE" sz="1400" b="1" dirty="0" smtClean="0"/>
                <a:t> </a:t>
              </a:r>
              <a:r>
                <a:rPr lang="de-DE" sz="1400" b="1" dirty="0" err="1" smtClean="0"/>
                <a:t>Rationalizations</a:t>
              </a:r>
              <a:r>
                <a:rPr lang="de-DE" sz="1400" b="1" dirty="0" smtClean="0"/>
                <a:t>“</a:t>
              </a:r>
            </a:p>
            <a:p>
              <a:pPr algn="ctr"/>
              <a:r>
                <a:rPr lang="de-DE" sz="1400" b="1" dirty="0" smtClean="0"/>
                <a:t>COMPUTATION </a:t>
              </a:r>
              <a:r>
                <a:rPr lang="de-DE" sz="1400" b="1" dirty="0"/>
                <a:t>/ ARGUMENTATION </a:t>
              </a:r>
            </a:p>
            <a:p>
              <a:pPr algn="ctr"/>
              <a:r>
                <a:rPr lang="de-DE" sz="1400" b="1" dirty="0"/>
                <a:t>INFORMATION PROCESSING</a:t>
              </a:r>
            </a:p>
            <a:p>
              <a:pPr algn="ctr"/>
              <a:endParaRPr lang="de-DE" sz="1400" b="1" dirty="0"/>
            </a:p>
            <a:p>
              <a:endParaRPr lang="de-DE" sz="1400" b="1" dirty="0"/>
            </a:p>
          </p:txBody>
        </p:sp>
        <p:sp>
          <p:nvSpPr>
            <p:cNvPr id="54" name="TextBox 4"/>
            <p:cNvSpPr txBox="1"/>
            <p:nvPr/>
          </p:nvSpPr>
          <p:spPr>
            <a:xfrm>
              <a:off x="2987824" y="364594"/>
              <a:ext cx="33242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2000" b="1" dirty="0" err="1" smtClean="0">
                  <a:latin typeface="Arial" pitchFamily="34" charset="0"/>
                  <a:cs typeface="Arial" pitchFamily="34" charset="0"/>
                </a:rPr>
                <a:t>Local</a:t>
              </a:r>
              <a:r>
                <a:rPr lang="de-AT" sz="20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AT" sz="2000" b="1" dirty="0" err="1">
                  <a:latin typeface="Arial" pitchFamily="34" charset="0"/>
                  <a:cs typeface="Arial" pitchFamily="34" charset="0"/>
                </a:rPr>
                <a:t>A</a:t>
              </a:r>
              <a:r>
                <a:rPr lang="de-AT" sz="2000" b="1" dirty="0" err="1" smtClean="0">
                  <a:latin typeface="Arial" pitchFamily="34" charset="0"/>
                  <a:cs typeface="Arial" pitchFamily="34" charset="0"/>
                </a:rPr>
                <a:t>pproximization</a:t>
              </a:r>
              <a:r>
                <a:rPr lang="de-AT" sz="2000" b="1" dirty="0" smtClean="0">
                  <a:latin typeface="Arial" pitchFamily="34" charset="0"/>
                  <a:cs typeface="Arial" pitchFamily="34" charset="0"/>
                </a:rPr>
                <a:t>(s):</a:t>
              </a:r>
              <a:endParaRPr lang="en-GB" sz="2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Textfeld 5"/>
            <p:cNvSpPr txBox="1"/>
            <p:nvPr/>
          </p:nvSpPr>
          <p:spPr>
            <a:xfrm rot="16200000">
              <a:off x="1305509" y="2762506"/>
              <a:ext cx="23762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/>
                <a:t>Aspects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of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Simplification</a:t>
              </a:r>
              <a:endParaRPr lang="de-DE" sz="1400" dirty="0"/>
            </a:p>
          </p:txBody>
        </p:sp>
        <p:sp>
          <p:nvSpPr>
            <p:cNvPr id="56" name="Textfeld 90"/>
            <p:cNvSpPr txBox="1"/>
            <p:nvPr/>
          </p:nvSpPr>
          <p:spPr>
            <a:xfrm rot="5400000">
              <a:off x="5481973" y="3001665"/>
              <a:ext cx="23762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/>
                <a:t>Aspects</a:t>
              </a:r>
              <a:r>
                <a:rPr lang="de-DE" sz="1400" dirty="0" smtClean="0"/>
                <a:t> </a:t>
              </a:r>
              <a:r>
                <a:rPr lang="de-DE" sz="1400" dirty="0" err="1" smtClean="0"/>
                <a:t>of</a:t>
              </a:r>
              <a:r>
                <a:rPr lang="de-DE" sz="1400" dirty="0" smtClean="0"/>
                <a:t> Re-</a:t>
              </a:r>
              <a:r>
                <a:rPr lang="de-DE" sz="1400" dirty="0" err="1" smtClean="0"/>
                <a:t>Application</a:t>
              </a:r>
              <a:endParaRPr lang="de-DE" sz="1400" dirty="0"/>
            </a:p>
          </p:txBody>
        </p:sp>
      </p:grpSp>
      <p:sp>
        <p:nvSpPr>
          <p:cNvPr id="57" name="Rectangle 56"/>
          <p:cNvSpPr/>
          <p:nvPr/>
        </p:nvSpPr>
        <p:spPr>
          <a:xfrm>
            <a:off x="323528" y="5652537"/>
            <a:ext cx="87342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b="1" dirty="0" smtClean="0"/>
              <a:t>„</a:t>
            </a:r>
            <a:r>
              <a:rPr lang="de-DE" sz="3200" b="1" dirty="0" err="1" smtClean="0"/>
              <a:t>If</a:t>
            </a:r>
            <a:r>
              <a:rPr lang="de-DE" sz="3200" b="1" dirty="0" smtClean="0"/>
              <a:t>, </a:t>
            </a:r>
            <a:r>
              <a:rPr lang="de-DE" sz="3200" b="1" dirty="0" err="1" smtClean="0"/>
              <a:t>then</a:t>
            </a:r>
            <a:r>
              <a:rPr lang="de-DE" sz="3200" b="1" dirty="0" smtClean="0"/>
              <a:t> …“  f (P </a:t>
            </a:r>
            <a:r>
              <a:rPr lang="de-DE" sz="3200" b="1" dirty="0" smtClean="0">
                <a:sym typeface="Wingdings" pitchFamily="2" charset="2"/>
              </a:rPr>
              <a:t>==&gt; Q) = f (P) --&gt; f (Q)  „</a:t>
            </a:r>
            <a:r>
              <a:rPr lang="de-DE" sz="3200" b="1" dirty="0" err="1" smtClean="0">
                <a:sym typeface="Wingdings" pitchFamily="2" charset="2"/>
              </a:rPr>
              <a:t>If</a:t>
            </a:r>
            <a:r>
              <a:rPr lang="de-DE" sz="3200" b="1" dirty="0" smtClean="0">
                <a:sym typeface="Wingdings" pitchFamily="2" charset="2"/>
              </a:rPr>
              <a:t>, </a:t>
            </a:r>
            <a:r>
              <a:rPr lang="de-DE" sz="3200" b="1" dirty="0" err="1" smtClean="0">
                <a:sym typeface="Wingdings" pitchFamily="2" charset="2"/>
              </a:rPr>
              <a:t>then</a:t>
            </a:r>
            <a:r>
              <a:rPr lang="de-DE" sz="3200" b="1" dirty="0" smtClean="0">
                <a:sym typeface="Wingdings" pitchFamily="2" charset="2"/>
              </a:rPr>
              <a:t> …“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3361605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4050697"/>
              </p:ext>
            </p:extLst>
          </p:nvPr>
        </p:nvGraphicFramePr>
        <p:xfrm>
          <a:off x="-228600" y="431800"/>
          <a:ext cx="9601200" cy="599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Dokument" r:id="rId3" imgW="9601200" imgH="5994400" progId="Word.Document.12">
                  <p:embed/>
                </p:oleObj>
              </mc:Choice>
              <mc:Fallback>
                <p:oleObj name="Dokument" r:id="rId3" imgW="9601200" imgH="59944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8600" y="431800"/>
                        <a:ext cx="9601200" cy="599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2036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9275-E5D8-9C44-9B4D-27D5F03EEA50}" type="datetime1">
              <a:rPr lang="en-GB" smtClean="0"/>
              <a:t>30/11/17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core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5F24A-5F66-0C4E-99E2-3C35D91D1DCC}" type="slidenum">
              <a:rPr lang="de-DE" smtClean="0"/>
              <a:t>5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375478" y="583851"/>
            <a:ext cx="8216348" cy="5878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err="1"/>
              <a:t>Mikulov</a:t>
            </a:r>
            <a:r>
              <a:rPr lang="en-US" dirty="0"/>
              <a:t> (?</a:t>
            </a:r>
            <a:r>
              <a:rPr lang="en-US"/>
              <a:t>)</a:t>
            </a:r>
            <a:r>
              <a:rPr lang="en-US" smtClean="0"/>
              <a:t>:</a:t>
            </a:r>
          </a:p>
          <a:p>
            <a:pPr lvl="0"/>
            <a:endParaRPr lang="en-US" dirty="0"/>
          </a:p>
          <a:p>
            <a:r>
              <a:rPr lang="en-US" dirty="0" smtClean="0"/>
              <a:t>The techniques to actualize/realize </a:t>
            </a:r>
            <a:r>
              <a:rPr lang="en-US" dirty="0" smtClean="0"/>
              <a:t>characteristic values/parameter-are not necessarily the techniques to solve the actual problems!</a:t>
            </a:r>
          </a:p>
          <a:p>
            <a:r>
              <a:rPr lang="en-US" dirty="0" smtClean="0"/>
              <a:t>This fact essentially concerns the learning and teaching of skills !</a:t>
            </a:r>
          </a:p>
          <a:p>
            <a:r>
              <a:rPr lang="en-US" dirty="0" smtClean="0"/>
              <a:t>A good example to highlight this point is  “game theory” which primarily explains and not so much describes actions etc.</a:t>
            </a:r>
          </a:p>
          <a:p>
            <a:r>
              <a:rPr lang="en-US" dirty="0" smtClean="0"/>
              <a:t>The underlying </a:t>
            </a:r>
            <a:r>
              <a:rPr lang="en-US" dirty="0"/>
              <a:t>theoretical </a:t>
            </a:r>
            <a:r>
              <a:rPr lang="en-US" dirty="0" smtClean="0"/>
              <a:t>concepts and their action guiding projections need to be considered !!!</a:t>
            </a:r>
          </a:p>
          <a:p>
            <a:endParaRPr lang="en-US" b="1" dirty="0" smtClean="0"/>
          </a:p>
          <a:p>
            <a:r>
              <a:rPr lang="en-US" b="1" dirty="0" err="1" smtClean="0"/>
              <a:t>Korollare</a:t>
            </a:r>
            <a:r>
              <a:rPr lang="en-US" b="1" dirty="0" smtClean="0"/>
              <a:t> </a:t>
            </a:r>
            <a:r>
              <a:rPr lang="en-US" b="1" dirty="0"/>
              <a:t>/Corollaries</a:t>
            </a:r>
          </a:p>
          <a:p>
            <a:endParaRPr lang="en-US" dirty="0" smtClean="0"/>
          </a:p>
          <a:p>
            <a:pPr algn="just"/>
            <a:r>
              <a:rPr lang="en-US" sz="2000" dirty="0" smtClean="0">
                <a:solidFill>
                  <a:srgbClr val="FF0000"/>
                </a:solidFill>
              </a:rPr>
              <a:t>K3) </a:t>
            </a:r>
            <a:r>
              <a:rPr lang="en-US" sz="2000" dirty="0" err="1" smtClean="0">
                <a:solidFill>
                  <a:srgbClr val="FF0000"/>
                </a:solidFill>
              </a:rPr>
              <a:t>Nicht</a:t>
            </a:r>
            <a:r>
              <a:rPr lang="en-US" sz="2000" dirty="0" smtClean="0">
                <a:solidFill>
                  <a:srgbClr val="FF0000"/>
                </a:solidFill>
              </a:rPr>
              <a:t> das </a:t>
            </a:r>
            <a:r>
              <a:rPr lang="en-US" sz="2000" dirty="0" err="1" smtClean="0">
                <a:solidFill>
                  <a:srgbClr val="FF0000"/>
                </a:solidFill>
              </a:rPr>
              <a:t>exakte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Befolgen</a:t>
            </a:r>
            <a:r>
              <a:rPr lang="en-US" sz="2000" dirty="0" smtClean="0">
                <a:solidFill>
                  <a:srgbClr val="FF0000"/>
                </a:solidFill>
              </a:rPr>
              <a:t> von </a:t>
            </a:r>
            <a:r>
              <a:rPr lang="en-US" sz="2000" dirty="0" err="1" smtClean="0">
                <a:solidFill>
                  <a:srgbClr val="FF0000"/>
                </a:solidFill>
              </a:rPr>
              <a:t>Regeln</a:t>
            </a:r>
            <a:r>
              <a:rPr lang="en-US" sz="2000" dirty="0" smtClean="0">
                <a:solidFill>
                  <a:srgbClr val="FF0000"/>
                </a:solidFill>
              </a:rPr>
              <a:t>  (</a:t>
            </a:r>
            <a:r>
              <a:rPr lang="en-US" sz="2000" dirty="0" err="1" smtClean="0">
                <a:solidFill>
                  <a:srgbClr val="FF0000"/>
                </a:solidFill>
              </a:rPr>
              <a:t>als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Operationalisierung</a:t>
            </a:r>
            <a:r>
              <a:rPr lang="en-US" sz="2000" dirty="0" smtClean="0">
                <a:solidFill>
                  <a:srgbClr val="FF0000"/>
                </a:solidFill>
              </a:rPr>
              <a:t> von </a:t>
            </a:r>
            <a:r>
              <a:rPr lang="en-US" sz="2000" dirty="0" err="1" smtClean="0">
                <a:solidFill>
                  <a:srgbClr val="FF0000"/>
                </a:solidFill>
              </a:rPr>
              <a:t>Erklärungen</a:t>
            </a:r>
            <a:r>
              <a:rPr lang="en-US" sz="2000" dirty="0" smtClean="0">
                <a:solidFill>
                  <a:srgbClr val="FF0000"/>
                </a:solidFill>
              </a:rPr>
              <a:t>) </a:t>
            </a:r>
            <a:r>
              <a:rPr lang="en-US" sz="2000" dirty="0" err="1" smtClean="0">
                <a:solidFill>
                  <a:srgbClr val="FF0000"/>
                </a:solidFill>
              </a:rPr>
              <a:t>ist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entscheidend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für</a:t>
            </a:r>
            <a:r>
              <a:rPr lang="en-US" sz="2000" dirty="0" smtClean="0">
                <a:solidFill>
                  <a:srgbClr val="FF0000"/>
                </a:solidFill>
              </a:rPr>
              <a:t> (</a:t>
            </a:r>
            <a:r>
              <a:rPr lang="en-US" sz="2000" dirty="0" err="1" smtClean="0">
                <a:solidFill>
                  <a:srgbClr val="FF0000"/>
                </a:solidFill>
              </a:rPr>
              <a:t>kontrolliert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reproduzierbaren</a:t>
            </a:r>
            <a:r>
              <a:rPr lang="en-US" sz="2000" dirty="0" smtClean="0">
                <a:solidFill>
                  <a:srgbClr val="FF0000"/>
                </a:solidFill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</a:rPr>
              <a:t>längerfristigen</a:t>
            </a:r>
            <a:r>
              <a:rPr lang="en-US" sz="2000" dirty="0" smtClean="0">
                <a:solidFill>
                  <a:srgbClr val="FF0000"/>
                </a:solidFill>
              </a:rPr>
              <a:t>  … </a:t>
            </a:r>
            <a:r>
              <a:rPr lang="en-US" sz="2000" dirty="0" err="1" smtClean="0">
                <a:solidFill>
                  <a:srgbClr val="FF0000"/>
                </a:solidFill>
              </a:rPr>
              <a:t>gerechten</a:t>
            </a:r>
            <a:r>
              <a:rPr lang="en-US" sz="2000" dirty="0" smtClean="0">
                <a:solidFill>
                  <a:srgbClr val="FF0000"/>
                </a:solidFill>
              </a:rPr>
              <a:t> und </a:t>
            </a:r>
            <a:r>
              <a:rPr lang="en-US" sz="2000" dirty="0" err="1" smtClean="0">
                <a:solidFill>
                  <a:srgbClr val="FF0000"/>
                </a:solidFill>
              </a:rPr>
              <a:t>kompatiblen</a:t>
            </a:r>
            <a:r>
              <a:rPr lang="en-US" sz="2000" dirty="0" smtClean="0">
                <a:solidFill>
                  <a:srgbClr val="FF0000"/>
                </a:solidFill>
              </a:rPr>
              <a:t>) </a:t>
            </a:r>
            <a:r>
              <a:rPr lang="en-US" sz="2000" b="1" cap="all" dirty="0" err="1" smtClean="0">
                <a:solidFill>
                  <a:srgbClr val="FF0000"/>
                </a:solidFill>
              </a:rPr>
              <a:t>Erfolg</a:t>
            </a:r>
            <a:r>
              <a:rPr lang="en-US" sz="2000" dirty="0" smtClean="0">
                <a:solidFill>
                  <a:srgbClr val="FF0000"/>
                </a:solidFill>
              </a:rPr>
              <a:t> (</a:t>
            </a:r>
            <a:r>
              <a:rPr lang="en-US" sz="2000" dirty="0" err="1" smtClean="0">
                <a:solidFill>
                  <a:srgbClr val="FF0000"/>
                </a:solidFill>
              </a:rPr>
              <a:t>bzw</a:t>
            </a:r>
            <a:r>
              <a:rPr lang="en-US" sz="2000" dirty="0" smtClean="0">
                <a:solidFill>
                  <a:srgbClr val="FF0000"/>
                </a:solidFill>
              </a:rPr>
              <a:t> was </a:t>
            </a:r>
            <a:r>
              <a:rPr lang="en-US" sz="2000" dirty="0" err="1" smtClean="0">
                <a:solidFill>
                  <a:srgbClr val="FF0000"/>
                </a:solidFill>
              </a:rPr>
              <a:t>als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Erfolg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zählt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aufgrund</a:t>
            </a:r>
            <a:r>
              <a:rPr lang="en-US" sz="2000" dirty="0" smtClean="0">
                <a:solidFill>
                  <a:srgbClr val="FF0000"/>
                </a:solidFill>
              </a:rPr>
              <a:t> von </a:t>
            </a:r>
            <a:r>
              <a:rPr lang="en-US" sz="2000" dirty="0" err="1" smtClean="0">
                <a:solidFill>
                  <a:srgbClr val="FF0000"/>
                </a:solidFill>
              </a:rPr>
              <a:t>präselegierten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oder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akzeptierten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Chrakteristika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oder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Paramaterwerten</a:t>
            </a:r>
            <a:r>
              <a:rPr lang="en-US" sz="2000" dirty="0" smtClean="0">
                <a:solidFill>
                  <a:srgbClr val="FF0000"/>
                </a:solidFill>
              </a:rPr>
              <a:t>), </a:t>
            </a:r>
            <a:r>
              <a:rPr lang="en-US" sz="2000" dirty="0" err="1" smtClean="0">
                <a:solidFill>
                  <a:srgbClr val="FF0000"/>
                </a:solidFill>
              </a:rPr>
              <a:t>sondern</a:t>
            </a:r>
            <a:r>
              <a:rPr lang="en-US" sz="2000" dirty="0" smtClean="0">
                <a:solidFill>
                  <a:srgbClr val="FF0000"/>
                </a:solidFill>
              </a:rPr>
              <a:t> der </a:t>
            </a:r>
            <a:r>
              <a:rPr lang="en-US" sz="2000" dirty="0" err="1" smtClean="0">
                <a:solidFill>
                  <a:srgbClr val="FF0000"/>
                </a:solidFill>
              </a:rPr>
              <a:t>verständnisvolle</a:t>
            </a:r>
            <a:r>
              <a:rPr lang="en-US" sz="2000" dirty="0" smtClean="0">
                <a:solidFill>
                  <a:srgbClr val="FF0000"/>
                </a:solidFill>
              </a:rPr>
              <a:t>, creative und </a:t>
            </a:r>
            <a:r>
              <a:rPr lang="en-US" sz="2000" dirty="0" err="1" smtClean="0">
                <a:solidFill>
                  <a:srgbClr val="FF0000"/>
                </a:solidFill>
              </a:rPr>
              <a:t>korrektive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Umgang</a:t>
            </a:r>
            <a:r>
              <a:rPr lang="en-US" sz="2000" dirty="0" smtClean="0">
                <a:solidFill>
                  <a:srgbClr val="FF0000"/>
                </a:solidFill>
              </a:rPr>
              <a:t> [</a:t>
            </a:r>
            <a:r>
              <a:rPr lang="en-US" sz="2000" dirty="0" err="1" smtClean="0">
                <a:solidFill>
                  <a:srgbClr val="FF0000"/>
                </a:solidFill>
              </a:rPr>
              <a:t>gespeichert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im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Hinterkopf</a:t>
            </a:r>
            <a:r>
              <a:rPr lang="en-US" sz="2000" dirty="0" smtClean="0">
                <a:solidFill>
                  <a:srgbClr val="FF0000"/>
                </a:solidFill>
              </a:rPr>
              <a:t>] </a:t>
            </a:r>
            <a:r>
              <a:rPr lang="en-US" sz="2000" dirty="0" err="1" smtClean="0">
                <a:solidFill>
                  <a:srgbClr val="FF0000"/>
                </a:solidFill>
              </a:rPr>
              <a:t>mit</a:t>
            </a:r>
            <a:r>
              <a:rPr lang="en-US" sz="2000" dirty="0" smtClean="0">
                <a:solidFill>
                  <a:srgbClr val="FF0000"/>
                </a:solidFill>
              </a:rPr>
              <a:t>  </a:t>
            </a:r>
            <a:r>
              <a:rPr lang="en-US" sz="2000" dirty="0" err="1" smtClean="0">
                <a:solidFill>
                  <a:srgbClr val="FF0000"/>
                </a:solidFill>
              </a:rPr>
              <a:t>bzw</a:t>
            </a:r>
            <a:r>
              <a:rPr lang="en-US" sz="2000" dirty="0" smtClean="0">
                <a:solidFill>
                  <a:srgbClr val="FF0000"/>
                </a:solidFill>
              </a:rPr>
              <a:t> die </a:t>
            </a:r>
            <a:r>
              <a:rPr lang="en-US" sz="2000" dirty="0" err="1" smtClean="0">
                <a:solidFill>
                  <a:srgbClr val="FF0000"/>
                </a:solidFill>
              </a:rPr>
              <a:t>Benutzung</a:t>
            </a:r>
            <a:r>
              <a:rPr lang="en-US" sz="2000" dirty="0" smtClean="0">
                <a:solidFill>
                  <a:srgbClr val="FF0000"/>
                </a:solidFill>
              </a:rPr>
              <a:t> von </a:t>
            </a:r>
            <a:r>
              <a:rPr lang="en-US" sz="2000" dirty="0" err="1" smtClean="0">
                <a:solidFill>
                  <a:srgbClr val="FF0000"/>
                </a:solidFill>
              </a:rPr>
              <a:t>Regeln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sind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es</a:t>
            </a:r>
            <a:r>
              <a:rPr lang="en-US" sz="2000" dirty="0" smtClean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en-US" sz="2000" dirty="0">
                <a:solidFill>
                  <a:srgbClr val="FF000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49177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9275-E5D8-9C44-9B4D-27D5F03EEA50}" type="datetime1">
              <a:rPr lang="en-GB" smtClean="0"/>
              <a:t>30/11/17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core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5F24A-5F66-0C4E-99E2-3C35D91D1DCC}" type="slidenum">
              <a:rPr lang="de-DE" smtClean="0"/>
              <a:t>6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982870" y="777565"/>
            <a:ext cx="73549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/>
              <a:t>Die </a:t>
            </a:r>
            <a:r>
              <a:rPr lang="en-US" dirty="0" err="1"/>
              <a:t>Techniken</a:t>
            </a:r>
            <a:r>
              <a:rPr lang="en-US" dirty="0"/>
              <a:t> </a:t>
            </a:r>
            <a:r>
              <a:rPr lang="en-US" dirty="0" err="1"/>
              <a:t>zur</a:t>
            </a:r>
            <a:r>
              <a:rPr lang="en-US" dirty="0"/>
              <a:t> </a:t>
            </a:r>
            <a:r>
              <a:rPr lang="en-US" dirty="0" err="1"/>
              <a:t>Vermittlung</a:t>
            </a:r>
            <a:r>
              <a:rPr lang="en-US" dirty="0"/>
              <a:t> und </a:t>
            </a:r>
            <a:r>
              <a:rPr lang="en-US" dirty="0" err="1"/>
              <a:t>Aufbereitung</a:t>
            </a:r>
            <a:r>
              <a:rPr lang="en-US" dirty="0"/>
              <a:t> von </a:t>
            </a:r>
            <a:r>
              <a:rPr lang="en-US" dirty="0" err="1"/>
              <a:t>Wissen</a:t>
            </a:r>
            <a:r>
              <a:rPr lang="en-US" dirty="0"/>
              <a:t> (</a:t>
            </a:r>
            <a:r>
              <a:rPr lang="en-US" dirty="0" err="1"/>
              <a:t>cf</a:t>
            </a:r>
            <a:r>
              <a:rPr lang="en-US" dirty="0"/>
              <a:t> </a:t>
            </a:r>
            <a:r>
              <a:rPr lang="en-US" dirty="0" err="1"/>
              <a:t>zweites</a:t>
            </a:r>
            <a:r>
              <a:rPr lang="en-US" dirty="0"/>
              <a:t> Horn der </a:t>
            </a:r>
            <a:r>
              <a:rPr lang="en-US" dirty="0" err="1"/>
              <a:t>Aufklärung</a:t>
            </a:r>
            <a:r>
              <a:rPr lang="en-US" dirty="0"/>
              <a:t>)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 </a:t>
            </a:r>
            <a:r>
              <a:rPr lang="en-US" dirty="0" err="1"/>
              <a:t>notwendig</a:t>
            </a:r>
            <a:r>
              <a:rPr lang="en-US" dirty="0"/>
              <a:t> die </a:t>
            </a:r>
            <a:r>
              <a:rPr lang="en-US" dirty="0" err="1"/>
              <a:t>Techniken</a:t>
            </a:r>
            <a:r>
              <a:rPr lang="en-US" dirty="0"/>
              <a:t> </a:t>
            </a:r>
            <a:r>
              <a:rPr lang="en-US" dirty="0" err="1"/>
              <a:t>zur</a:t>
            </a:r>
            <a:r>
              <a:rPr lang="en-US" dirty="0"/>
              <a:t> </a:t>
            </a:r>
            <a:r>
              <a:rPr lang="en-US" dirty="0" err="1"/>
              <a:t>Umsetzung</a:t>
            </a:r>
            <a:r>
              <a:rPr lang="en-US" dirty="0"/>
              <a:t> und </a:t>
            </a:r>
            <a:r>
              <a:rPr lang="en-US" dirty="0" err="1"/>
              <a:t>zum</a:t>
            </a:r>
            <a:r>
              <a:rPr lang="en-US" dirty="0"/>
              <a:t> </a:t>
            </a:r>
            <a:r>
              <a:rPr lang="en-US" dirty="0" err="1"/>
              <a:t>Einsatz</a:t>
            </a:r>
            <a:r>
              <a:rPr lang="en-US" dirty="0"/>
              <a:t> von </a:t>
            </a:r>
            <a:r>
              <a:rPr lang="en-US" dirty="0" err="1"/>
              <a:t>Wissen</a:t>
            </a:r>
            <a:r>
              <a:rPr lang="en-US" dirty="0"/>
              <a:t>. // Goethe und </a:t>
            </a:r>
            <a:r>
              <a:rPr lang="en-US" dirty="0" err="1"/>
              <a:t>Musil</a:t>
            </a:r>
            <a:endParaRPr lang="en-US" dirty="0"/>
          </a:p>
          <a:p>
            <a:pPr lvl="0"/>
            <a:r>
              <a:rPr lang="en-US" dirty="0"/>
              <a:t>Das </a:t>
            </a:r>
            <a:r>
              <a:rPr lang="en-US" dirty="0" err="1"/>
              <a:t>Er-Lernen</a:t>
            </a:r>
            <a:r>
              <a:rPr lang="en-US" dirty="0"/>
              <a:t> von </a:t>
            </a:r>
            <a:r>
              <a:rPr lang="en-US" dirty="0" err="1"/>
              <a:t>Fertigkeiten</a:t>
            </a:r>
            <a:r>
              <a:rPr lang="en-US" dirty="0"/>
              <a:t>/</a:t>
            </a:r>
            <a:r>
              <a:rPr lang="en-US" dirty="0" err="1"/>
              <a:t>Techniken</a:t>
            </a:r>
            <a:r>
              <a:rPr lang="en-US" dirty="0"/>
              <a:t> </a:t>
            </a:r>
            <a:r>
              <a:rPr lang="en-US" dirty="0" err="1"/>
              <a:t>zur</a:t>
            </a:r>
            <a:r>
              <a:rPr lang="en-US" dirty="0"/>
              <a:t> </a:t>
            </a:r>
            <a:r>
              <a:rPr lang="en-US" dirty="0" err="1"/>
              <a:t>Generierung</a:t>
            </a:r>
            <a:r>
              <a:rPr lang="en-US" dirty="0"/>
              <a:t> von </a:t>
            </a:r>
            <a:r>
              <a:rPr lang="en-US" dirty="0" err="1"/>
              <a:t>Parameterwerten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 </a:t>
            </a:r>
            <a:r>
              <a:rPr lang="en-US" dirty="0" err="1"/>
              <a:t>identisch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dem</a:t>
            </a:r>
            <a:r>
              <a:rPr lang="en-US" dirty="0"/>
              <a:t> </a:t>
            </a:r>
            <a:r>
              <a:rPr lang="en-US" dirty="0" err="1"/>
              <a:t>Erlernen</a:t>
            </a:r>
            <a:r>
              <a:rPr lang="en-US" dirty="0"/>
              <a:t> von </a:t>
            </a:r>
            <a:r>
              <a:rPr lang="en-US" dirty="0" err="1"/>
              <a:t>Techniken</a:t>
            </a:r>
            <a:r>
              <a:rPr lang="en-US" dirty="0"/>
              <a:t> </a:t>
            </a:r>
            <a:r>
              <a:rPr lang="en-US" dirty="0" err="1"/>
              <a:t>zur</a:t>
            </a:r>
            <a:r>
              <a:rPr lang="en-US" dirty="0"/>
              <a:t> </a:t>
            </a:r>
            <a:r>
              <a:rPr lang="en-US" dirty="0" err="1"/>
              <a:t>Lösung</a:t>
            </a:r>
            <a:r>
              <a:rPr lang="en-US" dirty="0"/>
              <a:t> von </a:t>
            </a:r>
            <a:r>
              <a:rPr lang="en-US" dirty="0" err="1"/>
              <a:t>anstehenden</a:t>
            </a:r>
            <a:r>
              <a:rPr lang="en-US" dirty="0"/>
              <a:t>  (</a:t>
            </a:r>
            <a:r>
              <a:rPr lang="en-US" dirty="0" err="1"/>
              <a:t>Sach</a:t>
            </a:r>
            <a:r>
              <a:rPr lang="en-US" dirty="0"/>
              <a:t>-) </a:t>
            </a:r>
            <a:r>
              <a:rPr lang="en-US" dirty="0" err="1"/>
              <a:t>Problemen</a:t>
            </a:r>
            <a:r>
              <a:rPr lang="en-US" dirty="0"/>
              <a:t> !!!</a:t>
            </a:r>
          </a:p>
          <a:p>
            <a:pPr lvl="0"/>
            <a:r>
              <a:rPr lang="en-US" dirty="0"/>
              <a:t>Das </a:t>
            </a:r>
            <a:r>
              <a:rPr lang="en-US" dirty="0" err="1"/>
              <a:t>tatsächliche</a:t>
            </a:r>
            <a:r>
              <a:rPr lang="en-US" dirty="0"/>
              <a:t> </a:t>
            </a:r>
            <a:r>
              <a:rPr lang="en-US" dirty="0" err="1"/>
              <a:t>Zustandekommen</a:t>
            </a:r>
            <a:r>
              <a:rPr lang="en-US" dirty="0"/>
              <a:t> von </a:t>
            </a:r>
            <a:r>
              <a:rPr lang="en-US" dirty="0" err="1"/>
              <a:t>Wissen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beachten</a:t>
            </a:r>
            <a:r>
              <a:rPr lang="en-US" dirty="0"/>
              <a:t>  (</a:t>
            </a:r>
            <a:r>
              <a:rPr lang="en-US" dirty="0" err="1"/>
              <a:t>cf</a:t>
            </a:r>
            <a:r>
              <a:rPr lang="en-US" dirty="0"/>
              <a:t> Narrative Fallacy &amp; Umberto Eco, </a:t>
            </a:r>
            <a:r>
              <a:rPr lang="en-US" dirty="0" err="1"/>
              <a:t>welche</a:t>
            </a:r>
            <a:r>
              <a:rPr lang="en-US" dirty="0"/>
              <a:t> </a:t>
            </a:r>
            <a:r>
              <a:rPr lang="en-US" dirty="0" err="1"/>
              <a:t>Vereinfachugen</a:t>
            </a:r>
            <a:r>
              <a:rPr lang="en-US" dirty="0"/>
              <a:t> </a:t>
            </a:r>
            <a:r>
              <a:rPr lang="en-US" dirty="0" err="1"/>
              <a:t>gehen</a:t>
            </a:r>
            <a:r>
              <a:rPr lang="en-US" dirty="0"/>
              <a:t> in </a:t>
            </a:r>
            <a:r>
              <a:rPr lang="en-US" dirty="0" err="1"/>
              <a:t>unsere</a:t>
            </a:r>
            <a:r>
              <a:rPr lang="en-US" dirty="0"/>
              <a:t> “</a:t>
            </a:r>
            <a:r>
              <a:rPr lang="en-US" dirty="0" err="1"/>
              <a:t>Karten</a:t>
            </a:r>
            <a:r>
              <a:rPr lang="en-US" dirty="0"/>
              <a:t>” </a:t>
            </a:r>
            <a:r>
              <a:rPr lang="en-US" dirty="0" err="1"/>
              <a:t>ein</a:t>
            </a:r>
            <a:r>
              <a:rPr lang="en-US" dirty="0"/>
              <a:t> !)</a:t>
            </a:r>
          </a:p>
          <a:p>
            <a:pPr lvl="0"/>
            <a:r>
              <a:rPr lang="en-US" dirty="0"/>
              <a:t>Die </a:t>
            </a:r>
            <a:r>
              <a:rPr lang="en-US" dirty="0" err="1"/>
              <a:t>tatsächliche</a:t>
            </a:r>
            <a:r>
              <a:rPr lang="en-US" dirty="0"/>
              <a:t> </a:t>
            </a:r>
            <a:r>
              <a:rPr lang="en-US" dirty="0" err="1"/>
              <a:t>Funktionsweise</a:t>
            </a:r>
            <a:r>
              <a:rPr lang="en-US" dirty="0"/>
              <a:t> von </a:t>
            </a:r>
            <a:r>
              <a:rPr lang="en-US" dirty="0" err="1"/>
              <a:t>Digitalisierungen</a:t>
            </a:r>
            <a:r>
              <a:rPr lang="en-US" dirty="0"/>
              <a:t> und </a:t>
            </a:r>
            <a:r>
              <a:rPr lang="en-US" dirty="0" err="1"/>
              <a:t>deren</a:t>
            </a:r>
            <a:r>
              <a:rPr lang="en-US" dirty="0"/>
              <a:t> </a:t>
            </a:r>
            <a:r>
              <a:rPr lang="en-US" dirty="0" err="1"/>
              <a:t>Einsatz</a:t>
            </a:r>
            <a:r>
              <a:rPr lang="en-US" dirty="0"/>
              <a:t> (</a:t>
            </a:r>
            <a:r>
              <a:rPr lang="en-US" dirty="0" err="1"/>
              <a:t>zur</a:t>
            </a:r>
            <a:r>
              <a:rPr lang="en-US" dirty="0"/>
              <a:t> </a:t>
            </a:r>
            <a:r>
              <a:rPr lang="en-US" dirty="0" err="1"/>
              <a:t>Problemlösung</a:t>
            </a:r>
            <a:r>
              <a:rPr lang="en-US" dirty="0"/>
              <a:t>) </a:t>
            </a:r>
            <a:r>
              <a:rPr lang="en-US" dirty="0" err="1"/>
              <a:t>sowie</a:t>
            </a:r>
            <a:r>
              <a:rPr lang="en-US" dirty="0"/>
              <a:t> die (</a:t>
            </a:r>
            <a:r>
              <a:rPr lang="en-US" dirty="0" err="1"/>
              <a:t>Mis</a:t>
            </a:r>
            <a:r>
              <a:rPr lang="en-US" dirty="0"/>
              <a:t>-) </a:t>
            </a:r>
            <a:r>
              <a:rPr lang="en-US" dirty="0" err="1"/>
              <a:t>Deutung</a:t>
            </a:r>
            <a:r>
              <a:rPr lang="en-US" dirty="0"/>
              <a:t> der </a:t>
            </a:r>
            <a:r>
              <a:rPr lang="en-US" dirty="0" err="1"/>
              <a:t>Anfangserfolge</a:t>
            </a:r>
            <a:r>
              <a:rPr lang="en-US" dirty="0"/>
              <a:t> </a:t>
            </a:r>
            <a:r>
              <a:rPr lang="en-US" dirty="0" err="1"/>
              <a:t>ihres</a:t>
            </a:r>
            <a:r>
              <a:rPr lang="en-US" dirty="0"/>
              <a:t> </a:t>
            </a:r>
            <a:r>
              <a:rPr lang="en-US" dirty="0" err="1"/>
              <a:t>Einsatzes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beachten</a:t>
            </a:r>
            <a:r>
              <a:rPr lang="en-US" dirty="0"/>
              <a:t> – </a:t>
            </a:r>
            <a:r>
              <a:rPr lang="en-US" dirty="0" err="1"/>
              <a:t>Wie</a:t>
            </a:r>
            <a:r>
              <a:rPr lang="en-US" dirty="0"/>
              <a:t> </a:t>
            </a:r>
            <a:r>
              <a:rPr lang="en-US" dirty="0" err="1"/>
              <a:t>funktionieren</a:t>
            </a:r>
            <a:r>
              <a:rPr lang="en-US" dirty="0"/>
              <a:t> </a:t>
            </a:r>
            <a:r>
              <a:rPr lang="en-US" dirty="0" err="1"/>
              <a:t>Algorithmen</a:t>
            </a:r>
            <a:r>
              <a:rPr lang="en-US" dirty="0"/>
              <a:t> </a:t>
            </a:r>
            <a:r>
              <a:rPr lang="en-US" dirty="0" err="1"/>
              <a:t>wirklich</a:t>
            </a:r>
            <a:r>
              <a:rPr lang="en-US" dirty="0"/>
              <a:t> !?</a:t>
            </a:r>
          </a:p>
          <a:p>
            <a:pPr lvl="0"/>
            <a:r>
              <a:rPr lang="en-US" dirty="0" err="1"/>
              <a:t>Worin</a:t>
            </a:r>
            <a:r>
              <a:rPr lang="en-US" dirty="0"/>
              <a:t> </a:t>
            </a:r>
            <a:r>
              <a:rPr lang="en-US" dirty="0" err="1"/>
              <a:t>bestehen</a:t>
            </a:r>
            <a:r>
              <a:rPr lang="en-US" dirty="0"/>
              <a:t> </a:t>
            </a:r>
            <a:r>
              <a:rPr lang="en-US" dirty="0" err="1"/>
              <a:t>sie</a:t>
            </a:r>
            <a:r>
              <a:rPr lang="en-US" dirty="0"/>
              <a:t>  &amp; </a:t>
            </a:r>
            <a:r>
              <a:rPr lang="en-US" dirty="0" err="1"/>
              <a:t>wie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die </a:t>
            </a:r>
            <a:r>
              <a:rPr lang="en-US" dirty="0" err="1"/>
              <a:t>Anwendungsgrenzen</a:t>
            </a:r>
            <a:r>
              <a:rPr lang="en-US" dirty="0"/>
              <a:t> von </a:t>
            </a:r>
            <a:r>
              <a:rPr lang="en-US" dirty="0" err="1"/>
              <a:t>Formalismen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refektieren</a:t>
            </a:r>
            <a:r>
              <a:rPr lang="en-US" dirty="0"/>
              <a:t>,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beachten</a:t>
            </a:r>
            <a:r>
              <a:rPr lang="en-US" dirty="0"/>
              <a:t>,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berücksichtigen</a:t>
            </a:r>
            <a:r>
              <a:rPr lang="en-US" dirty="0"/>
              <a:t>  ?</a:t>
            </a:r>
          </a:p>
        </p:txBody>
      </p:sp>
    </p:spTree>
    <p:extLst>
      <p:ext uri="{BB962C8B-B14F-4D97-AF65-F5344CB8AC3E}">
        <p14:creationId xmlns:p14="http://schemas.microsoft.com/office/powerpoint/2010/main" val="2715782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9275-E5D8-9C44-9B4D-27D5F03EEA50}" type="datetime1">
              <a:rPr lang="en-GB" smtClean="0"/>
              <a:t>30/11/17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core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5F24A-5F66-0C4E-99E2-3C35D91D1DCC}" type="slidenum">
              <a:rPr lang="de-DE" smtClean="0"/>
              <a:t>7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276087" y="873217"/>
            <a:ext cx="8724348" cy="563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Voraussetzungen</a:t>
            </a:r>
            <a:r>
              <a:rPr lang="en-US" dirty="0"/>
              <a:t>, Postulate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b="1" dirty="0" err="1"/>
              <a:t>Thesen</a:t>
            </a:r>
            <a:r>
              <a:rPr lang="en-US" dirty="0"/>
              <a:t>  </a:t>
            </a:r>
            <a:r>
              <a:rPr lang="en-US" dirty="0" err="1"/>
              <a:t>Sammlung</a:t>
            </a:r>
            <a:r>
              <a:rPr lang="en-US" dirty="0"/>
              <a:t> div)</a:t>
            </a:r>
          </a:p>
          <a:p>
            <a:r>
              <a:rPr lang="en-US" dirty="0"/>
              <a:t> </a:t>
            </a:r>
          </a:p>
          <a:p>
            <a:pPr lvl="0"/>
            <a:r>
              <a:rPr lang="en-US" b="1" dirty="0" err="1"/>
              <a:t>Erklärungen</a:t>
            </a:r>
            <a:r>
              <a:rPr lang="en-US" dirty="0"/>
              <a:t> </a:t>
            </a:r>
            <a:r>
              <a:rPr lang="en-US" dirty="0" err="1"/>
              <a:t>sollten</a:t>
            </a:r>
            <a:r>
              <a:rPr lang="en-US" dirty="0"/>
              <a:t> </a:t>
            </a:r>
            <a:r>
              <a:rPr lang="en-US" b="1" cap="small" dirty="0" err="1"/>
              <a:t>nicht</a:t>
            </a:r>
            <a:r>
              <a:rPr lang="en-US" b="1" cap="small" dirty="0"/>
              <a:t> </a:t>
            </a:r>
            <a:r>
              <a:rPr lang="en-US" b="1" cap="small" dirty="0" err="1"/>
              <a:t>unmittelbar</a:t>
            </a:r>
            <a:r>
              <a:rPr lang="en-US" dirty="0"/>
              <a:t> in </a:t>
            </a:r>
            <a:r>
              <a:rPr lang="en-US" dirty="0" err="1"/>
              <a:t>Handlungen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Handlungsempfehlungen</a:t>
            </a:r>
            <a:r>
              <a:rPr lang="en-US" dirty="0"/>
              <a:t> </a:t>
            </a:r>
            <a:r>
              <a:rPr lang="en-US" dirty="0" err="1"/>
              <a:t>umgesetzt</a:t>
            </a:r>
            <a:r>
              <a:rPr lang="en-US" dirty="0"/>
              <a:t> warden ! – Die </a:t>
            </a:r>
            <a:r>
              <a:rPr lang="en-US" dirty="0" err="1"/>
              <a:t>sogenannten</a:t>
            </a:r>
            <a:r>
              <a:rPr lang="en-US" dirty="0"/>
              <a:t> </a:t>
            </a:r>
            <a:r>
              <a:rPr lang="en-US" dirty="0" err="1"/>
              <a:t>Operationalisierungen</a:t>
            </a:r>
            <a:r>
              <a:rPr lang="en-US" dirty="0"/>
              <a:t> und </a:t>
            </a:r>
            <a:r>
              <a:rPr lang="en-US" dirty="0" err="1"/>
              <a:t>deren</a:t>
            </a:r>
            <a:r>
              <a:rPr lang="en-US" dirty="0"/>
              <a:t>  </a:t>
            </a:r>
            <a:r>
              <a:rPr lang="en-US" dirty="0" err="1"/>
              <a:t>mittlerer</a:t>
            </a:r>
            <a:r>
              <a:rPr lang="en-US" dirty="0"/>
              <a:t> </a:t>
            </a:r>
            <a:r>
              <a:rPr lang="en-US" dirty="0" err="1"/>
              <a:t>Gülltigkeitsbereich</a:t>
            </a:r>
            <a:r>
              <a:rPr lang="en-US" dirty="0"/>
              <a:t> </a:t>
            </a:r>
            <a:r>
              <a:rPr lang="en-US" dirty="0" err="1"/>
              <a:t>sollten</a:t>
            </a:r>
            <a:r>
              <a:rPr lang="en-US" dirty="0"/>
              <a:t> </a:t>
            </a:r>
            <a:r>
              <a:rPr lang="en-US" dirty="0" err="1"/>
              <a:t>erkannt</a:t>
            </a:r>
            <a:r>
              <a:rPr lang="en-US" dirty="0"/>
              <a:t>, </a:t>
            </a:r>
            <a:r>
              <a:rPr lang="en-US" dirty="0" err="1"/>
              <a:t>beachtet</a:t>
            </a:r>
            <a:r>
              <a:rPr lang="en-US" dirty="0"/>
              <a:t> und </a:t>
            </a:r>
            <a:r>
              <a:rPr lang="en-US" dirty="0" err="1"/>
              <a:t>überprüft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 !!! problem der </a:t>
            </a:r>
            <a:r>
              <a:rPr lang="en-US" dirty="0" err="1"/>
              <a:t>kausalen</a:t>
            </a:r>
            <a:r>
              <a:rPr lang="en-US" dirty="0"/>
              <a:t> </a:t>
            </a:r>
            <a:r>
              <a:rPr lang="en-US" dirty="0" err="1"/>
              <a:t>Erklärungen</a:t>
            </a:r>
            <a:r>
              <a:rPr lang="en-US" dirty="0"/>
              <a:t> !</a:t>
            </a:r>
          </a:p>
          <a:p>
            <a:r>
              <a:rPr lang="en-US" dirty="0"/>
              <a:t> </a:t>
            </a:r>
          </a:p>
          <a:p>
            <a:pPr lvl="0"/>
            <a:r>
              <a:rPr lang="en-US" dirty="0"/>
              <a:t>Die </a:t>
            </a:r>
            <a:r>
              <a:rPr lang="en-US" dirty="0" err="1"/>
              <a:t>vier</a:t>
            </a:r>
            <a:r>
              <a:rPr lang="en-US" dirty="0"/>
              <a:t> </a:t>
            </a:r>
            <a:r>
              <a:rPr lang="en-US" dirty="0" err="1"/>
              <a:t>Axiome</a:t>
            </a:r>
            <a:r>
              <a:rPr lang="en-US" dirty="0"/>
              <a:t> </a:t>
            </a:r>
            <a:r>
              <a:rPr lang="en-US" dirty="0" err="1"/>
              <a:t>adaptieren</a:t>
            </a:r>
            <a:endParaRPr lang="en-US" dirty="0"/>
          </a:p>
          <a:p>
            <a:r>
              <a:rPr lang="en-US" dirty="0"/>
              <a:t> </a:t>
            </a:r>
          </a:p>
          <a:p>
            <a:pPr lvl="0"/>
            <a:r>
              <a:rPr lang="en-US" b="1" dirty="0"/>
              <a:t>St Andrews:</a:t>
            </a:r>
            <a:endParaRPr lang="en-US" dirty="0"/>
          </a:p>
          <a:p>
            <a:r>
              <a:rPr lang="en-US" dirty="0"/>
              <a:t>Die von </a:t>
            </a:r>
            <a:r>
              <a:rPr lang="en-US" dirty="0" err="1"/>
              <a:t>uns</a:t>
            </a:r>
            <a:r>
              <a:rPr lang="en-US" dirty="0"/>
              <a:t> </a:t>
            </a:r>
            <a:r>
              <a:rPr lang="en-US" dirty="0" err="1"/>
              <a:t>erfundenen</a:t>
            </a:r>
            <a:r>
              <a:rPr lang="en-US" dirty="0"/>
              <a:t> </a:t>
            </a:r>
            <a:r>
              <a:rPr lang="en-US" dirty="0" err="1"/>
              <a:t>Algorithem</a:t>
            </a:r>
            <a:r>
              <a:rPr lang="en-US" dirty="0"/>
              <a:t> </a:t>
            </a:r>
            <a:r>
              <a:rPr lang="en-US" dirty="0" err="1"/>
              <a:t>sollten</a:t>
            </a:r>
            <a:r>
              <a:rPr lang="en-US" dirty="0"/>
              <a:t> </a:t>
            </a:r>
            <a:r>
              <a:rPr lang="en-US" dirty="0" err="1"/>
              <a:t>uns</a:t>
            </a:r>
            <a:r>
              <a:rPr lang="en-US" dirty="0"/>
              <a:t> </a:t>
            </a:r>
            <a:r>
              <a:rPr lang="en-US" dirty="0" err="1"/>
              <a:t>Routinen</a:t>
            </a:r>
            <a:r>
              <a:rPr lang="en-US" dirty="0"/>
              <a:t> (des </a:t>
            </a:r>
            <a:r>
              <a:rPr lang="en-US" dirty="0" err="1"/>
              <a:t>Handelns</a:t>
            </a:r>
            <a:r>
              <a:rPr lang="en-US" dirty="0"/>
              <a:t>) </a:t>
            </a:r>
            <a:r>
              <a:rPr lang="en-US" dirty="0" err="1"/>
              <a:t>abnehmen</a:t>
            </a:r>
            <a:r>
              <a:rPr lang="en-US" dirty="0"/>
              <a:t> und </a:t>
            </a:r>
            <a:r>
              <a:rPr lang="en-US" dirty="0" err="1"/>
              <a:t>dadurch</a:t>
            </a:r>
            <a:r>
              <a:rPr lang="en-US" dirty="0"/>
              <a:t> </a:t>
            </a:r>
            <a:r>
              <a:rPr lang="en-US" dirty="0" err="1"/>
              <a:t>Freiraum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Kreativität</a:t>
            </a:r>
            <a:r>
              <a:rPr lang="en-US" dirty="0"/>
              <a:t>, </a:t>
            </a:r>
            <a:r>
              <a:rPr lang="en-US" dirty="0" err="1"/>
              <a:t>Korrektur</a:t>
            </a:r>
            <a:r>
              <a:rPr lang="en-US" dirty="0"/>
              <a:t> und (</a:t>
            </a:r>
            <a:r>
              <a:rPr lang="en-US" dirty="0" err="1"/>
              <a:t>vor</a:t>
            </a:r>
            <a:r>
              <a:rPr lang="en-US" dirty="0"/>
              <a:t> </a:t>
            </a:r>
            <a:r>
              <a:rPr lang="en-US" dirty="0" err="1"/>
              <a:t>allem</a:t>
            </a:r>
            <a:r>
              <a:rPr lang="en-US" dirty="0"/>
              <a:t>) Innovation </a:t>
            </a:r>
            <a:r>
              <a:rPr lang="en-US" dirty="0" err="1"/>
              <a:t>schaffen</a:t>
            </a:r>
            <a:r>
              <a:rPr lang="en-US" dirty="0"/>
              <a:t>  !!!</a:t>
            </a:r>
          </a:p>
          <a:p>
            <a:r>
              <a:rPr lang="en-US" dirty="0"/>
              <a:t>Die </a:t>
            </a:r>
            <a:r>
              <a:rPr lang="en-US" dirty="0" err="1"/>
              <a:t>Benutzung</a:t>
            </a:r>
            <a:r>
              <a:rPr lang="en-US" dirty="0"/>
              <a:t> von </a:t>
            </a:r>
            <a:r>
              <a:rPr lang="en-US" dirty="0" err="1"/>
              <a:t>Routinen</a:t>
            </a:r>
            <a:r>
              <a:rPr lang="en-US" dirty="0"/>
              <a:t> </a:t>
            </a:r>
            <a:r>
              <a:rPr lang="en-US" dirty="0" err="1"/>
              <a:t>sollte</a:t>
            </a:r>
            <a:r>
              <a:rPr lang="en-US" dirty="0"/>
              <a:t> </a:t>
            </a:r>
            <a:r>
              <a:rPr lang="en-US" dirty="0" err="1"/>
              <a:t>deren</a:t>
            </a:r>
            <a:r>
              <a:rPr lang="en-US" dirty="0"/>
              <a:t> (</a:t>
            </a:r>
            <a:r>
              <a:rPr lang="en-US" dirty="0" err="1"/>
              <a:t>formale</a:t>
            </a:r>
            <a:r>
              <a:rPr lang="en-US" dirty="0"/>
              <a:t> ) </a:t>
            </a:r>
            <a:r>
              <a:rPr lang="en-US" dirty="0" err="1"/>
              <a:t>Unvollständigkeit</a:t>
            </a:r>
            <a:r>
              <a:rPr lang="en-US" dirty="0"/>
              <a:t> </a:t>
            </a:r>
            <a:r>
              <a:rPr lang="en-US" dirty="0" err="1"/>
              <a:t>berücksichtigen</a:t>
            </a:r>
            <a:r>
              <a:rPr lang="en-US" dirty="0"/>
              <a:t>  … </a:t>
            </a:r>
          </a:p>
          <a:p>
            <a:r>
              <a:rPr lang="en-US" dirty="0"/>
              <a:t> </a:t>
            </a:r>
          </a:p>
          <a:p>
            <a:pPr lvl="0"/>
            <a:r>
              <a:rPr lang="en-US" b="1" dirty="0" err="1"/>
              <a:t>Vailladolid</a:t>
            </a:r>
            <a:r>
              <a:rPr lang="en-US" dirty="0"/>
              <a:t>:</a:t>
            </a:r>
          </a:p>
          <a:p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brauchen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neue</a:t>
            </a:r>
            <a:r>
              <a:rPr lang="en-US" dirty="0"/>
              <a:t> </a:t>
            </a:r>
            <a:r>
              <a:rPr lang="en-US" b="1" dirty="0" err="1"/>
              <a:t>pragmatische</a:t>
            </a:r>
            <a:r>
              <a:rPr lang="en-US" b="1" dirty="0"/>
              <a:t> </a:t>
            </a:r>
            <a:r>
              <a:rPr lang="en-US" b="1" dirty="0" err="1"/>
              <a:t>Aufklärung</a:t>
            </a:r>
            <a:r>
              <a:rPr lang="en-US" dirty="0"/>
              <a:t>, die </a:t>
            </a:r>
            <a:r>
              <a:rPr lang="en-US" dirty="0" err="1"/>
              <a:t>sich</a:t>
            </a:r>
            <a:r>
              <a:rPr lang="en-US" dirty="0"/>
              <a:t> auf </a:t>
            </a:r>
            <a:r>
              <a:rPr lang="en-US" dirty="0" err="1"/>
              <a:t>Resilienz</a:t>
            </a:r>
            <a:r>
              <a:rPr lang="en-US" dirty="0"/>
              <a:t> </a:t>
            </a:r>
            <a:r>
              <a:rPr lang="en-US" dirty="0" err="1"/>
              <a:t>bezieht</a:t>
            </a:r>
            <a:r>
              <a:rPr lang="en-US" dirty="0"/>
              <a:t> und  das Goethe-</a:t>
            </a:r>
            <a:r>
              <a:rPr lang="en-US" dirty="0" err="1"/>
              <a:t>Zitat</a:t>
            </a:r>
            <a:r>
              <a:rPr lang="en-US" dirty="0"/>
              <a:t> </a:t>
            </a:r>
            <a:r>
              <a:rPr lang="en-US" dirty="0" err="1"/>
              <a:t>berücksichtigt</a:t>
            </a:r>
            <a:r>
              <a:rPr lang="en-US" dirty="0"/>
              <a:t>, </a:t>
            </a:r>
            <a:r>
              <a:rPr lang="en-US" dirty="0" err="1"/>
              <a:t>nämlich</a:t>
            </a:r>
            <a:r>
              <a:rPr lang="en-US" dirty="0"/>
              <a:t>, </a:t>
            </a:r>
            <a:r>
              <a:rPr lang="en-US" dirty="0" err="1"/>
              <a:t>dass</a:t>
            </a:r>
            <a:r>
              <a:rPr lang="en-US" dirty="0"/>
              <a:t> der Mensch </a:t>
            </a:r>
            <a:r>
              <a:rPr lang="en-US" dirty="0" err="1"/>
              <a:t>kein</a:t>
            </a:r>
            <a:r>
              <a:rPr lang="en-US" dirty="0"/>
              <a:t>  </a:t>
            </a:r>
            <a:r>
              <a:rPr lang="en-US" dirty="0" err="1"/>
              <a:t>lehrerndes</a:t>
            </a:r>
            <a:r>
              <a:rPr lang="en-US" dirty="0"/>
              <a:t> (</a:t>
            </a:r>
            <a:r>
              <a:rPr lang="en-US" dirty="0" err="1"/>
              <a:t>didaktisches</a:t>
            </a:r>
            <a:r>
              <a:rPr lang="en-US" dirty="0"/>
              <a:t>) </a:t>
            </a:r>
            <a:r>
              <a:rPr lang="en-US" dirty="0" err="1"/>
              <a:t>Wesen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… </a:t>
            </a:r>
            <a:r>
              <a:rPr lang="en-US" dirty="0" err="1"/>
              <a:t>sondern</a:t>
            </a:r>
            <a:r>
              <a:rPr lang="en-US" dirty="0"/>
              <a:t> </a:t>
            </a:r>
            <a:r>
              <a:rPr lang="en-US" dirty="0" err="1"/>
              <a:t>handelt</a:t>
            </a:r>
            <a:r>
              <a:rPr lang="en-US" dirty="0"/>
              <a:t>, </a:t>
            </a:r>
            <a:r>
              <a:rPr lang="en-US" dirty="0" err="1"/>
              <a:t>beeinflusst</a:t>
            </a:r>
            <a:r>
              <a:rPr lang="en-US" dirty="0"/>
              <a:t>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Und </a:t>
            </a:r>
            <a:r>
              <a:rPr lang="en-US" dirty="0" err="1"/>
              <a:t>eben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. S. von </a:t>
            </a:r>
            <a:r>
              <a:rPr lang="en-US" dirty="0" err="1"/>
              <a:t>Musil</a:t>
            </a:r>
            <a:r>
              <a:rPr lang="en-US" dirty="0"/>
              <a:t> …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verstehen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.</a:t>
            </a:r>
          </a:p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28442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9275-E5D8-9C44-9B4D-27D5F03EEA50}" type="datetime1">
              <a:rPr lang="en-GB" smtClean="0"/>
              <a:t>30/11/17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core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5F24A-5F66-0C4E-99E2-3C35D91D1DCC}" type="slidenum">
              <a:rPr lang="de-DE" smtClean="0"/>
              <a:t>8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98783" y="1168260"/>
            <a:ext cx="879060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err="1"/>
              <a:t>Mikulov</a:t>
            </a:r>
            <a:r>
              <a:rPr lang="en-US" dirty="0"/>
              <a:t> (?):</a:t>
            </a:r>
          </a:p>
          <a:p>
            <a:r>
              <a:rPr lang="en-US" dirty="0"/>
              <a:t>Die </a:t>
            </a:r>
            <a:r>
              <a:rPr lang="en-US" dirty="0" err="1"/>
              <a:t>Techniken</a:t>
            </a:r>
            <a:r>
              <a:rPr lang="en-US" dirty="0"/>
              <a:t> </a:t>
            </a:r>
            <a:r>
              <a:rPr lang="en-US" dirty="0" err="1"/>
              <a:t>zur</a:t>
            </a:r>
            <a:r>
              <a:rPr lang="en-US" dirty="0"/>
              <a:t> </a:t>
            </a:r>
            <a:r>
              <a:rPr lang="en-US" dirty="0" err="1"/>
              <a:t>Realisierung</a:t>
            </a:r>
            <a:r>
              <a:rPr lang="en-US" dirty="0"/>
              <a:t> von </a:t>
            </a:r>
            <a:r>
              <a:rPr lang="en-US" dirty="0" err="1"/>
              <a:t>Parameterwerten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 </a:t>
            </a:r>
            <a:r>
              <a:rPr lang="en-US" dirty="0" err="1"/>
              <a:t>notwendig</a:t>
            </a:r>
            <a:r>
              <a:rPr lang="en-US" dirty="0"/>
              <a:t> die </a:t>
            </a:r>
            <a:r>
              <a:rPr lang="en-US" dirty="0" err="1"/>
              <a:t>Techniken</a:t>
            </a:r>
            <a:r>
              <a:rPr lang="en-US" dirty="0"/>
              <a:t> </a:t>
            </a:r>
            <a:r>
              <a:rPr lang="en-US" dirty="0" err="1"/>
              <a:t>zur</a:t>
            </a:r>
            <a:r>
              <a:rPr lang="en-US" dirty="0"/>
              <a:t> </a:t>
            </a:r>
            <a:r>
              <a:rPr lang="en-US" dirty="0" err="1"/>
              <a:t>Lösung</a:t>
            </a:r>
            <a:r>
              <a:rPr lang="en-US" dirty="0"/>
              <a:t> von </a:t>
            </a:r>
            <a:r>
              <a:rPr lang="en-US" dirty="0" err="1"/>
              <a:t>Problemen</a:t>
            </a:r>
            <a:r>
              <a:rPr lang="en-US" dirty="0"/>
              <a:t>! Das </a:t>
            </a:r>
            <a:r>
              <a:rPr lang="en-US" dirty="0" err="1"/>
              <a:t>bezieht</a:t>
            </a:r>
            <a:r>
              <a:rPr lang="en-US" dirty="0"/>
              <a:t> </a:t>
            </a:r>
            <a:r>
              <a:rPr lang="en-US" dirty="0" err="1"/>
              <a:t>sich</a:t>
            </a:r>
            <a:r>
              <a:rPr lang="en-US" dirty="0"/>
              <a:t> </a:t>
            </a:r>
            <a:r>
              <a:rPr lang="en-US" dirty="0" err="1"/>
              <a:t>insbesondere</a:t>
            </a:r>
            <a:r>
              <a:rPr lang="en-US" dirty="0"/>
              <a:t> auf das </a:t>
            </a:r>
            <a:r>
              <a:rPr lang="en-US" dirty="0" err="1"/>
              <a:t>Erlernen</a:t>
            </a:r>
            <a:r>
              <a:rPr lang="en-US" dirty="0"/>
              <a:t> von Skills /</a:t>
            </a:r>
            <a:r>
              <a:rPr lang="en-US" dirty="0" err="1"/>
              <a:t>Fertigkeiten</a:t>
            </a:r>
            <a:r>
              <a:rPr lang="en-US" dirty="0"/>
              <a:t>!!!  (</a:t>
            </a:r>
            <a:r>
              <a:rPr lang="en-US" dirty="0" err="1"/>
              <a:t>Spieltheorie</a:t>
            </a:r>
            <a:r>
              <a:rPr lang="en-US" dirty="0"/>
              <a:t> </a:t>
            </a:r>
            <a:r>
              <a:rPr lang="en-US" dirty="0" err="1"/>
              <a:t>beschreibt</a:t>
            </a:r>
            <a:r>
              <a:rPr lang="en-US" dirty="0"/>
              <a:t> </a:t>
            </a:r>
            <a:r>
              <a:rPr lang="en-US" dirty="0" err="1"/>
              <a:t>weniger</a:t>
            </a:r>
            <a:r>
              <a:rPr lang="en-US" dirty="0"/>
              <a:t>,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sie</a:t>
            </a:r>
            <a:r>
              <a:rPr lang="en-US" dirty="0"/>
              <a:t> </a:t>
            </a:r>
            <a:r>
              <a:rPr lang="en-US" dirty="0" err="1"/>
              <a:t>erklärt</a:t>
            </a:r>
            <a:r>
              <a:rPr lang="en-US" dirty="0"/>
              <a:t> !!! – Die </a:t>
            </a:r>
            <a:r>
              <a:rPr lang="en-US" dirty="0" err="1"/>
              <a:t>jeweilige</a:t>
            </a:r>
            <a:r>
              <a:rPr lang="en-US" dirty="0"/>
              <a:t> </a:t>
            </a:r>
            <a:r>
              <a:rPr lang="en-US" dirty="0" err="1"/>
              <a:t>theoretiche</a:t>
            </a:r>
            <a:r>
              <a:rPr lang="en-US" dirty="0"/>
              <a:t> </a:t>
            </a:r>
            <a:r>
              <a:rPr lang="en-US" dirty="0" err="1"/>
              <a:t>Vorstellung</a:t>
            </a:r>
            <a:r>
              <a:rPr lang="en-US" dirty="0"/>
              <a:t> und </a:t>
            </a:r>
            <a:r>
              <a:rPr lang="en-US" dirty="0" err="1"/>
              <a:t>deren</a:t>
            </a:r>
            <a:r>
              <a:rPr lang="en-US" dirty="0"/>
              <a:t> </a:t>
            </a:r>
            <a:r>
              <a:rPr lang="en-US" dirty="0" err="1"/>
              <a:t>Handlungsprojektion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überdenken</a:t>
            </a:r>
            <a:r>
              <a:rPr lang="en-US" dirty="0"/>
              <a:t>!!!)</a:t>
            </a:r>
          </a:p>
          <a:p>
            <a:r>
              <a:rPr lang="en-US" dirty="0"/>
              <a:t> </a:t>
            </a:r>
          </a:p>
          <a:p>
            <a:pPr lvl="0"/>
            <a:r>
              <a:rPr lang="en-US" dirty="0"/>
              <a:t>Die </a:t>
            </a:r>
            <a:r>
              <a:rPr lang="en-US" dirty="0" err="1"/>
              <a:t>Techniken</a:t>
            </a:r>
            <a:r>
              <a:rPr lang="en-US" dirty="0"/>
              <a:t> </a:t>
            </a:r>
            <a:r>
              <a:rPr lang="en-US" dirty="0" err="1"/>
              <a:t>zur</a:t>
            </a:r>
            <a:r>
              <a:rPr lang="en-US" dirty="0"/>
              <a:t> </a:t>
            </a:r>
            <a:r>
              <a:rPr lang="en-US" dirty="0" err="1"/>
              <a:t>Vermittlung</a:t>
            </a:r>
            <a:r>
              <a:rPr lang="en-US" dirty="0"/>
              <a:t> und </a:t>
            </a:r>
            <a:r>
              <a:rPr lang="en-US" dirty="0" err="1"/>
              <a:t>Aufbereitung</a:t>
            </a:r>
            <a:r>
              <a:rPr lang="en-US" dirty="0"/>
              <a:t> von </a:t>
            </a:r>
            <a:r>
              <a:rPr lang="en-US" dirty="0" err="1"/>
              <a:t>Wissen</a:t>
            </a:r>
            <a:r>
              <a:rPr lang="en-US" dirty="0"/>
              <a:t> (</a:t>
            </a:r>
            <a:r>
              <a:rPr lang="en-US" dirty="0" err="1"/>
              <a:t>cf</a:t>
            </a:r>
            <a:r>
              <a:rPr lang="en-US" dirty="0"/>
              <a:t> </a:t>
            </a:r>
            <a:r>
              <a:rPr lang="en-US" dirty="0" err="1"/>
              <a:t>zweites</a:t>
            </a:r>
            <a:r>
              <a:rPr lang="en-US" dirty="0"/>
              <a:t> Horn der </a:t>
            </a:r>
            <a:r>
              <a:rPr lang="en-US" dirty="0" err="1"/>
              <a:t>Aufklärung</a:t>
            </a:r>
            <a:r>
              <a:rPr lang="en-US" dirty="0"/>
              <a:t>)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 </a:t>
            </a:r>
            <a:r>
              <a:rPr lang="en-US" dirty="0" err="1"/>
              <a:t>notwendig</a:t>
            </a:r>
            <a:r>
              <a:rPr lang="en-US" dirty="0"/>
              <a:t> die </a:t>
            </a:r>
            <a:r>
              <a:rPr lang="en-US" dirty="0" err="1"/>
              <a:t>Techniken</a:t>
            </a:r>
            <a:r>
              <a:rPr lang="en-US" dirty="0"/>
              <a:t> </a:t>
            </a:r>
            <a:r>
              <a:rPr lang="en-US" dirty="0" err="1"/>
              <a:t>zur</a:t>
            </a:r>
            <a:r>
              <a:rPr lang="en-US" dirty="0"/>
              <a:t> </a:t>
            </a:r>
            <a:r>
              <a:rPr lang="en-US" dirty="0" err="1"/>
              <a:t>Umsetzung</a:t>
            </a:r>
            <a:r>
              <a:rPr lang="en-US" dirty="0"/>
              <a:t> und </a:t>
            </a:r>
            <a:r>
              <a:rPr lang="en-US" dirty="0" err="1"/>
              <a:t>zum</a:t>
            </a:r>
            <a:r>
              <a:rPr lang="en-US" dirty="0"/>
              <a:t> </a:t>
            </a:r>
            <a:r>
              <a:rPr lang="en-US" dirty="0" err="1"/>
              <a:t>Einsatz</a:t>
            </a:r>
            <a:r>
              <a:rPr lang="en-US" dirty="0"/>
              <a:t> von </a:t>
            </a:r>
            <a:r>
              <a:rPr lang="en-US" dirty="0" err="1"/>
              <a:t>Wissen</a:t>
            </a:r>
            <a:r>
              <a:rPr lang="en-US" dirty="0"/>
              <a:t>. // Goethe und </a:t>
            </a:r>
            <a:r>
              <a:rPr lang="en-US" dirty="0" err="1"/>
              <a:t>Musil</a:t>
            </a:r>
            <a:endParaRPr lang="en-US" dirty="0"/>
          </a:p>
          <a:p>
            <a:pPr lvl="0"/>
            <a:r>
              <a:rPr lang="en-US" dirty="0"/>
              <a:t>Das </a:t>
            </a:r>
            <a:r>
              <a:rPr lang="en-US" dirty="0" err="1"/>
              <a:t>tatsächliche</a:t>
            </a:r>
            <a:r>
              <a:rPr lang="en-US" dirty="0"/>
              <a:t> </a:t>
            </a:r>
            <a:r>
              <a:rPr lang="en-US" dirty="0" err="1"/>
              <a:t>Zustandekommen</a:t>
            </a:r>
            <a:r>
              <a:rPr lang="en-US" dirty="0"/>
              <a:t> von </a:t>
            </a:r>
            <a:r>
              <a:rPr lang="en-US" dirty="0" err="1"/>
              <a:t>Wissen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beachten</a:t>
            </a:r>
            <a:r>
              <a:rPr lang="en-US" dirty="0"/>
              <a:t>  (</a:t>
            </a:r>
            <a:r>
              <a:rPr lang="en-US" dirty="0" err="1"/>
              <a:t>cf</a:t>
            </a:r>
            <a:r>
              <a:rPr lang="en-US" dirty="0"/>
              <a:t> Narrative Fallacy &amp; Umberto Eco)</a:t>
            </a:r>
          </a:p>
          <a:p>
            <a:pPr lvl="0"/>
            <a:r>
              <a:rPr lang="en-US" dirty="0"/>
              <a:t>Die </a:t>
            </a:r>
            <a:r>
              <a:rPr lang="en-US" dirty="0" err="1"/>
              <a:t>tatsächliche</a:t>
            </a:r>
            <a:r>
              <a:rPr lang="en-US" dirty="0"/>
              <a:t> </a:t>
            </a:r>
            <a:r>
              <a:rPr lang="en-US" dirty="0" err="1"/>
              <a:t>Funktionsweise</a:t>
            </a:r>
            <a:r>
              <a:rPr lang="en-US" dirty="0"/>
              <a:t> von </a:t>
            </a:r>
            <a:r>
              <a:rPr lang="en-US" dirty="0" err="1"/>
              <a:t>Digitalisierungen</a:t>
            </a:r>
            <a:r>
              <a:rPr lang="en-US" dirty="0"/>
              <a:t> und </a:t>
            </a:r>
            <a:r>
              <a:rPr lang="en-US" dirty="0" err="1"/>
              <a:t>deren</a:t>
            </a:r>
            <a:r>
              <a:rPr lang="en-US" dirty="0"/>
              <a:t> </a:t>
            </a:r>
            <a:r>
              <a:rPr lang="en-US" dirty="0" err="1"/>
              <a:t>Einsatz</a:t>
            </a:r>
            <a:r>
              <a:rPr lang="en-US" dirty="0"/>
              <a:t> </a:t>
            </a:r>
            <a:r>
              <a:rPr lang="en-US" dirty="0" err="1"/>
              <a:t>sowie</a:t>
            </a:r>
            <a:r>
              <a:rPr lang="en-US" dirty="0"/>
              <a:t> die (</a:t>
            </a:r>
            <a:r>
              <a:rPr lang="en-US" dirty="0" err="1"/>
              <a:t>Mis</a:t>
            </a:r>
            <a:r>
              <a:rPr lang="en-US" dirty="0"/>
              <a:t>-) </a:t>
            </a:r>
            <a:r>
              <a:rPr lang="en-US" dirty="0" err="1"/>
              <a:t>Deutung</a:t>
            </a:r>
            <a:r>
              <a:rPr lang="en-US" dirty="0"/>
              <a:t> der </a:t>
            </a:r>
            <a:r>
              <a:rPr lang="en-US" dirty="0" err="1"/>
              <a:t>Anfangserfolge</a:t>
            </a:r>
            <a:r>
              <a:rPr lang="en-US" dirty="0"/>
              <a:t> </a:t>
            </a:r>
            <a:r>
              <a:rPr lang="en-US" dirty="0" err="1"/>
              <a:t>ihres</a:t>
            </a:r>
            <a:r>
              <a:rPr lang="en-US" dirty="0"/>
              <a:t> </a:t>
            </a:r>
            <a:r>
              <a:rPr lang="en-US" dirty="0" err="1"/>
              <a:t>Einsatzes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beachten</a:t>
            </a:r>
            <a:endParaRPr lang="en-US" dirty="0"/>
          </a:p>
          <a:p>
            <a:pPr lvl="0"/>
            <a:r>
              <a:rPr lang="en-US" dirty="0" err="1"/>
              <a:t>Worin</a:t>
            </a:r>
            <a:r>
              <a:rPr lang="en-US" dirty="0"/>
              <a:t> </a:t>
            </a:r>
            <a:r>
              <a:rPr lang="en-US" dirty="0" err="1"/>
              <a:t>bestehen</a:t>
            </a:r>
            <a:r>
              <a:rPr lang="en-US" dirty="0"/>
              <a:t> &amp; </a:t>
            </a:r>
            <a:r>
              <a:rPr lang="en-US" dirty="0" err="1"/>
              <a:t>wie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die </a:t>
            </a:r>
            <a:r>
              <a:rPr lang="en-US" dirty="0" err="1"/>
              <a:t>Anwendungsgrenzen</a:t>
            </a:r>
            <a:r>
              <a:rPr lang="en-US" dirty="0"/>
              <a:t> von </a:t>
            </a:r>
            <a:r>
              <a:rPr lang="en-US" dirty="0" err="1"/>
              <a:t>Formalismen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refektieren</a:t>
            </a:r>
            <a:r>
              <a:rPr lang="en-US" dirty="0"/>
              <a:t>,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beachten</a:t>
            </a:r>
            <a:r>
              <a:rPr lang="en-US" dirty="0"/>
              <a:t>,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berücksichtigen</a:t>
            </a:r>
            <a:r>
              <a:rPr lang="en-US" dirty="0"/>
              <a:t>  ?</a:t>
            </a:r>
          </a:p>
        </p:txBody>
      </p:sp>
    </p:spTree>
    <p:extLst>
      <p:ext uri="{BB962C8B-B14F-4D97-AF65-F5344CB8AC3E}">
        <p14:creationId xmlns:p14="http://schemas.microsoft.com/office/powerpoint/2010/main" val="3333248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286514" y="2033588"/>
            <a:ext cx="8586787" cy="3681412"/>
            <a:chOff x="288" y="1152"/>
            <a:chExt cx="4320" cy="1776"/>
          </a:xfrm>
        </p:grpSpPr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3648" y="1584"/>
              <a:ext cx="298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de-DE" b="0">
                <a:latin typeface="Times New Roman" charset="0"/>
                <a:cs typeface="+mn-cs"/>
              </a:endParaRPr>
            </a:p>
          </p:txBody>
        </p:sp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3888" y="1248"/>
              <a:ext cx="346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e-DE">
                  <a:solidFill>
                    <a:schemeClr val="bg1"/>
                  </a:solidFill>
                  <a:latin typeface="Times New Roman" charset="0"/>
                  <a:cs typeface="+mn-cs"/>
                </a:rPr>
                <a:t>E</a:t>
              </a:r>
              <a:endParaRPr lang="de-AT">
                <a:solidFill>
                  <a:schemeClr val="bg1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 flipH="1">
              <a:off x="1056" y="1488"/>
              <a:ext cx="2832" cy="1056"/>
            </a:xfrm>
            <a:prstGeom prst="line">
              <a:avLst/>
            </a:prstGeom>
            <a:noFill/>
            <a:ln w="38100">
              <a:solidFill>
                <a:srgbClr val="E1424D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DE">
                <a:cs typeface="+mn-cs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3744" y="2352"/>
              <a:ext cx="625" cy="480"/>
            </a:xfrm>
            <a:prstGeom prst="rect">
              <a:avLst/>
            </a:prstGeom>
            <a:solidFill>
              <a:srgbClr val="003399">
                <a:alpha val="55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de-DE">
                  <a:solidFill>
                    <a:schemeClr val="bg1"/>
                  </a:solidFill>
                  <a:latin typeface="Times New Roman" charset="0"/>
                  <a:cs typeface="+mn-cs"/>
                </a:rPr>
                <a:t>F</a:t>
              </a:r>
              <a:endParaRPr lang="de-AT">
                <a:solidFill>
                  <a:schemeClr val="bg1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 flipH="1">
              <a:off x="1056" y="2736"/>
              <a:ext cx="2976" cy="0"/>
            </a:xfrm>
            <a:prstGeom prst="line">
              <a:avLst/>
            </a:prstGeom>
            <a:noFill/>
            <a:ln w="76200">
              <a:solidFill>
                <a:srgbClr val="A031D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de-DE">
                <a:cs typeface="+mn-cs"/>
              </a:endParaRPr>
            </a:p>
          </p:txBody>
        </p:sp>
        <p:sp>
          <p:nvSpPr>
            <p:cNvPr id="10" name="AutoShape 12" descr="40%"/>
            <p:cNvSpPr>
              <a:spLocks noChangeArrowheads="1"/>
            </p:cNvSpPr>
            <p:nvPr/>
          </p:nvSpPr>
          <p:spPr bwMode="auto">
            <a:xfrm rot="-5396824">
              <a:off x="2064" y="1007"/>
              <a:ext cx="863" cy="2305"/>
            </a:xfrm>
            <a:prstGeom prst="triangle">
              <a:avLst>
                <a:gd name="adj" fmla="val 0"/>
              </a:avLst>
            </a:prstGeom>
            <a:pattFill prst="pct40">
              <a:fgClr>
                <a:srgbClr val="FF0066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>
                <a:cs typeface="+mn-cs"/>
              </a:endParaRPr>
            </a:p>
          </p:txBody>
        </p:sp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1287" y="2025"/>
              <a:ext cx="3267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de-DE" sz="2800" dirty="0" err="1">
                  <a:cs typeface="+mn-cs"/>
                </a:rPr>
                <a:t>Scissors</a:t>
              </a:r>
              <a:r>
                <a:rPr lang="de-DE" sz="2800" dirty="0">
                  <a:cs typeface="+mn-cs"/>
                </a:rPr>
                <a:t>-</a:t>
              </a:r>
              <a:r>
                <a:rPr lang="de-DE" sz="2800" dirty="0" err="1">
                  <a:cs typeface="+mn-cs"/>
                </a:rPr>
                <a:t>of</a:t>
              </a:r>
              <a:r>
                <a:rPr lang="de-DE" sz="2800" dirty="0">
                  <a:cs typeface="+mn-cs"/>
                </a:rPr>
                <a:t>-Life &amp; </a:t>
              </a:r>
              <a:r>
                <a:rPr lang="de-DE" sz="2800" dirty="0" err="1">
                  <a:cs typeface="+mn-cs"/>
                </a:rPr>
                <a:t>Knowledge</a:t>
              </a:r>
              <a:endParaRPr lang="de-AT" sz="1900" dirty="0">
                <a:latin typeface="Arial" charset="0"/>
                <a:cs typeface="+mn-cs"/>
              </a:endParaRPr>
            </a:p>
          </p:txBody>
        </p:sp>
        <p:sp>
          <p:nvSpPr>
            <p:cNvPr id="12" name="Rectangle 14"/>
            <p:cNvSpPr>
              <a:spLocks noChangeArrowheads="1"/>
            </p:cNvSpPr>
            <p:nvPr/>
          </p:nvSpPr>
          <p:spPr bwMode="auto">
            <a:xfrm>
              <a:off x="3744" y="1152"/>
              <a:ext cx="625" cy="480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de-DE">
                  <a:solidFill>
                    <a:schemeClr val="bg1"/>
                  </a:solidFill>
                  <a:latin typeface="Times New Roman" charset="0"/>
                  <a:cs typeface="+mn-cs"/>
                </a:rPr>
                <a:t>E</a:t>
              </a:r>
              <a:endParaRPr lang="de-AT">
                <a:solidFill>
                  <a:schemeClr val="bg1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3" name="Rectangle 15"/>
            <p:cNvSpPr>
              <a:spLocks noChangeArrowheads="1"/>
            </p:cNvSpPr>
            <p:nvPr/>
          </p:nvSpPr>
          <p:spPr bwMode="auto">
            <a:xfrm>
              <a:off x="528" y="2352"/>
              <a:ext cx="624" cy="480"/>
            </a:xfrm>
            <a:prstGeom prst="rect">
              <a:avLst/>
            </a:prstGeom>
            <a:solidFill>
              <a:srgbClr val="003399">
                <a:alpha val="5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de-DE" sz="5000">
                  <a:solidFill>
                    <a:schemeClr val="bg1"/>
                  </a:solidFill>
                  <a:cs typeface="+mn-cs"/>
                </a:rPr>
                <a:t>K</a:t>
              </a:r>
              <a:endParaRPr lang="de-AT">
                <a:solidFill>
                  <a:schemeClr val="bg1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4" name="Rectangle 16"/>
            <p:cNvSpPr>
              <a:spLocks noChangeArrowheads="1"/>
            </p:cNvSpPr>
            <p:nvPr/>
          </p:nvSpPr>
          <p:spPr bwMode="auto">
            <a:xfrm>
              <a:off x="288" y="2304"/>
              <a:ext cx="4320" cy="624"/>
            </a:xfrm>
            <a:prstGeom prst="rect">
              <a:avLst/>
            </a:prstGeom>
            <a:solidFill>
              <a:schemeClr val="hlink">
                <a:alpha val="44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de-DE">
                <a:cs typeface="+mn-cs"/>
              </a:endParaRPr>
            </a:p>
          </p:txBody>
        </p:sp>
      </p:grpSp>
      <p:sp>
        <p:nvSpPr>
          <p:cNvPr id="15" name="Rectangle 17"/>
          <p:cNvSpPr>
            <a:spLocks noChangeArrowheads="1"/>
          </p:cNvSpPr>
          <p:nvPr/>
        </p:nvSpPr>
        <p:spPr bwMode="auto">
          <a:xfrm rot="20349333">
            <a:off x="217301" y="3184525"/>
            <a:ext cx="8829675" cy="1235075"/>
          </a:xfrm>
          <a:prstGeom prst="rect">
            <a:avLst/>
          </a:prstGeom>
          <a:solidFill>
            <a:schemeClr val="hlink">
              <a:alpha val="44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>
              <a:cs typeface="+mn-cs"/>
            </a:endParaRPr>
          </a:p>
        </p:txBody>
      </p:sp>
      <p:pic>
        <p:nvPicPr>
          <p:cNvPr id="16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301" y="53340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01" y="914400"/>
            <a:ext cx="1295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4961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2282</Words>
  <Application>Microsoft Macintosh PowerPoint</Application>
  <PresentationFormat>Bildschirmpräsentation (4:3)</PresentationFormat>
  <Paragraphs>775</Paragraphs>
  <Slides>41</Slides>
  <Notes>6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41</vt:i4>
      </vt:variant>
    </vt:vector>
  </HeadingPairs>
  <TitlesOfParts>
    <vt:vector size="43" baseType="lpstr">
      <vt:lpstr>Office-Design</vt:lpstr>
      <vt:lpstr>Dokument</vt:lpstr>
      <vt:lpstr>CORE 5 – 29th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Question </vt:lpstr>
      <vt:lpstr>3 Postulates (Axioms)</vt:lpstr>
      <vt:lpstr>Aktuelle Zusatz-Axiome/Reflexionen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The Core: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CORE 4 - 22 </dc:title>
  <dc:creator>Ein Microsoft Office-Anwender</dc:creator>
  <cp:lastModifiedBy>Ein Microsoft Office-Anwender</cp:lastModifiedBy>
  <cp:revision>29</cp:revision>
  <cp:lastPrinted>2017-11-30T10:37:22Z</cp:lastPrinted>
  <dcterms:created xsi:type="dcterms:W3CDTF">2017-08-04T14:04:40Z</dcterms:created>
  <dcterms:modified xsi:type="dcterms:W3CDTF">2017-11-30T11:27:49Z</dcterms:modified>
</cp:coreProperties>
</file>