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57" r:id="rId4"/>
    <p:sldId id="258" r:id="rId5"/>
    <p:sldId id="260" r:id="rId6"/>
    <p:sldId id="261" r:id="rId7"/>
    <p:sldId id="285" r:id="rId8"/>
    <p:sldId id="295" r:id="rId9"/>
    <p:sldId id="290" r:id="rId10"/>
    <p:sldId id="292" r:id="rId11"/>
    <p:sldId id="262" r:id="rId12"/>
    <p:sldId id="263" r:id="rId13"/>
    <p:sldId id="264" r:id="rId14"/>
    <p:sldId id="265" r:id="rId15"/>
    <p:sldId id="286" r:id="rId16"/>
    <p:sldId id="266" r:id="rId17"/>
    <p:sldId id="298" r:id="rId18"/>
    <p:sldId id="296" r:id="rId19"/>
    <p:sldId id="271" r:id="rId20"/>
    <p:sldId id="299" r:id="rId21"/>
    <p:sldId id="267" r:id="rId22"/>
    <p:sldId id="270" r:id="rId23"/>
    <p:sldId id="274" r:id="rId24"/>
    <p:sldId id="278" r:id="rId25"/>
    <p:sldId id="280" r:id="rId26"/>
    <p:sldId id="281" r:id="rId27"/>
    <p:sldId id="279" r:id="rId28"/>
    <p:sldId id="273" r:id="rId29"/>
    <p:sldId id="275" r:id="rId30"/>
    <p:sldId id="276" r:id="rId31"/>
    <p:sldId id="282" r:id="rId32"/>
    <p:sldId id="300" r:id="rId33"/>
    <p:sldId id="302" r:id="rId34"/>
    <p:sldId id="301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12" autoAdjust="0"/>
  </p:normalViewPr>
  <p:slideViewPr>
    <p:cSldViewPr snapToGrid="0" snapToObjects="1">
      <p:cViewPr>
        <p:scale>
          <a:sx n="118" d="100"/>
          <a:sy n="118" d="100"/>
        </p:scale>
        <p:origin x="-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42E-38D4-C64A-9BE8-E7C25C2FE951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1CA7-4B8E-CF45-A0EF-B83D4971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7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1CA7-4B8E-CF45-A0EF-B83D49718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1CA7-4B8E-CF45-A0EF-B83D49718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2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1CA7-4B8E-CF45-A0EF-B83D497181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1CA7-4B8E-CF45-A0EF-B83D497181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2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1DA4-A815-6941-A18F-1C9D9F87B82C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ysmeles.sk/" TargetMode="Externa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qNf2OPdu8c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aKyYR-iWpc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4sGLLaLq-Q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5800" y="1424198"/>
            <a:ext cx="7940310" cy="24620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Government, Advocacy and Civil Society: the Government-</a:t>
            </a:r>
            <a:r>
              <a:rPr lang="en-GB" i="1" dirty="0" err="1"/>
              <a:t>Nonprofit</a:t>
            </a:r>
            <a:r>
              <a:rPr lang="en-GB" i="1" dirty="0"/>
              <a:t> Partnership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072" y="4266526"/>
            <a:ext cx="6485766" cy="132507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Alena </a:t>
            </a:r>
            <a:r>
              <a:rPr lang="cs-CZ" sz="2400" dirty="0" err="1" smtClean="0"/>
              <a:t>Kluknavská</a:t>
            </a:r>
            <a:r>
              <a:rPr lang="cs-CZ" sz="2400" dirty="0" smtClean="0"/>
              <a:t>, CVNS</a:t>
            </a:r>
          </a:p>
          <a:p>
            <a:r>
              <a:rPr lang="cs-CZ" sz="2400" dirty="0" smtClean="0"/>
              <a:t>24. 11. Brno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23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US, </a:t>
            </a:r>
            <a:r>
              <a:rPr lang="cs-CZ" dirty="0" err="1" smtClean="0"/>
              <a:t>substantial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business </a:t>
            </a:r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deregulated</a:t>
            </a:r>
            <a:r>
              <a:rPr lang="cs-CZ" dirty="0" smtClean="0"/>
              <a:t>, NPO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confronted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regulation</a:t>
            </a:r>
            <a:r>
              <a:rPr lang="cs-CZ" dirty="0" smtClean="0"/>
              <a:t> in </a:t>
            </a:r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dirty="0" err="1" smtClean="0"/>
              <a:t>crucial</a:t>
            </a:r>
            <a:r>
              <a:rPr lang="cs-CZ" dirty="0" smtClean="0"/>
              <a:t> </a:t>
            </a:r>
            <a:r>
              <a:rPr lang="cs-CZ" dirty="0" err="1" smtClean="0"/>
              <a:t>spheres</a:t>
            </a:r>
            <a:r>
              <a:rPr lang="cs-CZ" dirty="0" smtClean="0"/>
              <a:t>, </a:t>
            </a:r>
            <a:r>
              <a:rPr lang="cs-CZ" dirty="0" err="1" smtClean="0"/>
              <a:t>mostly</a:t>
            </a:r>
            <a:r>
              <a:rPr lang="cs-CZ" dirty="0" smtClean="0"/>
              <a:t> in:</a:t>
            </a:r>
          </a:p>
          <a:p>
            <a:pPr lvl="1"/>
            <a:r>
              <a:rPr lang="cs-CZ" dirty="0" err="1" smtClean="0"/>
              <a:t>Charitable</a:t>
            </a:r>
            <a:r>
              <a:rPr lang="cs-CZ" dirty="0" smtClean="0"/>
              <a:t> </a:t>
            </a:r>
            <a:r>
              <a:rPr lang="cs-CZ" dirty="0" err="1" smtClean="0"/>
              <a:t>fundraising</a:t>
            </a:r>
            <a:r>
              <a:rPr lang="cs-CZ" dirty="0" smtClean="0"/>
              <a:t>, </a:t>
            </a:r>
            <a:r>
              <a:rPr lang="cs-CZ" dirty="0" err="1" smtClean="0"/>
              <a:t>advocacy</a:t>
            </a:r>
            <a:r>
              <a:rPr lang="cs-CZ" dirty="0" smtClean="0"/>
              <a:t> (</a:t>
            </a:r>
            <a:r>
              <a:rPr lang="cs-CZ" dirty="0" err="1" smtClean="0"/>
              <a:t>lobbying</a:t>
            </a:r>
            <a:r>
              <a:rPr lang="cs-CZ" dirty="0"/>
              <a:t>)</a:t>
            </a:r>
            <a:r>
              <a:rPr lang="cs-CZ" dirty="0" smtClean="0"/>
              <a:t> and non-profit management </a:t>
            </a:r>
            <a:r>
              <a:rPr lang="cs-CZ" dirty="0" err="1" smtClean="0"/>
              <a:t>practices</a:t>
            </a:r>
            <a:r>
              <a:rPr lang="cs-CZ" dirty="0" smtClean="0"/>
              <a:t> (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management)</a:t>
            </a:r>
          </a:p>
          <a:p>
            <a:pPr lvl="1"/>
            <a:r>
              <a:rPr lang="cs-CZ" dirty="0" smtClean="0"/>
              <a:t>Many </a:t>
            </a:r>
            <a:r>
              <a:rPr lang="cs-CZ" dirty="0" err="1" smtClean="0"/>
              <a:t>obstacles</a:t>
            </a:r>
            <a:r>
              <a:rPr lang="cs-CZ" dirty="0" smtClean="0"/>
              <a:t> in </a:t>
            </a:r>
            <a:r>
              <a:rPr lang="cs-CZ" dirty="0" err="1" smtClean="0"/>
              <a:t>lobbying</a:t>
            </a:r>
            <a:r>
              <a:rPr lang="cs-CZ" dirty="0" smtClean="0"/>
              <a:t> and </a:t>
            </a:r>
            <a:r>
              <a:rPr lang="cs-CZ" dirty="0" err="1" smtClean="0"/>
              <a:t>advocacy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nonprofit</a:t>
            </a:r>
            <a:r>
              <a:rPr lang="cs-CZ" dirty="0" smtClean="0"/>
              <a:t> (</a:t>
            </a:r>
            <a:r>
              <a:rPr lang="cs-CZ" dirty="0" err="1"/>
              <a:t>L</a:t>
            </a:r>
            <a:r>
              <a:rPr lang="cs-CZ" dirty="0" err="1" smtClean="0"/>
              <a:t>obbying</a:t>
            </a:r>
            <a:r>
              <a:rPr lang="cs-CZ" dirty="0" smtClean="0"/>
              <a:t> </a:t>
            </a:r>
            <a:r>
              <a:rPr lang="cs-CZ" dirty="0" err="1" smtClean="0"/>
              <a:t>Disclosure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1995)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8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1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character of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73" y="1600200"/>
            <a:ext cx="12396559" cy="50613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2600" dirty="0" smtClean="0"/>
              <a:t>Substitute and supplement (</a:t>
            </a:r>
            <a:r>
              <a:rPr lang="en-US" sz="2600" dirty="0" err="1" smtClean="0"/>
              <a:t>Weisbrod</a:t>
            </a:r>
            <a:r>
              <a:rPr lang="en-US" sz="2600" dirty="0" smtClean="0"/>
              <a:t>, 1988; Douglas, 1987</a:t>
            </a:r>
            <a:r>
              <a:rPr lang="en-US" sz="2600" dirty="0"/>
              <a:t>) </a:t>
            </a:r>
            <a:endParaRPr lang="en-US" sz="2600" dirty="0" smtClean="0"/>
          </a:p>
          <a:p>
            <a:r>
              <a:rPr lang="en-US" sz="2600" dirty="0" smtClean="0"/>
              <a:t>Complement (</a:t>
            </a:r>
            <a:r>
              <a:rPr lang="en-US" sz="2600" dirty="0" err="1" smtClean="0"/>
              <a:t>Salamon</a:t>
            </a:r>
            <a:r>
              <a:rPr lang="en-US" sz="2600" dirty="0" smtClean="0"/>
              <a:t>, 1995</a:t>
            </a:r>
            <a:r>
              <a:rPr lang="en-US" sz="2600" dirty="0"/>
              <a:t>, </a:t>
            </a:r>
            <a:r>
              <a:rPr lang="en-US" sz="2600" dirty="0" smtClean="0"/>
              <a:t>2002)</a:t>
            </a:r>
            <a:r>
              <a:rPr lang="en-GB" sz="2600" dirty="0" smtClean="0">
                <a:effectLst/>
              </a:rPr>
              <a:t> </a:t>
            </a:r>
            <a:endParaRPr lang="en-US" sz="2600" dirty="0" smtClean="0"/>
          </a:p>
          <a:p>
            <a:r>
              <a:rPr lang="en-US" sz="2600" dirty="0" smtClean="0"/>
              <a:t>Adversary</a:t>
            </a:r>
            <a:endParaRPr lang="en-US" sz="260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26"/>
          <p:cNvSpPr/>
          <p:nvPr/>
        </p:nvSpPr>
        <p:spPr>
          <a:xfrm>
            <a:off x="1599924" y="1729402"/>
            <a:ext cx="1230586" cy="126614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Gill Sans MT" pitchFamily="-107" charset="-18"/>
              </a:rPr>
              <a:t>Nonprofit</a:t>
            </a:r>
          </a:p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Gill Sans MT" pitchFamily="-107" charset="-18"/>
              </a:rPr>
              <a:t>Sector</a:t>
            </a:r>
          </a:p>
        </p:txBody>
      </p:sp>
      <p:sp>
        <p:nvSpPr>
          <p:cNvPr id="5" name="Left-Right-Up Arrow 25"/>
          <p:cNvSpPr/>
          <p:nvPr/>
        </p:nvSpPr>
        <p:spPr>
          <a:xfrm rot="10800000">
            <a:off x="3426161" y="1881265"/>
            <a:ext cx="1454329" cy="863279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  <a:latin typeface="Gill Sans MT" pitchFamily="-107" charset="-18"/>
            </a:endParaRPr>
          </a:p>
        </p:txBody>
      </p:sp>
      <p:sp>
        <p:nvSpPr>
          <p:cNvPr id="6" name="Oval 30"/>
          <p:cNvSpPr/>
          <p:nvPr/>
        </p:nvSpPr>
        <p:spPr>
          <a:xfrm>
            <a:off x="5384537" y="1729402"/>
            <a:ext cx="1230586" cy="12661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Gill Sans MT" pitchFamily="-107" charset="-18"/>
              </a:rPr>
              <a:t>Public</a:t>
            </a:r>
          </a:p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Gill Sans MT" pitchFamily="-107" charset="-18"/>
              </a:rPr>
              <a:t>Sector</a:t>
            </a:r>
          </a:p>
          <a:p>
            <a:pPr algn="ctr" eaLnBrk="1" hangingPunct="1"/>
            <a:r>
              <a:rPr lang="en-US" altLang="cs-CZ" sz="1200" dirty="0">
                <a:solidFill>
                  <a:srgbClr val="FFFFFF"/>
                </a:solidFill>
                <a:latin typeface="Gill Sans MT" pitchFamily="-107" charset="-18"/>
              </a:rPr>
              <a:t>(Government)</a:t>
            </a:r>
          </a:p>
        </p:txBody>
      </p:sp>
      <p:sp>
        <p:nvSpPr>
          <p:cNvPr id="7" name="Oval 31"/>
          <p:cNvSpPr/>
          <p:nvPr/>
        </p:nvSpPr>
        <p:spPr>
          <a:xfrm>
            <a:off x="3649904" y="2995544"/>
            <a:ext cx="1230586" cy="12661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cs-CZ" sz="2000" dirty="0">
                <a:solidFill>
                  <a:srgbClr val="FFFFFF"/>
                </a:solidFill>
                <a:latin typeface="Gill Sans MT" pitchFamily="-107" charset="-18"/>
              </a:rPr>
              <a:t>For-Profit</a:t>
            </a:r>
          </a:p>
          <a:p>
            <a:pPr algn="ctr" eaLnBrk="1" hangingPunct="1"/>
            <a:r>
              <a:rPr lang="en-US" altLang="cs-CZ" sz="2000" dirty="0">
                <a:solidFill>
                  <a:srgbClr val="FFFFFF"/>
                </a:solidFill>
                <a:latin typeface="Gill Sans MT" pitchFamily="-107" charset="-18"/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308017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triangular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shot 2017-11-23 00.0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7" y="2028586"/>
            <a:ext cx="7987203" cy="333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335" y="6156762"/>
            <a:ext cx="1707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Young (2000)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504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Cs model of government–nonprofit relations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shot 2017-11-23 00.1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27" y="1591558"/>
            <a:ext cx="9758964" cy="2309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68562"/>
            <a:ext cx="3101309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err="1"/>
              <a:t>Najam’s</a:t>
            </a:r>
            <a:r>
              <a:rPr lang="en-US" sz="2800" baseline="30000" dirty="0"/>
              <a:t> Four Cs model (2000)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7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movement theory</a:t>
            </a:r>
            <a:r>
              <a:rPr lang="en-GB" dirty="0" smtClean="0">
                <a:effectLst/>
              </a:rPr>
              <a:t>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330" cy="49785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</a:t>
            </a:r>
            <a:r>
              <a:rPr lang="en-US" dirty="0" smtClean="0"/>
              <a:t>wo </a:t>
            </a:r>
            <a:r>
              <a:rPr lang="en-US" dirty="0"/>
              <a:t>sectors are deeply </a:t>
            </a:r>
            <a:r>
              <a:rPr lang="en-US" u="sng" dirty="0" smtClean="0"/>
              <a:t>intertwined</a:t>
            </a:r>
            <a:r>
              <a:rPr lang="cs-CZ" dirty="0" smtClean="0"/>
              <a:t>, c</a:t>
            </a:r>
            <a:r>
              <a:rPr lang="en-US" dirty="0" err="1" smtClean="0"/>
              <a:t>onflictual</a:t>
            </a:r>
            <a:r>
              <a:rPr lang="en-US" dirty="0" smtClean="0"/>
              <a:t> </a:t>
            </a:r>
            <a:r>
              <a:rPr lang="en-US" dirty="0"/>
              <a:t>relationship with </a:t>
            </a:r>
            <a:r>
              <a:rPr lang="en-US" dirty="0" smtClean="0"/>
              <a:t>gov’t</a:t>
            </a:r>
            <a:endParaRPr lang="cs-CZ" dirty="0"/>
          </a:p>
          <a:p>
            <a:r>
              <a:rPr lang="cs-CZ" dirty="0" smtClean="0"/>
              <a:t>1) </a:t>
            </a:r>
            <a:r>
              <a:rPr lang="en-US" dirty="0" smtClean="0"/>
              <a:t>first with private concerns, private action</a:t>
            </a:r>
            <a:r>
              <a:rPr lang="cs-CZ" dirty="0" smtClean="0"/>
              <a:t> (</a:t>
            </a:r>
            <a:r>
              <a:rPr lang="cs-CZ" dirty="0" err="1" smtClean="0"/>
              <a:t>informal</a:t>
            </a:r>
            <a:r>
              <a:rPr lang="cs-CZ" dirty="0" smtClean="0"/>
              <a:t>, no </a:t>
            </a:r>
            <a:r>
              <a:rPr lang="cs-CZ" dirty="0" err="1" smtClean="0"/>
              <a:t>legal</a:t>
            </a:r>
            <a:r>
              <a:rPr lang="cs-CZ" dirty="0" smtClean="0"/>
              <a:t> status)</a:t>
            </a:r>
            <a:endParaRPr lang="cs-CZ" dirty="0"/>
          </a:p>
          <a:p>
            <a:r>
              <a:rPr lang="cs-CZ" dirty="0" smtClean="0"/>
              <a:t>2) A</a:t>
            </a:r>
            <a:r>
              <a:rPr lang="en-US" dirty="0" smtClean="0"/>
              <a:t>s momentum builds, the movement may evolve into formal organizations</a:t>
            </a:r>
            <a:r>
              <a:rPr lang="cs-CZ" dirty="0" smtClean="0"/>
              <a:t> (</a:t>
            </a:r>
            <a:r>
              <a:rPr lang="en-US" dirty="0"/>
              <a:t>become more </a:t>
            </a:r>
            <a:r>
              <a:rPr lang="en-US" dirty="0" smtClean="0"/>
              <a:t>institutionalized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3) U</a:t>
            </a:r>
            <a:r>
              <a:rPr lang="en-US" dirty="0" err="1" smtClean="0"/>
              <a:t>ltimately</a:t>
            </a:r>
            <a:r>
              <a:rPr lang="en-US" dirty="0" smtClean="0"/>
              <a:t>, successful S</a:t>
            </a:r>
            <a:r>
              <a:rPr lang="sk-SK" dirty="0" smtClean="0"/>
              <a:t>MO</a:t>
            </a:r>
            <a:r>
              <a:rPr lang="en-US" dirty="0" smtClean="0"/>
              <a:t>s may influence government policy </a:t>
            </a:r>
            <a:r>
              <a:rPr lang="mr-IN" dirty="0" smtClean="0"/>
              <a:t>–</a:t>
            </a:r>
            <a:r>
              <a:rPr lang="en-US" dirty="0" smtClean="0"/>
              <a:t> by translating private concerns into public issues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7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SMOs</a:t>
            </a:r>
            <a:r>
              <a:rPr lang="cs-CZ" dirty="0" smtClean="0"/>
              <a:t> and </a:t>
            </a:r>
            <a:r>
              <a:rPr lang="cs-CZ" dirty="0" err="1" smtClean="0"/>
              <a:t>government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Basically a cycle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en-US" dirty="0" smtClean="0"/>
              <a:t>initial </a:t>
            </a:r>
            <a:r>
              <a:rPr lang="en-US" dirty="0"/>
              <a:t>social movement translate public concerns via formal legal </a:t>
            </a:r>
            <a:r>
              <a:rPr lang="en-US" dirty="0" smtClean="0"/>
              <a:t>entities</a:t>
            </a:r>
            <a:endParaRPr lang="cs-CZ" dirty="0" smtClean="0"/>
          </a:p>
          <a:p>
            <a:pPr lvl="1"/>
            <a:r>
              <a:rPr lang="cs-CZ" dirty="0" smtClean="0"/>
              <a:t>NPO </a:t>
            </a:r>
            <a:r>
              <a:rPr lang="en-US" dirty="0" smtClean="0"/>
              <a:t>influence </a:t>
            </a:r>
            <a:r>
              <a:rPr lang="en-US" dirty="0"/>
              <a:t>government </a:t>
            </a:r>
            <a:r>
              <a:rPr lang="en-US" dirty="0" smtClean="0"/>
              <a:t>policy</a:t>
            </a:r>
            <a:endParaRPr lang="cs-CZ" dirty="0" smtClean="0"/>
          </a:p>
          <a:p>
            <a:pPr lvl="1"/>
            <a:r>
              <a:rPr lang="en-US" dirty="0" smtClean="0"/>
              <a:t>government responds</a:t>
            </a:r>
            <a:r>
              <a:rPr lang="cs-CZ" dirty="0" smtClean="0"/>
              <a:t>:</a:t>
            </a:r>
          </a:p>
          <a:p>
            <a:pPr lvl="2"/>
            <a:r>
              <a:rPr lang="en-US" dirty="0" smtClean="0"/>
              <a:t>by </a:t>
            </a:r>
            <a:r>
              <a:rPr lang="en-US" dirty="0"/>
              <a:t>directly addressing the </a:t>
            </a:r>
            <a:r>
              <a:rPr lang="en-US" dirty="0" smtClean="0"/>
              <a:t>issue</a:t>
            </a:r>
            <a:endParaRPr lang="cs-CZ" dirty="0" smtClean="0"/>
          </a:p>
          <a:p>
            <a:pPr lvl="2"/>
            <a:r>
              <a:rPr lang="en-US" dirty="0" smtClean="0"/>
              <a:t>or </a:t>
            </a:r>
            <a:r>
              <a:rPr lang="en-US" dirty="0"/>
              <a:t>funds </a:t>
            </a:r>
            <a:r>
              <a:rPr lang="en-US" dirty="0" smtClean="0"/>
              <a:t>nonprofits</a:t>
            </a:r>
            <a:endParaRPr lang="cs-CZ" dirty="0" smtClean="0"/>
          </a:p>
          <a:p>
            <a:pPr lvl="1"/>
            <a:r>
              <a:rPr lang="cs-CZ" dirty="0" err="1" smtClean="0"/>
              <a:t>Nonprofits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turn address these public </a:t>
            </a:r>
            <a:r>
              <a:rPr lang="en-US" dirty="0" smtClean="0"/>
              <a:t>concerns</a:t>
            </a:r>
            <a:endParaRPr lang="cs-CZ" dirty="0" smtClean="0"/>
          </a:p>
          <a:p>
            <a:pPr lvl="1"/>
            <a:r>
              <a:rPr lang="cs-CZ" dirty="0" smtClean="0"/>
              <a:t>And </a:t>
            </a:r>
            <a:r>
              <a:rPr lang="en-US" dirty="0" smtClean="0"/>
              <a:t>nonprofit</a:t>
            </a:r>
            <a:r>
              <a:rPr lang="cs-CZ" dirty="0" smtClean="0"/>
              <a:t>s</a:t>
            </a:r>
            <a:r>
              <a:rPr lang="en-US" dirty="0" smtClean="0"/>
              <a:t> adjust </a:t>
            </a:r>
            <a:r>
              <a:rPr lang="en-US" dirty="0"/>
              <a:t>their behavior to reflect public </a:t>
            </a:r>
            <a:r>
              <a:rPr lang="en-US" dirty="0" smtClean="0"/>
              <a:t>policy</a:t>
            </a:r>
            <a:r>
              <a:rPr lang="cs-CZ" dirty="0" smtClean="0"/>
              <a:t> and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priorities</a:t>
            </a:r>
            <a:endParaRPr lang="cs-CZ" dirty="0" smtClean="0"/>
          </a:p>
          <a:p>
            <a:pPr lvl="1"/>
            <a:r>
              <a:rPr lang="cs-CZ" dirty="0" err="1" smtClean="0"/>
              <a:t>Tries</a:t>
            </a:r>
            <a:r>
              <a:rPr lang="cs-CZ" dirty="0" smtClean="0"/>
              <a:t> to influence </a:t>
            </a:r>
            <a:r>
              <a:rPr lang="cs-CZ" dirty="0" err="1" smtClean="0"/>
              <a:t>again</a:t>
            </a:r>
            <a:endParaRPr lang="cs-CZ" dirty="0"/>
          </a:p>
          <a:p>
            <a:r>
              <a:rPr lang="en-US" dirty="0"/>
              <a:t>Examples of such successful movements?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5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participation and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18"/>
            <a:ext cx="8229600" cy="4362099"/>
          </a:xfrm>
        </p:spPr>
        <p:txBody>
          <a:bodyPr>
            <a:normAutofit/>
          </a:bodyPr>
          <a:lstStyle/>
          <a:p>
            <a:r>
              <a:rPr lang="en-GB" sz="2600" dirty="0"/>
              <a:t>not only important service </a:t>
            </a:r>
            <a:r>
              <a:rPr lang="en-GB" sz="2600" dirty="0" smtClean="0"/>
              <a:t>providers, </a:t>
            </a:r>
            <a:r>
              <a:rPr lang="en-GB" sz="2600" dirty="0"/>
              <a:t>vehicles for advocacy and civic </a:t>
            </a:r>
            <a:r>
              <a:rPr lang="en-GB" sz="2600" dirty="0" smtClean="0"/>
              <a:t>participation</a:t>
            </a:r>
            <a:endParaRPr lang="cs-CZ" sz="2600" dirty="0"/>
          </a:p>
          <a:p>
            <a:r>
              <a:rPr lang="cs-CZ" sz="2600" dirty="0" smtClean="0"/>
              <a:t>1) </a:t>
            </a:r>
            <a:r>
              <a:rPr lang="cs-CZ" sz="2600" dirty="0" err="1" smtClean="0"/>
              <a:t>NPOs</a:t>
            </a:r>
            <a:r>
              <a:rPr lang="cs-CZ" sz="2600" dirty="0" smtClean="0"/>
              <a:t> </a:t>
            </a:r>
            <a:r>
              <a:rPr lang="cs-CZ" sz="2600" u="sng" dirty="0" err="1" smtClean="0"/>
              <a:t>mediate</a:t>
            </a:r>
            <a:r>
              <a:rPr lang="cs-CZ" sz="2600" u="sng" dirty="0" smtClean="0"/>
              <a:t>/</a:t>
            </a:r>
            <a:r>
              <a:rPr lang="cs-CZ" sz="2600" u="sng" dirty="0" err="1" smtClean="0"/>
              <a:t>facilitate</a:t>
            </a:r>
            <a:r>
              <a:rPr lang="cs-CZ" sz="2600" u="sng" dirty="0" smtClean="0"/>
              <a:t> </a:t>
            </a:r>
            <a:r>
              <a:rPr lang="cs-CZ" sz="2600" dirty="0" err="1" smtClean="0"/>
              <a:t>civic</a:t>
            </a:r>
            <a:r>
              <a:rPr lang="cs-CZ" sz="2600" dirty="0" smtClean="0"/>
              <a:t> </a:t>
            </a:r>
            <a:r>
              <a:rPr lang="cs-CZ" sz="2600" dirty="0" err="1" smtClean="0"/>
              <a:t>participation</a:t>
            </a:r>
            <a:r>
              <a:rPr lang="cs-CZ" sz="2600" dirty="0" smtClean="0"/>
              <a:t> – by </a:t>
            </a:r>
            <a:r>
              <a:rPr lang="cs-CZ" sz="2600" dirty="0" err="1" smtClean="0"/>
              <a:t>providing</a:t>
            </a:r>
            <a:r>
              <a:rPr lang="cs-CZ" sz="2600" dirty="0" smtClean="0"/>
              <a:t> </a:t>
            </a:r>
            <a:r>
              <a:rPr lang="cs-CZ" sz="2600" dirty="0" err="1" smtClean="0"/>
              <a:t>structures</a:t>
            </a:r>
            <a:r>
              <a:rPr lang="cs-CZ" sz="2600" dirty="0" smtClean="0"/>
              <a:t> and </a:t>
            </a:r>
            <a:r>
              <a:rPr lang="cs-CZ" sz="2600" dirty="0" err="1" smtClean="0"/>
              <a:t>networks</a:t>
            </a:r>
            <a:endParaRPr lang="cs-CZ" sz="2600" dirty="0" smtClean="0"/>
          </a:p>
          <a:p>
            <a:r>
              <a:rPr lang="cs-CZ" sz="2600" dirty="0" smtClean="0"/>
              <a:t>2) </a:t>
            </a:r>
            <a:r>
              <a:rPr lang="cs-CZ" sz="2600" dirty="0" err="1" smtClean="0"/>
              <a:t>NPOs</a:t>
            </a:r>
            <a:r>
              <a:rPr lang="cs-CZ" sz="2600" dirty="0" smtClean="0"/>
              <a:t> </a:t>
            </a:r>
            <a:r>
              <a:rPr lang="cs-CZ" sz="2600" u="sng" dirty="0" err="1" smtClean="0"/>
              <a:t>engage</a:t>
            </a:r>
            <a:r>
              <a:rPr lang="cs-CZ" sz="2600" dirty="0" smtClean="0"/>
              <a:t> in </a:t>
            </a:r>
            <a:r>
              <a:rPr lang="cs-CZ" sz="2600" dirty="0"/>
              <a:t>public-</a:t>
            </a:r>
            <a:r>
              <a:rPr lang="cs-CZ" sz="2600" dirty="0" err="1"/>
              <a:t>interest</a:t>
            </a:r>
            <a:r>
              <a:rPr lang="cs-CZ" sz="2600" dirty="0"/>
              <a:t> </a:t>
            </a:r>
            <a:r>
              <a:rPr lang="cs-CZ" sz="2600" dirty="0" err="1"/>
              <a:t>advocacy</a:t>
            </a:r>
            <a:r>
              <a:rPr lang="cs-CZ" sz="2600" dirty="0"/>
              <a:t> </a:t>
            </a:r>
            <a:r>
              <a:rPr lang="cs-CZ" sz="2600" dirty="0" err="1" smtClean="0"/>
              <a:t>activities</a:t>
            </a:r>
            <a:endParaRPr lang="cs-CZ" sz="2600" dirty="0" smtClean="0"/>
          </a:p>
          <a:p>
            <a:r>
              <a:rPr lang="cs-CZ" sz="2600" dirty="0" err="1" smtClean="0"/>
              <a:t>Aim</a:t>
            </a:r>
            <a:r>
              <a:rPr lang="cs-CZ" sz="2600" dirty="0" smtClean="0"/>
              <a:t>: to </a:t>
            </a:r>
            <a:r>
              <a:rPr lang="cs-CZ" sz="2600" dirty="0" err="1" smtClean="0"/>
              <a:t>mobilize</a:t>
            </a:r>
            <a:r>
              <a:rPr lang="cs-CZ" sz="2600" dirty="0" smtClean="0"/>
              <a:t> </a:t>
            </a:r>
            <a:r>
              <a:rPr lang="cs-CZ" sz="2600" dirty="0" err="1" smtClean="0"/>
              <a:t>information</a:t>
            </a:r>
            <a:r>
              <a:rPr lang="cs-CZ" sz="2600" dirty="0" smtClean="0"/>
              <a:t> to </a:t>
            </a:r>
            <a:r>
              <a:rPr lang="cs-CZ" sz="2600" dirty="0" err="1" smtClean="0"/>
              <a:t>educate</a:t>
            </a:r>
            <a:r>
              <a:rPr lang="cs-CZ" sz="2600" dirty="0" smtClean="0"/>
              <a:t> and </a:t>
            </a:r>
            <a:r>
              <a:rPr lang="cs-CZ" sz="2600" dirty="0" err="1" smtClean="0"/>
              <a:t>inform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public, </a:t>
            </a:r>
            <a:r>
              <a:rPr lang="cs-CZ" sz="2600" dirty="0" err="1" smtClean="0"/>
              <a:t>both</a:t>
            </a:r>
            <a:r>
              <a:rPr lang="cs-CZ" sz="2600" dirty="0" smtClean="0"/>
              <a:t> to influence </a:t>
            </a:r>
            <a:r>
              <a:rPr lang="cs-CZ" sz="2600" dirty="0" err="1" smtClean="0"/>
              <a:t>attitudes</a:t>
            </a:r>
            <a:r>
              <a:rPr lang="cs-CZ" sz="2600" dirty="0" smtClean="0"/>
              <a:t> and to </a:t>
            </a:r>
            <a:r>
              <a:rPr lang="cs-CZ" sz="2600" dirty="0" err="1" smtClean="0"/>
              <a:t>change</a:t>
            </a:r>
            <a:r>
              <a:rPr lang="cs-CZ" sz="2600" dirty="0" smtClean="0"/>
              <a:t> </a:t>
            </a:r>
            <a:r>
              <a:rPr lang="cs-CZ" sz="2600" dirty="0" err="1" smtClean="0"/>
              <a:t>behaviour</a:t>
            </a:r>
            <a:endParaRPr lang="en-US" sz="2600" dirty="0" smtClean="0"/>
          </a:p>
          <a:p>
            <a:r>
              <a:rPr lang="en-GB" sz="2600" dirty="0"/>
              <a:t>a variety of different </a:t>
            </a:r>
            <a:r>
              <a:rPr lang="en-GB" sz="2600" dirty="0" smtClean="0"/>
              <a:t>forms</a:t>
            </a:r>
            <a:r>
              <a:rPr lang="cs-CZ" sz="2600" dirty="0"/>
              <a:t> </a:t>
            </a:r>
            <a:r>
              <a:rPr lang="cs-CZ" sz="2600" dirty="0" smtClean="0"/>
              <a:t>and </a:t>
            </a:r>
            <a:r>
              <a:rPr lang="cs-CZ" sz="2600" dirty="0" err="1" smtClean="0"/>
              <a:t>approaches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88898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Civic</a:t>
            </a:r>
            <a:r>
              <a:rPr lang="cs-CZ" dirty="0" smtClean="0"/>
              <a:t> </a:t>
            </a:r>
            <a:r>
              <a:rPr lang="cs-CZ" dirty="0" err="1" smtClean="0"/>
              <a:t>participation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Activities</a:t>
            </a:r>
            <a:r>
              <a:rPr lang="cs-CZ" dirty="0" smtClean="0"/>
              <a:t> by </a:t>
            </a:r>
            <a:r>
              <a:rPr lang="cs-CZ" dirty="0" err="1" smtClean="0"/>
              <a:t>individuals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attempt</a:t>
            </a:r>
            <a:r>
              <a:rPr lang="cs-CZ" dirty="0" smtClean="0"/>
              <a:t> to </a:t>
            </a:r>
            <a:r>
              <a:rPr lang="cs-CZ" dirty="0" err="1" smtClean="0"/>
              <a:t>affect</a:t>
            </a:r>
            <a:r>
              <a:rPr lang="cs-CZ" dirty="0" smtClean="0"/>
              <a:t> </a:t>
            </a:r>
            <a:r>
              <a:rPr lang="cs-CZ" dirty="0" err="1" smtClean="0"/>
              <a:t>governance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a variety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(such as </a:t>
            </a:r>
            <a:r>
              <a:rPr lang="cs-CZ" dirty="0" err="1" smtClean="0"/>
              <a:t>voting</a:t>
            </a:r>
            <a:r>
              <a:rPr lang="cs-CZ" dirty="0" smtClean="0"/>
              <a:t>, but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NPOs</a:t>
            </a:r>
            <a:r>
              <a:rPr lang="cs-CZ" dirty="0" smtClean="0"/>
              <a:t> - direct/</a:t>
            </a:r>
            <a:r>
              <a:rPr lang="cs-CZ" dirty="0" err="1" smtClean="0"/>
              <a:t>indirect</a:t>
            </a:r>
            <a:r>
              <a:rPr lang="cs-CZ" dirty="0" smtClean="0"/>
              <a:t> </a:t>
            </a:r>
            <a:r>
              <a:rPr lang="cs-CZ" dirty="0" err="1" smtClean="0"/>
              <a:t>activation</a:t>
            </a:r>
            <a:r>
              <a:rPr lang="cs-CZ" dirty="0" smtClean="0"/>
              <a:t> and </a:t>
            </a:r>
            <a:r>
              <a:rPr lang="cs-CZ" dirty="0" err="1" smtClean="0"/>
              <a:t>facilitation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civic</a:t>
            </a:r>
            <a:r>
              <a:rPr lang="cs-CZ" dirty="0" smtClean="0"/>
              <a:t> </a:t>
            </a:r>
            <a:r>
              <a:rPr lang="cs-CZ" dirty="0" err="1" smtClean="0"/>
              <a:t>participation</a:t>
            </a:r>
            <a:endParaRPr lang="cs-CZ" dirty="0" smtClean="0"/>
          </a:p>
          <a:p>
            <a:r>
              <a:rPr lang="cs-CZ" dirty="0" err="1" smtClean="0"/>
              <a:t>Civic</a:t>
            </a:r>
            <a:r>
              <a:rPr lang="cs-CZ" dirty="0" smtClean="0"/>
              <a:t> </a:t>
            </a:r>
            <a:r>
              <a:rPr lang="cs-CZ" dirty="0" err="1" smtClean="0"/>
              <a:t>membership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 smtClean="0"/>
          </a:p>
          <a:p>
            <a:r>
              <a:rPr lang="cs-CZ" dirty="0" err="1" smtClean="0"/>
              <a:t>Goal</a:t>
            </a:r>
            <a:r>
              <a:rPr lang="cs-CZ" dirty="0" smtClean="0"/>
              <a:t>: </a:t>
            </a:r>
            <a:r>
              <a:rPr lang="cs-CZ" dirty="0" err="1" smtClean="0"/>
              <a:t>usually</a:t>
            </a:r>
            <a:r>
              <a:rPr lang="cs-CZ" dirty="0" smtClean="0"/>
              <a:t> to </a:t>
            </a:r>
            <a:r>
              <a:rPr lang="cs-CZ" dirty="0" err="1" smtClean="0"/>
              <a:t>strengthen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00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en-US" dirty="0" err="1" smtClean="0"/>
              <a:t>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438"/>
            <a:ext cx="8229600" cy="4944726"/>
          </a:xfrm>
        </p:spPr>
        <p:txBody>
          <a:bodyPr>
            <a:normAutofit/>
          </a:bodyPr>
          <a:lstStyle/>
          <a:p>
            <a:r>
              <a:rPr lang="en-GB" sz="2500" dirty="0" smtClean="0"/>
              <a:t>a </a:t>
            </a:r>
            <a:r>
              <a:rPr lang="en-GB" sz="2500" dirty="0"/>
              <a:t>wide range of activities that influence decision makers</a:t>
            </a:r>
            <a:r>
              <a:rPr lang="en-GB" sz="2500" dirty="0" smtClean="0">
                <a:effectLst/>
              </a:rPr>
              <a:t> </a:t>
            </a:r>
            <a:endParaRPr lang="cs-CZ" sz="2500" dirty="0" smtClean="0">
              <a:effectLst/>
            </a:endParaRPr>
          </a:p>
          <a:p>
            <a:r>
              <a:rPr lang="cs-CZ" sz="2500" dirty="0" err="1" smtClean="0">
                <a:effectLst/>
              </a:rPr>
              <a:t>encomapasses</a:t>
            </a:r>
            <a:r>
              <a:rPr lang="cs-CZ" sz="2500" dirty="0" smtClean="0">
                <a:effectLst/>
              </a:rPr>
              <a:t> </a:t>
            </a:r>
            <a:r>
              <a:rPr lang="cs-CZ" sz="2500" dirty="0" err="1" smtClean="0">
                <a:effectLst/>
              </a:rPr>
              <a:t>activities</a:t>
            </a:r>
            <a:r>
              <a:rPr lang="cs-CZ" sz="2500" dirty="0" smtClean="0">
                <a:effectLst/>
              </a:rPr>
              <a:t> and </a:t>
            </a:r>
            <a:r>
              <a:rPr lang="cs-CZ" sz="2500" dirty="0" err="1" smtClean="0">
                <a:effectLst/>
              </a:rPr>
              <a:t>communications</a:t>
            </a:r>
            <a:r>
              <a:rPr lang="cs-CZ" sz="2500" dirty="0" smtClean="0">
                <a:effectLst/>
              </a:rPr>
              <a:t> </a:t>
            </a:r>
            <a:r>
              <a:rPr lang="cs-CZ" sz="2500" dirty="0" err="1" smtClean="0">
                <a:effectLst/>
              </a:rPr>
              <a:t>designed</a:t>
            </a:r>
            <a:r>
              <a:rPr lang="cs-CZ" sz="2500" dirty="0" smtClean="0">
                <a:effectLst/>
              </a:rPr>
              <a:t> to influence public </a:t>
            </a:r>
            <a:r>
              <a:rPr lang="cs-CZ" sz="2500" dirty="0" err="1" smtClean="0">
                <a:effectLst/>
              </a:rPr>
              <a:t>policy</a:t>
            </a:r>
            <a:r>
              <a:rPr lang="cs-CZ" sz="2500" dirty="0" smtClean="0">
                <a:effectLst/>
              </a:rPr>
              <a:t> </a:t>
            </a:r>
          </a:p>
          <a:p>
            <a:r>
              <a:rPr lang="cs-CZ" sz="2500" dirty="0" smtClean="0"/>
              <a:t>NPO</a:t>
            </a:r>
            <a:r>
              <a:rPr lang="en-GB" sz="2500" dirty="0"/>
              <a:t>’s crucial civic </a:t>
            </a:r>
            <a:r>
              <a:rPr lang="en-GB" sz="2500" dirty="0" err="1"/>
              <a:t>functio</a:t>
            </a:r>
            <a:r>
              <a:rPr lang="cs-CZ" sz="2500" dirty="0" smtClean="0"/>
              <a:t>n</a:t>
            </a:r>
            <a:endParaRPr lang="en-GB" sz="2500" dirty="0" smtClean="0">
              <a:effectLst/>
            </a:endParaRPr>
          </a:p>
          <a:p>
            <a:r>
              <a:rPr lang="en-GB" sz="2500" dirty="0" smtClean="0"/>
              <a:t>seeks </a:t>
            </a:r>
            <a:r>
              <a:rPr lang="en-GB" sz="2500" dirty="0"/>
              <a:t>to influence government policy, but not to </a:t>
            </a:r>
            <a:r>
              <a:rPr lang="en-GB" sz="2500" dirty="0" smtClean="0"/>
              <a:t>govern</a:t>
            </a:r>
            <a:endParaRPr lang="en-GB" sz="2500" dirty="0"/>
          </a:p>
          <a:p>
            <a:r>
              <a:rPr lang="en-GB" sz="2500" dirty="0"/>
              <a:t>to “correct imbalanced political representation by ensuring that a broader set of interests are voiced” </a:t>
            </a:r>
            <a:r>
              <a:rPr lang="en-GB" sz="2500" dirty="0" smtClean="0"/>
              <a:t>(Jenkins, 2006)</a:t>
            </a:r>
          </a:p>
          <a:p>
            <a:r>
              <a:rPr lang="en-US" sz="2500" dirty="0" smtClean="0">
                <a:effectLst/>
              </a:rPr>
              <a:t>G</a:t>
            </a:r>
            <a:r>
              <a:rPr lang="en-GB" sz="2500" dirty="0" err="1" smtClean="0">
                <a:effectLst/>
              </a:rPr>
              <a:t>oal</a:t>
            </a:r>
            <a:r>
              <a:rPr lang="en-GB" sz="2500" dirty="0" smtClean="0">
                <a:effectLst/>
              </a:rPr>
              <a:t>: </a:t>
            </a:r>
            <a:r>
              <a:rPr lang="en-GB" sz="2500" dirty="0"/>
              <a:t>To influence government decisions; to shape the policies of private institutions and corporations; </a:t>
            </a:r>
            <a:r>
              <a:rPr lang="cs-CZ" sz="2500" dirty="0" err="1" smtClean="0"/>
              <a:t>or</a:t>
            </a:r>
            <a:r>
              <a:rPr lang="cs-CZ" sz="2500" dirty="0" smtClean="0"/>
              <a:t> </a:t>
            </a:r>
            <a:r>
              <a:rPr lang="en-GB" sz="2500" dirty="0" smtClean="0"/>
              <a:t>to </a:t>
            </a:r>
            <a:r>
              <a:rPr lang="en-GB" sz="2500" dirty="0"/>
              <a:t>encourage community and political </a:t>
            </a:r>
            <a:r>
              <a:rPr lang="en-GB" sz="2500" dirty="0" smtClean="0"/>
              <a:t>participation</a:t>
            </a:r>
            <a:endParaRPr lang="cs-CZ" sz="25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323528" y="5589240"/>
            <a:ext cx="8577558" cy="105245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98658" y="5880553"/>
            <a:ext cx="81972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600" dirty="0" err="1"/>
              <a:t>Why</a:t>
            </a:r>
            <a:r>
              <a:rPr lang="cs-CZ" sz="2600" dirty="0"/>
              <a:t> </a:t>
            </a:r>
            <a:r>
              <a:rPr lang="cs-CZ" sz="2600" dirty="0" err="1"/>
              <a:t>should</a:t>
            </a:r>
            <a:r>
              <a:rPr lang="cs-CZ" sz="2600" dirty="0"/>
              <a:t> NPO </a:t>
            </a:r>
            <a:r>
              <a:rPr lang="cs-CZ" sz="2600" dirty="0" err="1"/>
              <a:t>participate</a:t>
            </a:r>
            <a:r>
              <a:rPr lang="cs-CZ" sz="2600" dirty="0"/>
              <a:t> in </a:t>
            </a:r>
            <a:r>
              <a:rPr lang="cs-CZ" sz="2600" dirty="0" err="1"/>
              <a:t>policies</a:t>
            </a:r>
            <a:r>
              <a:rPr lang="cs-CZ" sz="2600" dirty="0"/>
              <a:t> and </a:t>
            </a:r>
            <a:r>
              <a:rPr lang="cs-CZ" sz="2600" dirty="0" err="1"/>
              <a:t>policy-making</a:t>
            </a:r>
            <a:r>
              <a:rPr lang="cs-CZ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168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662"/>
            <a:ext cx="8583212" cy="5423981"/>
          </a:xfrm>
        </p:spPr>
        <p:txBody>
          <a:bodyPr>
            <a:noAutofit/>
          </a:bodyPr>
          <a:lstStyle/>
          <a:p>
            <a:pPr lvl="0"/>
            <a:r>
              <a:rPr lang="cs-CZ" sz="2200" b="1" u="sng" dirty="0" err="1"/>
              <a:t>Focusing</a:t>
            </a:r>
            <a:r>
              <a:rPr lang="cs-CZ" sz="2200" b="1" u="sng" dirty="0"/>
              <a:t> public </a:t>
            </a:r>
            <a:r>
              <a:rPr lang="cs-CZ" sz="2200" b="1" u="sng" dirty="0" err="1"/>
              <a:t>attention</a:t>
            </a:r>
            <a:r>
              <a:rPr lang="cs-CZ" sz="2200" b="1" u="sng" dirty="0"/>
              <a:t> </a:t>
            </a:r>
            <a:r>
              <a:rPr lang="cs-CZ" sz="2200" dirty="0"/>
              <a:t>on </a:t>
            </a:r>
            <a:r>
              <a:rPr lang="cs-CZ" sz="2200" dirty="0" err="1"/>
              <a:t>key</a:t>
            </a:r>
            <a:r>
              <a:rPr lang="cs-CZ" sz="2200" dirty="0"/>
              <a:t> </a:t>
            </a:r>
            <a:r>
              <a:rPr lang="cs-CZ" sz="2200" dirty="0" err="1"/>
              <a:t>social</a:t>
            </a:r>
            <a:r>
              <a:rPr lang="cs-CZ" sz="2200" dirty="0"/>
              <a:t> </a:t>
            </a:r>
            <a:r>
              <a:rPr lang="cs-CZ" sz="2200" dirty="0" err="1"/>
              <a:t>problems</a:t>
            </a:r>
            <a:r>
              <a:rPr lang="cs-CZ" sz="2200" dirty="0"/>
              <a:t> and </a:t>
            </a:r>
            <a:r>
              <a:rPr lang="cs-CZ" sz="2200" dirty="0" err="1" smtClean="0"/>
              <a:t>solutions</a:t>
            </a:r>
            <a:endParaRPr lang="cs-CZ" sz="2200" dirty="0"/>
          </a:p>
          <a:p>
            <a:pPr lvl="0"/>
            <a:r>
              <a:rPr lang="cs-CZ" sz="2200" dirty="0" err="1"/>
              <a:t>Increasing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b="1" u="sng" dirty="0"/>
              <a:t>base </a:t>
            </a:r>
            <a:r>
              <a:rPr lang="cs-CZ" sz="2200" b="1" u="sng" dirty="0" err="1"/>
              <a:t>of</a:t>
            </a:r>
            <a:r>
              <a:rPr lang="cs-CZ" sz="2200" b="1" u="sng" dirty="0"/>
              <a:t> </a:t>
            </a:r>
            <a:r>
              <a:rPr lang="cs-CZ" sz="2200" b="1" u="sng" dirty="0" err="1"/>
              <a:t>knowledge</a:t>
            </a:r>
            <a:r>
              <a:rPr lang="cs-CZ" sz="2200" b="1" u="sng" dirty="0"/>
              <a:t> </a:t>
            </a:r>
            <a:r>
              <a:rPr lang="cs-CZ" sz="2200" dirty="0"/>
              <a:t>on </a:t>
            </a:r>
            <a:r>
              <a:rPr lang="cs-CZ" sz="2200" dirty="0" err="1" smtClean="0"/>
              <a:t>which</a:t>
            </a:r>
            <a:r>
              <a:rPr lang="cs-CZ" sz="2200" dirty="0" smtClean="0"/>
              <a:t> </a:t>
            </a:r>
            <a:r>
              <a:rPr lang="cs-CZ" sz="2200" dirty="0" err="1" smtClean="0"/>
              <a:t>innovative</a:t>
            </a:r>
            <a:r>
              <a:rPr lang="cs-CZ" sz="2200" dirty="0" smtClean="0"/>
              <a:t> </a:t>
            </a:r>
            <a:r>
              <a:rPr lang="cs-CZ" sz="2200" dirty="0" err="1"/>
              <a:t>policy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 smtClean="0"/>
              <a:t>formed</a:t>
            </a:r>
            <a:endParaRPr lang="cs-CZ" sz="2200" dirty="0" smtClean="0"/>
          </a:p>
          <a:p>
            <a:r>
              <a:rPr lang="en-GB" sz="2200" dirty="0"/>
              <a:t>Policymakers need </a:t>
            </a:r>
            <a:r>
              <a:rPr lang="en-GB" sz="2200" u="sng" dirty="0" smtClean="0"/>
              <a:t>expertise</a:t>
            </a:r>
            <a:endParaRPr lang="cs-CZ" sz="2200" dirty="0"/>
          </a:p>
          <a:p>
            <a:pPr lvl="0"/>
            <a:r>
              <a:rPr lang="cs-CZ" sz="2200" dirty="0" err="1"/>
              <a:t>Ensuring</a:t>
            </a:r>
            <a:r>
              <a:rPr lang="cs-CZ" sz="2200" dirty="0"/>
              <a:t> </a:t>
            </a:r>
            <a:r>
              <a:rPr lang="cs-CZ" sz="2200" dirty="0" err="1"/>
              <a:t>access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u="sng" dirty="0" err="1"/>
              <a:t>new</a:t>
            </a:r>
            <a:r>
              <a:rPr lang="cs-CZ" sz="2200" u="sng" dirty="0"/>
              <a:t> and </a:t>
            </a:r>
            <a:r>
              <a:rPr lang="cs-CZ" sz="2200" u="sng" dirty="0" err="1"/>
              <a:t>unheard</a:t>
            </a:r>
            <a:r>
              <a:rPr lang="cs-CZ" sz="2200" u="sng" dirty="0"/>
              <a:t> </a:t>
            </a:r>
            <a:r>
              <a:rPr lang="cs-CZ" sz="2200" u="sng" dirty="0" err="1" smtClean="0"/>
              <a:t>voices</a:t>
            </a:r>
            <a:endParaRPr lang="cs-CZ" sz="2200" dirty="0"/>
          </a:p>
          <a:p>
            <a:pPr lvl="0"/>
            <a:r>
              <a:rPr lang="cs-CZ" sz="2200" b="1" dirty="0" err="1"/>
              <a:t>Fostering</a:t>
            </a:r>
            <a:r>
              <a:rPr lang="cs-CZ" sz="2200" b="1" dirty="0"/>
              <a:t> </a:t>
            </a:r>
            <a:r>
              <a:rPr lang="cs-CZ" sz="2200" b="1" u="sng" dirty="0" err="1"/>
              <a:t>governmental</a:t>
            </a:r>
            <a:r>
              <a:rPr lang="cs-CZ" sz="2200" b="1" u="sng" dirty="0"/>
              <a:t> </a:t>
            </a:r>
            <a:r>
              <a:rPr lang="cs-CZ" sz="2200" b="1" u="sng" dirty="0" err="1"/>
              <a:t>accountability</a:t>
            </a:r>
            <a:r>
              <a:rPr lang="cs-CZ" sz="2200" b="1" u="sng" dirty="0"/>
              <a:t> </a:t>
            </a:r>
            <a:r>
              <a:rPr lang="cs-CZ" sz="2200" dirty="0"/>
              <a:t>to </a:t>
            </a:r>
            <a:r>
              <a:rPr lang="cs-CZ" sz="2200" dirty="0" err="1" smtClean="0"/>
              <a:t>citizens</a:t>
            </a:r>
            <a:endParaRPr lang="cs-CZ" sz="2200" dirty="0"/>
          </a:p>
          <a:p>
            <a:pPr lvl="0"/>
            <a:r>
              <a:rPr lang="cs-CZ" sz="2200" b="1" u="sng" dirty="0" err="1"/>
              <a:t>Promoting</a:t>
            </a:r>
            <a:r>
              <a:rPr lang="cs-CZ" sz="2200" b="1" u="sng" dirty="0"/>
              <a:t> </a:t>
            </a:r>
            <a:r>
              <a:rPr lang="cs-CZ" sz="2200" b="1" u="sng" dirty="0" err="1"/>
              <a:t>democratic</a:t>
            </a:r>
            <a:r>
              <a:rPr lang="cs-CZ" sz="2200" b="1" u="sng" dirty="0"/>
              <a:t> </a:t>
            </a:r>
            <a:r>
              <a:rPr lang="cs-CZ" sz="2200" b="1" u="sng" dirty="0" err="1"/>
              <a:t>values</a:t>
            </a:r>
            <a:r>
              <a:rPr lang="cs-CZ" sz="2200" b="1" u="sng" dirty="0"/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freedom</a:t>
            </a:r>
            <a:r>
              <a:rPr lang="cs-CZ" sz="2200" dirty="0" smtClean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expression</a:t>
            </a:r>
            <a:r>
              <a:rPr lang="cs-CZ" sz="2200" dirty="0"/>
              <a:t>, </a:t>
            </a:r>
            <a:r>
              <a:rPr lang="cs-CZ" sz="2200" dirty="0" err="1"/>
              <a:t>pluralism</a:t>
            </a:r>
            <a:r>
              <a:rPr lang="cs-CZ" sz="2200" dirty="0"/>
              <a:t>, </a:t>
            </a:r>
            <a:r>
              <a:rPr lang="cs-CZ" sz="2200" dirty="0" smtClean="0"/>
              <a:t>...)</a:t>
            </a:r>
            <a:endParaRPr lang="cs-CZ" sz="2200" dirty="0"/>
          </a:p>
          <a:p>
            <a:r>
              <a:rPr lang="cs-CZ" sz="2200" dirty="0" err="1"/>
              <a:t>Giving</a:t>
            </a:r>
            <a:r>
              <a:rPr lang="cs-CZ" sz="2200" dirty="0"/>
              <a:t> </a:t>
            </a:r>
            <a:r>
              <a:rPr lang="cs-CZ" sz="2200" dirty="0" err="1"/>
              <a:t>citizens</a:t>
            </a:r>
            <a:r>
              <a:rPr lang="cs-CZ" sz="2200" dirty="0"/>
              <a:t> a </a:t>
            </a:r>
            <a:r>
              <a:rPr lang="cs-CZ" sz="2200" dirty="0" err="1"/>
              <a:t>personal</a:t>
            </a:r>
            <a:r>
              <a:rPr lang="cs-CZ" sz="2200" dirty="0"/>
              <a:t> </a:t>
            </a:r>
            <a:r>
              <a:rPr lang="cs-CZ" sz="2200" dirty="0" err="1"/>
              <a:t>sense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b="1" u="sng" dirty="0" err="1" smtClean="0"/>
              <a:t>civic</a:t>
            </a:r>
            <a:r>
              <a:rPr lang="cs-CZ" sz="2200" b="1" u="sng" dirty="0" smtClean="0"/>
              <a:t> </a:t>
            </a:r>
            <a:r>
              <a:rPr lang="cs-CZ" sz="2200" b="1" u="sng" dirty="0" err="1"/>
              <a:t>skills</a:t>
            </a:r>
            <a:r>
              <a:rPr lang="cs-CZ" sz="2200" b="1" u="sng" dirty="0"/>
              <a:t> </a:t>
            </a:r>
            <a:r>
              <a:rPr lang="cs-CZ" sz="2200" dirty="0" smtClean="0"/>
              <a:t>in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democratic</a:t>
            </a:r>
            <a:r>
              <a:rPr lang="cs-CZ" sz="2200" dirty="0"/>
              <a:t> </a:t>
            </a:r>
            <a:r>
              <a:rPr lang="cs-CZ" sz="2200" dirty="0" err="1" smtClean="0"/>
              <a:t>process</a:t>
            </a:r>
            <a:r>
              <a:rPr lang="cs-CZ" sz="2200" dirty="0" smtClean="0"/>
              <a:t> (</a:t>
            </a:r>
            <a:r>
              <a:rPr lang="en-GB" sz="2200" dirty="0"/>
              <a:t>can</a:t>
            </a:r>
            <a:r>
              <a:rPr lang="en-GB" sz="2200" u="sng" dirty="0"/>
              <a:t> make a difference</a:t>
            </a:r>
            <a:r>
              <a:rPr lang="cs-CZ" sz="2200" dirty="0"/>
              <a:t>, </a:t>
            </a:r>
            <a:r>
              <a:rPr lang="en-GB" sz="2200" dirty="0"/>
              <a:t>can change </a:t>
            </a:r>
            <a:r>
              <a:rPr lang="en-GB" sz="2200" dirty="0" smtClean="0"/>
              <a:t>laws)</a:t>
            </a:r>
            <a:endParaRPr lang="cs-CZ" sz="2200" dirty="0" smtClean="0"/>
          </a:p>
          <a:p>
            <a:pPr lvl="0"/>
            <a:r>
              <a:rPr lang="cs-CZ" sz="2200" dirty="0" err="1" smtClean="0"/>
              <a:t>increasing</a:t>
            </a:r>
            <a:r>
              <a:rPr lang="cs-CZ" sz="2200" dirty="0" smtClean="0"/>
              <a:t> </a:t>
            </a:r>
            <a:r>
              <a:rPr lang="cs-CZ" sz="2200" dirty="0" err="1" smtClean="0"/>
              <a:t>citizens</a:t>
            </a:r>
            <a:r>
              <a:rPr lang="cs-CZ" sz="2200" dirty="0" smtClean="0"/>
              <a:t>‘ </a:t>
            </a:r>
            <a:r>
              <a:rPr lang="cs-CZ" sz="2200" dirty="0" err="1" smtClean="0"/>
              <a:t>sense</a:t>
            </a:r>
            <a:r>
              <a:rPr lang="cs-CZ" sz="2200" dirty="0" smtClean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attachment</a:t>
            </a:r>
            <a:r>
              <a:rPr lang="cs-CZ" sz="2200" dirty="0"/>
              <a:t> to </a:t>
            </a:r>
            <a:r>
              <a:rPr lang="cs-CZ" sz="2200" u="sng" dirty="0" err="1" smtClean="0"/>
              <a:t>community</a:t>
            </a:r>
            <a:endParaRPr lang="cs-CZ" sz="2200" u="sng" dirty="0" smtClean="0"/>
          </a:p>
          <a:p>
            <a:r>
              <a:rPr lang="en-GB" sz="2200" dirty="0" smtClean="0"/>
              <a:t>helps </a:t>
            </a:r>
            <a:r>
              <a:rPr lang="en-GB" sz="2200" dirty="0"/>
              <a:t>find real solutions</a:t>
            </a:r>
          </a:p>
          <a:p>
            <a:r>
              <a:rPr lang="en-GB" sz="2200" dirty="0" smtClean="0"/>
              <a:t>The </a:t>
            </a:r>
            <a:r>
              <a:rPr lang="en-GB" sz="2200" dirty="0"/>
              <a:t>views of </a:t>
            </a:r>
            <a:r>
              <a:rPr lang="en-GB" sz="2200" u="sng" dirty="0"/>
              <a:t>local </a:t>
            </a:r>
            <a:r>
              <a:rPr lang="en-GB" sz="2200" u="sng" dirty="0" err="1"/>
              <a:t>nonprofits</a:t>
            </a:r>
            <a:r>
              <a:rPr lang="en-GB" sz="2200" u="sng" dirty="0"/>
              <a:t> </a:t>
            </a:r>
            <a:r>
              <a:rPr lang="en-GB" sz="2200" dirty="0"/>
              <a:t>are important</a:t>
            </a:r>
          </a:p>
          <a:p>
            <a:r>
              <a:rPr lang="en-GB" sz="2200" dirty="0"/>
              <a:t>Lobbying advances your cause and builds </a:t>
            </a:r>
            <a:r>
              <a:rPr lang="en-GB" sz="2200" u="sng" dirty="0"/>
              <a:t>public </a:t>
            </a:r>
            <a:r>
              <a:rPr lang="en-GB" sz="2200" u="sng" dirty="0" smtClean="0"/>
              <a:t>trust</a:t>
            </a:r>
            <a:endParaRPr lang="en-GB" sz="2200" u="sng" dirty="0"/>
          </a:p>
        </p:txBody>
      </p:sp>
    </p:spTree>
    <p:extLst>
      <p:ext uri="{BB962C8B-B14F-4D97-AF65-F5344CB8AC3E}">
        <p14:creationId xmlns:p14="http://schemas.microsoft.com/office/powerpoint/2010/main" val="58719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Roles and responsibilities of NPOs (NGOs)</a:t>
            </a:r>
            <a:endParaRPr lang="cs-CZ" dirty="0" smtClean="0"/>
          </a:p>
          <a:p>
            <a:endParaRPr lang="en-GB" dirty="0" smtClean="0"/>
          </a:p>
          <a:p>
            <a:r>
              <a:rPr lang="cs-CZ" dirty="0" err="1"/>
              <a:t>State</a:t>
            </a:r>
            <a:r>
              <a:rPr lang="cs-CZ" dirty="0"/>
              <a:t> – non-profit relations(hip) </a:t>
            </a:r>
            <a:endParaRPr lang="cs-CZ" dirty="0" smtClean="0"/>
          </a:p>
          <a:p>
            <a:endParaRPr lang="cs-CZ" dirty="0"/>
          </a:p>
          <a:p>
            <a:r>
              <a:rPr lang="en-GB" dirty="0" smtClean="0"/>
              <a:t>NPO</a:t>
            </a:r>
            <a:r>
              <a:rPr lang="cs-CZ" dirty="0" smtClean="0"/>
              <a:t>, </a:t>
            </a:r>
            <a:r>
              <a:rPr lang="en-GB" dirty="0" smtClean="0"/>
              <a:t>political </a:t>
            </a:r>
            <a:r>
              <a:rPr lang="en-GB" dirty="0"/>
              <a:t>advocacy</a:t>
            </a:r>
            <a:r>
              <a:rPr lang="en-GB" dirty="0" smtClean="0">
                <a:effectLst/>
              </a:rPr>
              <a:t> </a:t>
            </a:r>
            <a:r>
              <a:rPr lang="cs-CZ" dirty="0" smtClean="0">
                <a:effectLst/>
              </a:rPr>
              <a:t>and </a:t>
            </a:r>
            <a:r>
              <a:rPr lang="cs-CZ" dirty="0" err="1" smtClean="0"/>
              <a:t>civic</a:t>
            </a:r>
            <a:r>
              <a:rPr lang="cs-CZ" dirty="0" smtClean="0"/>
              <a:t> </a:t>
            </a:r>
            <a:r>
              <a:rPr lang="cs-CZ" dirty="0" err="1"/>
              <a:t>participation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3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Targets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advocacy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710"/>
            <a:ext cx="8229600" cy="48024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Government </a:t>
            </a:r>
            <a:r>
              <a:rPr lang="en-US" sz="2600" dirty="0" smtClean="0"/>
              <a:t>agencies</a:t>
            </a:r>
            <a:endParaRPr lang="en-US" sz="2600" dirty="0"/>
          </a:p>
          <a:p>
            <a:r>
              <a:rPr lang="en-US" sz="2600" dirty="0" smtClean="0"/>
              <a:t>Courts</a:t>
            </a:r>
            <a:endParaRPr lang="en-US" sz="2600" dirty="0"/>
          </a:p>
          <a:p>
            <a:r>
              <a:rPr lang="en-US" sz="2600" dirty="0"/>
              <a:t>Legislative </a:t>
            </a:r>
            <a:r>
              <a:rPr lang="en-US" sz="2600" dirty="0" smtClean="0"/>
              <a:t>bodies</a:t>
            </a:r>
            <a:endParaRPr lang="en-US" sz="2600" dirty="0"/>
          </a:p>
          <a:p>
            <a:r>
              <a:rPr lang="en-US" sz="2600" dirty="0" smtClean="0"/>
              <a:t>Corporations</a:t>
            </a:r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dirty="0" smtClean="0"/>
              <a:t>media</a:t>
            </a:r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dirty="0" smtClean="0"/>
              <a:t>public</a:t>
            </a:r>
            <a:endParaRPr lang="en-US" sz="2600" dirty="0"/>
          </a:p>
          <a:p>
            <a:r>
              <a:rPr lang="en-US" sz="2600" dirty="0"/>
              <a:t>Other nonprofit </a:t>
            </a:r>
            <a:r>
              <a:rPr lang="en-US" sz="2600" dirty="0" smtClean="0"/>
              <a:t>groups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0183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affects</a:t>
            </a:r>
            <a:r>
              <a:rPr lang="cs-CZ" dirty="0" smtClean="0"/>
              <a:t> </a:t>
            </a:r>
            <a:r>
              <a:rPr lang="cs-CZ" dirty="0" err="1" smtClean="0"/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dirty="0"/>
              <a:t>Declining Civic </a:t>
            </a:r>
            <a:r>
              <a:rPr lang="en-GB" dirty="0" smtClean="0"/>
              <a:t>Engagement</a:t>
            </a:r>
            <a:endParaRPr lang="cs-CZ" dirty="0" smtClean="0"/>
          </a:p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 smtClean="0"/>
          </a:p>
          <a:p>
            <a:r>
              <a:rPr lang="cs-CZ" dirty="0" err="1" smtClean="0"/>
              <a:t>Growing</a:t>
            </a:r>
            <a:r>
              <a:rPr lang="cs-CZ" dirty="0" smtClean="0"/>
              <a:t> </a:t>
            </a:r>
            <a:r>
              <a:rPr lang="cs-CZ" dirty="0" err="1" smtClean="0"/>
              <a:t>businnes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altLang="cs-CZ" dirty="0" smtClean="0"/>
              <a:t>E</a:t>
            </a:r>
            <a:r>
              <a:rPr lang="en-US" altLang="cs-CZ" dirty="0" err="1" smtClean="0"/>
              <a:t>xternal</a:t>
            </a:r>
            <a:r>
              <a:rPr lang="en-US" altLang="cs-CZ" dirty="0" smtClean="0"/>
              <a:t> </a:t>
            </a:r>
            <a:r>
              <a:rPr lang="en-US" altLang="cs-CZ" dirty="0"/>
              <a:t>factor in </a:t>
            </a:r>
            <a:r>
              <a:rPr lang="en-US" altLang="cs-CZ" dirty="0" smtClean="0"/>
              <a:t>cooperation</a:t>
            </a:r>
            <a:r>
              <a:rPr lang="cs-CZ" altLang="cs-CZ" dirty="0" smtClean="0"/>
              <a:t>:</a:t>
            </a:r>
            <a:r>
              <a:rPr lang="en-US" altLang="cs-CZ" dirty="0"/>
              <a:t> Further work influenced by key people leaving the Government’s Office for Co-operation with CSO’s</a:t>
            </a:r>
            <a:r>
              <a:rPr lang="cs-CZ" alt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1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Nonprofit</a:t>
            </a:r>
            <a:r>
              <a:rPr lang="en-GB" dirty="0"/>
              <a:t> </a:t>
            </a:r>
            <a:r>
              <a:rPr lang="en-GB" dirty="0" smtClean="0"/>
              <a:t>responses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have had to become more </a:t>
            </a:r>
            <a:r>
              <a:rPr lang="en-GB" dirty="0" smtClean="0"/>
              <a:t>sophisticated</a:t>
            </a:r>
          </a:p>
          <a:p>
            <a:r>
              <a:rPr lang="en-GB" dirty="0" smtClean="0"/>
              <a:t>created </a:t>
            </a:r>
            <a:r>
              <a:rPr lang="en-GB" dirty="0"/>
              <a:t>more complex organizational </a:t>
            </a:r>
            <a:r>
              <a:rPr lang="en-GB" dirty="0" smtClean="0"/>
              <a:t>structures</a:t>
            </a:r>
            <a:endParaRPr lang="en-GB" dirty="0"/>
          </a:p>
          <a:p>
            <a:r>
              <a:rPr lang="en-GB" dirty="0" smtClean="0"/>
              <a:t>take </a:t>
            </a:r>
            <a:r>
              <a:rPr lang="en-GB" dirty="0"/>
              <a:t>advantage of new </a:t>
            </a:r>
            <a:r>
              <a:rPr lang="en-GB" dirty="0" smtClean="0"/>
              <a:t>technologies</a:t>
            </a:r>
            <a:r>
              <a:rPr lang="cs-CZ" dirty="0" smtClean="0"/>
              <a:t> – Internet </a:t>
            </a:r>
            <a:r>
              <a:rPr lang="cs-CZ" dirty="0" err="1" smtClean="0"/>
              <a:t>activism</a:t>
            </a:r>
            <a:r>
              <a:rPr lang="cs-CZ" dirty="0" smtClean="0"/>
              <a:t> </a:t>
            </a:r>
            <a:r>
              <a:rPr lang="cs-CZ" dirty="0" err="1" smtClean="0"/>
              <a:t>fundamentally</a:t>
            </a:r>
            <a:r>
              <a:rPr lang="cs-CZ" dirty="0" smtClean="0"/>
              <a:t> </a:t>
            </a:r>
            <a:r>
              <a:rPr lang="cs-CZ" dirty="0" err="1" smtClean="0"/>
              <a:t>altered</a:t>
            </a:r>
            <a:r>
              <a:rPr lang="cs-CZ" dirty="0" smtClean="0"/>
              <a:t> </a:t>
            </a:r>
            <a:r>
              <a:rPr lang="cs-CZ" dirty="0" err="1" smtClean="0"/>
              <a:t>civic</a:t>
            </a:r>
            <a:r>
              <a:rPr lang="cs-CZ" dirty="0" smtClean="0"/>
              <a:t> </a:t>
            </a:r>
            <a:r>
              <a:rPr lang="cs-CZ" dirty="0" err="1" smtClean="0"/>
              <a:t>participation</a:t>
            </a:r>
            <a:r>
              <a:rPr lang="cs-CZ" dirty="0" smtClean="0"/>
              <a:t> and </a:t>
            </a:r>
            <a:r>
              <a:rPr lang="cs-CZ" dirty="0" err="1" smtClean="0"/>
              <a:t>advocacy</a:t>
            </a:r>
            <a:endParaRPr lang="en-GB" dirty="0" smtClean="0"/>
          </a:p>
          <a:p>
            <a:r>
              <a:rPr lang="en-GB" dirty="0" smtClean="0"/>
              <a:t>invested </a:t>
            </a:r>
            <a:r>
              <a:rPr lang="en-GB" dirty="0"/>
              <a:t>in effective </a:t>
            </a:r>
            <a:r>
              <a:rPr lang="en-GB" dirty="0" smtClean="0"/>
              <a:t>research</a:t>
            </a:r>
            <a:endParaRPr lang="en-GB" dirty="0"/>
          </a:p>
          <a:p>
            <a:r>
              <a:rPr lang="en-GB" dirty="0" smtClean="0"/>
              <a:t>increasingly </a:t>
            </a:r>
            <a:r>
              <a:rPr lang="en-GB" dirty="0"/>
              <a:t>turned to </a:t>
            </a:r>
            <a:r>
              <a:rPr lang="en-GB" dirty="0" smtClean="0"/>
              <a:t>collaborations, </a:t>
            </a:r>
            <a:r>
              <a:rPr lang="en-GB" dirty="0"/>
              <a:t>including some with business organizations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6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Forms</a:t>
            </a:r>
            <a:r>
              <a:rPr lang="cs-CZ" dirty="0" smtClean="0"/>
              <a:t>: </a:t>
            </a:r>
            <a:r>
              <a:rPr lang="en-US" dirty="0" smtClean="0"/>
              <a:t>How to advocate?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340625" cy="510000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Issue identification, research, and analysis</a:t>
            </a:r>
            <a:endParaRPr lang="en-GB" dirty="0"/>
          </a:p>
          <a:p>
            <a:r>
              <a:rPr lang="en-US" dirty="0"/>
              <a:t>Education of the public on crucial issues </a:t>
            </a:r>
            <a:endParaRPr lang="cs-CZ" dirty="0" smtClean="0"/>
          </a:p>
          <a:p>
            <a:r>
              <a:rPr lang="en-GB" dirty="0"/>
              <a:t>Lobbying (direct, grassroots, </a:t>
            </a:r>
            <a:r>
              <a:rPr lang="en-GB" dirty="0" smtClean="0"/>
              <a:t>administrative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/>
              <a:t>/</a:t>
            </a:r>
            <a:r>
              <a:rPr lang="cs-CZ" dirty="0" err="1" smtClean="0"/>
              <a:t>against</a:t>
            </a:r>
            <a:r>
              <a:rPr lang="en-GB" dirty="0" smtClean="0"/>
              <a:t>): </a:t>
            </a:r>
            <a:r>
              <a:rPr lang="en-GB" dirty="0" err="1"/>
              <a:t>reinfluence</a:t>
            </a:r>
            <a:r>
              <a:rPr lang="en-GB" dirty="0"/>
              <a:t> a specifiers to activities that are intended to a piece of legislation</a:t>
            </a:r>
          </a:p>
          <a:p>
            <a:r>
              <a:rPr lang="cs-CZ" dirty="0" smtClean="0"/>
              <a:t>V</a:t>
            </a:r>
            <a:r>
              <a:rPr lang="en-GB" dirty="0" err="1" smtClean="0"/>
              <a:t>oter</a:t>
            </a:r>
            <a:r>
              <a:rPr lang="en-GB" dirty="0" smtClean="0"/>
              <a:t> </a:t>
            </a:r>
            <a:r>
              <a:rPr lang="en-GB" dirty="0"/>
              <a:t>registration and </a:t>
            </a:r>
            <a:r>
              <a:rPr lang="en-GB" dirty="0" smtClean="0"/>
              <a:t>education</a:t>
            </a:r>
            <a:endParaRPr lang="cs-CZ" dirty="0" smtClean="0"/>
          </a:p>
          <a:p>
            <a:r>
              <a:rPr lang="cs-CZ" dirty="0" err="1"/>
              <a:t>Litigation</a:t>
            </a:r>
            <a:r>
              <a:rPr lang="cs-CZ" dirty="0"/>
              <a:t>, </a:t>
            </a:r>
            <a:r>
              <a:rPr lang="en-GB" dirty="0"/>
              <a:t>legal advocacy in the courts</a:t>
            </a:r>
          </a:p>
          <a:p>
            <a:r>
              <a:rPr lang="cs-CZ" dirty="0" smtClean="0"/>
              <a:t>M</a:t>
            </a:r>
            <a:r>
              <a:rPr lang="en-GB" dirty="0" err="1" smtClean="0"/>
              <a:t>edia</a:t>
            </a:r>
            <a:r>
              <a:rPr lang="en-GB" dirty="0" smtClean="0"/>
              <a:t> advocacy</a:t>
            </a:r>
            <a:endParaRPr lang="en-GB" dirty="0"/>
          </a:p>
          <a:p>
            <a:r>
              <a:rPr lang="cs-CZ" dirty="0" smtClean="0"/>
              <a:t>P</a:t>
            </a:r>
            <a:r>
              <a:rPr lang="en-GB" dirty="0" err="1" smtClean="0"/>
              <a:t>ublic</a:t>
            </a:r>
            <a:r>
              <a:rPr lang="en-GB" dirty="0" smtClean="0"/>
              <a:t> </a:t>
            </a:r>
            <a:r>
              <a:rPr lang="en-GB" dirty="0"/>
              <a:t>events and direct </a:t>
            </a:r>
            <a:r>
              <a:rPr lang="en-GB" dirty="0" smtClean="0"/>
              <a:t>action (</a:t>
            </a:r>
            <a:r>
              <a:rPr lang="en-GB" dirty="0"/>
              <a:t>calls for boycotts and </a:t>
            </a:r>
            <a:r>
              <a:rPr lang="en-GB" dirty="0" smtClean="0"/>
              <a:t>demonstrations)</a:t>
            </a:r>
            <a:endParaRPr lang="en-GB" dirty="0"/>
          </a:p>
          <a:p>
            <a:r>
              <a:rPr lang="cs-CZ" dirty="0" smtClean="0"/>
              <a:t>J</a:t>
            </a:r>
            <a:r>
              <a:rPr lang="en-GB" dirty="0" err="1" smtClean="0"/>
              <a:t>udicial</a:t>
            </a:r>
            <a:r>
              <a:rPr lang="en-GB" dirty="0" smtClean="0"/>
              <a:t> advocacy</a:t>
            </a:r>
            <a:endParaRPr lang="en-GB" dirty="0"/>
          </a:p>
          <a:p>
            <a:r>
              <a:rPr lang="cs-CZ" dirty="0" smtClean="0"/>
              <a:t>C</a:t>
            </a:r>
            <a:r>
              <a:rPr lang="en-GB" dirty="0" err="1" smtClean="0"/>
              <a:t>oalition</a:t>
            </a:r>
            <a:r>
              <a:rPr lang="en-GB" dirty="0" smtClean="0"/>
              <a:t> building</a:t>
            </a:r>
            <a:endParaRPr lang="en-GB" dirty="0"/>
          </a:p>
          <a:p>
            <a:r>
              <a:rPr lang="cs-CZ" dirty="0"/>
              <a:t>E</a:t>
            </a:r>
            <a:r>
              <a:rPr lang="en-GB" dirty="0" err="1" smtClean="0"/>
              <a:t>xpert</a:t>
            </a:r>
            <a:r>
              <a:rPr lang="en-GB" dirty="0" smtClean="0"/>
              <a:t> testimony</a:t>
            </a:r>
            <a:r>
              <a:rPr lang="cs-CZ" dirty="0"/>
              <a:t> (</a:t>
            </a:r>
            <a:r>
              <a:rPr lang="cs-CZ" dirty="0" err="1"/>
              <a:t>testifying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governmental</a:t>
            </a:r>
            <a:r>
              <a:rPr lang="cs-CZ" dirty="0"/>
              <a:t> </a:t>
            </a:r>
            <a:r>
              <a:rPr lang="cs-CZ" dirty="0" err="1" smtClean="0"/>
              <a:t>bodies</a:t>
            </a:r>
            <a:r>
              <a:rPr lang="cs-CZ" dirty="0" smtClean="0"/>
              <a:t>)</a:t>
            </a:r>
            <a:endParaRPr lang="en-GB" dirty="0" smtClean="0"/>
          </a:p>
          <a:p>
            <a:r>
              <a:rPr lang="cs-CZ" dirty="0" smtClean="0"/>
              <a:t>T</a:t>
            </a:r>
            <a:r>
              <a:rPr lang="en-GB" dirty="0" err="1" smtClean="0"/>
              <a:t>alks</a:t>
            </a:r>
            <a:r>
              <a:rPr lang="en-GB" dirty="0" smtClean="0"/>
              <a:t> </a:t>
            </a:r>
            <a:r>
              <a:rPr lang="en-GB" dirty="0"/>
              <a:t>with governments</a:t>
            </a:r>
          </a:p>
          <a:p>
            <a:r>
              <a:rPr lang="cs-CZ" dirty="0" smtClean="0"/>
              <a:t>M</a:t>
            </a:r>
            <a:r>
              <a:rPr lang="en-GB" dirty="0" err="1" smtClean="0"/>
              <a:t>onitoring</a:t>
            </a:r>
            <a:r>
              <a:rPr lang="en-GB" dirty="0" smtClean="0"/>
              <a:t> </a:t>
            </a:r>
            <a:r>
              <a:rPr lang="en-GB" dirty="0"/>
              <a:t>of government programs</a:t>
            </a:r>
          </a:p>
          <a:p>
            <a:r>
              <a:rPr lang="cs-CZ" dirty="0" smtClean="0"/>
              <a:t>D</a:t>
            </a:r>
            <a:r>
              <a:rPr lang="en-GB" dirty="0" err="1" smtClean="0"/>
              <a:t>rawing</a:t>
            </a:r>
            <a:r>
              <a:rPr lang="en-GB" dirty="0" smtClean="0"/>
              <a:t> </a:t>
            </a:r>
            <a:r>
              <a:rPr lang="en-GB" dirty="0"/>
              <a:t>up of petition </a:t>
            </a:r>
            <a:r>
              <a:rPr lang="en-GB" dirty="0" smtClean="0"/>
              <a:t>letters</a:t>
            </a:r>
            <a:r>
              <a:rPr lang="cs-CZ" dirty="0" smtClean="0"/>
              <a:t>, p</a:t>
            </a:r>
            <a:r>
              <a:rPr lang="en-US" dirty="0" err="1" smtClean="0"/>
              <a:t>articipation</a:t>
            </a:r>
            <a:r>
              <a:rPr lang="en-US" dirty="0" smtClean="0"/>
              <a:t> </a:t>
            </a:r>
            <a:r>
              <a:rPr lang="en-US" dirty="0"/>
              <a:t>in referenda or initiative campaigns</a:t>
            </a:r>
            <a:endParaRPr lang="cs-CZ" dirty="0" smtClean="0"/>
          </a:p>
          <a:p>
            <a:r>
              <a:rPr lang="en-US" dirty="0"/>
              <a:t>Grassroots organizing and communication with local </a:t>
            </a:r>
            <a:r>
              <a:rPr lang="en-US" dirty="0" smtClean="0"/>
              <a:t>leaders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44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advocate? Tweeting social 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Tweeting social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Facebook campaigns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shot 2017-11-23 02.4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2254"/>
            <a:ext cx="8201103" cy="5535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2512" y="6411562"/>
            <a:ext cx="230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Guo</a:t>
            </a:r>
            <a:r>
              <a:rPr lang="en-US" dirty="0" smtClean="0"/>
              <a:t> and Saxton,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5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0013" y="6226896"/>
            <a:ext cx="230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Guo</a:t>
            </a:r>
            <a:r>
              <a:rPr lang="en-US" dirty="0" smtClean="0"/>
              <a:t> and Saxton, 2014</a:t>
            </a:r>
            <a:endParaRPr lang="en-US" dirty="0"/>
          </a:p>
        </p:txBody>
      </p:sp>
      <p:pic>
        <p:nvPicPr>
          <p:cNvPr id="6" name="Picture 5" descr="Screenshot 2017-11-23 02.5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" y="274638"/>
            <a:ext cx="9043085" cy="60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7-11-23 02.5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58"/>
            <a:ext cx="9144000" cy="57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2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flame 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7-11-23 02.46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00"/>
            <a:ext cx="9144000" cy="572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8" y="6596228"/>
            <a:ext cx="230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Guo</a:t>
            </a:r>
            <a:r>
              <a:rPr lang="en-US" dirty="0" smtClean="0"/>
              <a:t> and Saxton,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9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Public Funding and Its Impact on </a:t>
            </a:r>
            <a:r>
              <a:rPr lang="en-GB" dirty="0" err="1"/>
              <a:t>Nonprofit</a:t>
            </a:r>
            <a:r>
              <a:rPr lang="en-GB" dirty="0"/>
              <a:t> </a:t>
            </a:r>
            <a:r>
              <a:rPr lang="en-GB" dirty="0" smtClean="0"/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relationship between public funding and </a:t>
            </a:r>
            <a:r>
              <a:rPr lang="en-GB" dirty="0" err="1"/>
              <a:t>nonprofit</a:t>
            </a:r>
            <a:r>
              <a:rPr lang="en-GB" dirty="0"/>
              <a:t> engagement in advocacy </a:t>
            </a:r>
            <a:r>
              <a:rPr lang="en-GB" dirty="0" smtClean="0"/>
              <a:t> (</a:t>
            </a:r>
            <a:r>
              <a:rPr lang="en-GB" dirty="0" err="1" smtClean="0"/>
              <a:t>Neumayr</a:t>
            </a:r>
            <a:r>
              <a:rPr lang="en-GB" dirty="0" smtClean="0"/>
              <a:t> at al. 2015)</a:t>
            </a:r>
          </a:p>
          <a:p>
            <a:r>
              <a:rPr lang="en-GB" dirty="0"/>
              <a:t>two main lines of </a:t>
            </a:r>
            <a:r>
              <a:rPr lang="en-GB" dirty="0" smtClean="0"/>
              <a:t>argument:</a:t>
            </a:r>
          </a:p>
          <a:p>
            <a:pPr lvl="1"/>
            <a:r>
              <a:rPr lang="en-GB" dirty="0"/>
              <a:t>resource dependence </a:t>
            </a:r>
            <a:r>
              <a:rPr lang="en-GB" dirty="0" smtClean="0"/>
              <a:t>theory: </a:t>
            </a:r>
            <a:r>
              <a:rPr lang="en-GB" dirty="0"/>
              <a:t>NPOs that receive public funding will eventually reduce their advocacy activities or even refrain from them altogether for fear of losing their funding </a:t>
            </a:r>
            <a:endParaRPr lang="en-GB" dirty="0" smtClean="0"/>
          </a:p>
          <a:p>
            <a:pPr lvl="1"/>
            <a:r>
              <a:rPr lang="en-GB" dirty="0"/>
              <a:t>the </a:t>
            </a:r>
            <a:r>
              <a:rPr lang="en-GB" dirty="0" err="1"/>
              <a:t>nonprofits</a:t>
            </a:r>
            <a:r>
              <a:rPr lang="en-GB" dirty="0"/>
              <a:t> who receive public funding will increase their engagement in advocacy </a:t>
            </a: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0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does it affect</a:t>
            </a:r>
            <a:r>
              <a:rPr lang="mr-IN" dirty="0" smtClean="0"/>
              <a:t>…</a:t>
            </a:r>
            <a:r>
              <a:rPr lang="sk-SK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Empirical studies: mixed </a:t>
            </a:r>
            <a:r>
              <a:rPr lang="en-GB" dirty="0" smtClean="0"/>
              <a:t>results, mostly on US</a:t>
            </a:r>
            <a:endParaRPr lang="en-GB" dirty="0"/>
          </a:p>
          <a:p>
            <a:r>
              <a:rPr lang="en-GB" dirty="0"/>
              <a:t>Austria </a:t>
            </a:r>
            <a:r>
              <a:rPr lang="en-GB" dirty="0" smtClean="0"/>
              <a:t>(</a:t>
            </a:r>
            <a:r>
              <a:rPr lang="en-GB" dirty="0" err="1"/>
              <a:t>Neumayr</a:t>
            </a:r>
            <a:r>
              <a:rPr lang="en-GB" dirty="0"/>
              <a:t> at al. 2015)</a:t>
            </a:r>
            <a:r>
              <a:rPr lang="en-GB" dirty="0" smtClean="0"/>
              <a:t>: </a:t>
            </a:r>
            <a:endParaRPr lang="en-GB" dirty="0"/>
          </a:p>
          <a:p>
            <a:pPr lvl="1"/>
            <a:r>
              <a:rPr lang="en-GB" dirty="0"/>
              <a:t>no significant relationship between advocacy and the receipt of public funding or the proportion of an organization’s total revenue coming from public funding</a:t>
            </a:r>
          </a:p>
          <a:p>
            <a:pPr lvl="1"/>
            <a:r>
              <a:rPr lang="en-GB" dirty="0"/>
              <a:t>the degree to which </a:t>
            </a:r>
            <a:r>
              <a:rPr lang="en-GB" dirty="0" err="1"/>
              <a:t>nonprofits</a:t>
            </a:r>
            <a:r>
              <a:rPr lang="en-GB" dirty="0"/>
              <a:t> engage in advocacy is influenced by the geographic range of operation and field of </a:t>
            </a:r>
            <a:r>
              <a:rPr lang="en-GB" dirty="0" smtClean="0"/>
              <a:t>activity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8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787073" y="4701472"/>
            <a:ext cx="1545578" cy="171551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946768" y="1417638"/>
            <a:ext cx="7282832" cy="1673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Nonprofit organizations </a:t>
            </a:r>
            <a:r>
              <a:rPr lang="cs-CZ" dirty="0" err="1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62" y="1603755"/>
            <a:ext cx="8229600" cy="47277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What are the roles of non-profits? </a:t>
            </a:r>
          </a:p>
          <a:p>
            <a:pPr marL="0" indent="0" algn="ctr">
              <a:buNone/>
            </a:pPr>
            <a:r>
              <a:rPr lang="en-US" dirty="0" smtClean="0"/>
              <a:t>AKA </a:t>
            </a:r>
          </a:p>
          <a:p>
            <a:pPr marL="0" indent="0" algn="ctr">
              <a:buNone/>
            </a:pPr>
            <a:r>
              <a:rPr lang="en-US" dirty="0" smtClean="0"/>
              <a:t>Why do they exist?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cs-CZ" sz="2600" dirty="0" smtClean="0"/>
          </a:p>
          <a:p>
            <a:r>
              <a:rPr lang="cs-CZ" sz="2600" dirty="0" err="1" smtClean="0"/>
              <a:t>Nonprofits</a:t>
            </a:r>
            <a:r>
              <a:rPr lang="cs-CZ" sz="2600" dirty="0" smtClean="0"/>
              <a:t>: </a:t>
            </a:r>
            <a:r>
              <a:rPr lang="cs-CZ" sz="2600" dirty="0" err="1" smtClean="0"/>
              <a:t>organizations</a:t>
            </a:r>
            <a:r>
              <a:rPr lang="cs-CZ" sz="2600" dirty="0" smtClean="0"/>
              <a:t> </a:t>
            </a:r>
            <a:r>
              <a:rPr lang="cs-CZ" sz="2600" dirty="0" err="1" smtClean="0"/>
              <a:t>that</a:t>
            </a:r>
            <a:r>
              <a:rPr lang="cs-CZ" sz="2600" dirty="0" smtClean="0"/>
              <a:t> are </a:t>
            </a:r>
            <a:r>
              <a:rPr lang="cs-CZ" sz="2600" dirty="0" err="1" smtClean="0"/>
              <a:t>privately</a:t>
            </a:r>
            <a:r>
              <a:rPr lang="cs-CZ" sz="2600" dirty="0" smtClean="0"/>
              <a:t> </a:t>
            </a:r>
            <a:r>
              <a:rPr lang="cs-CZ" sz="2600" dirty="0" err="1" smtClean="0"/>
              <a:t>incorporated</a:t>
            </a:r>
            <a:r>
              <a:rPr lang="cs-CZ" sz="2600" dirty="0" smtClean="0"/>
              <a:t>, but serve </a:t>
            </a:r>
            <a:r>
              <a:rPr lang="cs-CZ" sz="2600" dirty="0" err="1" smtClean="0"/>
              <a:t>some</a:t>
            </a:r>
            <a:r>
              <a:rPr lang="cs-CZ" sz="2600" dirty="0" smtClean="0"/>
              <a:t> public </a:t>
            </a:r>
            <a:r>
              <a:rPr lang="cs-CZ" sz="2600" dirty="0" err="1" smtClean="0"/>
              <a:t>purpose</a:t>
            </a:r>
            <a:r>
              <a:rPr lang="cs-CZ" sz="2600" dirty="0" smtClean="0"/>
              <a:t> (</a:t>
            </a:r>
            <a:r>
              <a:rPr lang="cs-CZ" sz="2600" dirty="0" err="1" smtClean="0"/>
              <a:t>social</a:t>
            </a:r>
            <a:r>
              <a:rPr lang="cs-CZ" sz="2600" dirty="0" smtClean="0"/>
              <a:t> </a:t>
            </a:r>
            <a:r>
              <a:rPr lang="cs-CZ" sz="2600" dirty="0" err="1" smtClean="0"/>
              <a:t>responsibility</a:t>
            </a:r>
            <a:r>
              <a:rPr lang="cs-CZ" sz="2600" dirty="0" smtClean="0"/>
              <a:t>)</a:t>
            </a:r>
            <a:endParaRPr lang="cs-CZ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Yes?</a:t>
            </a:r>
          </a:p>
          <a:p>
            <a:pPr marL="0" indent="0" algn="ctr">
              <a:buNone/>
            </a:pPr>
            <a:r>
              <a:rPr lang="en-US" dirty="0" smtClean="0"/>
              <a:t>No?</a:t>
            </a:r>
          </a:p>
          <a:p>
            <a:pPr marL="0" indent="0" algn="ctr">
              <a:buNone/>
            </a:pPr>
            <a:r>
              <a:rPr lang="en-US" dirty="0" smtClean="0"/>
              <a:t>Why?</a:t>
            </a:r>
            <a:r>
              <a:rPr lang="cs-CZ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42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advocacy campaigns?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–</a:t>
            </a:r>
            <a:r>
              <a:rPr lang="en-US" dirty="0"/>
              <a:t> My </a:t>
            </a:r>
            <a:r>
              <a:rPr lang="en-US" dirty="0" err="1"/>
              <a:t>sme</a:t>
            </a:r>
            <a:r>
              <a:rPr lang="en-US" dirty="0"/>
              <a:t> les </a:t>
            </a:r>
            <a:r>
              <a:rPr lang="en-US" dirty="0" smtClean="0"/>
              <a:t>(Slovakia, only in Slovak language)</a:t>
            </a: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://www.mysmeles.sk</a:t>
            </a:r>
            <a:r>
              <a:rPr lang="pl-PL" dirty="0" smtClean="0">
                <a:hlinkClick r:id="rId2"/>
              </a:rPr>
              <a:t>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3511161_1505958709511638_7977056708997847686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03" y="3389988"/>
            <a:ext cx="9226303" cy="34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1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Campaigns during migration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:</a:t>
            </a:r>
          </a:p>
          <a:p>
            <a:r>
              <a:rPr lang="en-US" dirty="0" smtClean="0"/>
              <a:t>Refugees welcome movement</a:t>
            </a:r>
          </a:p>
          <a:p>
            <a:r>
              <a:rPr lang="en-US" dirty="0" err="1" smtClean="0"/>
              <a:t>Výzva</a:t>
            </a:r>
            <a:r>
              <a:rPr lang="en-US" dirty="0" smtClean="0"/>
              <a:t> k </a:t>
            </a:r>
            <a:r>
              <a:rPr lang="en-US" dirty="0" err="1" smtClean="0"/>
              <a:t>ľudskosti</a:t>
            </a:r>
            <a:r>
              <a:rPr lang="en-US" dirty="0" smtClean="0"/>
              <a:t> </a:t>
            </a:r>
            <a:r>
              <a:rPr lang="sk-SK" dirty="0" smtClean="0"/>
              <a:t>(Slovakia)</a:t>
            </a:r>
            <a:endParaRPr lang="en-US" dirty="0" smtClean="0"/>
          </a:p>
          <a:p>
            <a:r>
              <a:rPr lang="en-US" dirty="0"/>
              <a:t>Global Migration </a:t>
            </a:r>
            <a:r>
              <a:rPr lang="en-US" dirty="0" smtClean="0"/>
              <a:t>Journey: #</a:t>
            </a:r>
            <a:r>
              <a:rPr lang="en-US" dirty="0" err="1" smtClean="0"/>
              <a:t>sharethejourney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8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Citizen </a:t>
            </a:r>
            <a:r>
              <a:rPr lang="en-GB" b="1" dirty="0" smtClean="0"/>
              <a:t>Lobbying: How </a:t>
            </a:r>
            <a:r>
              <a:rPr lang="en-GB" b="1" dirty="0"/>
              <a:t>Your Skills Can Fix </a:t>
            </a:r>
            <a:r>
              <a:rPr lang="en-GB" b="1" dirty="0" smtClean="0"/>
              <a:t>Democracy</a:t>
            </a:r>
          </a:p>
          <a:p>
            <a:r>
              <a:rPr lang="en-GB" dirty="0" smtClean="0"/>
              <a:t>By Alberto </a:t>
            </a:r>
            <a:r>
              <a:rPr lang="en-GB" dirty="0" err="1"/>
              <a:t>Alemanno</a:t>
            </a:r>
            <a:r>
              <a:rPr lang="en-GB" dirty="0"/>
              <a:t> </a:t>
            </a:r>
            <a:r>
              <a:rPr lang="en-GB" dirty="0" smtClean="0"/>
              <a:t>(at </a:t>
            </a:r>
            <a:r>
              <a:rPr lang="en-GB" dirty="0" err="1" smtClean="0"/>
              <a:t>TEDxBrussels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WqNf2OPdu8c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62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Going the Digital Route</a:t>
            </a:r>
            <a:endParaRPr lang="en-GB" dirty="0"/>
          </a:p>
          <a:p>
            <a:r>
              <a:rPr lang="en-US" dirty="0" smtClean="0"/>
              <a:t>B</a:t>
            </a:r>
            <a:r>
              <a:rPr lang="en-GB" dirty="0" smtClean="0"/>
              <a:t>y Marci </a:t>
            </a:r>
            <a:r>
              <a:rPr lang="en-GB" dirty="0"/>
              <a:t>Harris, a former congressional staffer, founded </a:t>
            </a:r>
            <a:r>
              <a:rPr lang="en-GB" dirty="0" err="1"/>
              <a:t>Popvox</a:t>
            </a:r>
            <a:r>
              <a:rPr lang="en-GB" dirty="0"/>
              <a:t>, a non-partisan platform to engage digitally with </a:t>
            </a:r>
            <a:r>
              <a:rPr lang="en-GB" dirty="0" smtClean="0"/>
              <a:t>Congress </a:t>
            </a:r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://www.youtube.com/watch?v=5aKyYR-iWpc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79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Advocacy Through Social Media: Why Trending Topics </a:t>
            </a:r>
            <a:r>
              <a:rPr lang="en-GB" b="1" dirty="0" smtClean="0"/>
              <a:t>Matter</a:t>
            </a:r>
          </a:p>
          <a:p>
            <a:r>
              <a:rPr lang="en-US" dirty="0" smtClean="0"/>
              <a:t>B</a:t>
            </a:r>
            <a:r>
              <a:rPr lang="en-GB" dirty="0" smtClean="0"/>
              <a:t>y Karen </a:t>
            </a:r>
            <a:r>
              <a:rPr lang="en-GB" dirty="0"/>
              <a:t>McAlister </a:t>
            </a:r>
            <a:r>
              <a:rPr lang="en-GB" dirty="0" smtClean="0"/>
              <a:t>(at </a:t>
            </a:r>
            <a:r>
              <a:rPr lang="en-GB" dirty="0" err="1" smtClean="0"/>
              <a:t>TEDxUTA</a:t>
            </a:r>
            <a:r>
              <a:rPr lang="en-GB" dirty="0" smtClean="0"/>
              <a:t>)</a:t>
            </a:r>
            <a:endParaRPr lang="en-GB" b="1" dirty="0"/>
          </a:p>
          <a:p>
            <a:r>
              <a:rPr lang="en-GB" u="sng" dirty="0">
                <a:hlinkClick r:id="rId2"/>
              </a:rPr>
              <a:t>https://www.youtube.com/watch?v=o4sGLLaLq-Q</a:t>
            </a:r>
            <a:r>
              <a:rPr lang="en-GB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82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participation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12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NPOs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731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Economic theories</a:t>
            </a:r>
            <a:r>
              <a:rPr lang="en-GB" dirty="0" smtClean="0"/>
              <a:t>: market failure, government failure, voluntary failure</a:t>
            </a:r>
          </a:p>
          <a:p>
            <a:r>
              <a:rPr lang="en-US" b="1" dirty="0" smtClean="0"/>
              <a:t>H</a:t>
            </a:r>
            <a:r>
              <a:rPr lang="en-GB" b="1" dirty="0" err="1" smtClean="0"/>
              <a:t>istory</a:t>
            </a:r>
            <a:r>
              <a:rPr lang="en-GB" dirty="0" smtClean="0"/>
              <a:t>, religious roots of charity, altruism </a:t>
            </a:r>
          </a:p>
          <a:p>
            <a:r>
              <a:rPr lang="en-GB" b="1" dirty="0" smtClean="0"/>
              <a:t>Communitarians</a:t>
            </a:r>
            <a:r>
              <a:rPr lang="en-GB" dirty="0" smtClean="0"/>
              <a:t>: </a:t>
            </a:r>
            <a:r>
              <a:rPr lang="en-GB" dirty="0"/>
              <a:t>precursors of government and the </a:t>
            </a:r>
            <a:r>
              <a:rPr lang="en-GB" dirty="0" smtClean="0"/>
              <a:t>market, connect </a:t>
            </a:r>
            <a:r>
              <a:rPr lang="en-GB" dirty="0"/>
              <a:t>people and create </a:t>
            </a:r>
            <a:r>
              <a:rPr lang="en-GB" dirty="0" smtClean="0"/>
              <a:t>communities</a:t>
            </a:r>
            <a:endParaRPr lang="cs-CZ" dirty="0" smtClean="0"/>
          </a:p>
          <a:p>
            <a:r>
              <a:rPr lang="en-US" b="1" dirty="0"/>
              <a:t>P</a:t>
            </a:r>
            <a:r>
              <a:rPr lang="en-GB" b="1" dirty="0" err="1"/>
              <a:t>olitical</a:t>
            </a:r>
            <a:r>
              <a:rPr lang="en-GB" b="1" dirty="0"/>
              <a:t> scientists</a:t>
            </a:r>
            <a:r>
              <a:rPr lang="en-GB" dirty="0"/>
              <a:t>: providing avenues of civic participation and representation of </a:t>
            </a:r>
            <a:r>
              <a:rPr lang="en-GB" dirty="0" smtClean="0"/>
              <a:t>interests</a:t>
            </a:r>
          </a:p>
          <a:p>
            <a:r>
              <a:rPr lang="cs-CZ" b="1" dirty="0" smtClean="0"/>
              <a:t>C</a:t>
            </a:r>
            <a:r>
              <a:rPr lang="en-GB" b="1" dirty="0" err="1" smtClean="0"/>
              <a:t>ivil</a:t>
            </a:r>
            <a:r>
              <a:rPr lang="en-GB" b="1" dirty="0" smtClean="0"/>
              <a:t> </a:t>
            </a:r>
            <a:r>
              <a:rPr lang="en-GB" b="1" dirty="0"/>
              <a:t>society </a:t>
            </a:r>
            <a:r>
              <a:rPr lang="en-GB" b="1" dirty="0" smtClean="0"/>
              <a:t>approach</a:t>
            </a:r>
            <a:r>
              <a:rPr lang="en-GB" dirty="0" smtClean="0"/>
              <a:t>: </a:t>
            </a:r>
            <a:r>
              <a:rPr lang="en-GB" dirty="0" smtClean="0">
                <a:effectLst/>
              </a:rPr>
              <a:t> </a:t>
            </a:r>
            <a:r>
              <a:rPr lang="en-GB" dirty="0"/>
              <a:t>the role of </a:t>
            </a:r>
            <a:r>
              <a:rPr lang="en-GB" dirty="0" err="1"/>
              <a:t>nonprofits</a:t>
            </a:r>
            <a:r>
              <a:rPr lang="en-GB" dirty="0"/>
              <a:t> in generating the social capital that links people to their communities and to others</a:t>
            </a:r>
            <a:r>
              <a:rPr lang="en-GB" dirty="0" smtClean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5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2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are the roles?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63" y="128849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 smtClean="0"/>
              <a:t>S</a:t>
            </a:r>
            <a:r>
              <a:rPr lang="en-GB" i="1" dirty="0" err="1" smtClean="0"/>
              <a:t>ocial</a:t>
            </a:r>
            <a:r>
              <a:rPr lang="en-GB" i="1" dirty="0" smtClean="0"/>
              <a:t> capital </a:t>
            </a:r>
            <a:r>
              <a:rPr lang="en-GB" dirty="0" smtClean="0"/>
              <a:t>(</a:t>
            </a:r>
            <a:r>
              <a:rPr lang="en-GB" dirty="0"/>
              <a:t>“the features of social organization, such as </a:t>
            </a:r>
            <a:r>
              <a:rPr lang="en-GB" i="1" dirty="0"/>
              <a:t>networks, norms, and trusts</a:t>
            </a:r>
            <a:r>
              <a:rPr lang="en-GB" dirty="0"/>
              <a:t>, that facilitate coordination and cooperation for mutual </a:t>
            </a:r>
            <a:r>
              <a:rPr lang="en-GB" dirty="0" smtClean="0"/>
              <a:t>benefit”)</a:t>
            </a:r>
          </a:p>
          <a:p>
            <a:r>
              <a:rPr lang="cs-CZ" i="1" dirty="0" smtClean="0"/>
              <a:t>E</a:t>
            </a:r>
            <a:r>
              <a:rPr lang="en-GB" i="1" dirty="0" err="1" smtClean="0"/>
              <a:t>conomic</a:t>
            </a:r>
            <a:r>
              <a:rPr lang="en-GB" i="1" dirty="0" smtClean="0"/>
              <a:t> role</a:t>
            </a:r>
            <a:endParaRPr lang="en-GB" i="1" dirty="0"/>
          </a:p>
          <a:p>
            <a:r>
              <a:rPr lang="cs-CZ" i="1" dirty="0" smtClean="0"/>
              <a:t>R</a:t>
            </a:r>
            <a:r>
              <a:rPr lang="en-GB" i="1" dirty="0" err="1" smtClean="0"/>
              <a:t>eligious</a:t>
            </a:r>
            <a:r>
              <a:rPr lang="en-GB" i="1" dirty="0" smtClean="0"/>
              <a:t> role</a:t>
            </a:r>
            <a:endParaRPr lang="en-GB" i="1" dirty="0"/>
          </a:p>
          <a:p>
            <a:r>
              <a:rPr lang="cs-CZ" i="1" dirty="0"/>
              <a:t>S</a:t>
            </a:r>
            <a:r>
              <a:rPr lang="en-GB" i="1" dirty="0" err="1" smtClean="0"/>
              <a:t>ervice</a:t>
            </a:r>
            <a:r>
              <a:rPr lang="cs-CZ" i="1" dirty="0" smtClean="0"/>
              <a:t> </a:t>
            </a:r>
            <a:endParaRPr lang="en-GB" i="1" dirty="0"/>
          </a:p>
          <a:p>
            <a:r>
              <a:rPr lang="cs-CZ" i="1" dirty="0" smtClean="0">
                <a:solidFill>
                  <a:srgbClr val="FF0000"/>
                </a:solidFill>
              </a:rPr>
              <a:t>P</a:t>
            </a:r>
            <a:r>
              <a:rPr lang="en-GB" i="1" dirty="0" err="1" smtClean="0">
                <a:solidFill>
                  <a:srgbClr val="FF0000"/>
                </a:solidFill>
              </a:rPr>
              <a:t>olicy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Implementing</a:t>
            </a:r>
            <a:r>
              <a:rPr lang="cs-CZ" dirty="0" smtClean="0"/>
              <a:t> </a:t>
            </a:r>
            <a:r>
              <a:rPr lang="cs-CZ" dirty="0"/>
              <a:t>public </a:t>
            </a:r>
            <a:r>
              <a:rPr lang="cs-CZ" dirty="0" err="1" smtClean="0"/>
              <a:t>policies</a:t>
            </a:r>
            <a:r>
              <a:rPr lang="cs-CZ" dirty="0"/>
              <a:t>)</a:t>
            </a:r>
            <a:endParaRPr lang="en-GB" dirty="0"/>
          </a:p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GB" i="1" dirty="0" err="1" smtClean="0">
                <a:solidFill>
                  <a:srgbClr val="FF0000"/>
                </a:solidFill>
              </a:rPr>
              <a:t>dvocacy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/>
              <a:t>up </a:t>
            </a:r>
            <a:r>
              <a:rPr lang="cs-CZ" dirty="0" err="1"/>
              <a:t>civic</a:t>
            </a:r>
            <a:r>
              <a:rPr lang="cs-CZ" dirty="0"/>
              <a:t>/civil </a:t>
            </a:r>
            <a:r>
              <a:rPr lang="cs-CZ" dirty="0" smtClean="0"/>
              <a:t>society. </a:t>
            </a:r>
            <a:r>
              <a:rPr lang="en-GB" dirty="0" smtClean="0"/>
              <a:t>Central </a:t>
            </a:r>
            <a:r>
              <a:rPr lang="en-GB" dirty="0"/>
              <a:t>to prosperous and successful </a:t>
            </a:r>
            <a:r>
              <a:rPr lang="en-GB" dirty="0" smtClean="0"/>
              <a:t>democracies</a:t>
            </a:r>
            <a:r>
              <a:rPr lang="cs-CZ" dirty="0" smtClean="0"/>
              <a:t>?)</a:t>
            </a:r>
          </a:p>
          <a:p>
            <a:pPr lvl="0"/>
            <a:r>
              <a:rPr lang="cs-CZ" dirty="0" smtClean="0"/>
              <a:t>…</a:t>
            </a:r>
            <a:r>
              <a:rPr lang="en-US" dirty="0"/>
              <a:t>Significant actors at global level (international perspective</a:t>
            </a:r>
            <a:r>
              <a:rPr lang="en-US" dirty="0" smtClean="0"/>
              <a:t>)</a:t>
            </a: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0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NPO-gov’t relations</a:t>
            </a:r>
            <a:r>
              <a:rPr lang="cs-CZ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35677" cy="4985673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Vast </a:t>
            </a:r>
            <a:r>
              <a:rPr lang="en-GB" sz="3400" dirty="0"/>
              <a:t>range and </a:t>
            </a:r>
            <a:r>
              <a:rPr lang="en-GB" sz="3400" dirty="0" smtClean="0"/>
              <a:t>complexity</a:t>
            </a:r>
            <a:endParaRPr lang="cs-CZ" sz="3400" dirty="0" smtClean="0"/>
          </a:p>
          <a:p>
            <a:r>
              <a:rPr lang="en-US" sz="3400" dirty="0"/>
              <a:t>What’s in a relationship?</a:t>
            </a:r>
          </a:p>
          <a:p>
            <a:pPr lvl="1"/>
            <a:r>
              <a:rPr lang="en-US" sz="3000" dirty="0"/>
              <a:t>Differences based on: type of org. (large vs. small), field (social services vs. international development), levels of government involved (e.g. federal vs. state vs. county/city; or central, regional, local) </a:t>
            </a:r>
          </a:p>
          <a:p>
            <a:r>
              <a:rPr lang="en-US" sz="3400" dirty="0"/>
              <a:t>Different aspects: </a:t>
            </a:r>
            <a:endParaRPr lang="en-US" sz="3400" dirty="0" smtClean="0"/>
          </a:p>
          <a:p>
            <a:pPr lvl="1"/>
            <a:r>
              <a:rPr lang="en-US" sz="3000" dirty="0" smtClean="0"/>
              <a:t>funding </a:t>
            </a:r>
            <a:r>
              <a:rPr lang="en-US" sz="3000" dirty="0"/>
              <a:t>(grants, fee-for-service contracts, concessionary loans, etc.</a:t>
            </a:r>
            <a:r>
              <a:rPr lang="en-US" sz="3000" dirty="0" smtClean="0"/>
              <a:t>)</a:t>
            </a:r>
            <a:endParaRPr lang="en-US" sz="3000" dirty="0"/>
          </a:p>
          <a:p>
            <a:pPr lvl="1"/>
            <a:r>
              <a:rPr lang="en-US" sz="3000" dirty="0" smtClean="0"/>
              <a:t>non</a:t>
            </a:r>
            <a:r>
              <a:rPr lang="en-US" sz="3000" dirty="0"/>
              <a:t>-monetary support (facilities, expertise, goods and services in kind</a:t>
            </a:r>
            <a:r>
              <a:rPr lang="en-US" sz="3000" dirty="0" smtClean="0"/>
              <a:t>)</a:t>
            </a:r>
            <a:endParaRPr lang="en-US" sz="3000" dirty="0"/>
          </a:p>
          <a:p>
            <a:pPr lvl="1"/>
            <a:r>
              <a:rPr lang="en-US" sz="3000" dirty="0" smtClean="0"/>
              <a:t>mandates </a:t>
            </a:r>
            <a:r>
              <a:rPr lang="en-US" sz="3000" dirty="0"/>
              <a:t>(government required to involve nonprofit associations in implementing policy</a:t>
            </a:r>
            <a:r>
              <a:rPr lang="en-US" sz="3000" dirty="0" smtClean="0"/>
              <a:t>)</a:t>
            </a:r>
            <a:endParaRPr lang="en-US" sz="3000" dirty="0"/>
          </a:p>
          <a:p>
            <a:pPr lvl="1"/>
            <a:r>
              <a:rPr lang="en-US" sz="3000" dirty="0" smtClean="0"/>
              <a:t>regulations </a:t>
            </a:r>
            <a:r>
              <a:rPr lang="en-US" sz="3000" dirty="0"/>
              <a:t>and accountability</a:t>
            </a:r>
            <a:endParaRPr lang="cs-CZ" sz="3000" dirty="0"/>
          </a:p>
          <a:p>
            <a:r>
              <a:rPr lang="en-US" sz="3400" dirty="0"/>
              <a:t>Direct government support: direct payments, tax exemption, preferential regulatory treatment, deductibility of donations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1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NPO-gov’t </a:t>
            </a:r>
            <a:r>
              <a:rPr lang="en-US" dirty="0" smtClean="0"/>
              <a:t>relations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869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</a:t>
            </a:r>
            <a:r>
              <a:rPr lang="en-US" dirty="0" err="1"/>
              <a:t>ocietal</a:t>
            </a:r>
            <a:r>
              <a:rPr lang="en-US" dirty="0"/>
              <a:t> problems cannot be solved by governments acting on their </a:t>
            </a:r>
            <a:r>
              <a:rPr lang="en-US" dirty="0" smtClean="0"/>
              <a:t>own</a:t>
            </a:r>
          </a:p>
          <a:p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NPO </a:t>
            </a:r>
            <a:r>
              <a:rPr lang="cs-CZ" dirty="0" err="1"/>
              <a:t>involvement</a:t>
            </a:r>
            <a:r>
              <a:rPr lang="cs-CZ" dirty="0"/>
              <a:t> in </a:t>
            </a:r>
            <a:r>
              <a:rPr lang="cs-CZ" dirty="0" err="1"/>
              <a:t>governance</a:t>
            </a:r>
            <a:r>
              <a:rPr lang="cs-CZ" dirty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appropriate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in </a:t>
            </a:r>
            <a:r>
              <a:rPr lang="cs-CZ" dirty="0" err="1"/>
              <a:t>responding</a:t>
            </a:r>
            <a:r>
              <a:rPr lang="cs-CZ" dirty="0"/>
              <a:t> to </a:t>
            </a:r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? (</a:t>
            </a:r>
            <a:r>
              <a:rPr lang="cs-CZ" dirty="0" err="1" smtClean="0"/>
              <a:t>ideological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– </a:t>
            </a:r>
            <a:r>
              <a:rPr lang="cs-CZ" dirty="0" err="1" smtClean="0"/>
              <a:t>mutually</a:t>
            </a:r>
            <a:r>
              <a:rPr lang="cs-CZ" dirty="0" smtClean="0"/>
              <a:t> </a:t>
            </a:r>
            <a:r>
              <a:rPr lang="cs-CZ" dirty="0" err="1"/>
              <a:t>excluding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btw</a:t>
            </a:r>
            <a:r>
              <a:rPr lang="cs-CZ" dirty="0"/>
              <a:t> </a:t>
            </a:r>
            <a:r>
              <a:rPr lang="cs-CZ" dirty="0" err="1"/>
              <a:t>gov´t</a:t>
            </a:r>
            <a:r>
              <a:rPr lang="cs-CZ" dirty="0"/>
              <a:t> and NPO)</a:t>
            </a:r>
          </a:p>
          <a:p>
            <a:pPr lvl="1"/>
            <a:r>
              <a:rPr lang="cs-CZ" i="1" dirty="0" smtClean="0"/>
              <a:t>Limited</a:t>
            </a:r>
            <a:r>
              <a:rPr lang="cs-CZ" dirty="0"/>
              <a:t>: NPO as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responding</a:t>
            </a:r>
            <a:r>
              <a:rPr lang="cs-CZ" dirty="0"/>
              <a:t> to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ills</a:t>
            </a:r>
            <a:r>
              <a:rPr lang="cs-CZ" dirty="0"/>
              <a:t>, </a:t>
            </a:r>
            <a:r>
              <a:rPr lang="cs-CZ" dirty="0" err="1"/>
              <a:t>strict</a:t>
            </a:r>
            <a:r>
              <a:rPr lang="cs-CZ" dirty="0"/>
              <a:t> </a:t>
            </a:r>
            <a:r>
              <a:rPr lang="cs-CZ" dirty="0" err="1"/>
              <a:t>separation</a:t>
            </a:r>
            <a:r>
              <a:rPr lang="cs-CZ" dirty="0"/>
              <a:t> </a:t>
            </a:r>
            <a:r>
              <a:rPr lang="cs-CZ" dirty="0" err="1"/>
              <a:t>btw</a:t>
            </a:r>
            <a:r>
              <a:rPr lang="cs-CZ" dirty="0"/>
              <a:t> </a:t>
            </a:r>
            <a:r>
              <a:rPr lang="cs-CZ" dirty="0" err="1"/>
              <a:t>gov´t</a:t>
            </a:r>
            <a:r>
              <a:rPr lang="cs-CZ" dirty="0"/>
              <a:t> and </a:t>
            </a:r>
            <a:r>
              <a:rPr lang="cs-CZ" dirty="0" err="1"/>
              <a:t>voluntary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(</a:t>
            </a:r>
            <a:r>
              <a:rPr lang="cs-CZ" dirty="0" err="1"/>
              <a:t>partnership</a:t>
            </a:r>
            <a:r>
              <a:rPr lang="cs-CZ" dirty="0"/>
              <a:t>)</a:t>
            </a:r>
          </a:p>
          <a:p>
            <a:pPr lvl="1"/>
            <a:r>
              <a:rPr lang="cs-CZ" i="1" dirty="0" err="1" smtClean="0"/>
              <a:t>Greater</a:t>
            </a:r>
            <a:r>
              <a:rPr lang="cs-CZ" i="1" dirty="0" smtClean="0"/>
              <a:t> </a:t>
            </a:r>
            <a:r>
              <a:rPr lang="cs-CZ" i="1" dirty="0" err="1"/>
              <a:t>involvement</a:t>
            </a:r>
            <a:r>
              <a:rPr lang="cs-CZ" dirty="0"/>
              <a:t>: </a:t>
            </a:r>
            <a:r>
              <a:rPr lang="cs-CZ" dirty="0" err="1"/>
              <a:t>downplaying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NPO,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gov´t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to cope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(</a:t>
            </a:r>
            <a:r>
              <a:rPr lang="cs-CZ" dirty="0" err="1"/>
              <a:t>separation</a:t>
            </a:r>
            <a:r>
              <a:rPr lang="cs-CZ" dirty="0"/>
              <a:t> and </a:t>
            </a:r>
            <a:r>
              <a:rPr lang="cs-CZ" dirty="0" err="1"/>
              <a:t>conflict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22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gov´t</a:t>
            </a:r>
            <a:r>
              <a:rPr lang="cs-CZ" dirty="0"/>
              <a:t> and NPO </a:t>
            </a:r>
            <a:r>
              <a:rPr lang="cs-CZ" dirty="0" err="1"/>
              <a:t>interact</a:t>
            </a:r>
            <a:r>
              <a:rPr lang="cs-CZ" dirty="0"/>
              <a:t>	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376932"/>
              </p:ext>
            </p:extLst>
          </p:nvPr>
        </p:nvGraphicFramePr>
        <p:xfrm>
          <a:off x="137563" y="1929693"/>
          <a:ext cx="8844596" cy="4829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293"/>
                <a:gridCol w="6093303"/>
              </a:tblGrid>
              <a:tr h="380539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Impact</a:t>
                      </a:r>
                      <a:r>
                        <a:rPr lang="cs-CZ" dirty="0" smtClean="0"/>
                        <a:t> on NPO</a:t>
                      </a:r>
                      <a:endParaRPr lang="cs-CZ" dirty="0"/>
                    </a:p>
                  </a:txBody>
                  <a:tcPr/>
                </a:tc>
              </a:tr>
              <a:tr h="111656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Government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funding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for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nonprofits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Affecting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need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for</a:t>
                      </a:r>
                      <a:r>
                        <a:rPr lang="cs-CZ" dirty="0" smtClean="0"/>
                        <a:t> NPO </a:t>
                      </a:r>
                      <a:r>
                        <a:rPr lang="cs-CZ" dirty="0" err="1" smtClean="0"/>
                        <a:t>service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indirect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Determining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resources</a:t>
                      </a:r>
                      <a:r>
                        <a:rPr lang="cs-CZ" dirty="0" smtClean="0"/>
                        <a:t> NPO </a:t>
                      </a:r>
                      <a:r>
                        <a:rPr lang="cs-CZ" dirty="0" err="1" smtClean="0"/>
                        <a:t>have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available</a:t>
                      </a:r>
                      <a:r>
                        <a:rPr lang="cs-CZ" dirty="0" smtClean="0"/>
                        <a:t> to </a:t>
                      </a:r>
                      <a:r>
                        <a:rPr lang="cs-CZ" dirty="0" err="1" smtClean="0"/>
                        <a:t>help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meet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resulting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needs</a:t>
                      </a:r>
                      <a:r>
                        <a:rPr lang="cs-CZ" dirty="0" smtClean="0"/>
                        <a:t> (direct)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60122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Government</a:t>
                      </a:r>
                      <a:r>
                        <a:rPr lang="cs-CZ" dirty="0" smtClean="0"/>
                        <a:t> tax </a:t>
                      </a:r>
                      <a:r>
                        <a:rPr lang="cs-CZ" dirty="0" err="1" smtClean="0"/>
                        <a:t>policy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towards</a:t>
                      </a:r>
                      <a:r>
                        <a:rPr lang="cs-CZ" dirty="0" smtClean="0"/>
                        <a:t> NPO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Exempt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from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taxation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or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lower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taxes</a:t>
                      </a:r>
                      <a:r>
                        <a:rPr lang="cs-CZ" dirty="0" smtClean="0"/>
                        <a:t>, but </a:t>
                      </a:r>
                      <a:r>
                        <a:rPr lang="cs-CZ" dirty="0" err="1" smtClean="0"/>
                        <a:t>may</a:t>
                      </a:r>
                      <a:r>
                        <a:rPr lang="cs-CZ" dirty="0" smtClean="0"/>
                        <a:t> vary</a:t>
                      </a:r>
                      <a:endParaRPr lang="cs-CZ" dirty="0"/>
                    </a:p>
                  </a:txBody>
                  <a:tcPr/>
                </a:tc>
              </a:tr>
              <a:tr h="60122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Gov´t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regulation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NPO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Gov´t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affect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which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err="1" smtClean="0"/>
                        <a:t>types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org</a:t>
                      </a:r>
                      <a:r>
                        <a:rPr lang="cs-CZ" dirty="0" smtClean="0"/>
                        <a:t>. Are </a:t>
                      </a:r>
                      <a:r>
                        <a:rPr lang="cs-CZ" dirty="0" err="1" smtClean="0"/>
                        <a:t>eligible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for</a:t>
                      </a:r>
                      <a:r>
                        <a:rPr lang="cs-CZ" dirty="0" smtClean="0"/>
                        <a:t> tax </a:t>
                      </a:r>
                      <a:r>
                        <a:rPr lang="cs-CZ" dirty="0" err="1" smtClean="0"/>
                        <a:t>exempt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procedure</a:t>
                      </a:r>
                      <a:r>
                        <a:rPr lang="cs-CZ" dirty="0" smtClean="0"/>
                        <a:t> to </a:t>
                      </a:r>
                      <a:r>
                        <a:rPr lang="cs-CZ" dirty="0" err="1" smtClean="0"/>
                        <a:t>gain</a:t>
                      </a:r>
                      <a:r>
                        <a:rPr lang="cs-CZ" dirty="0" smtClean="0"/>
                        <a:t> such status, </a:t>
                      </a:r>
                      <a:r>
                        <a:rPr lang="cs-CZ" dirty="0" err="1" smtClean="0"/>
                        <a:t>etc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</a:tr>
              <a:tr h="198016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Substantive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gov´t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policy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Involvement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NPO in </a:t>
                      </a:r>
                      <a:r>
                        <a:rPr lang="cs-CZ" dirty="0" err="1" smtClean="0"/>
                        <a:t>policy-making</a:t>
                      </a:r>
                      <a:endParaRPr lang="cs-CZ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Policy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advocacy</a:t>
                      </a:r>
                      <a:r>
                        <a:rPr lang="cs-CZ" dirty="0" smtClean="0"/>
                        <a:t>: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err="1" smtClean="0"/>
                        <a:t>one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principal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functions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NP </a:t>
                      </a:r>
                      <a:r>
                        <a:rPr lang="cs-CZ" dirty="0" err="1" smtClean="0"/>
                        <a:t>sector</a:t>
                      </a:r>
                      <a:r>
                        <a:rPr lang="cs-CZ" dirty="0" smtClean="0"/>
                        <a:t>, major </a:t>
                      </a:r>
                      <a:r>
                        <a:rPr lang="cs-CZ" dirty="0" err="1" smtClean="0"/>
                        <a:t>contribution</a:t>
                      </a:r>
                      <a:r>
                        <a:rPr lang="cs-CZ" dirty="0" smtClean="0"/>
                        <a:t> to society,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err="1" smtClean="0"/>
                        <a:t>Promoting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common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good</a:t>
                      </a:r>
                      <a:endParaRPr lang="cs-CZ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Pressuring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gov´t</a:t>
                      </a:r>
                      <a:r>
                        <a:rPr lang="cs-CZ" dirty="0" smtClean="0"/>
                        <a:t> to </a:t>
                      </a:r>
                      <a:r>
                        <a:rPr lang="cs-CZ" dirty="0" err="1" smtClean="0"/>
                        <a:t>respond</a:t>
                      </a:r>
                      <a:r>
                        <a:rPr lang="cs-CZ" dirty="0" smtClean="0"/>
                        <a:t> to </a:t>
                      </a:r>
                      <a:r>
                        <a:rPr lang="cs-CZ" dirty="0" err="1" smtClean="0"/>
                        <a:t>disadvantaged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groups</a:t>
                      </a:r>
                      <a:endParaRPr lang="cs-CZ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Regulatory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developoments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complicate</a:t>
                      </a:r>
                      <a:r>
                        <a:rPr lang="cs-CZ" dirty="0" smtClean="0"/>
                        <a:t> NPO </a:t>
                      </a:r>
                      <a:r>
                        <a:rPr lang="cs-CZ" dirty="0" err="1" smtClean="0"/>
                        <a:t>involvement</a:t>
                      </a:r>
                      <a:r>
                        <a:rPr lang="cs-CZ" dirty="0" smtClean="0"/>
                        <a:t> in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policy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arena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37563" y="1249381"/>
            <a:ext cx="8779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arenas</a:t>
            </a:r>
            <a:r>
              <a:rPr lang="cs-CZ" dirty="0"/>
              <a:t> = </a:t>
            </a:r>
            <a:r>
              <a:rPr lang="cs-CZ" dirty="0" err="1"/>
              <a:t>gov´t</a:t>
            </a:r>
            <a:r>
              <a:rPr lang="cs-CZ" dirty="0"/>
              <a:t> and </a:t>
            </a:r>
            <a:r>
              <a:rPr lang="cs-CZ" dirty="0" err="1"/>
              <a:t>nonprofit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odds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, </a:t>
            </a:r>
            <a:r>
              <a:rPr lang="cs-CZ" dirty="0" smtClean="0"/>
              <a:t>but </a:t>
            </a:r>
            <a:r>
              <a:rPr lang="cs-CZ" dirty="0" err="1" smtClean="0"/>
              <a:t>cooperate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Planned</a:t>
            </a:r>
            <a:r>
              <a:rPr lang="cs-CZ" dirty="0" smtClean="0"/>
              <a:t> </a:t>
            </a:r>
            <a:r>
              <a:rPr lang="cs-CZ" dirty="0" err="1"/>
              <a:t>parenthood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9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funding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nonprofits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trends</a:t>
            </a:r>
            <a:r>
              <a:rPr lang="cs-CZ" dirty="0" smtClean="0"/>
              <a:t>: </a:t>
            </a:r>
            <a:r>
              <a:rPr lang="cs-CZ" dirty="0" err="1" smtClean="0"/>
              <a:t>retrenchment</a:t>
            </a:r>
            <a:r>
              <a:rPr lang="cs-CZ" dirty="0" smtClean="0"/>
              <a:t>, </a:t>
            </a:r>
            <a:r>
              <a:rPr lang="cs-CZ" dirty="0" err="1" smtClean="0"/>
              <a:t>shifts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endParaRPr lang="cs-CZ" dirty="0" smtClean="0"/>
          </a:p>
          <a:p>
            <a:pPr lvl="1"/>
            <a:r>
              <a:rPr lang="cs-CZ" dirty="0" err="1" smtClean="0"/>
              <a:t>Retrenchement</a:t>
            </a:r>
            <a:endParaRPr lang="cs-CZ" dirty="0" smtClean="0"/>
          </a:p>
          <a:p>
            <a:pPr lvl="2"/>
            <a:r>
              <a:rPr lang="cs-CZ" dirty="0"/>
              <a:t>Reagan – </a:t>
            </a:r>
            <a:r>
              <a:rPr lang="cs-CZ" dirty="0" err="1"/>
              <a:t>reversal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support, „to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gov´t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´, </a:t>
            </a:r>
            <a:r>
              <a:rPr lang="cs-CZ" dirty="0" err="1"/>
              <a:t>signif</a:t>
            </a:r>
            <a:r>
              <a:rPr lang="cs-CZ" dirty="0"/>
              <a:t> </a:t>
            </a:r>
            <a:r>
              <a:rPr lang="cs-CZ" dirty="0" err="1"/>
              <a:t>decline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gov´t</a:t>
            </a:r>
            <a:r>
              <a:rPr lang="cs-CZ" dirty="0"/>
              <a:t> support to NPO in </a:t>
            </a:r>
            <a:r>
              <a:rPr lang="cs-CZ" dirty="0" err="1"/>
              <a:t>the</a:t>
            </a:r>
            <a:r>
              <a:rPr lang="cs-CZ" dirty="0"/>
              <a:t> early 1980s</a:t>
            </a:r>
          </a:p>
          <a:p>
            <a:pPr lvl="2"/>
            <a:r>
              <a:rPr lang="cs-CZ" dirty="0"/>
              <a:t>Bush –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 smtClean="0"/>
              <a:t>cuts</a:t>
            </a:r>
            <a:endParaRPr lang="cs-CZ" dirty="0" smtClean="0"/>
          </a:p>
          <a:p>
            <a:pPr lvl="1"/>
            <a:r>
              <a:rPr lang="cs-CZ" dirty="0" err="1" smtClean="0"/>
              <a:t>Shifts</a:t>
            </a:r>
            <a:r>
              <a:rPr lang="cs-CZ" dirty="0" smtClean="0"/>
              <a:t> to </a:t>
            </a:r>
            <a:r>
              <a:rPr lang="cs-CZ" dirty="0" err="1" smtClean="0"/>
              <a:t>consumer-side</a:t>
            </a:r>
            <a:r>
              <a:rPr lang="cs-CZ" dirty="0" smtClean="0"/>
              <a:t> </a:t>
            </a:r>
            <a:r>
              <a:rPr lang="cs-CZ" dirty="0" err="1" smtClean="0"/>
              <a:t>subsidies</a:t>
            </a:r>
            <a:r>
              <a:rPr lang="cs-CZ" dirty="0" smtClean="0"/>
              <a:t>: </a:t>
            </a:r>
          </a:p>
          <a:p>
            <a:pPr lvl="2"/>
            <a:r>
              <a:rPr lang="cs-CZ" dirty="0" err="1" smtClean="0"/>
              <a:t>Discretionary</a:t>
            </a:r>
            <a:r>
              <a:rPr lang="cs-CZ" dirty="0" smtClean="0"/>
              <a:t> </a:t>
            </a:r>
            <a:r>
              <a:rPr lang="cs-CZ" dirty="0" err="1"/>
              <a:t>programs</a:t>
            </a:r>
            <a:r>
              <a:rPr lang="cs-CZ" dirty="0"/>
              <a:t> – </a:t>
            </a:r>
            <a:r>
              <a:rPr lang="cs-CZ" dirty="0" err="1"/>
              <a:t>absorbed</a:t>
            </a:r>
            <a:r>
              <a:rPr lang="cs-CZ" dirty="0"/>
              <a:t> </a:t>
            </a:r>
            <a:r>
              <a:rPr lang="cs-CZ" dirty="0" err="1"/>
              <a:t>cuts</a:t>
            </a:r>
            <a:r>
              <a:rPr lang="cs-CZ" dirty="0"/>
              <a:t> – </a:t>
            </a:r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producer-side</a:t>
            </a:r>
            <a:r>
              <a:rPr lang="cs-CZ" dirty="0"/>
              <a:t> </a:t>
            </a:r>
            <a:r>
              <a:rPr lang="cs-CZ" dirty="0" err="1"/>
              <a:t>subsidies</a:t>
            </a:r>
            <a:r>
              <a:rPr lang="cs-CZ" dirty="0"/>
              <a:t> (</a:t>
            </a:r>
            <a:r>
              <a:rPr lang="cs-CZ" dirty="0" err="1"/>
              <a:t>benefits</a:t>
            </a:r>
            <a:r>
              <a:rPr lang="cs-CZ" dirty="0"/>
              <a:t> </a:t>
            </a:r>
            <a:r>
              <a:rPr lang="cs-CZ" dirty="0" err="1"/>
              <a:t>delivered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grants</a:t>
            </a:r>
            <a:r>
              <a:rPr lang="cs-CZ" dirty="0"/>
              <a:t> and </a:t>
            </a:r>
            <a:r>
              <a:rPr lang="cs-CZ" dirty="0" err="1"/>
              <a:t>contracts</a:t>
            </a:r>
            <a:r>
              <a:rPr lang="cs-CZ" dirty="0"/>
              <a:t> to </a:t>
            </a:r>
            <a:r>
              <a:rPr lang="cs-CZ" dirty="0" err="1"/>
              <a:t>providers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) – </a:t>
            </a:r>
            <a:r>
              <a:rPr lang="cs-CZ" dirty="0" err="1"/>
              <a:t>then</a:t>
            </a:r>
            <a:r>
              <a:rPr lang="cs-CZ" dirty="0"/>
              <a:t> shift to </a:t>
            </a:r>
            <a:r>
              <a:rPr lang="cs-CZ" dirty="0" err="1"/>
              <a:t>consumer-side</a:t>
            </a:r>
            <a:r>
              <a:rPr lang="cs-CZ" dirty="0"/>
              <a:t> </a:t>
            </a:r>
            <a:r>
              <a:rPr lang="cs-CZ" dirty="0" err="1"/>
              <a:t>subsidies</a:t>
            </a:r>
            <a:r>
              <a:rPr lang="cs-CZ" dirty="0"/>
              <a:t> (</a:t>
            </a:r>
            <a:r>
              <a:rPr lang="cs-CZ" dirty="0" err="1"/>
              <a:t>benefits</a:t>
            </a:r>
            <a:r>
              <a:rPr lang="cs-CZ" dirty="0"/>
              <a:t> </a:t>
            </a:r>
            <a:r>
              <a:rPr lang="cs-CZ" dirty="0" err="1"/>
              <a:t>delivered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vouchers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consumers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providers</a:t>
            </a:r>
            <a:r>
              <a:rPr lang="cs-CZ" dirty="0"/>
              <a:t>,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market) – </a:t>
            </a:r>
            <a:r>
              <a:rPr lang="cs-CZ" dirty="0" err="1"/>
              <a:t>leads</a:t>
            </a:r>
            <a:r>
              <a:rPr lang="cs-CZ" dirty="0"/>
              <a:t> to </a:t>
            </a:r>
            <a:r>
              <a:rPr lang="cs-CZ" dirty="0" err="1"/>
              <a:t>uncertainity</a:t>
            </a:r>
            <a:r>
              <a:rPr lang="cs-CZ" dirty="0"/>
              <a:t> in NPO </a:t>
            </a:r>
            <a:r>
              <a:rPr lang="cs-CZ" dirty="0" err="1" smtClean="0"/>
              <a:t>operations</a:t>
            </a:r>
            <a:endParaRPr lang="cs-CZ" dirty="0" smtClean="0"/>
          </a:p>
          <a:p>
            <a:pPr lvl="1"/>
            <a:r>
              <a:rPr lang="cs-CZ" dirty="0" err="1" smtClean="0"/>
              <a:t>Marketization</a:t>
            </a:r>
            <a:r>
              <a:rPr lang="cs-CZ" dirty="0" smtClean="0"/>
              <a:t> (</a:t>
            </a:r>
            <a:r>
              <a:rPr lang="cs-CZ" dirty="0" err="1" smtClean="0"/>
              <a:t>Pressures</a:t>
            </a:r>
            <a:r>
              <a:rPr lang="cs-CZ" dirty="0" smtClean="0"/>
              <a:t> </a:t>
            </a:r>
            <a:r>
              <a:rPr lang="cs-CZ" dirty="0"/>
              <a:t>to market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757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1832</Words>
  <Application>Microsoft Macintosh PowerPoint</Application>
  <PresentationFormat>On-screen Show (4:3)</PresentationFormat>
  <Paragraphs>225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Government, Advocacy and Civil Society: the Government-Nonprofit Partnership </vt:lpstr>
      <vt:lpstr>Content</vt:lpstr>
      <vt:lpstr>Nonprofit organizations purpose</vt:lpstr>
      <vt:lpstr>Why do NPOs exist?</vt:lpstr>
      <vt:lpstr>What are the roles?</vt:lpstr>
      <vt:lpstr>NPO-gov’t relations I</vt:lpstr>
      <vt:lpstr>NPO-gov’t relations II</vt:lpstr>
      <vt:lpstr>Where gov´t and NPO interact </vt:lpstr>
      <vt:lpstr>Government funding for nonprofits</vt:lpstr>
      <vt:lpstr>Government regulation of NPO</vt:lpstr>
      <vt:lpstr>What is the character of relationship?</vt:lpstr>
      <vt:lpstr>A triangular model</vt:lpstr>
      <vt:lpstr>Four Cs model of government–nonprofit relations  </vt:lpstr>
      <vt:lpstr>Social movement theory argument</vt:lpstr>
      <vt:lpstr>SMOs and government</vt:lpstr>
      <vt:lpstr>Civic participation and advocacy</vt:lpstr>
      <vt:lpstr>Civic participation</vt:lpstr>
      <vt:lpstr>Advocacy</vt:lpstr>
      <vt:lpstr>Reasons to advocate</vt:lpstr>
      <vt:lpstr>Targets of advocacy activities</vt:lpstr>
      <vt:lpstr>What affects advocacy</vt:lpstr>
      <vt:lpstr>Nonprofit responses </vt:lpstr>
      <vt:lpstr>Forms: How to advocate? </vt:lpstr>
      <vt:lpstr>How to advocate? Tweeting social change</vt:lpstr>
      <vt:lpstr>PowerPoint Presentation</vt:lpstr>
      <vt:lpstr>PowerPoint Presentation</vt:lpstr>
      <vt:lpstr>Keeping the flame alive</vt:lpstr>
      <vt:lpstr>Public Funding and Its Impact on Nonprofit Advocacy</vt:lpstr>
      <vt:lpstr>So does it affect…?</vt:lpstr>
      <vt:lpstr>Successful advocacy campaigns?</vt:lpstr>
      <vt:lpstr>Campaigns during migration crisis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</dc:creator>
  <cp:lastModifiedBy>Alena</cp:lastModifiedBy>
  <cp:revision>293</cp:revision>
  <dcterms:created xsi:type="dcterms:W3CDTF">2017-11-22T17:31:55Z</dcterms:created>
  <dcterms:modified xsi:type="dcterms:W3CDTF">2017-11-29T23:54:15Z</dcterms:modified>
</cp:coreProperties>
</file>