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86D61-374D-4936-A2BE-A6AA125E82AC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244B5-3224-4C21-90C6-DF88BB069B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57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37D7-1111-4BDC-B999-38E1AD226DBD}" type="datetime1">
              <a:rPr lang="cs-CZ" smtClean="0"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7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176C-729D-4605-A599-5CF8832C5E41}" type="datetime1">
              <a:rPr lang="cs-CZ" smtClean="0"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09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D78-85F0-49A1-AC29-4B3C1B208EB6}" type="datetime1">
              <a:rPr lang="cs-CZ" smtClean="0"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6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C2BDA-5ABC-43A2-B09D-FF1D022494DD}" type="datetime1">
              <a:rPr lang="cs-CZ" smtClean="0"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46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59D6-E825-4CC4-A93A-1EADDABD078C}" type="datetime1">
              <a:rPr lang="cs-CZ" smtClean="0"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227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2912-67CA-40DE-B108-574725A58BD3}" type="datetime1">
              <a:rPr lang="cs-CZ" smtClean="0"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69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8C09-D049-484C-B792-8CDE8B3E4272}" type="datetime1">
              <a:rPr lang="cs-CZ" smtClean="0"/>
              <a:t>04.10.2017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1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5474-14C5-489F-84B1-762813867381}" type="datetime1">
              <a:rPr lang="cs-CZ" smtClean="0"/>
              <a:t>04.10.2017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139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68DA-3821-478E-808C-EE330F692B2A}" type="datetime1">
              <a:rPr lang="cs-CZ" smtClean="0"/>
              <a:t>04.10.2017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3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7E0D-D68A-4DDB-9D44-359C6E4C303E}" type="datetime1">
              <a:rPr lang="cs-CZ" smtClean="0"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17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5CB6C-86E2-41ED-BF8C-ADB50CBBAC74}" type="datetime1">
              <a:rPr lang="cs-CZ" smtClean="0"/>
              <a:t>04.10.2017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81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5111C-AF52-4931-8F73-3833CB617607}" type="datetime1">
              <a:rPr lang="cs-CZ" smtClean="0"/>
              <a:t>04.10.2017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62224-4477-4E4D-83E1-69E0E2E011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70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Náklady a výnosy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4.10.2017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82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Nákladová stránka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 členění nákladů existuje poměrně členitá terminologie. </a:t>
            </a:r>
            <a:endParaRPr lang="cs-CZ" dirty="0" smtClean="0"/>
          </a:p>
          <a:p>
            <a:r>
              <a:rPr lang="cs-CZ" dirty="0"/>
              <a:t>Účelem je především pochopit význam členění, tj. </a:t>
            </a:r>
          </a:p>
          <a:p>
            <a:pPr lvl="1"/>
            <a:r>
              <a:rPr lang="cs-CZ" dirty="0"/>
              <a:t>jak se v organizaci chovají, </a:t>
            </a:r>
          </a:p>
          <a:p>
            <a:pPr lvl="1"/>
            <a:r>
              <a:rPr lang="cs-CZ" dirty="0"/>
              <a:t>jaké jsou zákonitosti jejich vývoje, </a:t>
            </a:r>
          </a:p>
          <a:p>
            <a:pPr lvl="1"/>
            <a:r>
              <a:rPr lang="cs-CZ" dirty="0"/>
              <a:t>jak je vyhodnocovat, </a:t>
            </a:r>
          </a:p>
          <a:p>
            <a:pPr lvl="1"/>
            <a:r>
              <a:rPr lang="cs-CZ" dirty="0"/>
              <a:t>jak o nich rozhodovat a </a:t>
            </a:r>
          </a:p>
          <a:p>
            <a:pPr lvl="1"/>
            <a:r>
              <a:rPr lang="cs-CZ" dirty="0"/>
              <a:t>jak je řídit.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Možná hlediska třídění nákladů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Dle finančního účetnictví, tj. dle </a:t>
            </a:r>
            <a:r>
              <a:rPr lang="cs-CZ" b="1" dirty="0"/>
              <a:t>druhu</a:t>
            </a:r>
            <a:r>
              <a:rPr lang="cs-CZ" dirty="0"/>
              <a:t> (prvotní, externí)</a:t>
            </a:r>
          </a:p>
          <a:p>
            <a:pPr lvl="0"/>
            <a:r>
              <a:rPr lang="cs-CZ" dirty="0"/>
              <a:t>Dle </a:t>
            </a:r>
            <a:r>
              <a:rPr lang="cs-CZ" b="1" dirty="0"/>
              <a:t>účelu</a:t>
            </a:r>
            <a:r>
              <a:rPr lang="cs-CZ" dirty="0"/>
              <a:t> vynaložení, tj. dle vztahu mezi vynaloženými náklady k výkonům</a:t>
            </a:r>
          </a:p>
          <a:p>
            <a:pPr lvl="0"/>
            <a:r>
              <a:rPr lang="cs-CZ" dirty="0"/>
              <a:t>Dle odpovědnosti, tj. dle </a:t>
            </a:r>
            <a:r>
              <a:rPr lang="cs-CZ" b="1" dirty="0"/>
              <a:t>místa vzniku</a:t>
            </a:r>
            <a:r>
              <a:rPr lang="cs-CZ" dirty="0"/>
              <a:t> (střediska), (druhotné, interní)</a:t>
            </a:r>
          </a:p>
          <a:p>
            <a:pPr lvl="0"/>
            <a:r>
              <a:rPr lang="cs-CZ" dirty="0"/>
              <a:t>Dle </a:t>
            </a:r>
            <a:r>
              <a:rPr lang="cs-CZ" b="1" dirty="0"/>
              <a:t>objemu výroby</a:t>
            </a:r>
            <a:r>
              <a:rPr lang="cs-CZ" dirty="0"/>
              <a:t> (fixní = stálé a variabilní = proměnlivé)</a:t>
            </a:r>
          </a:p>
          <a:p>
            <a:pPr lvl="0"/>
            <a:r>
              <a:rPr lang="cs-CZ" dirty="0"/>
              <a:t>Dle </a:t>
            </a:r>
            <a:r>
              <a:rPr lang="cs-CZ" b="1" dirty="0"/>
              <a:t>rozhodování</a:t>
            </a:r>
            <a:r>
              <a:rPr lang="cs-CZ" dirty="0"/>
              <a:t> (oportunitní)</a:t>
            </a:r>
          </a:p>
          <a:p>
            <a:pPr lvl="0"/>
            <a:r>
              <a:rPr lang="cs-CZ" dirty="0"/>
              <a:t>Dle </a:t>
            </a:r>
            <a:r>
              <a:rPr lang="cs-CZ" b="1" dirty="0"/>
              <a:t>kalkulace</a:t>
            </a:r>
            <a:r>
              <a:rPr lang="cs-CZ" dirty="0"/>
              <a:t> (jednicové = přímé a režijní = nepřímé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81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 nákladů projektu: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716968"/>
              </p:ext>
            </p:extLst>
          </p:nvPr>
        </p:nvGraphicFramePr>
        <p:xfrm>
          <a:off x="1547664" y="1700806"/>
          <a:ext cx="6381194" cy="3960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49450"/>
                <a:gridCol w="2805430"/>
                <a:gridCol w="1626314"/>
              </a:tblGrid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druh nákladu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jednotlivá položka a komentář výpočtu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Kč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osobní náklady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jedná se o hrubé mzdy včetně pojištění; popis úvazku, formy vztahu aj.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materiálové náklady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kancelářské potřeby, drobný majetek, občerstvení ….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nemateriálové náklady (služby)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nájemné, telefon, reklama, honoráře …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režijní náklady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organizace, který se bere za svoji správu, stanoveno dle klíče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6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Celkem: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40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zdroje = výnosy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cs-CZ" b="1" dirty="0"/>
              <a:t>veřejné prostředky </a:t>
            </a:r>
            <a:r>
              <a:rPr lang="cs-CZ" dirty="0"/>
              <a:t>– dotace, např. dotace z příslušného ministerstva, dotace z rozpočtu kraje, obce ..</a:t>
            </a:r>
          </a:p>
          <a:p>
            <a:pPr lvl="1"/>
            <a:r>
              <a:rPr lang="cs-CZ" b="1" dirty="0"/>
              <a:t>soukromé prostředky </a:t>
            </a:r>
            <a:r>
              <a:rPr lang="cs-CZ" dirty="0"/>
              <a:t>– prostředky od soukromých právnických nebo fyzických osob, které se získají prostřednictví darovací smlouvy; řadíme sem i prostředky získané od nadací nebo nadačních fondů</a:t>
            </a:r>
          </a:p>
          <a:p>
            <a:pPr lvl="1"/>
            <a:r>
              <a:rPr lang="cs-CZ" b="1" dirty="0"/>
              <a:t>vlastní prostředky </a:t>
            </a:r>
            <a:r>
              <a:rPr lang="cs-CZ" dirty="0"/>
              <a:t>– prostředky, které si organizace může obstarat tím, že např. na akci vybírá poplatek, vstupné nebo uskutečňuje pro někoho reklamu.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03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jak hledat?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Žádost</a:t>
            </a:r>
          </a:p>
          <a:p>
            <a:pPr lvl="1"/>
            <a:r>
              <a:rPr lang="cs-CZ" dirty="0" smtClean="0"/>
              <a:t>Standardizované</a:t>
            </a:r>
          </a:p>
          <a:p>
            <a:pPr lvl="1"/>
            <a:r>
              <a:rPr lang="cs-CZ" dirty="0" smtClean="0"/>
              <a:t>Volné</a:t>
            </a:r>
          </a:p>
          <a:p>
            <a:r>
              <a:rPr lang="cs-CZ" dirty="0" smtClean="0"/>
              <a:t>Smlouva</a:t>
            </a:r>
          </a:p>
          <a:p>
            <a:r>
              <a:rPr lang="cs-CZ" dirty="0" smtClean="0"/>
              <a:t>Vyúčtování</a:t>
            </a:r>
          </a:p>
          <a:p>
            <a:endParaRPr lang="cs-CZ" dirty="0"/>
          </a:p>
          <a:p>
            <a:r>
              <a:rPr lang="cs-CZ" dirty="0" smtClean="0"/>
              <a:t>Zdrojový rozpočet – viz </a:t>
            </a:r>
            <a:r>
              <a:rPr lang="cs-CZ" smtClean="0"/>
              <a:t>předchozí přednáška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62224-4477-4E4D-83E1-69E0E2E0116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58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205</Words>
  <Application>Microsoft Office PowerPoint</Application>
  <PresentationFormat>Předvádění na obrazovce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Náklady a výnosy</vt:lpstr>
      <vt:lpstr>Nákladová stránka rozpočtu</vt:lpstr>
      <vt:lpstr>Možná hlediska třídění nákladů:</vt:lpstr>
      <vt:lpstr>Tabulka nákladů projektu:</vt:lpstr>
      <vt:lpstr>Finanční zdroje = výnosy</vt:lpstr>
      <vt:lpstr>Kde jak hledat?</vt:lpstr>
    </vt:vector>
  </TitlesOfParts>
  <Company>Trialog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Náklady a výnosy</dc:title>
  <dc:creator>HJurajdova</dc:creator>
  <cp:lastModifiedBy>HJurajdova</cp:lastModifiedBy>
  <cp:revision>6</cp:revision>
  <dcterms:created xsi:type="dcterms:W3CDTF">2017-10-04T05:59:38Z</dcterms:created>
  <dcterms:modified xsi:type="dcterms:W3CDTF">2017-10-04T06:09:26Z</dcterms:modified>
</cp:coreProperties>
</file>