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7"/>
  </p:notesMasterIdLst>
  <p:handoutMasterIdLst>
    <p:handoutMasterId r:id="rId18"/>
  </p:handoutMasterIdLst>
  <p:sldIdLst>
    <p:sldId id="278" r:id="rId2"/>
    <p:sldId id="277" r:id="rId3"/>
    <p:sldId id="279" r:id="rId4"/>
    <p:sldId id="280" r:id="rId5"/>
    <p:sldId id="281" r:id="rId6"/>
    <p:sldId id="282" r:id="rId7"/>
    <p:sldId id="29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3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11" autoAdjust="0"/>
  </p:normalViewPr>
  <p:slideViewPr>
    <p:cSldViewPr snapToGrid="0">
      <p:cViewPr varScale="1">
        <p:scale>
          <a:sx n="74" d="100"/>
          <a:sy n="74" d="100"/>
        </p:scale>
        <p:origin x="-1236" y="-9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Kliknutím lze upravit styl.</a:t>
            </a:r>
            <a:endParaRPr lang="cs-CZ" altLang="cs-CZ" noProof="0" dirty="0" smtClean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9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6.bin"/><Relationship Id="rId10" Type="http://schemas.openxmlformats.org/officeDocument/2006/relationships/image" Target="../media/image11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8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Současná a budoucí hodnota anuity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b="1" dirty="0" smtClean="0"/>
              <a:t>Anuita</a:t>
            </a:r>
            <a:r>
              <a:rPr lang="cs-CZ" sz="2000" dirty="0" smtClean="0"/>
              <a:t> – konstantní platba po smluvené období. Obvykle se jedná o pravidelnou splátku úvěru nebo pravidelnou úložku na spoření.</a:t>
            </a:r>
          </a:p>
          <a:p>
            <a:r>
              <a:rPr lang="cs-CZ" sz="2000" b="1" dirty="0" smtClean="0"/>
              <a:t>Předlhůtní anuita</a:t>
            </a:r>
          </a:p>
          <a:p>
            <a:r>
              <a:rPr lang="cs-CZ" sz="2000" b="1" dirty="0" smtClean="0"/>
              <a:t>Polhůtní anuita</a:t>
            </a:r>
            <a:endParaRPr lang="cs-CZ" sz="2000" b="1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48141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9079" y="873291"/>
            <a:ext cx="8086635" cy="647700"/>
          </a:xfrm>
        </p:spPr>
        <p:txBody>
          <a:bodyPr/>
          <a:lstStyle/>
          <a:p>
            <a:r>
              <a:rPr lang="cs-CZ" dirty="0" smtClean="0"/>
              <a:t>Umořování dluhu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000" dirty="0" smtClean="0"/>
              <a:t>Princip</a:t>
            </a:r>
          </a:p>
          <a:p>
            <a:pPr lvl="1" algn="just"/>
            <a:r>
              <a:rPr lang="cs-CZ" altLang="cs-CZ" sz="2000" dirty="0" smtClean="0"/>
              <a:t>Proces splácení úvěru dlužníkem věřiteli podle předem sjednaného umořovacího plánu.</a:t>
            </a:r>
          </a:p>
          <a:p>
            <a:r>
              <a:rPr lang="cs-CZ" altLang="cs-CZ" sz="2000" dirty="0" smtClean="0"/>
              <a:t>Pojmy:</a:t>
            </a:r>
          </a:p>
          <a:p>
            <a:pPr lvl="1"/>
            <a:r>
              <a:rPr lang="cs-CZ" altLang="cs-CZ" sz="2000" dirty="0" smtClean="0"/>
              <a:t>Úmor</a:t>
            </a:r>
          </a:p>
          <a:p>
            <a:pPr lvl="1"/>
            <a:r>
              <a:rPr lang="cs-CZ" altLang="cs-CZ" sz="2000" dirty="0" smtClean="0"/>
              <a:t>Úrok</a:t>
            </a:r>
          </a:p>
          <a:p>
            <a:pPr lvl="1"/>
            <a:r>
              <a:rPr lang="cs-CZ" altLang="cs-CZ" sz="2000" dirty="0" smtClean="0"/>
              <a:t>Anuita (splátka)</a:t>
            </a:r>
          </a:p>
          <a:p>
            <a:r>
              <a:rPr lang="cs-CZ" altLang="cs-CZ" sz="2000" dirty="0" smtClean="0"/>
              <a:t>Formy</a:t>
            </a:r>
          </a:p>
          <a:p>
            <a:pPr lvl="1"/>
            <a:r>
              <a:rPr lang="cs-CZ" altLang="cs-CZ" sz="2000" dirty="0" smtClean="0"/>
              <a:t>Umořování dluhu nestejnými splátkami</a:t>
            </a:r>
          </a:p>
          <a:p>
            <a:pPr lvl="1"/>
            <a:r>
              <a:rPr lang="cs-CZ" altLang="cs-CZ" sz="2000" dirty="0" smtClean="0"/>
              <a:t>Umořování dluhu stejnými splátkami (typické)</a:t>
            </a:r>
          </a:p>
        </p:txBody>
      </p:sp>
    </p:spTree>
    <p:extLst>
      <p:ext uri="{BB962C8B-B14F-4D97-AF65-F5344CB8AC3E}">
        <p14:creationId xmlns:p14="http://schemas.microsoft.com/office/powerpoint/2010/main" val="1841158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509589" y="915332"/>
            <a:ext cx="8086635" cy="647700"/>
          </a:xfrm>
        </p:spPr>
        <p:txBody>
          <a:bodyPr/>
          <a:lstStyle/>
          <a:p>
            <a:pPr marL="342900" indent="-342900"/>
            <a:r>
              <a:rPr lang="cs-CZ" altLang="cs-CZ" dirty="0" smtClean="0"/>
              <a:t>Umořování dluhu nestejnými splátkami - příklad</a:t>
            </a:r>
            <a:br>
              <a:rPr lang="cs-CZ" altLang="cs-CZ" dirty="0" smtClean="0"/>
            </a:br>
            <a:endParaRPr lang="cs-CZ" altLang="cs-CZ" dirty="0" smtClean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7691" y="1313465"/>
            <a:ext cx="7841812" cy="1191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05199" y="2543503"/>
            <a:ext cx="5421117" cy="32743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ovéPole 5"/>
          <p:cNvSpPr txBox="1">
            <a:spLocks noChangeArrowheads="1"/>
          </p:cNvSpPr>
          <p:nvPr/>
        </p:nvSpPr>
        <p:spPr bwMode="auto">
          <a:xfrm>
            <a:off x="653229" y="5837730"/>
            <a:ext cx="74168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cs-CZ" sz="1500" dirty="0"/>
              <a:t>Zdroj: František ČÁMSKÝ, Finanční matematika (DSO), Brno, MU, 2005</a:t>
            </a:r>
          </a:p>
        </p:txBody>
      </p:sp>
      <p:sp>
        <p:nvSpPr>
          <p:cNvPr id="10" name="TextovéPole 6"/>
          <p:cNvSpPr txBox="1">
            <a:spLocks noChangeArrowheads="1"/>
          </p:cNvSpPr>
          <p:nvPr/>
        </p:nvSpPr>
        <p:spPr bwMode="auto">
          <a:xfrm>
            <a:off x="663740" y="6285023"/>
            <a:ext cx="74168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cs-CZ" sz="1500" dirty="0"/>
              <a:t>Poznámka: </a:t>
            </a:r>
            <a:r>
              <a:rPr lang="cs-CZ" altLang="cs-CZ" sz="1500" dirty="0" smtClean="0"/>
              <a:t>Excel!!</a:t>
            </a:r>
            <a:endParaRPr lang="cs-CZ" altLang="cs-CZ" sz="1500" dirty="0"/>
          </a:p>
        </p:txBody>
      </p:sp>
    </p:spTree>
    <p:extLst>
      <p:ext uri="{BB962C8B-B14F-4D97-AF65-F5344CB8AC3E}">
        <p14:creationId xmlns:p14="http://schemas.microsoft.com/office/powerpoint/2010/main" val="128877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292772"/>
            <a:ext cx="8082321" cy="4839741"/>
          </a:xfrm>
        </p:spPr>
        <p:txBody>
          <a:bodyPr/>
          <a:lstStyle/>
          <a:p>
            <a:r>
              <a:rPr lang="cs-CZ" altLang="cs-CZ" sz="2000" dirty="0" smtClean="0"/>
              <a:t>Jak určit výši splátky?</a:t>
            </a:r>
          </a:p>
          <a:p>
            <a:pPr lvl="1"/>
            <a:r>
              <a:rPr lang="cs-CZ" altLang="cs-CZ" sz="2000" dirty="0" smtClean="0"/>
              <a:t>Vzorec pro výpočet důchodu – to již známe </a:t>
            </a:r>
            <a:r>
              <a:rPr lang="cs-CZ" altLang="cs-CZ" sz="2000" dirty="0" smtClean="0">
                <a:sym typeface="Wingdings" pitchFamily="2" charset="2"/>
              </a:rPr>
              <a:t></a:t>
            </a:r>
          </a:p>
          <a:p>
            <a:pPr lvl="1"/>
            <a:endParaRPr lang="cs-CZ" altLang="cs-CZ" sz="2000" dirty="0" smtClean="0"/>
          </a:p>
          <a:p>
            <a:pPr lvl="1"/>
            <a:endParaRPr lang="cs-CZ" altLang="cs-CZ" sz="2000" dirty="0" smtClean="0"/>
          </a:p>
          <a:p>
            <a:pPr lvl="1"/>
            <a:endParaRPr lang="cs-CZ" altLang="cs-CZ" sz="2000" dirty="0" smtClean="0"/>
          </a:p>
          <a:p>
            <a:pPr lvl="1"/>
            <a:endParaRPr lang="cs-CZ" altLang="cs-CZ" sz="2000" dirty="0" smtClean="0"/>
          </a:p>
          <a:p>
            <a:pPr lvl="1"/>
            <a:r>
              <a:rPr lang="cs-CZ" altLang="cs-CZ" sz="2000" dirty="0" smtClean="0"/>
              <a:t>Další postup? Obdobně jako v minulém příkladu.</a:t>
            </a:r>
          </a:p>
          <a:p>
            <a:pPr marL="1371600" lvl="2" indent="-457200">
              <a:buFont typeface="+mj-lt"/>
              <a:buAutoNum type="arabicPeriod"/>
            </a:pPr>
            <a:r>
              <a:rPr lang="cs-CZ" altLang="cs-CZ" sz="2000" dirty="0" smtClean="0"/>
              <a:t>Nejprve vyplníme splátky (jsou stejné).</a:t>
            </a:r>
          </a:p>
          <a:p>
            <a:pPr marL="1371600" lvl="2" indent="-457200">
              <a:buFont typeface="+mj-lt"/>
              <a:buAutoNum type="arabicPeriod"/>
            </a:pPr>
            <a:r>
              <a:rPr lang="cs-CZ" altLang="cs-CZ" sz="2000" dirty="0" smtClean="0"/>
              <a:t>Potom pro každé období spočítáme výši úroku ze stávající hodnoty dluhu.</a:t>
            </a:r>
          </a:p>
          <a:p>
            <a:pPr marL="1371600" lvl="2" indent="-457200">
              <a:buFont typeface="+mj-lt"/>
              <a:buAutoNum type="arabicPeriod"/>
            </a:pPr>
            <a:r>
              <a:rPr lang="cs-CZ" altLang="cs-CZ" sz="2000" dirty="0" smtClean="0"/>
              <a:t>Úmor potom získáme odečtením úroku od anuity.</a:t>
            </a:r>
          </a:p>
          <a:p>
            <a:pPr marL="1371600" lvl="2" indent="-457200">
              <a:buFont typeface="+mj-lt"/>
              <a:buAutoNum type="arabicPeriod"/>
            </a:pPr>
            <a:r>
              <a:rPr lang="cs-CZ" altLang="cs-CZ" sz="2000" dirty="0" smtClean="0"/>
              <a:t>„Novou“ výši stávajícího dluhu získáme odečtením úmoru od předchozího stavu dluhu.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499079" y="831249"/>
            <a:ext cx="8086635" cy="647700"/>
          </a:xfrm>
        </p:spPr>
        <p:txBody>
          <a:bodyPr/>
          <a:lstStyle/>
          <a:p>
            <a:pPr marL="342900" indent="-342900"/>
            <a:r>
              <a:rPr lang="cs-CZ" altLang="cs-CZ" dirty="0" smtClean="0"/>
              <a:t>Umořování dluhu stejnými splátkami</a:t>
            </a:r>
            <a:br>
              <a:rPr lang="cs-CZ" altLang="cs-CZ" dirty="0" smtClean="0"/>
            </a:br>
            <a:endParaRPr lang="cs-CZ" altLang="cs-CZ" dirty="0" smtClean="0"/>
          </a:p>
        </p:txBody>
      </p:sp>
      <p:graphicFrame>
        <p:nvGraphicFramePr>
          <p:cNvPr id="47108" name="Objekt 6"/>
          <p:cNvGraphicFramePr>
            <a:graphicFrameLocks noChangeAspect="1"/>
          </p:cNvGraphicFramePr>
          <p:nvPr/>
        </p:nvGraphicFramePr>
        <p:xfrm>
          <a:off x="1008775" y="2390283"/>
          <a:ext cx="3510674" cy="8394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2" name="Rovnice" r:id="rId3" imgW="1790700" imgH="431800" progId="Equation.3">
                  <p:embed/>
                </p:oleObj>
              </mc:Choice>
              <mc:Fallback>
                <p:oleObj name="Rovnice" r:id="rId3" imgW="17907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8775" y="2390283"/>
                        <a:ext cx="3510674" cy="8394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09" name="Objekt 7"/>
          <p:cNvGraphicFramePr>
            <a:graphicFrameLocks noChangeAspect="1"/>
          </p:cNvGraphicFramePr>
          <p:nvPr/>
        </p:nvGraphicFramePr>
        <p:xfrm>
          <a:off x="5626594" y="2297824"/>
          <a:ext cx="2876275" cy="918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3" name="Rovnice" r:id="rId5" imgW="1346200" imgH="431800" progId="Equation.3">
                  <p:embed/>
                </p:oleObj>
              </mc:Choice>
              <mc:Fallback>
                <p:oleObj name="Rovnice" r:id="rId5" imgW="13462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26594" y="2297824"/>
                        <a:ext cx="2876275" cy="918762"/>
                      </a:xfrm>
                      <a:prstGeom prst="rect">
                        <a:avLst/>
                      </a:prstGeom>
                      <a:noFill/>
                      <a:ln w="63500">
                        <a:solidFill>
                          <a:srgbClr val="00008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ovéPole 11"/>
          <p:cNvSpPr txBox="1"/>
          <p:nvPr/>
        </p:nvSpPr>
        <p:spPr>
          <a:xfrm>
            <a:off x="4635061" y="2417379"/>
            <a:ext cx="9354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latin typeface="Times New Roman"/>
                <a:cs typeface="Times New Roman"/>
              </a:rPr>
              <a:t>→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1308309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509589" y="820739"/>
            <a:ext cx="8086635" cy="647700"/>
          </a:xfrm>
        </p:spPr>
        <p:txBody>
          <a:bodyPr/>
          <a:lstStyle/>
          <a:p>
            <a:pPr marL="342900" indent="-342900"/>
            <a:r>
              <a:rPr lang="cs-CZ" altLang="cs-CZ" dirty="0" smtClean="0"/>
              <a:t>Umořování dluhu stejnými splátkami - příklad</a:t>
            </a:r>
            <a:br>
              <a:rPr lang="cs-CZ" altLang="cs-CZ" dirty="0" smtClean="0"/>
            </a:br>
            <a:endParaRPr lang="cs-CZ" altLang="cs-CZ" dirty="0" smtClean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1446" y="2039008"/>
            <a:ext cx="7927588" cy="3920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08219" y="1290309"/>
            <a:ext cx="8297863" cy="576262"/>
          </a:xfrm>
          <a:noFill/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21390" y="6079633"/>
            <a:ext cx="698500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2467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292499"/>
            <a:ext cx="8082321" cy="1114370"/>
          </a:xfrm>
        </p:spPr>
        <p:txBody>
          <a:bodyPr/>
          <a:lstStyle/>
          <a:p>
            <a:pPr marL="0" lvl="1" indent="0" algn="just">
              <a:buNone/>
            </a:pPr>
            <a:r>
              <a:rPr lang="cs-CZ" sz="2000" dirty="0" smtClean="0"/>
              <a:t>Úvěr 40 000 Kč má být umořen polhůtními ročními anuitami </a:t>
            </a:r>
            <a:br>
              <a:rPr lang="cs-CZ" sz="2000" dirty="0" smtClean="0"/>
            </a:br>
            <a:r>
              <a:rPr lang="cs-CZ" sz="2000" dirty="0" smtClean="0"/>
              <a:t>za šest let při fixní úrokové sazbě 5 % p. a. Určete výši anuity </a:t>
            </a:r>
            <a:br>
              <a:rPr lang="cs-CZ" sz="2000" dirty="0" smtClean="0"/>
            </a:br>
            <a:r>
              <a:rPr lang="cs-CZ" sz="2000" dirty="0" smtClean="0"/>
              <a:t>a sestavte umořovací plán.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530609" y="901424"/>
            <a:ext cx="8086635" cy="647700"/>
          </a:xfrm>
        </p:spPr>
        <p:txBody>
          <a:bodyPr/>
          <a:lstStyle/>
          <a:p>
            <a:pPr marL="342900" indent="-342900"/>
            <a:r>
              <a:rPr lang="cs-CZ" altLang="cs-CZ" dirty="0" smtClean="0"/>
              <a:t>Umořování dluhu stejnými splátkami - příklad</a:t>
            </a:r>
            <a:br>
              <a:rPr lang="cs-CZ" altLang="cs-CZ" dirty="0" smtClean="0"/>
            </a:br>
            <a:endParaRPr lang="cs-CZ" altLang="cs-CZ" dirty="0" smtClean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1103114"/>
              </p:ext>
            </p:extLst>
          </p:nvPr>
        </p:nvGraphicFramePr>
        <p:xfrm>
          <a:off x="731867" y="2750521"/>
          <a:ext cx="7632850" cy="32477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657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2657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2657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2657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2657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648073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Období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Anuita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Úrok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Úmor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Zůstatek úvěru</a:t>
                      </a:r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327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40 000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327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7 880,7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5 880,7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34 119,3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327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7 880,7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1 706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6 174,7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27 944,6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7735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7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/>
                        <a:t>880,7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1 397,23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6 483,47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21 461,13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327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7 880,7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r>
                        <a:rPr lang="cs-CZ" baseline="0" dirty="0" smtClean="0"/>
                        <a:t> 073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6 807,7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14 653,43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327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7 880,7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732,67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7 148,03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7 505,4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327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7 880,7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375,27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7 505,4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884806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43493" y="200628"/>
            <a:ext cx="6458770" cy="647700"/>
          </a:xfrm>
        </p:spPr>
        <p:txBody>
          <a:bodyPr/>
          <a:lstStyle/>
          <a:p>
            <a:r>
              <a:rPr lang="cs-CZ" dirty="0" smtClean="0"/>
              <a:t>Zajímavé příklady: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5822" y="956441"/>
            <a:ext cx="8460826" cy="5602013"/>
          </a:xfrm>
        </p:spPr>
        <p:txBody>
          <a:bodyPr/>
          <a:lstStyle/>
          <a:p>
            <a:pPr marL="457200" lvl="1" indent="-457200" algn="just">
              <a:buSzPct val="100000"/>
              <a:buAutoNum type="arabicPeriod"/>
            </a:pPr>
            <a:r>
              <a:rPr lang="cs-CZ" sz="2000" dirty="0" smtClean="0"/>
              <a:t>Čemu dáte přednost v případě, že byste si měli vybrat mezi </a:t>
            </a:r>
            <a:br>
              <a:rPr lang="cs-CZ" sz="2000" dirty="0" smtClean="0"/>
            </a:br>
            <a:r>
              <a:rPr lang="cs-CZ" sz="2000" dirty="0" smtClean="0"/>
              <a:t>100 000 Kč dnes či 150 000 Kč za pět let? Uvažujete roční nominální úrokovou míru 12 % a 15 % daň z úroků. Rozhodnutí zdůvodněte. </a:t>
            </a:r>
            <a:r>
              <a:rPr lang="en-US" sz="2000" b="1" dirty="0" smtClean="0"/>
              <a:t>[</a:t>
            </a:r>
            <a:r>
              <a:rPr lang="cs-CZ" sz="2000" b="1" dirty="0" smtClean="0"/>
              <a:t>162 520,43 Kč </a:t>
            </a:r>
            <a:r>
              <a:rPr lang="cs-CZ" sz="2000" b="1" dirty="0" smtClean="0">
                <a:latin typeface="Times New Roman"/>
                <a:cs typeface="Times New Roman"/>
              </a:rPr>
              <a:t>→ 100 000 Kč dnes je výhodnější</a:t>
            </a:r>
            <a:r>
              <a:rPr lang="en-US" sz="2000" b="1" dirty="0" smtClean="0"/>
              <a:t>]</a:t>
            </a:r>
            <a:endParaRPr lang="cs-CZ" sz="2000" b="1" dirty="0"/>
          </a:p>
          <a:p>
            <a:pPr marL="457200" lvl="1" indent="-457200" algn="just">
              <a:buSzPct val="100000"/>
              <a:buAutoNum type="arabicPeriod"/>
            </a:pPr>
            <a:r>
              <a:rPr lang="cs-CZ" sz="2000" dirty="0" smtClean="0"/>
              <a:t>Při jaké roční nominální úrokové míře před zdaněním a ročním skládáním úroků jste lhostejní mezi tím, zda dnes dostanete </a:t>
            </a:r>
            <a:br>
              <a:rPr lang="cs-CZ" sz="2000" dirty="0" smtClean="0"/>
            </a:br>
            <a:r>
              <a:rPr lang="cs-CZ" sz="2000" dirty="0" smtClean="0"/>
              <a:t>100 000 Kč nebo za pět let 150 000 Kč. </a:t>
            </a:r>
            <a:r>
              <a:rPr lang="en-US" sz="2000" b="1" dirty="0" smtClean="0"/>
              <a:t>[</a:t>
            </a:r>
            <a:r>
              <a:rPr lang="cs-CZ" sz="2000" b="1" dirty="0" smtClean="0"/>
              <a:t>8,45 %</a:t>
            </a:r>
            <a:r>
              <a:rPr lang="en-US" sz="2000" b="1" dirty="0" smtClean="0"/>
              <a:t>]</a:t>
            </a:r>
            <a:endParaRPr lang="cs-CZ" sz="2000" b="1" dirty="0"/>
          </a:p>
          <a:p>
            <a:pPr marL="457200" lvl="1" indent="-457200" algn="just">
              <a:buSzPct val="100000"/>
              <a:buAutoNum type="arabicPeriod"/>
            </a:pPr>
            <a:r>
              <a:rPr lang="cs-CZ" sz="2000" dirty="0" smtClean="0"/>
              <a:t>Máte možnost koupit si za 9 200 Kč diskontovanou obligaci, která Vám umožní získat za dva roky částku 10 000 Kč. Jedná se o výhodnou investici, uvažujete-li úrokovou sazbu 3 % p. a. a roční připisování úroků? </a:t>
            </a:r>
            <a:r>
              <a:rPr lang="en-US" sz="2000" b="1" dirty="0" smtClean="0"/>
              <a:t>[</a:t>
            </a:r>
            <a:r>
              <a:rPr lang="cs-CZ" sz="2000" b="1" dirty="0" smtClean="0"/>
              <a:t>9 426 Kč: PV </a:t>
            </a:r>
            <a:r>
              <a:rPr lang="en-US" sz="2000" b="1" dirty="0" smtClean="0"/>
              <a:t>&gt; </a:t>
            </a:r>
            <a:r>
              <a:rPr lang="cs-CZ" sz="2000" b="1" dirty="0" smtClean="0"/>
              <a:t>současná cena </a:t>
            </a:r>
            <a:r>
              <a:rPr lang="cs-CZ" sz="2000" b="1" dirty="0" smtClean="0">
                <a:latin typeface="Times New Roman"/>
                <a:cs typeface="Times New Roman"/>
              </a:rPr>
              <a:t>→ nákup se vyplatí</a:t>
            </a:r>
            <a:r>
              <a:rPr lang="en-US" sz="2000" b="1" dirty="0" smtClean="0"/>
              <a:t>]</a:t>
            </a:r>
            <a:endParaRPr lang="cs-CZ" sz="2000" b="1" dirty="0"/>
          </a:p>
          <a:p>
            <a:pPr marL="457200" lvl="1" indent="-457200" algn="just">
              <a:buSzPct val="100000"/>
              <a:buAutoNum type="arabicPeriod"/>
            </a:pPr>
            <a:r>
              <a:rPr lang="cs-CZ" sz="2000" dirty="0" smtClean="0">
                <a:solidFill>
                  <a:srgbClr val="000000"/>
                </a:solidFill>
              </a:rPr>
              <a:t>Uvažujete o koupi ojetého automobilu. Je pro vás výhodnější zaplatit 240 000 Kč v hotovosti nyní, nebo dát zálohu 120 000 Kč a za tři roky doplatit 140 000 Kč? Máte možnost uložit peníze při 4% úrokové sazbě p. a., přičemž úroky jsou připisovány pololetně, ponechány na účtu a dále úročeny. </a:t>
            </a:r>
            <a:r>
              <a:rPr lang="en-US" sz="2000" b="1" dirty="0" smtClean="0"/>
              <a:t>[</a:t>
            </a:r>
            <a:r>
              <a:rPr lang="cs-CZ" sz="2000" b="1" dirty="0" smtClean="0"/>
              <a:t>135 139,5 Kč </a:t>
            </a:r>
            <a:r>
              <a:rPr lang="en-US" sz="2000" b="1" dirty="0" smtClean="0"/>
              <a:t>&lt;</a:t>
            </a:r>
            <a:r>
              <a:rPr lang="cs-CZ" sz="2000" b="1" dirty="0" smtClean="0"/>
              <a:t> 140 000 </a:t>
            </a:r>
            <a:r>
              <a:rPr lang="cs-CZ" sz="2000" b="1" dirty="0" smtClean="0">
                <a:latin typeface="Times New Roman"/>
                <a:cs typeface="Times New Roman"/>
              </a:rPr>
              <a:t>→ raději koupit hned</a:t>
            </a:r>
            <a:r>
              <a:rPr lang="en-US" sz="2000" b="1" dirty="0" smtClean="0"/>
              <a:t>]</a:t>
            </a:r>
            <a:endParaRPr lang="cs-CZ" sz="2000" dirty="0" smtClean="0">
              <a:solidFill>
                <a:srgbClr val="000000"/>
              </a:solidFill>
            </a:endParaRPr>
          </a:p>
          <a:p>
            <a:pPr marL="342900" lvl="1" indent="-342900" algn="just">
              <a:buSzPct val="100000"/>
              <a:buNone/>
            </a:pPr>
            <a:endParaRPr lang="cs-CZ" sz="2000" b="1" dirty="0" smtClean="0"/>
          </a:p>
          <a:p>
            <a:pPr marL="342900" lvl="1" indent="-342900" algn="just">
              <a:buSzPct val="100000"/>
              <a:buNone/>
            </a:pPr>
            <a:endParaRPr lang="cs-CZ" sz="2000" dirty="0" smtClean="0"/>
          </a:p>
          <a:p>
            <a:pPr marL="342900" lvl="1" indent="-342900" algn="just">
              <a:buSzPct val="100000"/>
              <a:buNone/>
            </a:pPr>
            <a:endParaRPr lang="cs-CZ" sz="2000" dirty="0" smtClean="0"/>
          </a:p>
          <a:p>
            <a:pPr algn="just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15028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9079" y="820739"/>
            <a:ext cx="8086635" cy="647700"/>
          </a:xfrm>
        </p:spPr>
        <p:txBody>
          <a:bodyPr/>
          <a:lstStyle/>
          <a:p>
            <a:r>
              <a:rPr lang="cs-CZ" altLang="cs-CZ" dirty="0" smtClean="0"/>
              <a:t>Budoucí hodnota anuity (= spoření)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9079" y="1555258"/>
            <a:ext cx="8082321" cy="4114800"/>
          </a:xfrm>
        </p:spPr>
        <p:txBody>
          <a:bodyPr/>
          <a:lstStyle/>
          <a:p>
            <a:r>
              <a:rPr lang="cs-CZ" altLang="cs-CZ" sz="2000" dirty="0" smtClean="0"/>
              <a:t>Princip ?</a:t>
            </a:r>
          </a:p>
          <a:p>
            <a:r>
              <a:rPr lang="cs-CZ" altLang="cs-CZ" sz="2000" dirty="0" smtClean="0"/>
              <a:t>Pravidelné úložky (spoření) v pravidelných intervalech po určitou dobu.</a:t>
            </a:r>
          </a:p>
          <a:p>
            <a:pPr marL="342900" lvl="1" indent="-342900">
              <a:buSzPct val="100000"/>
            </a:pPr>
            <a:endParaRPr lang="cs-CZ" altLang="cs-CZ" sz="2000" dirty="0" smtClean="0"/>
          </a:p>
          <a:p>
            <a:pPr marL="342900" lvl="1" indent="-342900">
              <a:buSzPct val="100000"/>
            </a:pPr>
            <a:r>
              <a:rPr lang="cs-CZ" altLang="cs-CZ" sz="2000" b="1" dirty="0" smtClean="0"/>
              <a:t>Předlhůtní spoření:</a:t>
            </a:r>
          </a:p>
          <a:p>
            <a:pPr marL="342900" lvl="1" indent="-342900">
              <a:buSzPct val="100000"/>
            </a:pPr>
            <a:endParaRPr lang="cs-CZ" altLang="cs-CZ" sz="2000" dirty="0" smtClean="0"/>
          </a:p>
          <a:p>
            <a:pPr marL="342900" lvl="1" indent="-342900">
              <a:buSzPct val="100000"/>
            </a:pPr>
            <a:endParaRPr lang="cs-CZ" altLang="cs-CZ" sz="2000" dirty="0" smtClean="0"/>
          </a:p>
          <a:p>
            <a:pPr marL="342900" lvl="1" indent="-342900">
              <a:buSzPct val="100000"/>
            </a:pPr>
            <a:endParaRPr lang="cs-CZ" altLang="cs-CZ" sz="2000" dirty="0" smtClean="0"/>
          </a:p>
          <a:p>
            <a:pPr marL="342900" lvl="1" indent="-342900">
              <a:buSzPct val="100000"/>
            </a:pPr>
            <a:r>
              <a:rPr lang="cs-CZ" altLang="cs-CZ" sz="2000" b="1" dirty="0" smtClean="0"/>
              <a:t>Polhůtní spoření: </a:t>
            </a:r>
          </a:p>
          <a:p>
            <a:endParaRPr lang="cs-CZ" altLang="cs-CZ" sz="2000" dirty="0" smtClean="0"/>
          </a:p>
          <a:p>
            <a:pPr>
              <a:buNone/>
            </a:pPr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graphicFrame>
        <p:nvGraphicFramePr>
          <p:cNvPr id="4505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9146677"/>
              </p:ext>
            </p:extLst>
          </p:nvPr>
        </p:nvGraphicFramePr>
        <p:xfrm>
          <a:off x="873236" y="3391455"/>
          <a:ext cx="3089166" cy="9051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4" name="Rovnice" r:id="rId3" imgW="1739900" imgH="419100" progId="Equation.3">
                  <p:embed/>
                </p:oleObj>
              </mc:Choice>
              <mc:Fallback>
                <p:oleObj name="Rovnice" r:id="rId3" imgW="17399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3236" y="3391455"/>
                        <a:ext cx="3089166" cy="90513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5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8503995"/>
              </p:ext>
            </p:extLst>
          </p:nvPr>
        </p:nvGraphicFramePr>
        <p:xfrm>
          <a:off x="5150946" y="3438907"/>
          <a:ext cx="3489897" cy="8802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5" name="Rovnice" r:id="rId5" imgW="1651000" imgH="431800" progId="Equation.3">
                  <p:embed/>
                </p:oleObj>
              </mc:Choice>
              <mc:Fallback>
                <p:oleObj name="Rovnice" r:id="rId5" imgW="16510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0946" y="3438907"/>
                        <a:ext cx="3489897" cy="88024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60" name="Object 4"/>
          <p:cNvGraphicFramePr>
            <a:graphicFrameLocks noChangeAspect="1"/>
          </p:cNvGraphicFramePr>
          <p:nvPr/>
        </p:nvGraphicFramePr>
        <p:xfrm>
          <a:off x="864039" y="4663966"/>
          <a:ext cx="2625397" cy="8393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6" name="Rovnice" r:id="rId7" imgW="1308100" imgH="419100" progId="Equation.3">
                  <p:embed/>
                </p:oleObj>
              </mc:Choice>
              <mc:Fallback>
                <p:oleObj name="Rovnice" r:id="rId7" imgW="13081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4039" y="4663966"/>
                        <a:ext cx="2625397" cy="83934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61" name="Object 5"/>
          <p:cNvGraphicFramePr>
            <a:graphicFrameLocks noChangeAspect="1"/>
          </p:cNvGraphicFramePr>
          <p:nvPr/>
        </p:nvGraphicFramePr>
        <p:xfrm>
          <a:off x="4942929" y="4719144"/>
          <a:ext cx="2508279" cy="8554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7" name="Rovnice" r:id="rId9" imgW="1295400" imgH="431800" progId="Equation.3">
                  <p:embed/>
                </p:oleObj>
              </mc:Choice>
              <mc:Fallback>
                <p:oleObj name="Rovnice" r:id="rId9" imgW="12954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2929" y="4719144"/>
                        <a:ext cx="2508279" cy="85542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ovéPole 9"/>
          <p:cNvSpPr txBox="1"/>
          <p:nvPr/>
        </p:nvSpPr>
        <p:spPr>
          <a:xfrm>
            <a:off x="4162097" y="3553131"/>
            <a:ext cx="9354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latin typeface="Times New Roman"/>
                <a:cs typeface="Times New Roman"/>
              </a:rPr>
              <a:t>→</a:t>
            </a:r>
            <a:endParaRPr lang="cs-CZ" sz="3600" b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3820510" y="4703379"/>
            <a:ext cx="9354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latin typeface="Times New Roman"/>
                <a:cs typeface="Times New Roman"/>
              </a:rPr>
              <a:t>→</a:t>
            </a:r>
            <a:endParaRPr lang="cs-CZ" sz="3600" b="1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692515" y="5852811"/>
            <a:ext cx="77504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1600" dirty="0" smtClean="0">
                <a:latin typeface="+mj-lt"/>
              </a:rPr>
              <a:t>Kde </a:t>
            </a:r>
            <a:r>
              <a:rPr lang="cs-CZ" sz="1600" b="1" i="1" dirty="0">
                <a:latin typeface="+mj-lt"/>
              </a:rPr>
              <a:t>F</a:t>
            </a:r>
            <a:r>
              <a:rPr lang="cs-CZ" sz="1600" b="1" i="1" dirty="0" smtClean="0">
                <a:latin typeface="+mj-lt"/>
              </a:rPr>
              <a:t>VA </a:t>
            </a:r>
            <a:r>
              <a:rPr lang="cs-CZ" sz="1600" dirty="0" smtClean="0">
                <a:latin typeface="+mj-lt"/>
              </a:rPr>
              <a:t>je budoucí hodnota anuity, </a:t>
            </a:r>
            <a:r>
              <a:rPr lang="cs-CZ" sz="1600" b="1" i="1" dirty="0" smtClean="0">
                <a:latin typeface="+mj-lt"/>
              </a:rPr>
              <a:t>P</a:t>
            </a:r>
            <a:r>
              <a:rPr lang="cs-CZ" sz="1600" dirty="0" smtClean="0">
                <a:latin typeface="+mj-lt"/>
              </a:rPr>
              <a:t> je výše anuitní platby, </a:t>
            </a:r>
            <a:r>
              <a:rPr lang="cs-CZ" sz="1600" b="1" i="1" dirty="0" smtClean="0">
                <a:latin typeface="+mj-lt"/>
              </a:rPr>
              <a:t>i</a:t>
            </a:r>
            <a:r>
              <a:rPr lang="cs-CZ" sz="1600" dirty="0" smtClean="0">
                <a:latin typeface="+mj-lt"/>
              </a:rPr>
              <a:t> je úroková míra, </a:t>
            </a:r>
            <a:r>
              <a:rPr lang="cs-CZ" sz="1600" b="1" i="1" dirty="0" smtClean="0">
                <a:latin typeface="+mj-lt"/>
              </a:rPr>
              <a:t>n</a:t>
            </a:r>
            <a:r>
              <a:rPr lang="cs-CZ" sz="1600" dirty="0" smtClean="0">
                <a:latin typeface="+mj-lt"/>
              </a:rPr>
              <a:t> je počet období.</a:t>
            </a:r>
            <a:endParaRPr lang="cs-CZ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72576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9079" y="659686"/>
            <a:ext cx="8086635" cy="647700"/>
          </a:xfrm>
        </p:spPr>
        <p:txBody>
          <a:bodyPr/>
          <a:lstStyle/>
          <a:p>
            <a:r>
              <a:rPr lang="cs-CZ" altLang="cs-CZ" dirty="0" smtClean="0">
                <a:latin typeface="+mn-lt"/>
              </a:rPr>
              <a:t>Budoucí hodnota anuity (= spoření) - příklady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6841" y="1482584"/>
            <a:ext cx="8460828" cy="4829230"/>
          </a:xfrm>
        </p:spPr>
        <p:txBody>
          <a:bodyPr/>
          <a:lstStyle/>
          <a:p>
            <a:pPr algn="just">
              <a:spcAft>
                <a:spcPts val="1200"/>
              </a:spcAft>
              <a:buAutoNum type="arabicPeriod"/>
              <a:defRPr/>
            </a:pPr>
            <a:r>
              <a:rPr lang="cs-CZ" sz="1800" dirty="0" smtClean="0"/>
              <a:t>Jaká bude hodnota na spořícím účtu, pokud koncem každého roku ukládáme částku 16 000 Kč po dobu 20 let při úrokové sazbě 4%. </a:t>
            </a:r>
            <a:r>
              <a:rPr lang="en-US" sz="1800" dirty="0" smtClean="0"/>
              <a:t>[476 449,23 </a:t>
            </a:r>
            <a:r>
              <a:rPr lang="en-US" sz="1800" dirty="0" err="1" smtClean="0"/>
              <a:t>Kč</a:t>
            </a:r>
            <a:r>
              <a:rPr lang="en-US" sz="1800" dirty="0" smtClean="0"/>
              <a:t>]</a:t>
            </a:r>
            <a:endParaRPr lang="cs-CZ" sz="1800" dirty="0"/>
          </a:p>
          <a:p>
            <a:pPr algn="just">
              <a:spcAft>
                <a:spcPts val="1200"/>
              </a:spcAft>
              <a:buAutoNum type="arabicPeriod"/>
              <a:defRPr/>
            </a:pPr>
            <a:r>
              <a:rPr lang="en-US" sz="1800" dirty="0" smtClean="0"/>
              <a:t>Po </a:t>
            </a:r>
            <a:r>
              <a:rPr lang="en-US" sz="1800" dirty="0" err="1" smtClean="0"/>
              <a:t>jaké</a:t>
            </a:r>
            <a:r>
              <a:rPr lang="en-US" sz="1800" dirty="0" smtClean="0"/>
              <a:t> </a:t>
            </a:r>
            <a:r>
              <a:rPr lang="en-US" sz="1800" dirty="0" err="1" smtClean="0"/>
              <a:t>době</a:t>
            </a:r>
            <a:r>
              <a:rPr lang="en-US" sz="1800" dirty="0" smtClean="0"/>
              <a:t> </a:t>
            </a:r>
            <a:r>
              <a:rPr lang="en-US" sz="1800" dirty="0" err="1" smtClean="0"/>
              <a:t>bude</a:t>
            </a:r>
            <a:r>
              <a:rPr lang="en-US" sz="1800" dirty="0" smtClean="0"/>
              <a:t> </a:t>
            </a:r>
            <a:r>
              <a:rPr lang="en-US" sz="1800" dirty="0" err="1" smtClean="0"/>
              <a:t>na</a:t>
            </a:r>
            <a:r>
              <a:rPr lang="en-US" sz="1800" dirty="0" smtClean="0"/>
              <a:t> </a:t>
            </a:r>
            <a:r>
              <a:rPr lang="en-US" sz="1800" dirty="0" err="1" smtClean="0"/>
              <a:t>spořícím</a:t>
            </a:r>
            <a:r>
              <a:rPr lang="en-US" sz="1800" dirty="0" smtClean="0"/>
              <a:t> </a:t>
            </a:r>
            <a:r>
              <a:rPr lang="en-US" sz="1800" dirty="0" err="1" smtClean="0"/>
              <a:t>účtu</a:t>
            </a:r>
            <a:r>
              <a:rPr lang="en-US" sz="1800" dirty="0" smtClean="0"/>
              <a:t> </a:t>
            </a:r>
            <a:r>
              <a:rPr lang="en-US" sz="1800" dirty="0" err="1" smtClean="0"/>
              <a:t>částka</a:t>
            </a:r>
            <a:r>
              <a:rPr lang="en-US" sz="1800" dirty="0" smtClean="0"/>
              <a:t> 500 000 </a:t>
            </a:r>
            <a:r>
              <a:rPr lang="en-US" sz="1800" dirty="0" err="1" smtClean="0"/>
              <a:t>Kč</a:t>
            </a:r>
            <a:r>
              <a:rPr lang="en-US" sz="1800" dirty="0" smtClean="0"/>
              <a:t>, </a:t>
            </a:r>
            <a:r>
              <a:rPr lang="en-US" sz="1800" dirty="0" err="1" smtClean="0"/>
              <a:t>pokud</a:t>
            </a:r>
            <a:r>
              <a:rPr lang="en-US" sz="1800" dirty="0" smtClean="0"/>
              <a:t> </a:t>
            </a:r>
            <a:r>
              <a:rPr lang="en-US" sz="1800" dirty="0" err="1" smtClean="0"/>
              <a:t>klient</a:t>
            </a:r>
            <a:r>
              <a:rPr lang="en-US" sz="1800" dirty="0" smtClean="0"/>
              <a:t> </a:t>
            </a:r>
            <a:r>
              <a:rPr lang="en-US" sz="1800" dirty="0" err="1" smtClean="0"/>
              <a:t>koncem</a:t>
            </a:r>
            <a:r>
              <a:rPr lang="en-US" sz="1800" dirty="0" smtClean="0"/>
              <a:t> </a:t>
            </a:r>
            <a:r>
              <a:rPr lang="en-US" sz="1800" dirty="0" err="1" smtClean="0"/>
              <a:t>každého</a:t>
            </a:r>
            <a:r>
              <a:rPr lang="en-US" sz="1800" dirty="0" smtClean="0"/>
              <a:t> </a:t>
            </a:r>
            <a:r>
              <a:rPr lang="en-US" sz="1800" dirty="0" err="1" smtClean="0"/>
              <a:t>roku</a:t>
            </a:r>
            <a:r>
              <a:rPr lang="en-US" sz="1800" dirty="0" smtClean="0"/>
              <a:t> </a:t>
            </a:r>
            <a:r>
              <a:rPr lang="en-US" sz="1800" dirty="0" err="1" smtClean="0"/>
              <a:t>uloží</a:t>
            </a:r>
            <a:r>
              <a:rPr lang="en-US" sz="1800" dirty="0" smtClean="0"/>
              <a:t> 20 000 </a:t>
            </a:r>
            <a:r>
              <a:rPr lang="en-US" sz="1800" dirty="0" err="1" smtClean="0"/>
              <a:t>Kč</a:t>
            </a:r>
            <a:r>
              <a:rPr lang="en-US" sz="1800" dirty="0" smtClean="0"/>
              <a:t>. </a:t>
            </a:r>
            <a:r>
              <a:rPr lang="en-US" sz="1800" dirty="0" err="1" smtClean="0"/>
              <a:t>Úroková</a:t>
            </a:r>
            <a:r>
              <a:rPr lang="en-US" sz="1800" dirty="0" smtClean="0"/>
              <a:t> </a:t>
            </a:r>
            <a:r>
              <a:rPr lang="cs-CZ" sz="1800" dirty="0" smtClean="0"/>
              <a:t>sazba</a:t>
            </a:r>
            <a:r>
              <a:rPr lang="en-US" sz="1800" dirty="0" smtClean="0"/>
              <a:t> </a:t>
            </a:r>
            <a:r>
              <a:rPr lang="en-US" sz="1800" dirty="0" smtClean="0"/>
              <a:t>je 3,5% p.a. [18,3 let]</a:t>
            </a:r>
            <a:endParaRPr lang="cs-CZ" sz="1800" dirty="0"/>
          </a:p>
          <a:p>
            <a:pPr algn="just">
              <a:spcAft>
                <a:spcPts val="1200"/>
              </a:spcAft>
              <a:buAutoNum type="arabicPeriod"/>
              <a:defRPr/>
            </a:pPr>
            <a:r>
              <a:rPr lang="en-US" sz="1800" dirty="0" err="1" smtClean="0"/>
              <a:t>Za</a:t>
            </a:r>
            <a:r>
              <a:rPr lang="en-US" sz="1800" dirty="0" smtClean="0"/>
              <a:t> </a:t>
            </a:r>
            <a:r>
              <a:rPr lang="en-US" sz="1800" dirty="0" err="1" smtClean="0"/>
              <a:t>kolik</a:t>
            </a:r>
            <a:r>
              <a:rPr lang="en-US" sz="1800" dirty="0" smtClean="0"/>
              <a:t> let </a:t>
            </a:r>
            <a:r>
              <a:rPr lang="en-US" sz="1800" dirty="0" err="1" smtClean="0"/>
              <a:t>budeme</a:t>
            </a:r>
            <a:r>
              <a:rPr lang="en-US" sz="1800" dirty="0" smtClean="0"/>
              <a:t> </a:t>
            </a:r>
            <a:r>
              <a:rPr lang="en-US" sz="1800" dirty="0" err="1" smtClean="0"/>
              <a:t>mít</a:t>
            </a:r>
            <a:r>
              <a:rPr lang="en-US" sz="1800" dirty="0" smtClean="0"/>
              <a:t> </a:t>
            </a:r>
            <a:r>
              <a:rPr lang="en-US" sz="1800" dirty="0" err="1" smtClean="0"/>
              <a:t>na</a:t>
            </a:r>
            <a:r>
              <a:rPr lang="en-US" sz="1800" dirty="0" smtClean="0"/>
              <a:t> </a:t>
            </a:r>
            <a:r>
              <a:rPr lang="en-US" sz="1800" dirty="0" err="1" smtClean="0"/>
              <a:t>spořícím</a:t>
            </a:r>
            <a:r>
              <a:rPr lang="en-US" sz="1800" dirty="0" smtClean="0"/>
              <a:t> </a:t>
            </a:r>
            <a:r>
              <a:rPr lang="en-US" sz="1800" dirty="0" err="1" smtClean="0"/>
              <a:t>účtu</a:t>
            </a:r>
            <a:r>
              <a:rPr lang="en-US" sz="1800" dirty="0" smtClean="0"/>
              <a:t> </a:t>
            </a:r>
            <a:r>
              <a:rPr lang="en-US" sz="1800" dirty="0" err="1" smtClean="0"/>
              <a:t>částku</a:t>
            </a:r>
            <a:r>
              <a:rPr lang="en-US" sz="1800" dirty="0" smtClean="0"/>
              <a:t> 4 000 000 </a:t>
            </a:r>
            <a:r>
              <a:rPr lang="en-US" sz="1800" dirty="0" err="1" smtClean="0"/>
              <a:t>Kč</a:t>
            </a:r>
            <a:r>
              <a:rPr lang="en-US" sz="1800" dirty="0" smtClean="0"/>
              <a:t>, </a:t>
            </a:r>
            <a:r>
              <a:rPr lang="en-US" sz="1800" dirty="0" err="1" smtClean="0"/>
              <a:t>pokud</a:t>
            </a:r>
            <a:r>
              <a:rPr lang="en-US" sz="1800" dirty="0" smtClean="0"/>
              <a:t> </a:t>
            </a:r>
            <a:r>
              <a:rPr lang="en-US" sz="1800" dirty="0" err="1" smtClean="0"/>
              <a:t>počátkem</a:t>
            </a:r>
            <a:r>
              <a:rPr lang="en-US" sz="1800" dirty="0" smtClean="0"/>
              <a:t> </a:t>
            </a:r>
            <a:r>
              <a:rPr lang="en-US" sz="1800" dirty="0" err="1" smtClean="0"/>
              <a:t>každého</a:t>
            </a:r>
            <a:r>
              <a:rPr lang="en-US" sz="1800" dirty="0" smtClean="0"/>
              <a:t> </a:t>
            </a:r>
            <a:r>
              <a:rPr lang="en-US" sz="1800" dirty="0" err="1" smtClean="0"/>
              <a:t>roku</a:t>
            </a:r>
            <a:r>
              <a:rPr lang="en-US" sz="1800" dirty="0" smtClean="0"/>
              <a:t> </a:t>
            </a:r>
            <a:r>
              <a:rPr lang="en-US" sz="1800" dirty="0" err="1" smtClean="0"/>
              <a:t>ukládáme</a:t>
            </a:r>
            <a:r>
              <a:rPr lang="en-US" sz="1800" dirty="0" smtClean="0"/>
              <a:t> 120 000 </a:t>
            </a:r>
            <a:r>
              <a:rPr lang="en-US" sz="1800" dirty="0" err="1" smtClean="0"/>
              <a:t>Kč</a:t>
            </a:r>
            <a:r>
              <a:rPr lang="en-US" sz="1800" dirty="0" smtClean="0"/>
              <a:t> a </a:t>
            </a:r>
            <a:r>
              <a:rPr lang="en-US" sz="1800" dirty="0" err="1" smtClean="0"/>
              <a:t>úroková</a:t>
            </a:r>
            <a:r>
              <a:rPr lang="en-US" sz="1800" dirty="0" smtClean="0"/>
              <a:t> </a:t>
            </a:r>
            <a:r>
              <a:rPr lang="en-US" sz="1800" dirty="0" err="1" smtClean="0"/>
              <a:t>sazba</a:t>
            </a:r>
            <a:r>
              <a:rPr lang="en-US" sz="1800" dirty="0" smtClean="0"/>
              <a:t> </a:t>
            </a:r>
            <a:r>
              <a:rPr lang="en-US" sz="1800" dirty="0" err="1" smtClean="0"/>
              <a:t>činí</a:t>
            </a:r>
            <a:r>
              <a:rPr lang="en-US" sz="1800" dirty="0" smtClean="0"/>
              <a:t> 3,8%. [21 let]</a:t>
            </a:r>
            <a:endParaRPr lang="cs-CZ" sz="1800" dirty="0"/>
          </a:p>
          <a:p>
            <a:pPr algn="just">
              <a:spcAft>
                <a:spcPts val="1200"/>
              </a:spcAft>
              <a:buAutoNum type="arabicPeriod"/>
              <a:defRPr/>
            </a:pPr>
            <a:r>
              <a:rPr lang="cs-CZ" sz="1800" dirty="0" smtClean="0"/>
              <a:t>Kolik budeme mít na účtu za 25 let, pokud si vždy na konci roku uložíme 10 000 Kč při úrokové </a:t>
            </a:r>
            <a:r>
              <a:rPr lang="cs-CZ" sz="1800" dirty="0" smtClean="0"/>
              <a:t>sazbě </a:t>
            </a:r>
            <a:r>
              <a:rPr lang="cs-CZ" sz="1800" dirty="0" smtClean="0"/>
              <a:t>3,5 % </a:t>
            </a:r>
            <a:r>
              <a:rPr lang="cs-CZ" sz="1800" dirty="0" err="1" smtClean="0"/>
              <a:t>p.a</a:t>
            </a:r>
            <a:r>
              <a:rPr lang="cs-CZ" sz="1800" dirty="0" smtClean="0"/>
              <a:t>? </a:t>
            </a:r>
            <a:r>
              <a:rPr lang="en-US" sz="1800" dirty="0" smtClean="0"/>
              <a:t>[</a:t>
            </a:r>
            <a:r>
              <a:rPr lang="cs-CZ" sz="1800" dirty="0" smtClean="0"/>
              <a:t>389 498,6 Kč</a:t>
            </a:r>
            <a:r>
              <a:rPr lang="en-US" sz="1800" dirty="0" smtClean="0"/>
              <a:t>]</a:t>
            </a:r>
            <a:endParaRPr lang="cs-CZ" sz="1800" dirty="0"/>
          </a:p>
          <a:p>
            <a:pPr algn="just">
              <a:spcAft>
                <a:spcPts val="1200"/>
              </a:spcAft>
              <a:buAutoNum type="arabicPeriod"/>
              <a:defRPr/>
            </a:pPr>
            <a:r>
              <a:rPr lang="cs-CZ" sz="1800" dirty="0" smtClean="0"/>
              <a:t>Kolik budeme mít na účtu za 25 let, pokud si vždy 1. ledna uložíme na tento účet 10 000 Kč při úrokové </a:t>
            </a:r>
            <a:r>
              <a:rPr lang="cs-CZ" sz="1800" dirty="0" smtClean="0"/>
              <a:t>sazbě </a:t>
            </a:r>
            <a:r>
              <a:rPr lang="cs-CZ" sz="1800" dirty="0" smtClean="0"/>
              <a:t>3,5 % </a:t>
            </a:r>
            <a:r>
              <a:rPr lang="cs-CZ" sz="1800" dirty="0" err="1" smtClean="0"/>
              <a:t>p.a</a:t>
            </a:r>
            <a:r>
              <a:rPr lang="cs-CZ" sz="1800" dirty="0" smtClean="0"/>
              <a:t>? </a:t>
            </a:r>
            <a:r>
              <a:rPr lang="en-US" sz="1800" dirty="0" smtClean="0"/>
              <a:t>[403 131 </a:t>
            </a:r>
            <a:r>
              <a:rPr lang="en-US" sz="1800" dirty="0" err="1" smtClean="0"/>
              <a:t>Kč</a:t>
            </a:r>
            <a:r>
              <a:rPr lang="en-US" sz="1800" dirty="0" smtClean="0"/>
              <a:t>]</a:t>
            </a:r>
            <a:endParaRPr lang="cs-CZ" sz="1800" dirty="0"/>
          </a:p>
          <a:p>
            <a:pPr algn="just">
              <a:spcAft>
                <a:spcPts val="1200"/>
              </a:spcAft>
              <a:buAutoNum type="arabicPeriod"/>
              <a:defRPr/>
            </a:pPr>
            <a:r>
              <a:rPr lang="cs-CZ" sz="1800" dirty="0" smtClean="0"/>
              <a:t>Jak velká musela být úložka, která byla ukládána počátkem každého roku na účet, který byl úročen 10% při ročním připisování úroků, pokud je na konci 5letého období na účtu 480 000 Kč. </a:t>
            </a:r>
            <a:r>
              <a:rPr lang="en-US" sz="1800" dirty="0" smtClean="0"/>
              <a:t>[</a:t>
            </a:r>
            <a:r>
              <a:rPr lang="cs-CZ" sz="1800" dirty="0" smtClean="0"/>
              <a:t>71 475,26 Kč</a:t>
            </a:r>
            <a:r>
              <a:rPr lang="en-US" sz="1800" dirty="0" smtClean="0"/>
              <a:t>]</a:t>
            </a:r>
            <a:endParaRPr lang="cs-CZ" sz="1800" dirty="0" smtClean="0"/>
          </a:p>
          <a:p>
            <a:pPr algn="just">
              <a:spcAft>
                <a:spcPts val="1200"/>
              </a:spcAft>
              <a:buNone/>
              <a:defRPr/>
            </a:pPr>
            <a:endParaRPr lang="cs-CZ" sz="19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76210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684105"/>
            <a:ext cx="8086635" cy="647700"/>
          </a:xfrm>
        </p:spPr>
        <p:txBody>
          <a:bodyPr/>
          <a:lstStyle/>
          <a:p>
            <a:r>
              <a:rPr lang="cs-CZ" altLang="cs-CZ" dirty="0" smtClean="0">
                <a:latin typeface="+mn-lt"/>
              </a:rPr>
              <a:t>Současná hodnota anuity (=důchody)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8569" y="1460665"/>
            <a:ext cx="8082321" cy="4114800"/>
          </a:xfrm>
        </p:spPr>
        <p:txBody>
          <a:bodyPr/>
          <a:lstStyle/>
          <a:p>
            <a:r>
              <a:rPr lang="cs-CZ" altLang="cs-CZ" sz="2000" dirty="0" smtClean="0"/>
              <a:t>Princip?</a:t>
            </a:r>
          </a:p>
          <a:p>
            <a:r>
              <a:rPr lang="cs-CZ" altLang="cs-CZ" sz="2000" dirty="0"/>
              <a:t>Pravidelné </a:t>
            </a:r>
            <a:r>
              <a:rPr lang="cs-CZ" altLang="cs-CZ" sz="2000" dirty="0" smtClean="0"/>
              <a:t>výplaty (anuity) v </a:t>
            </a:r>
            <a:r>
              <a:rPr lang="cs-CZ" altLang="cs-CZ" sz="2000" dirty="0"/>
              <a:t>pravidelných intervalech po určitou dobu.</a:t>
            </a:r>
          </a:p>
          <a:p>
            <a:pPr marL="0" indent="0">
              <a:buNone/>
            </a:pPr>
            <a:endParaRPr lang="cs-CZ" altLang="cs-CZ" sz="1200" dirty="0" smtClean="0"/>
          </a:p>
          <a:p>
            <a:r>
              <a:rPr lang="cs-CZ" altLang="cs-CZ" sz="2000" dirty="0" smtClean="0"/>
              <a:t>Předlhůtní důchod:</a:t>
            </a:r>
          </a:p>
          <a:p>
            <a:endParaRPr lang="cs-CZ" altLang="cs-CZ" sz="2000" dirty="0" smtClean="0"/>
          </a:p>
          <a:p>
            <a:endParaRPr lang="cs-CZ" altLang="cs-CZ" sz="2000" dirty="0" smtClean="0"/>
          </a:p>
          <a:p>
            <a:endParaRPr lang="cs-CZ" altLang="cs-CZ" sz="2000" dirty="0" smtClean="0"/>
          </a:p>
          <a:p>
            <a:r>
              <a:rPr lang="cs-CZ" altLang="cs-CZ" sz="2000" dirty="0" smtClean="0"/>
              <a:t>Polhůtní důchod: </a:t>
            </a:r>
          </a:p>
          <a:p>
            <a:pPr marL="0" indent="0">
              <a:buNone/>
            </a:pPr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graphicFrame>
        <p:nvGraphicFramePr>
          <p:cNvPr id="46082" name="Object 2"/>
          <p:cNvGraphicFramePr>
            <a:graphicFrameLocks noChangeAspect="1"/>
          </p:cNvGraphicFramePr>
          <p:nvPr/>
        </p:nvGraphicFramePr>
        <p:xfrm>
          <a:off x="705069" y="2988004"/>
          <a:ext cx="3530600" cy="8186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4" name="Rovnice" r:id="rId3" imgW="1803400" imgH="419100" progId="Equation.3">
                  <p:embed/>
                </p:oleObj>
              </mc:Choice>
              <mc:Fallback>
                <p:oleObj name="Rovnice" r:id="rId3" imgW="18034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5069" y="2988004"/>
                        <a:ext cx="3530600" cy="81869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1226640"/>
              </p:ext>
            </p:extLst>
          </p:nvPr>
        </p:nvGraphicFramePr>
        <p:xfrm>
          <a:off x="5327144" y="2972676"/>
          <a:ext cx="3467539" cy="8201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5" name="Rovnice" r:id="rId5" imgW="1790700" imgH="431800" progId="Equation.3">
                  <p:embed/>
                </p:oleObj>
              </mc:Choice>
              <mc:Fallback>
                <p:oleObj name="Rovnice" r:id="rId5" imgW="17907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27144" y="2972676"/>
                        <a:ext cx="3467539" cy="82016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4340771" y="3026979"/>
            <a:ext cx="9354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latin typeface="Times New Roman"/>
                <a:cs typeface="Times New Roman"/>
              </a:rPr>
              <a:t>→</a:t>
            </a:r>
            <a:endParaRPr lang="cs-CZ" sz="3600" b="1" dirty="0"/>
          </a:p>
        </p:txBody>
      </p:sp>
      <p:graphicFrame>
        <p:nvGraphicFramePr>
          <p:cNvPr id="46084" name="Object 4"/>
          <p:cNvGraphicFramePr>
            <a:graphicFrameLocks noChangeAspect="1"/>
          </p:cNvGraphicFramePr>
          <p:nvPr/>
        </p:nvGraphicFramePr>
        <p:xfrm>
          <a:off x="888124" y="4684548"/>
          <a:ext cx="2832538" cy="8603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6" name="Rovnice" r:id="rId7" imgW="1371600" imgH="419100" progId="Equation.3">
                  <p:embed/>
                </p:oleObj>
              </mc:Choice>
              <mc:Fallback>
                <p:oleObj name="Rovnice" r:id="rId7" imgW="13716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8124" y="4684548"/>
                        <a:ext cx="2832538" cy="86039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7785070"/>
              </p:ext>
            </p:extLst>
          </p:nvPr>
        </p:nvGraphicFramePr>
        <p:xfrm>
          <a:off x="5258677" y="4717036"/>
          <a:ext cx="2792248" cy="9179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7" name="Rovnice" r:id="rId9" imgW="1307532" imgH="431613" progId="Equation.3">
                  <p:embed/>
                </p:oleObj>
              </mc:Choice>
              <mc:Fallback>
                <p:oleObj name="Rovnice" r:id="rId9" imgW="1307532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8677" y="4717036"/>
                        <a:ext cx="2792248" cy="91799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ovéPole 12"/>
          <p:cNvSpPr txBox="1"/>
          <p:nvPr/>
        </p:nvSpPr>
        <p:spPr>
          <a:xfrm>
            <a:off x="3978164" y="4798278"/>
            <a:ext cx="9354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latin typeface="Times New Roman"/>
                <a:cs typeface="Times New Roman"/>
              </a:rPr>
              <a:t>→</a:t>
            </a:r>
            <a:endParaRPr lang="cs-CZ" sz="3600" b="1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665188" y="5892588"/>
            <a:ext cx="78488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1600" dirty="0" smtClean="0">
                <a:latin typeface="+mj-lt"/>
              </a:rPr>
              <a:t>Kde </a:t>
            </a:r>
            <a:r>
              <a:rPr lang="cs-CZ" sz="1600" b="1" i="1" dirty="0" smtClean="0">
                <a:latin typeface="+mj-lt"/>
              </a:rPr>
              <a:t>PVA </a:t>
            </a:r>
            <a:r>
              <a:rPr lang="cs-CZ" sz="1600" dirty="0" smtClean="0">
                <a:latin typeface="+mj-lt"/>
              </a:rPr>
              <a:t>je současná hodnota anuity, </a:t>
            </a:r>
            <a:r>
              <a:rPr lang="cs-CZ" sz="1600" b="1" i="1" dirty="0" smtClean="0">
                <a:latin typeface="+mj-lt"/>
              </a:rPr>
              <a:t>P</a:t>
            </a:r>
            <a:r>
              <a:rPr lang="cs-CZ" sz="1600" dirty="0" smtClean="0">
                <a:latin typeface="+mj-lt"/>
              </a:rPr>
              <a:t> je výše anuitní platby, </a:t>
            </a:r>
            <a:r>
              <a:rPr lang="cs-CZ" sz="1600" b="1" i="1" dirty="0" smtClean="0">
                <a:latin typeface="+mj-lt"/>
              </a:rPr>
              <a:t>i</a:t>
            </a:r>
            <a:r>
              <a:rPr lang="cs-CZ" sz="1600" dirty="0" smtClean="0">
                <a:latin typeface="+mj-lt"/>
              </a:rPr>
              <a:t> je úroková míra, </a:t>
            </a:r>
            <a:r>
              <a:rPr lang="cs-CZ" sz="1600" b="1" i="1" dirty="0" smtClean="0">
                <a:latin typeface="+mj-lt"/>
              </a:rPr>
              <a:t>n</a:t>
            </a:r>
            <a:r>
              <a:rPr lang="cs-CZ" sz="1600" dirty="0" smtClean="0">
                <a:latin typeface="+mj-lt"/>
              </a:rPr>
              <a:t> je počet období.</a:t>
            </a:r>
            <a:endParaRPr lang="cs-CZ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31172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684105"/>
            <a:ext cx="8086635" cy="647700"/>
          </a:xfrm>
        </p:spPr>
        <p:txBody>
          <a:bodyPr/>
          <a:lstStyle/>
          <a:p>
            <a:r>
              <a:rPr lang="cs-CZ" altLang="cs-CZ" dirty="0" smtClean="0">
                <a:latin typeface="+mn-lt"/>
              </a:rPr>
              <a:t>Současná hodnota anuity (=důchody) – příklady (1)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418897"/>
            <a:ext cx="8450317" cy="4834759"/>
          </a:xfrm>
        </p:spPr>
        <p:txBody>
          <a:bodyPr/>
          <a:lstStyle/>
          <a:p>
            <a:pPr algn="just">
              <a:spcAft>
                <a:spcPts val="1200"/>
              </a:spcAft>
              <a:buFont typeface="+mj-lt"/>
              <a:buAutoNum type="arabicPeriod"/>
            </a:pPr>
            <a:r>
              <a:rPr lang="cs-CZ" altLang="cs-CZ" sz="1800" dirty="0" smtClean="0"/>
              <a:t>Jaká je současná hodnota důchodu, která nám zajistí polhůtní důchod 16 000 Kč ročně po dobu 20 let při úrokové sazbě 4% </a:t>
            </a:r>
            <a:r>
              <a:rPr lang="cs-CZ" altLang="cs-CZ" sz="1800" dirty="0" err="1" smtClean="0"/>
              <a:t>p.a</a:t>
            </a:r>
            <a:r>
              <a:rPr lang="cs-CZ" altLang="cs-CZ" sz="1800" dirty="0" smtClean="0"/>
              <a:t>. s ročním připisování důchodů. </a:t>
            </a:r>
            <a:r>
              <a:rPr lang="en-US" altLang="cs-CZ" sz="1800" dirty="0" smtClean="0"/>
              <a:t>[217 445,22 </a:t>
            </a:r>
            <a:r>
              <a:rPr lang="cs-CZ" altLang="cs-CZ" sz="1800" dirty="0" smtClean="0"/>
              <a:t>Kč</a:t>
            </a:r>
            <a:r>
              <a:rPr lang="en-US" altLang="cs-CZ" sz="1800" dirty="0" smtClean="0"/>
              <a:t>]</a:t>
            </a:r>
            <a:endParaRPr lang="cs-CZ" altLang="cs-CZ" sz="1800" dirty="0"/>
          </a:p>
          <a:p>
            <a:pPr algn="just">
              <a:spcAft>
                <a:spcPts val="1200"/>
              </a:spcAft>
              <a:buFont typeface="+mj-lt"/>
              <a:buAutoNum type="arabicPeriod"/>
            </a:pPr>
            <a:r>
              <a:rPr lang="en-US" altLang="cs-CZ" sz="1800" dirty="0" err="1" smtClean="0"/>
              <a:t>Kolik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budeme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ochotni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zaplatit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za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investici</a:t>
            </a:r>
            <a:r>
              <a:rPr lang="en-US" altLang="cs-CZ" sz="1800" dirty="0" smtClean="0"/>
              <a:t> s </a:t>
            </a:r>
            <a:r>
              <a:rPr lang="en-US" altLang="cs-CZ" sz="1800" dirty="0" err="1" smtClean="0"/>
              <a:t>životností</a:t>
            </a:r>
            <a:r>
              <a:rPr lang="en-US" altLang="cs-CZ" sz="1800" dirty="0" smtClean="0"/>
              <a:t> 50 let, z </a:t>
            </a:r>
            <a:r>
              <a:rPr lang="en-US" altLang="cs-CZ" sz="1800" dirty="0" err="1" smtClean="0"/>
              <a:t>které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nám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vždy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počátkem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roku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bude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plynout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důchod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ve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výši</a:t>
            </a:r>
            <a:r>
              <a:rPr lang="en-US" altLang="cs-CZ" sz="1800" dirty="0" smtClean="0"/>
              <a:t> 80 000 </a:t>
            </a:r>
            <a:r>
              <a:rPr lang="en-US" altLang="cs-CZ" sz="1800" dirty="0" err="1" smtClean="0"/>
              <a:t>Kč</a:t>
            </a:r>
            <a:r>
              <a:rPr lang="en-US" altLang="cs-CZ" sz="1800" dirty="0" smtClean="0"/>
              <a:t>. </a:t>
            </a:r>
            <a:r>
              <a:rPr lang="en-US" altLang="cs-CZ" sz="1800" dirty="0" err="1" smtClean="0"/>
              <a:t>Úroková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sazba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činí</a:t>
            </a:r>
            <a:r>
              <a:rPr lang="en-US" altLang="cs-CZ" sz="1800" dirty="0" smtClean="0"/>
              <a:t> 5%. [1 533 497,7 </a:t>
            </a:r>
            <a:r>
              <a:rPr lang="en-US" altLang="cs-CZ" sz="1800" dirty="0" err="1" smtClean="0"/>
              <a:t>Kč</a:t>
            </a:r>
            <a:r>
              <a:rPr lang="en-US" altLang="cs-CZ" sz="1800" dirty="0" smtClean="0"/>
              <a:t>]</a:t>
            </a:r>
            <a:endParaRPr lang="cs-CZ" altLang="cs-CZ" sz="1800" dirty="0"/>
          </a:p>
          <a:p>
            <a:pPr algn="just">
              <a:spcAft>
                <a:spcPts val="1200"/>
              </a:spcAft>
              <a:buFont typeface="+mj-lt"/>
              <a:buAutoNum type="arabicPeriod"/>
            </a:pPr>
            <a:r>
              <a:rPr lang="en-US" altLang="cs-CZ" sz="1800" dirty="0" smtClean="0"/>
              <a:t>Po </a:t>
            </a:r>
            <a:r>
              <a:rPr lang="en-US" altLang="cs-CZ" sz="1800" dirty="0" err="1" smtClean="0"/>
              <a:t>kolik</a:t>
            </a:r>
            <a:r>
              <a:rPr lang="en-US" altLang="cs-CZ" sz="1800" dirty="0" smtClean="0"/>
              <a:t> let </a:t>
            </a:r>
            <a:r>
              <a:rPr lang="en-US" altLang="cs-CZ" sz="1800" dirty="0" err="1" smtClean="0"/>
              <a:t>vynášela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počáteční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investice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ve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výši</a:t>
            </a:r>
            <a:r>
              <a:rPr lang="en-US" altLang="cs-CZ" sz="1800" dirty="0" smtClean="0"/>
              <a:t> 1 250 000 </a:t>
            </a:r>
            <a:r>
              <a:rPr lang="en-US" altLang="cs-CZ" sz="1800" dirty="0" err="1" smtClean="0"/>
              <a:t>Kč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roční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výnos</a:t>
            </a:r>
            <a:r>
              <a:rPr lang="en-US" altLang="cs-CZ" sz="1800" dirty="0" smtClean="0"/>
              <a:t> 80 000 </a:t>
            </a:r>
            <a:r>
              <a:rPr lang="en-US" altLang="cs-CZ" sz="1800" dirty="0" err="1" smtClean="0"/>
              <a:t>Kč</a:t>
            </a:r>
            <a:r>
              <a:rPr lang="en-US" altLang="cs-CZ" sz="1800" dirty="0" smtClean="0"/>
              <a:t>, </a:t>
            </a:r>
            <a:r>
              <a:rPr lang="en-US" altLang="cs-CZ" sz="1800" dirty="0" err="1" smtClean="0"/>
              <a:t>který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byl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vyplácen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počátkem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každého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roku</a:t>
            </a:r>
            <a:r>
              <a:rPr lang="en-US" altLang="cs-CZ" sz="1800" dirty="0" smtClean="0"/>
              <a:t>. </a:t>
            </a:r>
            <a:r>
              <a:rPr lang="cs-CZ" altLang="cs-CZ" sz="1800" dirty="0" smtClean="0"/>
              <a:t>Ú</a:t>
            </a:r>
            <a:r>
              <a:rPr lang="en-US" altLang="cs-CZ" sz="1800" dirty="0" err="1" smtClean="0"/>
              <a:t>roková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sazba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činí</a:t>
            </a:r>
            <a:r>
              <a:rPr lang="en-US" altLang="cs-CZ" sz="1800" dirty="0" smtClean="0"/>
              <a:t> 4,5%. [25,4 let]</a:t>
            </a:r>
            <a:endParaRPr lang="cs-CZ" altLang="cs-CZ" sz="1800" dirty="0"/>
          </a:p>
          <a:p>
            <a:pPr algn="just">
              <a:spcAft>
                <a:spcPts val="1200"/>
              </a:spcAft>
              <a:buFont typeface="+mj-lt"/>
              <a:buAutoNum type="arabicPeriod"/>
            </a:pPr>
            <a:r>
              <a:rPr lang="en-US" altLang="cs-CZ" sz="1800" dirty="0" err="1" smtClean="0"/>
              <a:t>Jak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velký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důchod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splatný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vždy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počátkem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roku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bude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plynout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po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dobu</a:t>
            </a:r>
            <a:r>
              <a:rPr lang="en-US" altLang="cs-CZ" sz="1800" dirty="0" smtClean="0"/>
              <a:t> 16 let z </a:t>
            </a:r>
            <a:r>
              <a:rPr lang="en-US" altLang="cs-CZ" sz="1800" dirty="0" err="1" smtClean="0"/>
              <a:t>investice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ve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výši</a:t>
            </a:r>
            <a:r>
              <a:rPr lang="en-US" altLang="cs-CZ" sz="1800" dirty="0" smtClean="0"/>
              <a:t> 2 000 000 </a:t>
            </a:r>
            <a:r>
              <a:rPr lang="en-US" altLang="cs-CZ" sz="1800" dirty="0" err="1" smtClean="0"/>
              <a:t>Kč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při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úrokové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míře</a:t>
            </a:r>
            <a:r>
              <a:rPr lang="en-US" altLang="cs-CZ" sz="1800" dirty="0" smtClean="0"/>
              <a:t> 4%. [</a:t>
            </a:r>
            <a:r>
              <a:rPr lang="cs-CZ" altLang="cs-CZ" sz="1800" dirty="0" smtClean="0"/>
              <a:t>165 038 ,5 Kč</a:t>
            </a:r>
            <a:r>
              <a:rPr lang="en-US" altLang="cs-CZ" sz="1800" dirty="0" smtClean="0"/>
              <a:t>]</a:t>
            </a:r>
            <a:endParaRPr lang="cs-CZ" altLang="cs-CZ" sz="1800" dirty="0"/>
          </a:p>
          <a:p>
            <a:pPr algn="just">
              <a:spcAft>
                <a:spcPts val="1200"/>
              </a:spcAft>
              <a:buFont typeface="+mj-lt"/>
              <a:buAutoNum type="arabicPeriod"/>
            </a:pPr>
            <a:r>
              <a:rPr lang="cs-CZ" altLang="cs-CZ" sz="1800" dirty="0" smtClean="0"/>
              <a:t>Podnik plánuje pronájem haly na 5 let.</a:t>
            </a:r>
            <a:r>
              <a:rPr lang="cs-CZ" altLang="cs-CZ" sz="1800" i="1" dirty="0" smtClean="0"/>
              <a:t> </a:t>
            </a:r>
            <a:r>
              <a:rPr lang="cs-CZ" altLang="cs-CZ" sz="1800" dirty="0" smtClean="0"/>
              <a:t>Nájemné ve výši 100 000 Kč bude placeno nájemcem vždy na konci pololetí. Jaká je současná hodnota těchto příjmů pro podnik, pokud víme, že roční úroková míra je 5 %? </a:t>
            </a:r>
            <a:r>
              <a:rPr lang="en-US" altLang="cs-CZ" sz="1800" dirty="0" smtClean="0"/>
              <a:t>[875 206,39 </a:t>
            </a:r>
            <a:r>
              <a:rPr lang="en-US" altLang="cs-CZ" sz="1800" dirty="0" err="1" smtClean="0"/>
              <a:t>Kč</a:t>
            </a:r>
            <a:r>
              <a:rPr lang="en-US" altLang="cs-CZ" sz="1800" dirty="0" smtClean="0"/>
              <a:t>]</a:t>
            </a:r>
            <a:endParaRPr lang="cs-CZ" altLang="cs-CZ" sz="1800" dirty="0" smtClean="0"/>
          </a:p>
          <a:p>
            <a:endParaRPr lang="cs-CZ" sz="19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12655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>
                <a:latin typeface="+mn-lt"/>
              </a:rPr>
              <a:t>Současná hodnota anuity (=důchody) – příklady (2)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cs-CZ" altLang="cs-CZ" sz="2000" dirty="0" smtClean="0">
                <a:solidFill>
                  <a:srgbClr val="00287D"/>
                </a:solidFill>
              </a:rPr>
              <a:t>6. </a:t>
            </a:r>
            <a:r>
              <a:rPr lang="cs-CZ" altLang="cs-CZ" sz="1800" dirty="0" smtClean="0"/>
              <a:t>V restituci Vám byl vrácen činžovní dům v hodnotě 14 500 000,- Kč. Protože nemáte prostředky na jeho rekonstrukci a údržbu, rozhodli jste se ho prodat. O koupi domu se ucházejí dva zájemci. Pan Karel Vám nabízí 4 splátky po 4 750 000.- Kč na konci každého roku. Pan Antonín Vám nabízí 6 splátek po 3 155 000,- Kč na začátku každého roku. Oba zájemci jsou solidní partneři, proto nemáte důvod nevěřit, že Vám nezaplatí. Otázka je, který z nich Vám nabízí více a zda nabízí dost nebo málo? Uvažovaná roční úroková míra je 12%. </a:t>
            </a:r>
            <a:r>
              <a:rPr lang="en-US" sz="1800" dirty="0" smtClean="0"/>
              <a:t>[</a:t>
            </a:r>
            <a:r>
              <a:rPr lang="cs-CZ" sz="1800" dirty="0" smtClean="0"/>
              <a:t>Karel: 14 427 409,4 Kč, Antonín: 14 528 068,9 Kč</a:t>
            </a:r>
            <a:r>
              <a:rPr lang="en-US" sz="1800" dirty="0" smtClean="0"/>
              <a:t>]</a:t>
            </a:r>
            <a:endParaRPr lang="cs-CZ" altLang="cs-CZ" sz="1800" b="1" dirty="0" smtClean="0"/>
          </a:p>
          <a:p>
            <a:pPr algn="just"/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24883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 efektivnosti investic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Posuzování celkové efektivnosti investičních </a:t>
            </a:r>
            <a:r>
              <a:rPr lang="cs-CZ" sz="2000" dirty="0" smtClean="0"/>
              <a:t>projektů</a:t>
            </a:r>
          </a:p>
          <a:p>
            <a:pPr lvl="1"/>
            <a:r>
              <a:rPr lang="cs-CZ" sz="2000" b="1" dirty="0" smtClean="0"/>
              <a:t>Statické </a:t>
            </a:r>
            <a:r>
              <a:rPr lang="cs-CZ" sz="2000" b="1" dirty="0"/>
              <a:t>metody </a:t>
            </a:r>
          </a:p>
          <a:p>
            <a:pPr marL="1257300" lvl="2" indent="-342900" algn="just">
              <a:buFont typeface="Wingdings" panose="05000000000000000000" pitchFamily="2" charset="2"/>
              <a:buChar char="§"/>
            </a:pPr>
            <a:r>
              <a:rPr lang="cs-CZ" sz="1800" b="1" dirty="0" smtClean="0"/>
              <a:t>Doba návratnosti </a:t>
            </a:r>
            <a:r>
              <a:rPr lang="cs-CZ" sz="1800" dirty="0" smtClean="0"/>
              <a:t>(</a:t>
            </a:r>
            <a:r>
              <a:rPr lang="cs-CZ" sz="1800" dirty="0" err="1"/>
              <a:t>P</a:t>
            </a:r>
            <a:r>
              <a:rPr lang="cs-CZ" sz="1800" dirty="0" err="1" smtClean="0"/>
              <a:t>ay</a:t>
            </a:r>
            <a:r>
              <a:rPr lang="cs-CZ" sz="1800" dirty="0" smtClean="0"/>
              <a:t> </a:t>
            </a:r>
            <a:r>
              <a:rPr lang="cs-CZ" sz="1800" dirty="0" err="1"/>
              <a:t>B</a:t>
            </a:r>
            <a:r>
              <a:rPr lang="cs-CZ" sz="1800" dirty="0" err="1" smtClean="0"/>
              <a:t>ack</a:t>
            </a:r>
            <a:r>
              <a:rPr lang="cs-CZ" sz="1800" dirty="0" smtClean="0"/>
              <a:t>) - počet měsíců nebo let, za kterou postupně kumulované příjmy z investice uhradí celkové výdaje na investici.</a:t>
            </a:r>
          </a:p>
          <a:p>
            <a:pPr lvl="1"/>
            <a:r>
              <a:rPr lang="cs-CZ" sz="2000" b="1" dirty="0" smtClean="0"/>
              <a:t>Dynamické </a:t>
            </a:r>
            <a:r>
              <a:rPr lang="cs-CZ" sz="2000" b="1" dirty="0"/>
              <a:t>metody </a:t>
            </a:r>
            <a:endParaRPr lang="cs-CZ" sz="2000" b="1" dirty="0" smtClean="0"/>
          </a:p>
          <a:p>
            <a:pPr marL="1257300" lvl="2" indent="-342900" algn="just">
              <a:buFont typeface="Wingdings" panose="05000000000000000000" pitchFamily="2" charset="2"/>
              <a:buChar char="§"/>
            </a:pPr>
            <a:r>
              <a:rPr lang="cs-CZ" sz="1800" b="1" dirty="0" smtClean="0"/>
              <a:t>Čistá současná hodnota </a:t>
            </a:r>
            <a:r>
              <a:rPr lang="cs-CZ" sz="1800" dirty="0" smtClean="0"/>
              <a:t>(</a:t>
            </a:r>
            <a:r>
              <a:rPr lang="cs-CZ" sz="1800" dirty="0"/>
              <a:t>N</a:t>
            </a:r>
            <a:r>
              <a:rPr lang="cs-CZ" sz="1800" dirty="0" smtClean="0"/>
              <a:t>et </a:t>
            </a:r>
            <a:r>
              <a:rPr lang="cs-CZ" sz="1800" dirty="0" err="1"/>
              <a:t>P</a:t>
            </a:r>
            <a:r>
              <a:rPr lang="cs-CZ" sz="1800" dirty="0" err="1" smtClean="0"/>
              <a:t>resent</a:t>
            </a:r>
            <a:r>
              <a:rPr lang="cs-CZ" sz="1800" dirty="0" smtClean="0"/>
              <a:t> </a:t>
            </a:r>
            <a:r>
              <a:rPr lang="cs-CZ" sz="1800" dirty="0" err="1"/>
              <a:t>V</a:t>
            </a:r>
            <a:r>
              <a:rPr lang="cs-CZ" sz="1800" dirty="0" err="1" smtClean="0"/>
              <a:t>alue</a:t>
            </a:r>
            <a:r>
              <a:rPr lang="cs-CZ" sz="1800" dirty="0" smtClean="0"/>
              <a:t>) - reálný </a:t>
            </a:r>
            <a:r>
              <a:rPr lang="cs-CZ" sz="1800" dirty="0"/>
              <a:t>výnos z investice po N letech </a:t>
            </a:r>
            <a:r>
              <a:rPr lang="cs-CZ" sz="1800" dirty="0" smtClean="0"/>
              <a:t>životnosti. Rozdíl </a:t>
            </a:r>
            <a:r>
              <a:rPr lang="cs-CZ" sz="1800" dirty="0"/>
              <a:t>mezi diskontovanými peněžními příjmy z investice a kapitálovým </a:t>
            </a:r>
            <a:r>
              <a:rPr lang="cs-CZ" sz="1800" dirty="0" smtClean="0"/>
              <a:t>výdajem.</a:t>
            </a:r>
            <a:endParaRPr lang="cs-CZ" sz="2000" dirty="0" smtClean="0"/>
          </a:p>
          <a:p>
            <a:pPr marL="1257300" lvl="2" indent="-342900" algn="just">
              <a:buFont typeface="Wingdings" panose="05000000000000000000" pitchFamily="2" charset="2"/>
              <a:buChar char="§"/>
            </a:pPr>
            <a:r>
              <a:rPr lang="cs-CZ" sz="1800" b="1" dirty="0" smtClean="0"/>
              <a:t>Vnitřní výnosové procento </a:t>
            </a:r>
            <a:r>
              <a:rPr lang="cs-CZ" sz="1800" dirty="0" smtClean="0"/>
              <a:t>(</a:t>
            </a:r>
            <a:r>
              <a:rPr lang="cs-CZ" sz="1800" dirty="0" err="1" smtClean="0"/>
              <a:t>Internal</a:t>
            </a:r>
            <a:r>
              <a:rPr lang="cs-CZ" sz="1800" dirty="0" smtClean="0"/>
              <a:t> </a:t>
            </a:r>
            <a:r>
              <a:rPr lang="cs-CZ" sz="1800" dirty="0" err="1" smtClean="0"/>
              <a:t>Rate</a:t>
            </a:r>
            <a:r>
              <a:rPr lang="cs-CZ" sz="1800" dirty="0" smtClean="0"/>
              <a:t> </a:t>
            </a:r>
            <a:r>
              <a:rPr lang="cs-CZ" sz="1800" dirty="0" err="1" smtClean="0"/>
              <a:t>of</a:t>
            </a:r>
            <a:r>
              <a:rPr lang="cs-CZ" sz="1800" dirty="0" smtClean="0"/>
              <a:t> Return) – úroková míra, při které se současná hodnota peněžních příjmů z investice rovná kapitálovým výdajům tzn. kdy je NPV = 0</a:t>
            </a:r>
            <a:endParaRPr lang="cs-CZ" sz="1800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29177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768187"/>
            <a:ext cx="8086635" cy="647700"/>
          </a:xfrm>
        </p:spPr>
        <p:txBody>
          <a:bodyPr/>
          <a:lstStyle/>
          <a:p>
            <a:r>
              <a:rPr lang="cs-CZ" altLang="cs-CZ" dirty="0" smtClean="0"/>
              <a:t>Hodnocení efektivnosti investic - NPV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9079" y="1534237"/>
            <a:ext cx="8082321" cy="2554287"/>
          </a:xfrm>
        </p:spPr>
        <p:txBody>
          <a:bodyPr/>
          <a:lstStyle/>
          <a:p>
            <a:pPr algn="just"/>
            <a:r>
              <a:rPr lang="cs-CZ" sz="2000" dirty="0" smtClean="0"/>
              <a:t>Čistá současná hodnota nebo také </a:t>
            </a:r>
            <a:r>
              <a:rPr lang="cs-CZ" sz="2000" b="1" dirty="0" smtClean="0"/>
              <a:t>Net </a:t>
            </a:r>
            <a:r>
              <a:rPr lang="cs-CZ" sz="2000" b="1" dirty="0" err="1" smtClean="0"/>
              <a:t>Present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Value</a:t>
            </a:r>
            <a:endParaRPr lang="cs-CZ" sz="2000" b="1" dirty="0"/>
          </a:p>
          <a:p>
            <a:pPr lvl="1" algn="just"/>
            <a:r>
              <a:rPr lang="cs-CZ" sz="2000" dirty="0" smtClean="0"/>
              <a:t>reálný </a:t>
            </a:r>
            <a:r>
              <a:rPr lang="cs-CZ" sz="2000" dirty="0"/>
              <a:t>výnos z investice po N letech </a:t>
            </a:r>
            <a:r>
              <a:rPr lang="cs-CZ" sz="2000" dirty="0" smtClean="0"/>
              <a:t>životnosti, </a:t>
            </a:r>
            <a:r>
              <a:rPr lang="cs-CZ" sz="1800" dirty="0"/>
              <a:t>Rozdíl mezi diskontovanými peněžními příjmy z investice a kapitálovým výdajem.</a:t>
            </a:r>
            <a:endParaRPr lang="cs-CZ" sz="2000" dirty="0"/>
          </a:p>
          <a:p>
            <a:pPr lvl="1" algn="just">
              <a:defRPr/>
            </a:pPr>
            <a:r>
              <a:rPr lang="cs-CZ" sz="2000" dirty="0"/>
              <a:t>P</a:t>
            </a:r>
            <a:r>
              <a:rPr lang="cs-CZ" sz="2000" dirty="0" smtClean="0"/>
              <a:t>odobnost s problematikou důchodů,</a:t>
            </a:r>
          </a:p>
          <a:p>
            <a:pPr lvl="1" algn="just">
              <a:defRPr/>
            </a:pPr>
            <a:r>
              <a:rPr lang="cs-CZ" sz="2000" dirty="0" smtClean="0"/>
              <a:t>čím vyšší NPV, tím je investice výhodnější.</a:t>
            </a:r>
          </a:p>
          <a:p>
            <a:pPr marL="0" indent="0" algn="just">
              <a:buNone/>
              <a:defRPr/>
            </a:pPr>
            <a:endParaRPr lang="cs-CZ" sz="2200" dirty="0" smtClean="0"/>
          </a:p>
          <a:p>
            <a:pPr algn="just">
              <a:defRPr/>
            </a:pPr>
            <a:endParaRPr lang="cs-CZ" sz="2200" dirty="0" smtClean="0"/>
          </a:p>
          <a:p>
            <a:pPr algn="just">
              <a:defRPr/>
            </a:pPr>
            <a:endParaRPr lang="cs-CZ" sz="2200" dirty="0" smtClean="0"/>
          </a:p>
          <a:p>
            <a:pPr algn="just">
              <a:defRPr/>
            </a:pPr>
            <a:endParaRPr lang="cs-CZ" sz="2200" dirty="0" smtClean="0"/>
          </a:p>
          <a:p>
            <a:pPr algn="just">
              <a:defRPr/>
            </a:pPr>
            <a:endParaRPr lang="cs-CZ" sz="2200" dirty="0" smtClean="0"/>
          </a:p>
          <a:p>
            <a:pPr algn="just"/>
            <a:endParaRPr lang="cs-CZ" sz="2200" b="1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pic>
        <p:nvPicPr>
          <p:cNvPr id="6" name="Picture 4" descr="Net Present Value - NPV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0583" y="3527137"/>
            <a:ext cx="4174431" cy="2695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98475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499079" y="799718"/>
            <a:ext cx="8086635" cy="647700"/>
          </a:xfrm>
        </p:spPr>
        <p:txBody>
          <a:bodyPr/>
          <a:lstStyle/>
          <a:p>
            <a:r>
              <a:rPr lang="cs-CZ" altLang="cs-CZ" dirty="0" smtClean="0"/>
              <a:t>Hodnocení efektivnosti investic (NPV) - příklad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499078" y="1555256"/>
            <a:ext cx="8082321" cy="4840288"/>
          </a:xfrm>
        </p:spPr>
        <p:txBody>
          <a:bodyPr/>
          <a:lstStyle/>
          <a:p>
            <a:pPr marL="342900" lvl="1" indent="-342900" algn="just"/>
            <a:r>
              <a:rPr lang="cs-CZ" sz="2000" b="1" dirty="0" smtClean="0">
                <a:cs typeface="+mn-cs"/>
              </a:rPr>
              <a:t>Příklad</a:t>
            </a:r>
          </a:p>
          <a:p>
            <a:pPr marL="0" lvl="1" indent="0" algn="just">
              <a:buNone/>
            </a:pPr>
            <a:r>
              <a:rPr lang="cs-CZ" sz="2000" dirty="0" smtClean="0">
                <a:cs typeface="+mn-cs"/>
              </a:rPr>
              <a:t>Společnost se rozhoduje mezi dvěma investicemi na dobu šesti let. Očekávané peněžní toky, které jsou z investicemi spojené, jsou následující:</a:t>
            </a:r>
          </a:p>
          <a:p>
            <a:pPr marL="0" lvl="1" indent="0" algn="just">
              <a:buNone/>
            </a:pPr>
            <a:endParaRPr lang="cs-CZ" sz="3600" dirty="0">
              <a:cs typeface="+mn-cs"/>
            </a:endParaRPr>
          </a:p>
          <a:p>
            <a:pPr marL="0" lvl="1" indent="0" algn="just">
              <a:buNone/>
            </a:pPr>
            <a:endParaRPr lang="cs-CZ" sz="2000" dirty="0" smtClean="0">
              <a:cs typeface="+mn-cs"/>
            </a:endParaRPr>
          </a:p>
          <a:p>
            <a:pPr marL="0" lvl="1" indent="0" algn="just">
              <a:buNone/>
            </a:pPr>
            <a:endParaRPr lang="cs-CZ" sz="2000" dirty="0">
              <a:cs typeface="+mn-cs"/>
            </a:endParaRPr>
          </a:p>
          <a:p>
            <a:pPr marL="0" lvl="1" indent="0" algn="just">
              <a:buNone/>
            </a:pPr>
            <a:endParaRPr lang="cs-CZ" sz="2000" dirty="0" smtClean="0">
              <a:cs typeface="+mn-cs"/>
            </a:endParaRPr>
          </a:p>
          <a:p>
            <a:pPr marL="0" lvl="1" indent="0" algn="just">
              <a:buNone/>
            </a:pPr>
            <a:endParaRPr lang="cs-CZ" sz="1100" dirty="0" smtClean="0">
              <a:cs typeface="+mn-cs"/>
            </a:endParaRPr>
          </a:p>
          <a:p>
            <a:pPr marL="0" lvl="1" indent="0" algn="just">
              <a:buNone/>
            </a:pPr>
            <a:r>
              <a:rPr lang="cs-CZ" sz="2000" dirty="0" smtClean="0">
                <a:cs typeface="+mn-cs"/>
              </a:rPr>
              <a:t>Která z investic je výhodnější, pokud uvažujte úrokovou sazbu (výnosnost) 3 %?</a:t>
            </a:r>
          </a:p>
          <a:p>
            <a:pPr marL="0" lvl="1" indent="0" algn="just">
              <a:buNone/>
            </a:pPr>
            <a:endParaRPr lang="cs-CZ" sz="2000" dirty="0" smtClean="0">
              <a:cs typeface="+mn-cs"/>
            </a:endParaRPr>
          </a:p>
          <a:p>
            <a:pPr marL="0" lvl="1" indent="0" algn="just">
              <a:buNone/>
            </a:pPr>
            <a:r>
              <a:rPr lang="en-US" sz="2000" dirty="0" smtClean="0">
                <a:cs typeface="+mn-cs"/>
              </a:rPr>
              <a:t>[</a:t>
            </a:r>
            <a:r>
              <a:rPr lang="cs-CZ" sz="2000" dirty="0" smtClean="0">
                <a:cs typeface="+mn-cs"/>
              </a:rPr>
              <a:t>NPV</a:t>
            </a:r>
            <a:r>
              <a:rPr lang="cs-CZ" sz="2000" baseline="-25000" dirty="0" smtClean="0">
                <a:cs typeface="+mn-cs"/>
              </a:rPr>
              <a:t>A </a:t>
            </a:r>
            <a:r>
              <a:rPr lang="cs-CZ" sz="2000" dirty="0" smtClean="0">
                <a:cs typeface="+mn-cs"/>
              </a:rPr>
              <a:t>= 135 430 Kč, NPV</a:t>
            </a:r>
            <a:r>
              <a:rPr lang="cs-CZ" sz="2000" baseline="-25000" dirty="0" smtClean="0">
                <a:cs typeface="+mn-cs"/>
              </a:rPr>
              <a:t>B</a:t>
            </a:r>
            <a:r>
              <a:rPr lang="cs-CZ" sz="2000" dirty="0" smtClean="0">
                <a:cs typeface="+mn-cs"/>
              </a:rPr>
              <a:t> = 136 417 Kč  </a:t>
            </a:r>
            <a:r>
              <a:rPr lang="cs-CZ" sz="2000" b="1" dirty="0" smtClean="0">
                <a:latin typeface="Times New Roman"/>
                <a:cs typeface="Times New Roman"/>
              </a:rPr>
              <a:t>→ investice B je výhodnější</a:t>
            </a:r>
            <a:r>
              <a:rPr lang="en-US" sz="2000" dirty="0" smtClean="0">
                <a:cs typeface="+mn-cs"/>
              </a:rPr>
              <a:t>]</a:t>
            </a:r>
            <a:endParaRPr lang="cs-CZ" sz="2000" dirty="0" smtClean="0">
              <a:cs typeface="+mn-cs"/>
            </a:endParaRPr>
          </a:p>
          <a:p>
            <a:pPr marL="0" lvl="1" indent="0" algn="just">
              <a:buNone/>
            </a:pPr>
            <a:endParaRPr lang="cs-CZ" sz="2000" dirty="0">
              <a:cs typeface="+mn-cs"/>
            </a:endParaRPr>
          </a:p>
          <a:p>
            <a:pPr marL="0" lvl="1" indent="0" algn="just">
              <a:buNone/>
            </a:pPr>
            <a:endParaRPr lang="cs-CZ" sz="2000" dirty="0" smtClean="0">
              <a:cs typeface="+mn-cs"/>
            </a:endParaRPr>
          </a:p>
          <a:p>
            <a:pPr marL="0" lvl="1" indent="0" algn="just">
              <a:buNone/>
            </a:pPr>
            <a:endParaRPr lang="cs-CZ" sz="2000" dirty="0">
              <a:cs typeface="+mn-cs"/>
            </a:endParaRPr>
          </a:p>
          <a:p>
            <a:pPr marL="0" lvl="1" indent="0" algn="just">
              <a:buNone/>
            </a:pPr>
            <a:endParaRPr lang="cs-CZ" sz="2000" dirty="0" smtClean="0">
              <a:cs typeface="+mn-cs"/>
            </a:endParaRPr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1108321"/>
              </p:ext>
            </p:extLst>
          </p:nvPr>
        </p:nvGraphicFramePr>
        <p:xfrm>
          <a:off x="504497" y="3216355"/>
          <a:ext cx="8240111" cy="132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019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7932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77059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Vložený kapitál</a:t>
                      </a:r>
                      <a:endParaRPr lang="cs-CZ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Peněžní</a:t>
                      </a:r>
                      <a:r>
                        <a:rPr lang="cs-CZ" sz="1600" baseline="0" dirty="0" smtClean="0"/>
                        <a:t> toky v jednotlivých letech </a:t>
                      </a:r>
                      <a:endParaRPr lang="cs-CZ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 smtClean="0"/>
                        <a:t>Investice A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100 000 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25 000 ročně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 smtClean="0"/>
                        <a:t>Investice B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100</a:t>
                      </a:r>
                      <a:r>
                        <a:rPr lang="cs-CZ" sz="1600" baseline="0" dirty="0" smtClean="0"/>
                        <a:t> 000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24 000, 25 000, 27 000, 27 000, 26 000,</a:t>
                      </a:r>
                      <a:r>
                        <a:rPr lang="cs-CZ" sz="1600" baseline="0" dirty="0" smtClean="0"/>
                        <a:t> </a:t>
                      </a:r>
                      <a:br>
                        <a:rPr lang="cs-CZ" sz="1600" baseline="0" dirty="0" smtClean="0"/>
                      </a:br>
                      <a:r>
                        <a:rPr lang="cs-CZ" sz="1600" baseline="0" dirty="0" smtClean="0"/>
                        <a:t>22 000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8081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econ_sablona_4×3_cz</Template>
  <TotalTime>364</TotalTime>
  <Words>675</Words>
  <Application>Microsoft Office PowerPoint</Application>
  <PresentationFormat>Předvádění na obrazovce (4:3)</PresentationFormat>
  <Paragraphs>168</Paragraphs>
  <Slides>15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7" baseType="lpstr">
      <vt:lpstr>Prezentace_MU_CZ</vt:lpstr>
      <vt:lpstr>Rovnice</vt:lpstr>
      <vt:lpstr>Současná a budoucí hodnota anuity</vt:lpstr>
      <vt:lpstr>Budoucí hodnota anuity (= spoření)</vt:lpstr>
      <vt:lpstr>Budoucí hodnota anuity (= spoření) - příklady</vt:lpstr>
      <vt:lpstr>Současná hodnota anuity (=důchody)</vt:lpstr>
      <vt:lpstr>Současná hodnota anuity (=důchody) – příklady (1)</vt:lpstr>
      <vt:lpstr>Současná hodnota anuity (=důchody) – příklady (2)</vt:lpstr>
      <vt:lpstr>Hodnocení efektivnosti investic</vt:lpstr>
      <vt:lpstr>Hodnocení efektivnosti investic - NPV</vt:lpstr>
      <vt:lpstr>Hodnocení efektivnosti investic (NPV) - příklad</vt:lpstr>
      <vt:lpstr>Umořování dluhu</vt:lpstr>
      <vt:lpstr>Umořování dluhu nestejnými splátkami - příklad </vt:lpstr>
      <vt:lpstr>Umořování dluhu stejnými splátkami </vt:lpstr>
      <vt:lpstr>Umořování dluhu stejnými splátkami - příklad </vt:lpstr>
      <vt:lpstr>Umořování dluhu stejnými splátkami - příklad </vt:lpstr>
      <vt:lpstr>Zajímavé příklady:</vt:lpstr>
    </vt:vector>
  </TitlesOfParts>
  <Company>Ekonomicko-správní fakulta Masarykovy univerzity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ORGANIZACE VÝUKY</dc:title>
  <dc:creator>Urbanovský Tomáš</dc:creator>
  <cp:lastModifiedBy>sponer</cp:lastModifiedBy>
  <cp:revision>38</cp:revision>
  <cp:lastPrinted>1601-01-01T00:00:00Z</cp:lastPrinted>
  <dcterms:created xsi:type="dcterms:W3CDTF">2016-09-19T08:53:09Z</dcterms:created>
  <dcterms:modified xsi:type="dcterms:W3CDTF">2018-09-21T09:27:41Z</dcterms:modified>
</cp:coreProperties>
</file>