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85" r:id="rId1"/>
  </p:sldMasterIdLst>
  <p:notesMasterIdLst>
    <p:notesMasterId r:id="rId16"/>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87" autoAdjust="0"/>
    <p:restoredTop sz="94660"/>
  </p:normalViewPr>
  <p:slideViewPr>
    <p:cSldViewPr>
      <p:cViewPr>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857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85775"/>
          </a:xfrm>
          <a:prstGeom prst="rect">
            <a:avLst/>
          </a:prstGeom>
        </p:spPr>
        <p:txBody>
          <a:bodyPr vert="horz" lIns="91440" tIns="45720" rIns="91440" bIns="45720" rtlCol="0"/>
          <a:lstStyle>
            <a:lvl1pPr algn="r">
              <a:defRPr sz="1200"/>
            </a:lvl1pPr>
          </a:lstStyle>
          <a:p>
            <a:fld id="{E8A97193-9596-4FA6-B955-8985B0F2EC74}" type="datetimeFigureOut">
              <a:rPr lang="cs-CZ" smtClean="0"/>
              <a:t>6.9.2017</a:t>
            </a:fld>
            <a:endParaRPr lang="cs-CZ"/>
          </a:p>
        </p:txBody>
      </p:sp>
      <p:sp>
        <p:nvSpPr>
          <p:cNvPr id="4" name="Zástupný symbol pro obrázek snímku 3"/>
          <p:cNvSpPr>
            <a:spLocks noGrp="1" noRot="1" noChangeAspect="1"/>
          </p:cNvSpPr>
          <p:nvPr>
            <p:ph type="sldImg" idx="2"/>
          </p:nvPr>
        </p:nvSpPr>
        <p:spPr>
          <a:xfrm>
            <a:off x="1000125" y="728663"/>
            <a:ext cx="4857750" cy="3643312"/>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614863"/>
            <a:ext cx="5486400" cy="437197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228138"/>
            <a:ext cx="2971800" cy="48577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9228138"/>
            <a:ext cx="2971800" cy="485775"/>
          </a:xfrm>
          <a:prstGeom prst="rect">
            <a:avLst/>
          </a:prstGeom>
        </p:spPr>
        <p:txBody>
          <a:bodyPr vert="horz" lIns="91440" tIns="45720" rIns="91440" bIns="45720" rtlCol="0" anchor="b"/>
          <a:lstStyle>
            <a:lvl1pPr algn="r">
              <a:defRPr sz="1200"/>
            </a:lvl1pPr>
          </a:lstStyle>
          <a:p>
            <a:fld id="{EDAE2CC1-433B-4DFE-96BA-7504B3169EAB}" type="slidenum">
              <a:rPr lang="cs-CZ" smtClean="0"/>
              <a:t>‹#›</a:t>
            </a:fld>
            <a:endParaRPr lang="cs-CZ"/>
          </a:p>
        </p:txBody>
      </p:sp>
    </p:spTree>
    <p:extLst>
      <p:ext uri="{BB962C8B-B14F-4D97-AF65-F5344CB8AC3E}">
        <p14:creationId xmlns:p14="http://schemas.microsoft.com/office/powerpoint/2010/main" val="105057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cs-CZ" altLang="en-US" smtClean="0"/>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de-AT" altLang="en-US"/>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cs-CZ" altLang="en-US" smtClean="0"/>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endParaRPr lang="de-AT" altLang="en-US"/>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ftr="0" dt="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143000"/>
            <a:ext cx="7623175" cy="2590800"/>
          </a:xfrm>
        </p:spPr>
        <p:txBody>
          <a:bodyPr/>
          <a:lstStyle/>
          <a:p>
            <a:pPr lvl="1">
              <a:spcBef>
                <a:spcPts val="1200"/>
              </a:spcBef>
              <a:spcAft>
                <a:spcPts val="0"/>
              </a:spcAft>
            </a:pPr>
            <a:r>
              <a:rPr lang="en-US" sz="3200" dirty="0" smtClean="0">
                <a:latin typeface="Verdana" pitchFamily="34" charset="0"/>
              </a:rPr>
              <a:t>Accounting (Basics) - Lecture </a:t>
            </a:r>
            <a:r>
              <a:rPr lang="cs-CZ" sz="3200" dirty="0" smtClean="0">
                <a:latin typeface="Verdana" pitchFamily="34" charset="0"/>
              </a:rPr>
              <a:t>10</a:t>
            </a:r>
            <a:r>
              <a:rPr lang="en-US" sz="2400" dirty="0" smtClean="0">
                <a:latin typeface="Verdana" pitchFamily="34" charset="0"/>
              </a:rPr>
              <a:t/>
            </a:r>
            <a:br>
              <a:rPr lang="en-US" sz="2400" dirty="0" smtClean="0">
                <a:latin typeface="Verdana" pitchFamily="34" charset="0"/>
              </a:rPr>
            </a:br>
            <a:r>
              <a:rPr lang="cs-CZ" sz="2400" dirty="0" smtClean="0">
                <a:latin typeface="Verdana" pitchFamily="34" charset="0"/>
              </a:rPr>
              <a:t/>
            </a:r>
            <a:br>
              <a:rPr lang="cs-CZ" sz="2400" dirty="0" smtClean="0">
                <a:latin typeface="Verdana" pitchFamily="34" charset="0"/>
              </a:rPr>
            </a:br>
            <a:r>
              <a:rPr lang="cs-CZ" sz="2400" dirty="0" smtClean="0">
                <a:latin typeface="Verdana" pitchFamily="34" charset="0"/>
              </a:rPr>
              <a:t>ACCOUNTING CONCERNING LONG-TERM BORROWED CAPITAL AND </a:t>
            </a:r>
            <a:r>
              <a:rPr lang="cs-CZ" sz="2400" dirty="0" smtClean="0">
                <a:latin typeface="Verdana" pitchFamily="34" charset="0"/>
              </a:rPr>
              <a:t>RESERVES (PROVISIONS). </a:t>
            </a:r>
            <a:r>
              <a:rPr lang="cs-CZ" sz="2400" dirty="0">
                <a:latin typeface="Verdana" pitchFamily="34" charset="0"/>
              </a:rPr>
              <a:t>OBLIGATION EMISSION AND LONG-TERM BANK CREDITS.</a:t>
            </a:r>
            <a:r>
              <a:rPr lang="en-GB" sz="2400" dirty="0">
                <a:latin typeface="Verdana" pitchFamily="34" charset="0"/>
              </a:rPr>
              <a:t> </a:t>
            </a:r>
            <a:r>
              <a:rPr lang="cs-CZ" dirty="0"/>
              <a:t/>
            </a:r>
            <a:br>
              <a:rPr lang="cs-CZ" dirty="0"/>
            </a:br>
            <a:r>
              <a:rPr lang="cs-CZ" dirty="0"/>
              <a:t/>
            </a:r>
            <a:br>
              <a:rPr lang="cs-CZ" dirty="0"/>
            </a:br>
            <a:r>
              <a:rPr lang="cs-CZ" sz="2400" dirty="0" smtClean="0">
                <a:latin typeface="Verdana" pitchFamily="34" charset="0"/>
              </a:rPr>
              <a:t/>
            </a:r>
            <a:br>
              <a:rPr lang="cs-CZ" sz="2400" dirty="0" smtClean="0">
                <a:latin typeface="Verdana" pitchFamily="34" charset="0"/>
              </a:rPr>
            </a:br>
            <a:endParaRPr lang="en-US" sz="2400" dirty="0">
              <a:latin typeface="Verdan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Other long-term liabilities</a:t>
            </a:r>
            <a:r>
              <a:rPr lang="cs-CZ" dirty="0"/>
              <a:t/>
            </a:r>
            <a:br>
              <a:rPr lang="cs-CZ" dirty="0"/>
            </a:br>
            <a:endParaRPr lang="cs-CZ" dirty="0"/>
          </a:p>
        </p:txBody>
      </p:sp>
      <p:sp>
        <p:nvSpPr>
          <p:cNvPr id="3" name="Zástupný symbol pro obsah 2"/>
          <p:cNvSpPr>
            <a:spLocks noGrp="1"/>
          </p:cNvSpPr>
          <p:nvPr>
            <p:ph idx="1"/>
          </p:nvPr>
        </p:nvSpPr>
        <p:spPr/>
        <p:txBody>
          <a:bodyPr/>
          <a:lstStyle/>
          <a:p>
            <a:r>
              <a:rPr lang="en-US" dirty="0" smtClean="0"/>
              <a:t>They </a:t>
            </a:r>
            <a:r>
              <a:rPr lang="en-US" dirty="0"/>
              <a:t>are accounted </a:t>
            </a:r>
            <a:r>
              <a:rPr lang="cs-CZ" dirty="0" smtClean="0"/>
              <a:t>as </a:t>
            </a:r>
            <a:r>
              <a:rPr lang="en-US" b="1" dirty="0" smtClean="0"/>
              <a:t>Long-term liabilities</a:t>
            </a:r>
            <a:r>
              <a:rPr lang="en-US" dirty="0" smtClean="0"/>
              <a:t> </a:t>
            </a:r>
            <a:r>
              <a:rPr lang="en-US" dirty="0"/>
              <a:t>and defined as the following categories for separate accounts</a:t>
            </a:r>
            <a:r>
              <a:rPr lang="en-US" dirty="0" smtClean="0"/>
              <a:t>:</a:t>
            </a:r>
            <a:endParaRPr lang="cs-CZ" dirty="0"/>
          </a:p>
          <a:p>
            <a:pPr lvl="1"/>
            <a:r>
              <a:rPr lang="en-US" b="1" dirty="0"/>
              <a:t>Long-term liabilities – controlling and controlled person</a:t>
            </a:r>
            <a:r>
              <a:rPr lang="en-US" dirty="0"/>
              <a:t>: expresses mutual relations between controlled and controlling persons. In the majority of cases these are long-term loans.</a:t>
            </a:r>
            <a:endParaRPr lang="cs-CZ" dirty="0"/>
          </a:p>
          <a:p>
            <a:pPr lvl="1"/>
            <a:r>
              <a:rPr lang="en-US" b="1" dirty="0"/>
              <a:t>Long-term liabilities – significant influence</a:t>
            </a:r>
            <a:r>
              <a:rPr lang="en-US" dirty="0"/>
              <a:t>: expresses mutual relations among entities under significant influence and applying this influence (mostly loans</a:t>
            </a:r>
            <a:r>
              <a:rPr lang="en-US" dirty="0" smtClean="0"/>
              <a:t>).</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extLst>
      <p:ext uri="{BB962C8B-B14F-4D97-AF65-F5344CB8AC3E}">
        <p14:creationId xmlns:p14="http://schemas.microsoft.com/office/powerpoint/2010/main" val="76059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Other long-term liabilities</a:t>
            </a:r>
            <a:r>
              <a:rPr lang="cs-CZ" dirty="0"/>
              <a:t/>
            </a:r>
            <a:br>
              <a:rPr lang="cs-CZ" dirty="0"/>
            </a:br>
            <a:endParaRPr lang="cs-CZ" dirty="0"/>
          </a:p>
        </p:txBody>
      </p:sp>
      <p:sp>
        <p:nvSpPr>
          <p:cNvPr id="3" name="Zástupný symbol pro obsah 2"/>
          <p:cNvSpPr>
            <a:spLocks noGrp="1"/>
          </p:cNvSpPr>
          <p:nvPr>
            <p:ph idx="1"/>
          </p:nvPr>
        </p:nvSpPr>
        <p:spPr/>
        <p:txBody>
          <a:bodyPr/>
          <a:lstStyle/>
          <a:p>
            <a:r>
              <a:rPr lang="en-US" dirty="0" smtClean="0"/>
              <a:t>They </a:t>
            </a:r>
            <a:r>
              <a:rPr lang="en-US" dirty="0"/>
              <a:t>are accounted </a:t>
            </a:r>
            <a:r>
              <a:rPr lang="cs-CZ" dirty="0" smtClean="0"/>
              <a:t>as </a:t>
            </a:r>
            <a:r>
              <a:rPr lang="en-US" b="1" dirty="0" smtClean="0"/>
              <a:t>Long-term liabilities</a:t>
            </a:r>
            <a:r>
              <a:rPr lang="en-US" dirty="0" smtClean="0"/>
              <a:t> </a:t>
            </a:r>
            <a:r>
              <a:rPr lang="en-US" dirty="0"/>
              <a:t>and defined as the following categories for separate accounts</a:t>
            </a:r>
            <a:r>
              <a:rPr lang="en-US" dirty="0" smtClean="0"/>
              <a:t>:</a:t>
            </a:r>
            <a:endParaRPr lang="cs-CZ" dirty="0"/>
          </a:p>
          <a:p>
            <a:pPr lvl="1"/>
            <a:r>
              <a:rPr lang="en-US" b="1" dirty="0" smtClean="0"/>
              <a:t>Issued </a:t>
            </a:r>
            <a:r>
              <a:rPr lang="en-US" b="1" dirty="0"/>
              <a:t>bonds</a:t>
            </a:r>
            <a:r>
              <a:rPr lang="en-US" dirty="0"/>
              <a:t> – long-term bonds, accounted correlatively with the emergence of the receivable in a similar way as short-term due securities</a:t>
            </a:r>
            <a:endParaRPr lang="cs-CZ" dirty="0"/>
          </a:p>
          <a:p>
            <a:pPr lvl="1"/>
            <a:r>
              <a:rPr lang="en-US" b="1" dirty="0"/>
              <a:t>Liabilities from rental</a:t>
            </a:r>
            <a:r>
              <a:rPr lang="en-US" dirty="0"/>
              <a:t> stemming from a business renting </a:t>
            </a:r>
            <a:r>
              <a:rPr lang="en-US" dirty="0" smtClean="0"/>
              <a:t>premises</a:t>
            </a:r>
            <a:endParaRPr lang="cs-CZ" dirty="0" smtClean="0"/>
          </a:p>
          <a:p>
            <a:pPr lvl="1"/>
            <a:r>
              <a:rPr lang="en-US" b="1" dirty="0" smtClean="0"/>
              <a:t>Long-term </a:t>
            </a:r>
            <a:r>
              <a:rPr lang="en-US" b="1" dirty="0"/>
              <a:t>advances received </a:t>
            </a:r>
            <a:r>
              <a:rPr lang="en-US" dirty="0"/>
              <a:t>from clients prior to meeting an </a:t>
            </a:r>
            <a:r>
              <a:rPr lang="en-US" dirty="0" smtClean="0"/>
              <a:t>obligation</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dirty="0"/>
          </a:p>
        </p:txBody>
      </p:sp>
    </p:spTree>
    <p:extLst>
      <p:ext uri="{BB962C8B-B14F-4D97-AF65-F5344CB8AC3E}">
        <p14:creationId xmlns:p14="http://schemas.microsoft.com/office/powerpoint/2010/main" val="652536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Other long-term liabilities</a:t>
            </a:r>
            <a:r>
              <a:rPr lang="cs-CZ" dirty="0"/>
              <a:t/>
            </a:r>
            <a:br>
              <a:rPr lang="cs-CZ" dirty="0"/>
            </a:br>
            <a:endParaRPr lang="cs-CZ" dirty="0"/>
          </a:p>
        </p:txBody>
      </p:sp>
      <p:sp>
        <p:nvSpPr>
          <p:cNvPr id="3" name="Zástupný symbol pro obsah 2"/>
          <p:cNvSpPr>
            <a:spLocks noGrp="1"/>
          </p:cNvSpPr>
          <p:nvPr>
            <p:ph idx="1"/>
          </p:nvPr>
        </p:nvSpPr>
        <p:spPr>
          <a:xfrm>
            <a:off x="533400" y="1295400"/>
            <a:ext cx="8229600" cy="4530725"/>
          </a:xfrm>
        </p:spPr>
        <p:txBody>
          <a:bodyPr/>
          <a:lstStyle/>
          <a:p>
            <a:r>
              <a:rPr lang="en-US" dirty="0" smtClean="0"/>
              <a:t>They </a:t>
            </a:r>
            <a:r>
              <a:rPr lang="en-US" dirty="0"/>
              <a:t>are accounted </a:t>
            </a:r>
            <a:r>
              <a:rPr lang="cs-CZ" dirty="0" smtClean="0"/>
              <a:t>as </a:t>
            </a:r>
            <a:r>
              <a:rPr lang="en-US" b="1" dirty="0" smtClean="0"/>
              <a:t>Long-term liabilities</a:t>
            </a:r>
            <a:r>
              <a:rPr lang="en-US" dirty="0" smtClean="0"/>
              <a:t> </a:t>
            </a:r>
            <a:r>
              <a:rPr lang="en-US" dirty="0"/>
              <a:t>and defined as the following categories for separate accounts</a:t>
            </a:r>
            <a:r>
              <a:rPr lang="en-US" dirty="0" smtClean="0"/>
              <a:t>:</a:t>
            </a:r>
            <a:endParaRPr lang="cs-CZ" dirty="0"/>
          </a:p>
          <a:p>
            <a:pPr lvl="1"/>
            <a:r>
              <a:rPr lang="en-US" b="1" dirty="0" smtClean="0"/>
              <a:t>Long-term </a:t>
            </a:r>
            <a:r>
              <a:rPr lang="en-US" b="1" dirty="0"/>
              <a:t>notes payable</a:t>
            </a:r>
            <a:r>
              <a:rPr lang="en-US" dirty="0"/>
              <a:t> – here own notes and notes received from third parties with a maturity over one year are accounted and interest deferred, if any</a:t>
            </a:r>
            <a:endParaRPr lang="cs-CZ" dirty="0"/>
          </a:p>
          <a:p>
            <a:pPr lvl="1"/>
            <a:r>
              <a:rPr lang="en-US" b="1" dirty="0"/>
              <a:t>Other long-term liabilities </a:t>
            </a:r>
            <a:r>
              <a:rPr lang="en-US" dirty="0"/>
              <a:t>– these liabilities cannot be classified into above categories. Investments into the company from a silent partner are accounted here, for example.</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dirty="0"/>
          </a:p>
        </p:txBody>
      </p:sp>
    </p:spTree>
    <p:extLst>
      <p:ext uri="{BB962C8B-B14F-4D97-AF65-F5344CB8AC3E}">
        <p14:creationId xmlns:p14="http://schemas.microsoft.com/office/powerpoint/2010/main" val="4048917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Deferred tax</a:t>
            </a:r>
            <a:r>
              <a:rPr lang="cs-CZ" dirty="0"/>
              <a:t/>
            </a:r>
            <a:br>
              <a:rPr lang="cs-CZ" dirty="0"/>
            </a:br>
            <a:endParaRPr lang="cs-CZ" dirty="0"/>
          </a:p>
        </p:txBody>
      </p:sp>
      <p:sp>
        <p:nvSpPr>
          <p:cNvPr id="3" name="Zástupný symbol pro obsah 2"/>
          <p:cNvSpPr>
            <a:spLocks noGrp="1"/>
          </p:cNvSpPr>
          <p:nvPr>
            <p:ph idx="1"/>
          </p:nvPr>
        </p:nvSpPr>
        <p:spPr/>
        <p:txBody>
          <a:bodyPr/>
          <a:lstStyle/>
          <a:p>
            <a:r>
              <a:rPr lang="en-US" b="1" dirty="0" smtClean="0"/>
              <a:t>Deferred </a:t>
            </a:r>
            <a:r>
              <a:rPr lang="en-US" b="1" dirty="0"/>
              <a:t>tax liability and </a:t>
            </a:r>
            <a:r>
              <a:rPr lang="en-US" b="1" dirty="0" smtClean="0"/>
              <a:t>receivable</a:t>
            </a:r>
            <a:r>
              <a:rPr lang="en-US" dirty="0" smtClean="0"/>
              <a:t> </a:t>
            </a:r>
            <a:r>
              <a:rPr lang="en-US" dirty="0"/>
              <a:t>does not cover the relation to the revenue office, but is used for tracking deferred tax amounts stemming from temporary differences between the tax and accounting views of the income tax calculation. </a:t>
            </a:r>
            <a:endParaRPr lang="cs-CZ"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spTree>
    <p:extLst>
      <p:ext uri="{BB962C8B-B14F-4D97-AF65-F5344CB8AC3E}">
        <p14:creationId xmlns:p14="http://schemas.microsoft.com/office/powerpoint/2010/main" val="1113974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Deferred tax</a:t>
            </a:r>
            <a:r>
              <a:rPr lang="cs-CZ" dirty="0"/>
              <a:t/>
            </a:r>
            <a:br>
              <a:rPr lang="cs-CZ" dirty="0"/>
            </a:br>
            <a:endParaRPr lang="cs-CZ" dirty="0"/>
          </a:p>
        </p:txBody>
      </p:sp>
      <p:sp>
        <p:nvSpPr>
          <p:cNvPr id="3" name="Zástupný symbol pro obsah 2"/>
          <p:cNvSpPr>
            <a:spLocks noGrp="1"/>
          </p:cNvSpPr>
          <p:nvPr>
            <p:ph idx="1"/>
          </p:nvPr>
        </p:nvSpPr>
        <p:spPr>
          <a:xfrm>
            <a:off x="457200" y="1524000"/>
            <a:ext cx="8229600" cy="4530725"/>
          </a:xfrm>
        </p:spPr>
        <p:txBody>
          <a:bodyPr/>
          <a:lstStyle/>
          <a:p>
            <a:r>
              <a:rPr lang="en-US" dirty="0" smtClean="0"/>
              <a:t>A </a:t>
            </a:r>
            <a:r>
              <a:rPr lang="en-US" dirty="0"/>
              <a:t>deferred tax liability emerges whenever the tax duty calculated in accordance with tax aspects is lower than the duty determined under accounting rules, is debited from account </a:t>
            </a:r>
            <a:r>
              <a:rPr lang="en-US" b="1" dirty="0" smtClean="0"/>
              <a:t>Income </a:t>
            </a:r>
            <a:r>
              <a:rPr lang="en-US" b="1" dirty="0"/>
              <a:t>tax on ordinary income – </a:t>
            </a:r>
            <a:r>
              <a:rPr lang="en-US" b="1" dirty="0" smtClean="0"/>
              <a:t>deferred</a:t>
            </a:r>
            <a:r>
              <a:rPr lang="cs-CZ" b="1" dirty="0" smtClean="0"/>
              <a:t> </a:t>
            </a:r>
            <a:r>
              <a:rPr lang="en-US" dirty="0" smtClean="0"/>
              <a:t>and </a:t>
            </a:r>
            <a:r>
              <a:rPr lang="en-US" dirty="0"/>
              <a:t>credit to account </a:t>
            </a:r>
            <a:r>
              <a:rPr lang="en-US" b="1" dirty="0" smtClean="0"/>
              <a:t>Deferred </a:t>
            </a:r>
            <a:r>
              <a:rPr lang="en-US" b="1" dirty="0"/>
              <a:t>tax </a:t>
            </a:r>
            <a:r>
              <a:rPr lang="en-US" b="1" dirty="0" smtClean="0"/>
              <a:t>liability</a:t>
            </a:r>
            <a:r>
              <a:rPr lang="en-US" dirty="0" smtClean="0"/>
              <a:t>. </a:t>
            </a:r>
            <a:endParaRPr lang="cs-CZ" dirty="0" smtClean="0"/>
          </a:p>
          <a:p>
            <a:r>
              <a:rPr lang="en-US" dirty="0" smtClean="0"/>
              <a:t>If</a:t>
            </a:r>
            <a:r>
              <a:rPr lang="en-US" dirty="0"/>
              <a:t>, on the contrary, the calculation results in a deferred tax liability, it is accounted in same accounts, but on opposite sides</a:t>
            </a:r>
            <a:r>
              <a:rPr lang="en-US" dirty="0" smtClean="0"/>
              <a:t>.</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Tree>
    <p:extLst>
      <p:ext uri="{BB962C8B-B14F-4D97-AF65-F5344CB8AC3E}">
        <p14:creationId xmlns:p14="http://schemas.microsoft.com/office/powerpoint/2010/main" val="13307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a:t>
            </a:r>
            <a:endParaRPr lang="en-US" sz="4000" dirty="0"/>
          </a:p>
        </p:txBody>
      </p:sp>
      <p:sp>
        <p:nvSpPr>
          <p:cNvPr id="3" name="Содержимое 2"/>
          <p:cNvSpPr>
            <a:spLocks noGrp="1"/>
          </p:cNvSpPr>
          <p:nvPr>
            <p:ph idx="1"/>
          </p:nvPr>
        </p:nvSpPr>
        <p:spPr/>
        <p:txBody>
          <a:bodyPr/>
          <a:lstStyle/>
          <a:p>
            <a:r>
              <a:rPr lang="cs-CZ" sz="2000" dirty="0" err="1"/>
              <a:t>Accounting</a:t>
            </a:r>
            <a:r>
              <a:rPr lang="cs-CZ" sz="2000" dirty="0"/>
              <a:t> </a:t>
            </a:r>
            <a:r>
              <a:rPr lang="cs-CZ" sz="2000" dirty="0" err="1"/>
              <a:t>concerning</a:t>
            </a:r>
            <a:r>
              <a:rPr lang="cs-CZ" sz="2000" dirty="0"/>
              <a:t> long-term </a:t>
            </a:r>
            <a:r>
              <a:rPr lang="cs-CZ" sz="2000" dirty="0" err="1"/>
              <a:t>borrowed</a:t>
            </a:r>
            <a:r>
              <a:rPr lang="cs-CZ" sz="2000" dirty="0"/>
              <a:t> </a:t>
            </a:r>
            <a:r>
              <a:rPr lang="cs-CZ" sz="2000" dirty="0" err="1"/>
              <a:t>capital</a:t>
            </a:r>
            <a:r>
              <a:rPr lang="cs-CZ" sz="2000" dirty="0"/>
              <a:t> and </a:t>
            </a:r>
            <a:r>
              <a:rPr lang="cs-CZ" sz="2000" dirty="0" err="1" smtClean="0"/>
              <a:t>reserves</a:t>
            </a:r>
            <a:r>
              <a:rPr lang="cs-CZ" sz="2000" dirty="0" smtClean="0"/>
              <a:t> (</a:t>
            </a:r>
            <a:r>
              <a:rPr lang="cs-CZ" sz="2000" dirty="0" err="1" smtClean="0"/>
              <a:t>provisions</a:t>
            </a:r>
            <a:r>
              <a:rPr lang="cs-CZ" sz="2000" dirty="0" smtClean="0"/>
              <a:t>). </a:t>
            </a:r>
            <a:endParaRPr lang="cs-CZ" sz="2000" dirty="0" smtClean="0"/>
          </a:p>
          <a:p>
            <a:r>
              <a:rPr lang="cs-CZ" sz="2000" dirty="0" err="1" smtClean="0"/>
              <a:t>Obligation</a:t>
            </a:r>
            <a:r>
              <a:rPr lang="cs-CZ" sz="2000" dirty="0" smtClean="0"/>
              <a:t> </a:t>
            </a:r>
            <a:r>
              <a:rPr lang="cs-CZ" sz="2000" dirty="0" err="1"/>
              <a:t>emission</a:t>
            </a:r>
            <a:r>
              <a:rPr lang="cs-CZ" sz="2000" dirty="0"/>
              <a:t> and long-term bank </a:t>
            </a:r>
            <a:r>
              <a:rPr lang="cs-CZ" sz="2000" dirty="0" err="1"/>
              <a:t>credits</a:t>
            </a:r>
            <a:r>
              <a:rPr lang="cs-CZ" sz="2000" dirty="0"/>
              <a:t>. </a:t>
            </a:r>
          </a:p>
          <a:p>
            <a:pPr marL="0" indent="0" eaLnBrk="0" hangingPunct="0">
              <a:spcBef>
                <a:spcPts val="600"/>
              </a:spcBef>
              <a:buNone/>
            </a:pPr>
            <a:r>
              <a:rPr lang="cs-CZ" sz="2000" dirty="0"/>
              <a:t/>
            </a:r>
            <a:br>
              <a:rPr lang="cs-CZ" sz="2000" dirty="0"/>
            </a:br>
            <a:endParaRPr lang="cs-CZ" sz="2000"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400" dirty="0" smtClean="0"/>
              <a:t>Long-term </a:t>
            </a:r>
            <a:r>
              <a:rPr lang="cs-CZ" sz="4400" dirty="0" err="1"/>
              <a:t>borrowed</a:t>
            </a:r>
            <a:r>
              <a:rPr lang="cs-CZ" sz="4400" dirty="0"/>
              <a:t> </a:t>
            </a:r>
            <a:r>
              <a:rPr lang="cs-CZ" sz="4400" dirty="0" err="1"/>
              <a:t>capital</a:t>
            </a:r>
            <a:endParaRPr lang="cs-CZ" dirty="0"/>
          </a:p>
        </p:txBody>
      </p:sp>
      <p:sp>
        <p:nvSpPr>
          <p:cNvPr id="3" name="Zástupný symbol pro obsah 2"/>
          <p:cNvSpPr>
            <a:spLocks noGrp="1"/>
          </p:cNvSpPr>
          <p:nvPr>
            <p:ph idx="1"/>
          </p:nvPr>
        </p:nvSpPr>
        <p:spPr/>
        <p:txBody>
          <a:bodyPr/>
          <a:lstStyle/>
          <a:p>
            <a:r>
              <a:rPr lang="en-US" dirty="0"/>
              <a:t>This category of long-term </a:t>
            </a:r>
            <a:r>
              <a:rPr lang="cs-CZ" dirty="0" err="1" smtClean="0"/>
              <a:t>borrowed</a:t>
            </a:r>
            <a:r>
              <a:rPr lang="en-US" dirty="0" smtClean="0"/>
              <a:t> </a:t>
            </a:r>
            <a:r>
              <a:rPr lang="en-US" dirty="0"/>
              <a:t>capital includes two large groups:</a:t>
            </a:r>
            <a:endParaRPr lang="cs-CZ" dirty="0"/>
          </a:p>
          <a:p>
            <a:pPr marL="0" indent="0">
              <a:buNone/>
            </a:pPr>
            <a:endParaRPr lang="cs-CZ" dirty="0"/>
          </a:p>
          <a:p>
            <a:pPr lvl="0"/>
            <a:r>
              <a:rPr lang="cs-CZ" dirty="0" err="1" smtClean="0"/>
              <a:t>Reserves</a:t>
            </a:r>
            <a:r>
              <a:rPr lang="cs-CZ" dirty="0" smtClean="0"/>
              <a:t> (</a:t>
            </a:r>
            <a:r>
              <a:rPr lang="cs-CZ" dirty="0" err="1" smtClean="0"/>
              <a:t>provisions</a:t>
            </a:r>
            <a:r>
              <a:rPr lang="cs-CZ" dirty="0" smtClean="0"/>
              <a:t>)</a:t>
            </a:r>
          </a:p>
          <a:p>
            <a:pPr lvl="0"/>
            <a:r>
              <a:rPr lang="cs-CZ" dirty="0" smtClean="0"/>
              <a:t>L</a:t>
            </a:r>
            <a:r>
              <a:rPr lang="en-US" dirty="0" err="1" smtClean="0"/>
              <a:t>ong</a:t>
            </a:r>
            <a:r>
              <a:rPr lang="en-US" dirty="0" smtClean="0"/>
              <a:t>-term </a:t>
            </a:r>
            <a:r>
              <a:rPr lang="en-US" dirty="0"/>
              <a:t>liabilities (long-term bank loans and other long-term liabilities</a:t>
            </a:r>
            <a:r>
              <a:rPr lang="en-US" dirty="0" smtClean="0"/>
              <a:t>)</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extLst>
      <p:ext uri="{BB962C8B-B14F-4D97-AF65-F5344CB8AC3E}">
        <p14:creationId xmlns:p14="http://schemas.microsoft.com/office/powerpoint/2010/main" val="2359180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a:t>Long-term </a:t>
            </a:r>
            <a:r>
              <a:rPr lang="cs-CZ" sz="4000" dirty="0" err="1"/>
              <a:t>borrowed</a:t>
            </a:r>
            <a:r>
              <a:rPr lang="cs-CZ" sz="4000" dirty="0"/>
              <a:t> </a:t>
            </a:r>
            <a:r>
              <a:rPr lang="cs-CZ" sz="4000" dirty="0" err="1"/>
              <a:t>capital</a:t>
            </a:r>
            <a:endParaRPr lang="cs-CZ" dirty="0"/>
          </a:p>
        </p:txBody>
      </p:sp>
      <p:sp>
        <p:nvSpPr>
          <p:cNvPr id="3" name="Zástupný symbol pro obsah 2"/>
          <p:cNvSpPr>
            <a:spLocks noGrp="1"/>
          </p:cNvSpPr>
          <p:nvPr>
            <p:ph idx="1"/>
          </p:nvPr>
        </p:nvSpPr>
        <p:spPr/>
        <p:txBody>
          <a:bodyPr/>
          <a:lstStyle/>
          <a:p>
            <a:r>
              <a:rPr lang="en-US" dirty="0"/>
              <a:t>A </a:t>
            </a:r>
            <a:r>
              <a:rPr lang="en-US" dirty="0" smtClean="0"/>
              <a:t>criterion</a:t>
            </a:r>
            <a:r>
              <a:rPr lang="cs-CZ" dirty="0" smtClean="0"/>
              <a:t> </a:t>
            </a:r>
            <a:r>
              <a:rPr lang="en-US" dirty="0" smtClean="0"/>
              <a:t>of </a:t>
            </a:r>
            <a:r>
              <a:rPr lang="en-US" dirty="0"/>
              <a:t>how </a:t>
            </a:r>
            <a:r>
              <a:rPr lang="cs-CZ" dirty="0" err="1" smtClean="0"/>
              <a:t>borrowed</a:t>
            </a:r>
            <a:r>
              <a:rPr lang="en-US" dirty="0" smtClean="0"/>
              <a:t> </a:t>
            </a:r>
            <a:r>
              <a:rPr lang="en-US" dirty="0"/>
              <a:t>capital shall be divided </a:t>
            </a:r>
            <a:r>
              <a:rPr lang="en-US" dirty="0" smtClean="0"/>
              <a:t>is </a:t>
            </a:r>
            <a:r>
              <a:rPr lang="en-US" dirty="0"/>
              <a:t>the </a:t>
            </a:r>
            <a:r>
              <a:rPr lang="en-US" b="1" dirty="0"/>
              <a:t>one-year time interval</a:t>
            </a:r>
            <a:r>
              <a:rPr lang="en-US" dirty="0"/>
              <a:t>. </a:t>
            </a:r>
            <a:endParaRPr lang="cs-CZ" dirty="0" smtClean="0"/>
          </a:p>
          <a:p>
            <a:r>
              <a:rPr lang="en-US" dirty="0" smtClean="0"/>
              <a:t>What </a:t>
            </a:r>
            <a:r>
              <a:rPr lang="en-US" dirty="0"/>
              <a:t>is kept as long-term liabilities in the books are those with a maturity period over one year as of emergence. </a:t>
            </a:r>
            <a:endParaRPr lang="cs-CZ" dirty="0" smtClean="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extLst>
      <p:ext uri="{BB962C8B-B14F-4D97-AF65-F5344CB8AC3E}">
        <p14:creationId xmlns:p14="http://schemas.microsoft.com/office/powerpoint/2010/main" val="3291110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a:t>Long-term </a:t>
            </a:r>
            <a:r>
              <a:rPr lang="cs-CZ" sz="4000" dirty="0" err="1"/>
              <a:t>borrowed</a:t>
            </a:r>
            <a:r>
              <a:rPr lang="cs-CZ" sz="4000" dirty="0"/>
              <a:t> </a:t>
            </a:r>
            <a:r>
              <a:rPr lang="cs-CZ" sz="4000" dirty="0" err="1"/>
              <a:t>capital</a:t>
            </a:r>
            <a:endParaRPr lang="cs-CZ" dirty="0"/>
          </a:p>
        </p:txBody>
      </p:sp>
      <p:sp>
        <p:nvSpPr>
          <p:cNvPr id="3" name="Zástupný symbol pro obsah 2"/>
          <p:cNvSpPr>
            <a:spLocks noGrp="1"/>
          </p:cNvSpPr>
          <p:nvPr>
            <p:ph idx="1"/>
          </p:nvPr>
        </p:nvSpPr>
        <p:spPr>
          <a:xfrm>
            <a:off x="457200" y="1447800"/>
            <a:ext cx="8229600" cy="4530725"/>
          </a:xfrm>
        </p:spPr>
        <p:txBody>
          <a:bodyPr/>
          <a:lstStyle/>
          <a:p>
            <a:r>
              <a:rPr lang="en-US" dirty="0" smtClean="0"/>
              <a:t>As </a:t>
            </a:r>
            <a:r>
              <a:rPr lang="en-US" dirty="0"/>
              <a:t>the accounting is to be closed and these liabilities posted in the balance sheet, attention must be paid to the fact that time is running and there always comes the moment when the liability is to be paid in less than one year. </a:t>
            </a:r>
            <a:endParaRPr lang="cs-CZ" dirty="0" smtClean="0"/>
          </a:p>
          <a:p>
            <a:r>
              <a:rPr lang="en-US" dirty="0" smtClean="0"/>
              <a:t>If </a:t>
            </a:r>
            <a:r>
              <a:rPr lang="en-US" dirty="0"/>
              <a:t>the balance sheet shall give a true and correct view of the state of such a liability, the liability must be posted in this period as a short-term liability.</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extLst>
      <p:ext uri="{BB962C8B-B14F-4D97-AF65-F5344CB8AC3E}">
        <p14:creationId xmlns:p14="http://schemas.microsoft.com/office/powerpoint/2010/main" val="2241437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Reserves</a:t>
            </a:r>
            <a:r>
              <a:rPr lang="cs-CZ" dirty="0" smtClean="0"/>
              <a:t> (</a:t>
            </a:r>
            <a:r>
              <a:rPr lang="cs-CZ" dirty="0" err="1" smtClean="0"/>
              <a:t>provisions</a:t>
            </a:r>
            <a:r>
              <a:rPr lang="cs-CZ" dirty="0" smtClean="0"/>
              <a:t>)</a:t>
            </a:r>
            <a:endParaRPr lang="cs-CZ" dirty="0"/>
          </a:p>
        </p:txBody>
      </p:sp>
      <p:sp>
        <p:nvSpPr>
          <p:cNvPr id="3" name="Zástupný symbol pro obsah 2"/>
          <p:cNvSpPr>
            <a:spLocks noGrp="1"/>
          </p:cNvSpPr>
          <p:nvPr>
            <p:ph idx="1"/>
          </p:nvPr>
        </p:nvSpPr>
        <p:spPr>
          <a:xfrm>
            <a:off x="381000" y="1371600"/>
            <a:ext cx="8229600" cy="4530725"/>
          </a:xfrm>
        </p:spPr>
        <p:txBody>
          <a:bodyPr/>
          <a:lstStyle/>
          <a:p>
            <a:r>
              <a:rPr lang="en-US" dirty="0"/>
              <a:t>If a business expects a future one-time large </a:t>
            </a:r>
            <a:r>
              <a:rPr lang="cs-CZ" dirty="0" err="1" smtClean="0"/>
              <a:t>expense</a:t>
            </a:r>
            <a:r>
              <a:rPr lang="en-US" dirty="0" smtClean="0"/>
              <a:t> </a:t>
            </a:r>
            <a:r>
              <a:rPr lang="en-US" dirty="0"/>
              <a:t>that can have a negative impact on profit, then such business shall build up </a:t>
            </a:r>
            <a:r>
              <a:rPr lang="cs-CZ" dirty="0" err="1" smtClean="0"/>
              <a:t>reserve</a:t>
            </a:r>
            <a:r>
              <a:rPr lang="en-US" dirty="0" smtClean="0"/>
              <a:t> </a:t>
            </a:r>
            <a:r>
              <a:rPr lang="cs-CZ" dirty="0" smtClean="0"/>
              <a:t>(</a:t>
            </a:r>
            <a:r>
              <a:rPr lang="cs-CZ" dirty="0" err="1" smtClean="0"/>
              <a:t>provision</a:t>
            </a:r>
            <a:r>
              <a:rPr lang="cs-CZ" dirty="0" smtClean="0"/>
              <a:t>) </a:t>
            </a:r>
            <a:r>
              <a:rPr lang="en-US" dirty="0" smtClean="0"/>
              <a:t>for </a:t>
            </a:r>
            <a:r>
              <a:rPr lang="en-US" dirty="0"/>
              <a:t>such </a:t>
            </a:r>
            <a:r>
              <a:rPr lang="en-US" dirty="0" smtClean="0"/>
              <a:t>a</a:t>
            </a:r>
            <a:r>
              <a:rPr lang="cs-CZ" dirty="0" smtClean="0"/>
              <a:t>n</a:t>
            </a:r>
            <a:r>
              <a:rPr lang="en-US" dirty="0" smtClean="0"/>
              <a:t> </a:t>
            </a:r>
            <a:r>
              <a:rPr lang="cs-CZ" dirty="0" err="1" smtClean="0"/>
              <a:t>expense</a:t>
            </a:r>
            <a:r>
              <a:rPr lang="en-US" dirty="0" smtClean="0"/>
              <a:t> </a:t>
            </a:r>
            <a:r>
              <a:rPr lang="en-US" dirty="0"/>
              <a:t>throughout several accounting periods in advance. </a:t>
            </a:r>
            <a:endParaRPr lang="cs-CZ" dirty="0" smtClean="0"/>
          </a:p>
          <a:p>
            <a:r>
              <a:rPr lang="cs-CZ" dirty="0" err="1" smtClean="0"/>
              <a:t>Reserves</a:t>
            </a:r>
            <a:r>
              <a:rPr lang="en-US" dirty="0" smtClean="0"/>
              <a:t> </a:t>
            </a:r>
            <a:r>
              <a:rPr lang="cs-CZ" dirty="0" smtClean="0"/>
              <a:t>(</a:t>
            </a:r>
            <a:r>
              <a:rPr lang="cs-CZ" dirty="0" err="1" smtClean="0"/>
              <a:t>provisions</a:t>
            </a:r>
            <a:r>
              <a:rPr lang="cs-CZ" dirty="0" smtClean="0"/>
              <a:t>) </a:t>
            </a:r>
            <a:r>
              <a:rPr lang="en-US" dirty="0" smtClean="0"/>
              <a:t>belong </a:t>
            </a:r>
            <a:r>
              <a:rPr lang="en-US" dirty="0"/>
              <a:t>to long-term </a:t>
            </a:r>
            <a:r>
              <a:rPr lang="cs-CZ" dirty="0" err="1" smtClean="0"/>
              <a:t>borrowed</a:t>
            </a:r>
            <a:r>
              <a:rPr lang="en-US" dirty="0" smtClean="0"/>
              <a:t> </a:t>
            </a:r>
            <a:r>
              <a:rPr lang="en-US" dirty="0"/>
              <a:t>capital (they represent external sources of corporate assets) to be used for covering specific </a:t>
            </a:r>
            <a:r>
              <a:rPr lang="cs-CZ" dirty="0" err="1" smtClean="0"/>
              <a:t>expense</a:t>
            </a:r>
            <a:r>
              <a:rPr lang="en-US" dirty="0" smtClean="0"/>
              <a:t> </a:t>
            </a:r>
            <a:r>
              <a:rPr lang="en-US" dirty="0"/>
              <a:t>items and risks related to business activities</a:t>
            </a:r>
            <a:r>
              <a:rPr lang="en-US" dirty="0" smtClean="0"/>
              <a:t>.</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extLst>
      <p:ext uri="{BB962C8B-B14F-4D97-AF65-F5344CB8AC3E}">
        <p14:creationId xmlns:p14="http://schemas.microsoft.com/office/powerpoint/2010/main" val="105666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Long-term </a:t>
            </a:r>
            <a:r>
              <a:rPr lang="cs-CZ" dirty="0"/>
              <a:t>l</a:t>
            </a:r>
            <a:r>
              <a:rPr lang="en-US" dirty="0" err="1" smtClean="0"/>
              <a:t>iabilities</a:t>
            </a:r>
            <a:endParaRPr lang="cs-CZ" dirty="0"/>
          </a:p>
        </p:txBody>
      </p:sp>
      <p:sp>
        <p:nvSpPr>
          <p:cNvPr id="3" name="Zástupný symbol pro obsah 2"/>
          <p:cNvSpPr>
            <a:spLocks noGrp="1"/>
          </p:cNvSpPr>
          <p:nvPr>
            <p:ph idx="1"/>
          </p:nvPr>
        </p:nvSpPr>
        <p:spPr/>
        <p:txBody>
          <a:bodyPr/>
          <a:lstStyle/>
          <a:p>
            <a:r>
              <a:rPr lang="en-US" sz="3200" dirty="0"/>
              <a:t>Long-term liabilities are divided into</a:t>
            </a:r>
            <a:r>
              <a:rPr lang="en-US" sz="3200" dirty="0" smtClean="0"/>
              <a:t>:</a:t>
            </a:r>
            <a:endParaRPr lang="cs-CZ" sz="4800" dirty="0"/>
          </a:p>
          <a:p>
            <a:endParaRPr lang="cs-CZ" sz="4800" dirty="0"/>
          </a:p>
          <a:p>
            <a:pPr lvl="1"/>
            <a:r>
              <a:rPr lang="en-US" sz="2800" dirty="0"/>
              <a:t>long-term bank loans,</a:t>
            </a:r>
            <a:endParaRPr lang="cs-CZ" sz="4400" dirty="0"/>
          </a:p>
          <a:p>
            <a:pPr lvl="1"/>
            <a:r>
              <a:rPr lang="en-US" sz="2800" dirty="0"/>
              <a:t>other long-term liabilities,</a:t>
            </a:r>
            <a:endParaRPr lang="cs-CZ" sz="4400" dirty="0"/>
          </a:p>
          <a:p>
            <a:pPr lvl="1"/>
            <a:r>
              <a:rPr lang="en-US" sz="2800" dirty="0"/>
              <a:t>deferred tax (both the liability and receivable are accounted in this group)</a:t>
            </a:r>
            <a:endParaRPr lang="cs-CZ" sz="4400"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extLst>
      <p:ext uri="{BB962C8B-B14F-4D97-AF65-F5344CB8AC3E}">
        <p14:creationId xmlns:p14="http://schemas.microsoft.com/office/powerpoint/2010/main" val="2113186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Long-term bank loans</a:t>
            </a:r>
            <a:r>
              <a:rPr lang="cs-CZ" dirty="0"/>
              <a:t/>
            </a:r>
            <a:br>
              <a:rPr lang="cs-CZ" dirty="0"/>
            </a:br>
            <a:endParaRPr lang="cs-CZ" dirty="0"/>
          </a:p>
        </p:txBody>
      </p:sp>
      <p:sp>
        <p:nvSpPr>
          <p:cNvPr id="3" name="Zástupný symbol pro obsah 2"/>
          <p:cNvSpPr>
            <a:spLocks noGrp="1"/>
          </p:cNvSpPr>
          <p:nvPr>
            <p:ph idx="1"/>
          </p:nvPr>
        </p:nvSpPr>
        <p:spPr/>
        <p:txBody>
          <a:bodyPr/>
          <a:lstStyle/>
          <a:p>
            <a:r>
              <a:rPr lang="en-US" dirty="0"/>
              <a:t>These loans differ from </a:t>
            </a:r>
            <a:r>
              <a:rPr lang="cs-CZ" dirty="0" err="1" smtClean="0"/>
              <a:t>short</a:t>
            </a:r>
            <a:r>
              <a:rPr lang="cs-CZ" dirty="0" smtClean="0"/>
              <a:t>-term </a:t>
            </a:r>
            <a:r>
              <a:rPr lang="en-US" dirty="0" smtClean="0"/>
              <a:t>bank </a:t>
            </a:r>
            <a:r>
              <a:rPr lang="en-US" dirty="0"/>
              <a:t>loans </a:t>
            </a:r>
            <a:r>
              <a:rPr lang="en-US" dirty="0" smtClean="0"/>
              <a:t>in </a:t>
            </a:r>
            <a:r>
              <a:rPr lang="en-US" dirty="0"/>
              <a:t>the maturity period. </a:t>
            </a:r>
            <a:endParaRPr lang="cs-CZ" dirty="0" smtClean="0"/>
          </a:p>
          <a:p>
            <a:r>
              <a:rPr lang="en-US" dirty="0" smtClean="0"/>
              <a:t>These </a:t>
            </a:r>
            <a:r>
              <a:rPr lang="en-US" dirty="0"/>
              <a:t>loans are accounted </a:t>
            </a:r>
            <a:r>
              <a:rPr lang="cs-CZ" dirty="0" smtClean="0"/>
              <a:t>as </a:t>
            </a:r>
            <a:r>
              <a:rPr lang="en-US" b="1" dirty="0" smtClean="0"/>
              <a:t>Long-term </a:t>
            </a:r>
            <a:r>
              <a:rPr lang="en-US" b="1" dirty="0"/>
              <a:t>bank </a:t>
            </a:r>
            <a:r>
              <a:rPr lang="en-US" b="1" dirty="0" smtClean="0"/>
              <a:t>loans</a:t>
            </a:r>
            <a:r>
              <a:rPr lang="en-US" dirty="0" smtClean="0"/>
              <a:t> </a:t>
            </a:r>
            <a:r>
              <a:rPr lang="en-US" dirty="0"/>
              <a:t>and a maturity period exceeding one year must have been agreed for these loans. </a:t>
            </a:r>
            <a:endParaRPr lang="cs-CZ" dirty="0" smtClean="0"/>
          </a:p>
          <a:p>
            <a:r>
              <a:rPr lang="en-US" dirty="0" smtClean="0"/>
              <a:t>Here</a:t>
            </a:r>
            <a:r>
              <a:rPr lang="en-US" dirty="0"/>
              <a:t>, also long-term liabilities towards the bank from a discounted loan are accounted</a:t>
            </a:r>
            <a:r>
              <a:rPr lang="en-US" dirty="0" smtClean="0"/>
              <a:t>.</a:t>
            </a:r>
            <a:endParaRPr lang="cs-CZ" dirty="0" smtClean="0"/>
          </a:p>
          <a:p>
            <a:r>
              <a:rPr lang="en-US" dirty="0" smtClean="0"/>
              <a:t> </a:t>
            </a:r>
            <a:r>
              <a:rPr lang="cs-CZ" dirty="0" err="1" smtClean="0"/>
              <a:t>Analytical</a:t>
            </a:r>
            <a:r>
              <a:rPr lang="en-US" dirty="0" smtClean="0"/>
              <a:t> </a:t>
            </a:r>
            <a:r>
              <a:rPr lang="en-US" dirty="0"/>
              <a:t>accounts are maintained based on the loans used</a:t>
            </a:r>
            <a:r>
              <a:rPr lang="en-US" dirty="0" smtClean="0"/>
              <a:t>.</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extLst>
      <p:ext uri="{BB962C8B-B14F-4D97-AF65-F5344CB8AC3E}">
        <p14:creationId xmlns:p14="http://schemas.microsoft.com/office/powerpoint/2010/main" val="2270978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Other long-term liabilities</a:t>
            </a:r>
            <a:r>
              <a:rPr lang="cs-CZ" dirty="0"/>
              <a:t/>
            </a:r>
            <a:br>
              <a:rPr lang="cs-CZ" dirty="0"/>
            </a:br>
            <a:endParaRPr lang="cs-CZ" dirty="0"/>
          </a:p>
        </p:txBody>
      </p:sp>
      <p:sp>
        <p:nvSpPr>
          <p:cNvPr id="3" name="Zástupný symbol pro obsah 2"/>
          <p:cNvSpPr>
            <a:spLocks noGrp="1"/>
          </p:cNvSpPr>
          <p:nvPr>
            <p:ph idx="1"/>
          </p:nvPr>
        </p:nvSpPr>
        <p:spPr/>
        <p:txBody>
          <a:bodyPr/>
          <a:lstStyle/>
          <a:p>
            <a:r>
              <a:rPr lang="en-US" dirty="0"/>
              <a:t>These liabilities are mature in more than one year and stem from business </a:t>
            </a:r>
            <a:r>
              <a:rPr lang="en-US" dirty="0" smtClean="0"/>
              <a:t>and </a:t>
            </a:r>
            <a:r>
              <a:rPr lang="en-US" dirty="0"/>
              <a:t>capital operations. </a:t>
            </a:r>
            <a:endParaRPr lang="cs-CZ" dirty="0" smtClean="0"/>
          </a:p>
          <a:p>
            <a:endParaRPr lang="cs-CZ"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extLst>
      <p:ext uri="{BB962C8B-B14F-4D97-AF65-F5344CB8AC3E}">
        <p14:creationId xmlns:p14="http://schemas.microsoft.com/office/powerpoint/2010/main" val="40951210"/>
      </p:ext>
    </p:extLst>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Тема1</Template>
  <TotalTime>2858</TotalTime>
  <Words>697</Words>
  <Application>Microsoft Office PowerPoint</Application>
  <PresentationFormat>Předvádění na obrazovce (4:3)</PresentationFormat>
  <Paragraphs>63</Paragraphs>
  <Slides>14</Slides>
  <Notes>0</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Тема1</vt:lpstr>
      <vt:lpstr>Accounting (Basics) - Lecture 10  ACCOUNTING CONCERNING LONG-TERM BORROWED CAPITAL AND RESERVES (PROVISIONS). OBLIGATION EMISSION AND LONG-TERM BANK CREDITS.    </vt:lpstr>
      <vt:lpstr>Content</vt:lpstr>
      <vt:lpstr>Long-term borrowed capital</vt:lpstr>
      <vt:lpstr>Long-term borrowed capital</vt:lpstr>
      <vt:lpstr>Long-term borrowed capital</vt:lpstr>
      <vt:lpstr>Reserves (provisions)</vt:lpstr>
      <vt:lpstr>Long-term liabilities</vt:lpstr>
      <vt:lpstr>Long-term bank loans </vt:lpstr>
      <vt:lpstr>Other long-term liabilities </vt:lpstr>
      <vt:lpstr>Other long-term liabilities </vt:lpstr>
      <vt:lpstr>Other long-term liabilities </vt:lpstr>
      <vt:lpstr>Other long-term liabilities </vt:lpstr>
      <vt:lpstr>Deferred tax </vt:lpstr>
      <vt:lpstr>Deferred tax </vt:lpstr>
    </vt:vector>
  </TitlesOfParts>
  <Company>Krokoz™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admin</cp:lastModifiedBy>
  <cp:revision>197</cp:revision>
  <dcterms:created xsi:type="dcterms:W3CDTF">2014-08-29T06:21:19Z</dcterms:created>
  <dcterms:modified xsi:type="dcterms:W3CDTF">2017-09-06T21:17:37Z</dcterms:modified>
</cp:coreProperties>
</file>