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85" r:id="rId1"/>
  </p:sldMasterIdLst>
  <p:notesMasterIdLst>
    <p:notesMasterId r:id="rId55"/>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1" r:id="rId35"/>
    <p:sldId id="290" r:id="rId36"/>
    <p:sldId id="292" r:id="rId37"/>
    <p:sldId id="300" r:id="rId38"/>
    <p:sldId id="293" r:id="rId39"/>
    <p:sldId id="294" r:id="rId40"/>
    <p:sldId id="295" r:id="rId41"/>
    <p:sldId id="296" r:id="rId42"/>
    <p:sldId id="297" r:id="rId43"/>
    <p:sldId id="298" r:id="rId44"/>
    <p:sldId id="301" r:id="rId45"/>
    <p:sldId id="299" r:id="rId46"/>
    <p:sldId id="302" r:id="rId47"/>
    <p:sldId id="307" r:id="rId48"/>
    <p:sldId id="308" r:id="rId49"/>
    <p:sldId id="303" r:id="rId50"/>
    <p:sldId id="309" r:id="rId51"/>
    <p:sldId id="310" r:id="rId52"/>
    <p:sldId id="305" r:id="rId53"/>
    <p:sldId id="311" r:id="rId54"/>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87" autoAdjust="0"/>
    <p:restoredTop sz="94660"/>
  </p:normalViewPr>
  <p:slideViewPr>
    <p:cSldViewPr>
      <p:cViewPr>
        <p:scale>
          <a:sx n="70" d="100"/>
          <a:sy n="70" d="100"/>
        </p:scale>
        <p:origin x="-2220" y="-9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857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85775"/>
          </a:xfrm>
          <a:prstGeom prst="rect">
            <a:avLst/>
          </a:prstGeom>
        </p:spPr>
        <p:txBody>
          <a:bodyPr vert="horz" lIns="91440" tIns="45720" rIns="91440" bIns="45720" rtlCol="0"/>
          <a:lstStyle>
            <a:lvl1pPr algn="r">
              <a:defRPr sz="1200"/>
            </a:lvl1pPr>
          </a:lstStyle>
          <a:p>
            <a:fld id="{E8A97193-9596-4FA6-B955-8985B0F2EC74}" type="datetimeFigureOut">
              <a:rPr lang="cs-CZ" smtClean="0"/>
              <a:t>11.9.2017</a:t>
            </a:fld>
            <a:endParaRPr lang="cs-CZ"/>
          </a:p>
        </p:txBody>
      </p:sp>
      <p:sp>
        <p:nvSpPr>
          <p:cNvPr id="4" name="Zástupný symbol pro obrázek snímku 3"/>
          <p:cNvSpPr>
            <a:spLocks noGrp="1" noRot="1" noChangeAspect="1"/>
          </p:cNvSpPr>
          <p:nvPr>
            <p:ph type="sldImg" idx="2"/>
          </p:nvPr>
        </p:nvSpPr>
        <p:spPr>
          <a:xfrm>
            <a:off x="1000125" y="728663"/>
            <a:ext cx="4857750" cy="3643312"/>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614863"/>
            <a:ext cx="5486400" cy="437197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228138"/>
            <a:ext cx="2971800" cy="4857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9228138"/>
            <a:ext cx="2971800" cy="485775"/>
          </a:xfrm>
          <a:prstGeom prst="rect">
            <a:avLst/>
          </a:prstGeom>
        </p:spPr>
        <p:txBody>
          <a:bodyPr vert="horz" lIns="91440" tIns="45720" rIns="91440" bIns="45720" rtlCol="0" anchor="b"/>
          <a:lstStyle>
            <a:lvl1pPr algn="r">
              <a:defRPr sz="1200"/>
            </a:lvl1pPr>
          </a:lstStyle>
          <a:p>
            <a:fld id="{EDAE2CC1-433B-4DFE-96BA-7504B3169EAB}" type="slidenum">
              <a:rPr lang="cs-CZ" smtClean="0"/>
              <a:t>‹#›</a:t>
            </a:fld>
            <a:endParaRPr lang="cs-CZ"/>
          </a:p>
        </p:txBody>
      </p:sp>
    </p:spTree>
    <p:extLst>
      <p:ext uri="{BB962C8B-B14F-4D97-AF65-F5344CB8AC3E}">
        <p14:creationId xmlns:p14="http://schemas.microsoft.com/office/powerpoint/2010/main" val="105057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cs-CZ" altLang="en-US" smtClean="0"/>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de-AT" altLang="en-US"/>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cs-CZ" altLang="en-US" smtClean="0"/>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endParaRPr lang="de-AT" altLang="en-US"/>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ftr="0" dt="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43000"/>
            <a:ext cx="7623175" cy="2590800"/>
          </a:xfrm>
        </p:spPr>
        <p:txBody>
          <a:bodyPr/>
          <a:lstStyle/>
          <a:p>
            <a:pPr lvl="1">
              <a:spcBef>
                <a:spcPts val="1200"/>
              </a:spcBef>
              <a:spcAft>
                <a:spcPts val="0"/>
              </a:spcAft>
            </a:pPr>
            <a:r>
              <a:rPr lang="en-US" sz="3200" dirty="0" smtClean="0">
                <a:latin typeface="Verdana" pitchFamily="34" charset="0"/>
              </a:rPr>
              <a:t>Accounting (Basics) - Lecture </a:t>
            </a:r>
            <a:r>
              <a:rPr lang="cs-CZ" sz="3200" dirty="0" smtClean="0">
                <a:latin typeface="Verdana" pitchFamily="34" charset="0"/>
              </a:rPr>
              <a:t>11</a:t>
            </a:r>
            <a:r>
              <a:rPr lang="en-US" sz="2400" dirty="0" smtClean="0">
                <a:latin typeface="Verdana" pitchFamily="34" charset="0"/>
              </a:rPr>
              <a:t/>
            </a:r>
            <a:br>
              <a:rPr lang="en-US" sz="2400" dirty="0" smtClean="0">
                <a:latin typeface="Verdana" pitchFamily="34" charset="0"/>
              </a:rPr>
            </a:br>
            <a:r>
              <a:rPr lang="cs-CZ" sz="2400" dirty="0" smtClean="0">
                <a:latin typeface="Verdana" pitchFamily="34" charset="0"/>
              </a:rPr>
              <a:t/>
            </a:r>
            <a:br>
              <a:rPr lang="cs-CZ" sz="2400" dirty="0" smtClean="0">
                <a:latin typeface="Verdana" pitchFamily="34" charset="0"/>
              </a:rPr>
            </a:br>
            <a:r>
              <a:rPr lang="cs-CZ" sz="2400" dirty="0" smtClean="0">
                <a:latin typeface="Verdana" pitchFamily="34" charset="0"/>
              </a:rPr>
              <a:t>COMPILATION OF CLOSING ACCOUNTING STATEMENTS – BALANCE SHEET, PROFIT AND LOSS STATEMENT, NOTES TO FINANCIAL STATEMENTS, CASH FLOW STATEMENT AND EQUITY CHANGES STATEMENT.</a:t>
            </a:r>
            <a:r>
              <a:rPr lang="cs-CZ" sz="2400" dirty="0"/>
              <a:t/>
            </a:r>
            <a:br>
              <a:rPr lang="cs-CZ" sz="2400" dirty="0"/>
            </a:br>
            <a:r>
              <a:rPr lang="cs-CZ" dirty="0"/>
              <a:t/>
            </a:r>
            <a:br>
              <a:rPr lang="cs-CZ" dirty="0"/>
            </a:br>
            <a:r>
              <a:rPr lang="cs-CZ" dirty="0"/>
              <a:t/>
            </a:r>
            <a:br>
              <a:rPr lang="cs-CZ" dirty="0"/>
            </a:br>
            <a:r>
              <a:rPr lang="cs-CZ" sz="2400" dirty="0" smtClean="0">
                <a:latin typeface="Verdana" pitchFamily="34" charset="0"/>
              </a:rPr>
              <a:t/>
            </a:r>
            <a:br>
              <a:rPr lang="cs-CZ" sz="2400" dirty="0" smtClean="0">
                <a:latin typeface="Verdana" pitchFamily="34" charset="0"/>
              </a:rPr>
            </a:br>
            <a:endParaRPr lang="en-US" sz="2400" dirty="0">
              <a:latin typeface="Verdan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600" dirty="0">
                <a:latin typeface="Verdana" pitchFamily="34" charset="0"/>
                <a:ea typeface="Verdana" pitchFamily="34" charset="0"/>
                <a:cs typeface="Verdana" pitchFamily="34" charset="0"/>
              </a:rPr>
              <a:t>Qualitative characteristics of </a:t>
            </a:r>
            <a:r>
              <a:rPr lang="en-US" sz="3600" dirty="0" smtClean="0">
                <a:latin typeface="Verdana" pitchFamily="34" charset="0"/>
                <a:ea typeface="Verdana" pitchFamily="34" charset="0"/>
                <a:cs typeface="Verdana" pitchFamily="34" charset="0"/>
              </a:rPr>
              <a:t>info</a:t>
            </a:r>
            <a:r>
              <a:rPr lang="cs-CZ" sz="3600" dirty="0" err="1" smtClean="0">
                <a:latin typeface="Verdana" pitchFamily="34" charset="0"/>
                <a:ea typeface="Verdana" pitchFamily="34" charset="0"/>
                <a:cs typeface="Verdana" pitchFamily="34" charset="0"/>
              </a:rPr>
              <a:t>rmation</a:t>
            </a:r>
            <a:r>
              <a:rPr lang="en-US" sz="3600" dirty="0" smtClean="0">
                <a:latin typeface="Verdana" pitchFamily="34" charset="0"/>
                <a:ea typeface="Verdana" pitchFamily="34" charset="0"/>
                <a:cs typeface="Verdana" pitchFamily="34" charset="0"/>
              </a:rPr>
              <a:t> </a:t>
            </a:r>
            <a:r>
              <a:rPr lang="en-US" sz="3600" dirty="0">
                <a:latin typeface="Verdana" pitchFamily="34" charset="0"/>
                <a:ea typeface="Verdana" pitchFamily="34" charset="0"/>
                <a:cs typeface="Verdana" pitchFamily="34" charset="0"/>
              </a:rPr>
              <a:t>in financial statements </a:t>
            </a:r>
            <a:endParaRPr lang="cs-CZ" sz="3600" dirty="0"/>
          </a:p>
        </p:txBody>
      </p:sp>
      <p:sp>
        <p:nvSpPr>
          <p:cNvPr id="3" name="Zástupný symbol pro obsah 2"/>
          <p:cNvSpPr>
            <a:spLocks noGrp="1"/>
          </p:cNvSpPr>
          <p:nvPr>
            <p:ph idx="1"/>
          </p:nvPr>
        </p:nvSpPr>
        <p:spPr/>
        <p:txBody>
          <a:bodyPr/>
          <a:lstStyle/>
          <a:p>
            <a:r>
              <a:rPr lang="en-US" sz="2800" b="1" dirty="0"/>
              <a:t>Completeness</a:t>
            </a:r>
            <a:r>
              <a:rPr lang="en-US" sz="2800" dirty="0"/>
              <a:t> – to be reliable, the information in financial statements must be complete within the bounds of materiality and cost. An omission can cause information to be false or misleading and thus unreliable and deficient in terms of its relevance</a:t>
            </a:r>
            <a:r>
              <a:rPr lang="en-US" sz="2800" dirty="0" smtClean="0"/>
              <a:t>.</a:t>
            </a:r>
            <a:endParaRPr lang="en-US" sz="28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extLst>
      <p:ext uri="{BB962C8B-B14F-4D97-AF65-F5344CB8AC3E}">
        <p14:creationId xmlns:p14="http://schemas.microsoft.com/office/powerpoint/2010/main" val="2821111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600" dirty="0">
                <a:latin typeface="Verdana" pitchFamily="34" charset="0"/>
                <a:ea typeface="Verdana" pitchFamily="34" charset="0"/>
                <a:cs typeface="Verdana" pitchFamily="34" charset="0"/>
              </a:rPr>
              <a:t>Qualitative characteristics of </a:t>
            </a:r>
            <a:r>
              <a:rPr lang="en-US" sz="3600" dirty="0" smtClean="0">
                <a:latin typeface="Verdana" pitchFamily="34" charset="0"/>
                <a:ea typeface="Verdana" pitchFamily="34" charset="0"/>
                <a:cs typeface="Verdana" pitchFamily="34" charset="0"/>
              </a:rPr>
              <a:t>info</a:t>
            </a:r>
            <a:r>
              <a:rPr lang="cs-CZ" sz="3600" dirty="0" err="1" smtClean="0">
                <a:latin typeface="Verdana" pitchFamily="34" charset="0"/>
                <a:ea typeface="Verdana" pitchFamily="34" charset="0"/>
                <a:cs typeface="Verdana" pitchFamily="34" charset="0"/>
              </a:rPr>
              <a:t>rmation</a:t>
            </a:r>
            <a:r>
              <a:rPr lang="en-US" sz="3600" dirty="0" smtClean="0">
                <a:latin typeface="Verdana" pitchFamily="34" charset="0"/>
                <a:ea typeface="Verdana" pitchFamily="34" charset="0"/>
                <a:cs typeface="Verdana" pitchFamily="34" charset="0"/>
              </a:rPr>
              <a:t> </a:t>
            </a:r>
            <a:r>
              <a:rPr lang="en-US" sz="3600" dirty="0">
                <a:latin typeface="Verdana" pitchFamily="34" charset="0"/>
                <a:ea typeface="Verdana" pitchFamily="34" charset="0"/>
                <a:cs typeface="Verdana" pitchFamily="34" charset="0"/>
              </a:rPr>
              <a:t>in financial statements </a:t>
            </a:r>
            <a:endParaRPr lang="cs-CZ" sz="3600" dirty="0"/>
          </a:p>
        </p:txBody>
      </p:sp>
      <p:sp>
        <p:nvSpPr>
          <p:cNvPr id="3" name="Zástupný symbol pro obsah 2"/>
          <p:cNvSpPr>
            <a:spLocks noGrp="1"/>
          </p:cNvSpPr>
          <p:nvPr>
            <p:ph idx="1"/>
          </p:nvPr>
        </p:nvSpPr>
        <p:spPr/>
        <p:txBody>
          <a:bodyPr/>
          <a:lstStyle/>
          <a:p>
            <a:r>
              <a:rPr lang="en-US" sz="2800" b="1" dirty="0" smtClean="0"/>
              <a:t>Comparability</a:t>
            </a:r>
            <a:r>
              <a:rPr lang="en-US" sz="2800" dirty="0" smtClean="0"/>
              <a:t> </a:t>
            </a:r>
            <a:r>
              <a:rPr lang="en-US" sz="2800" dirty="0"/>
              <a:t>– users must be able to compare the financial statements of an entity through time to identify trends in its financial position and performance. Users must also be able to compare the financial statements of different entities to evaluate their relative financial position, performance and cash flows. </a:t>
            </a:r>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extLst>
      <p:ext uri="{BB962C8B-B14F-4D97-AF65-F5344CB8AC3E}">
        <p14:creationId xmlns:p14="http://schemas.microsoft.com/office/powerpoint/2010/main" val="2515943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600" dirty="0">
                <a:latin typeface="Verdana" pitchFamily="34" charset="0"/>
                <a:ea typeface="Verdana" pitchFamily="34" charset="0"/>
                <a:cs typeface="Verdana" pitchFamily="34" charset="0"/>
              </a:rPr>
              <a:t>Qualitative characteristics of </a:t>
            </a:r>
            <a:r>
              <a:rPr lang="en-US" sz="3600" dirty="0" smtClean="0">
                <a:latin typeface="Verdana" pitchFamily="34" charset="0"/>
                <a:ea typeface="Verdana" pitchFamily="34" charset="0"/>
                <a:cs typeface="Verdana" pitchFamily="34" charset="0"/>
              </a:rPr>
              <a:t>info</a:t>
            </a:r>
            <a:r>
              <a:rPr lang="cs-CZ" sz="3600" dirty="0" err="1" smtClean="0">
                <a:latin typeface="Verdana" pitchFamily="34" charset="0"/>
                <a:ea typeface="Verdana" pitchFamily="34" charset="0"/>
                <a:cs typeface="Verdana" pitchFamily="34" charset="0"/>
              </a:rPr>
              <a:t>rmation</a:t>
            </a:r>
            <a:r>
              <a:rPr lang="en-US" sz="3600" dirty="0" smtClean="0">
                <a:latin typeface="Verdana" pitchFamily="34" charset="0"/>
                <a:ea typeface="Verdana" pitchFamily="34" charset="0"/>
                <a:cs typeface="Verdana" pitchFamily="34" charset="0"/>
              </a:rPr>
              <a:t> </a:t>
            </a:r>
            <a:r>
              <a:rPr lang="en-US" sz="3600" dirty="0">
                <a:latin typeface="Verdana" pitchFamily="34" charset="0"/>
                <a:ea typeface="Verdana" pitchFamily="34" charset="0"/>
                <a:cs typeface="Verdana" pitchFamily="34" charset="0"/>
              </a:rPr>
              <a:t>in financial statements </a:t>
            </a:r>
            <a:endParaRPr lang="cs-CZ" sz="3600" dirty="0"/>
          </a:p>
        </p:txBody>
      </p:sp>
      <p:sp>
        <p:nvSpPr>
          <p:cNvPr id="3" name="Zástupný symbol pro obsah 2"/>
          <p:cNvSpPr>
            <a:spLocks noGrp="1"/>
          </p:cNvSpPr>
          <p:nvPr>
            <p:ph idx="1"/>
          </p:nvPr>
        </p:nvSpPr>
        <p:spPr/>
        <p:txBody>
          <a:bodyPr/>
          <a:lstStyle/>
          <a:p>
            <a:r>
              <a:rPr lang="en-US" sz="2800" b="1" dirty="0" smtClean="0"/>
              <a:t>Timeliness</a:t>
            </a:r>
            <a:r>
              <a:rPr lang="en-US" sz="2800" dirty="0" smtClean="0"/>
              <a:t> </a:t>
            </a:r>
            <a:r>
              <a:rPr lang="en-US" sz="2800" dirty="0"/>
              <a:t>–</a:t>
            </a:r>
            <a:r>
              <a:rPr lang="ru-RU" sz="2800" dirty="0"/>
              <a:t> </a:t>
            </a:r>
            <a:r>
              <a:rPr lang="en-US" sz="2800" dirty="0"/>
              <a:t>providing the information within the decision time frame. If there is undue delay in the reporting of information it may lose its relevance. </a:t>
            </a:r>
            <a:endParaRPr lang="ru-RU" sz="2800" dirty="0"/>
          </a:p>
          <a:p>
            <a:r>
              <a:rPr lang="en-US" sz="2800" b="1" dirty="0"/>
              <a:t>Balance between benefit and cost </a:t>
            </a:r>
            <a:r>
              <a:rPr lang="en-US" sz="2800" dirty="0"/>
              <a:t>– the benefits derived from information should exceed the cost of providing it. </a:t>
            </a:r>
          </a:p>
          <a:p>
            <a:endParaRPr lang="cs-CZ" sz="28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extLst>
      <p:ext uri="{BB962C8B-B14F-4D97-AF65-F5344CB8AC3E}">
        <p14:creationId xmlns:p14="http://schemas.microsoft.com/office/powerpoint/2010/main" val="510078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Balance </a:t>
            </a:r>
            <a:r>
              <a:rPr lang="cs-CZ" dirty="0" err="1" smtClean="0"/>
              <a:t>sheet</a:t>
            </a:r>
            <a:endParaRPr lang="cs-CZ" dirty="0"/>
          </a:p>
        </p:txBody>
      </p:sp>
      <p:sp>
        <p:nvSpPr>
          <p:cNvPr id="3" name="Zástupný symbol pro obsah 2"/>
          <p:cNvSpPr>
            <a:spLocks noGrp="1"/>
          </p:cNvSpPr>
          <p:nvPr>
            <p:ph idx="1"/>
          </p:nvPr>
        </p:nvSpPr>
        <p:spPr/>
        <p:txBody>
          <a:bodyPr/>
          <a:lstStyle/>
          <a:p>
            <a:r>
              <a:rPr lang="en-US" sz="2800" b="1" dirty="0"/>
              <a:t>The </a:t>
            </a:r>
            <a:r>
              <a:rPr lang="cs-CZ" sz="2800" b="1" dirty="0" smtClean="0"/>
              <a:t>balance </a:t>
            </a:r>
            <a:r>
              <a:rPr lang="cs-CZ" sz="2800" b="1" dirty="0" err="1" smtClean="0"/>
              <a:t>sheet</a:t>
            </a:r>
            <a:r>
              <a:rPr lang="cs-CZ" sz="2800" b="1" dirty="0" smtClean="0"/>
              <a:t> </a:t>
            </a:r>
            <a:r>
              <a:rPr lang="en-US" sz="2800" b="1" dirty="0" smtClean="0"/>
              <a:t>of </a:t>
            </a:r>
            <a:r>
              <a:rPr lang="en-US" sz="2800" b="1" dirty="0"/>
              <a:t>an entity is the relationship of its assets, liabilities and equity as of a specific date as presented in the statement of financial position</a:t>
            </a:r>
            <a:r>
              <a:rPr lang="en-US" sz="2800" dirty="0"/>
              <a:t>. </a:t>
            </a:r>
            <a:endParaRPr lang="cs-CZ" sz="2800" dirty="0" smtClean="0"/>
          </a:p>
          <a:p>
            <a:r>
              <a:rPr lang="en-US" sz="2800" dirty="0"/>
              <a:t>The expectation that future economic benefits will flow to or from an entity must be sufficiently certain to meet the probability criterion before an asset or liability is </a:t>
            </a:r>
            <a:r>
              <a:rPr lang="en-US" sz="2800" dirty="0" smtClean="0"/>
              <a:t>recognized</a:t>
            </a:r>
            <a:r>
              <a:rPr lang="cs-CZ" sz="2800" dirty="0" smtClean="0"/>
              <a:t>.</a:t>
            </a:r>
            <a:endParaRPr lang="cs-CZ" sz="2800" dirty="0"/>
          </a:p>
          <a:p>
            <a:endParaRPr lang="cs-CZ" sz="28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extLst>
      <p:ext uri="{BB962C8B-B14F-4D97-AF65-F5344CB8AC3E}">
        <p14:creationId xmlns:p14="http://schemas.microsoft.com/office/powerpoint/2010/main" val="2144020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Balance </a:t>
            </a:r>
            <a:r>
              <a:rPr lang="cs-CZ" dirty="0" err="1" smtClean="0"/>
              <a:t>sheet</a:t>
            </a:r>
            <a:endParaRPr lang="cs-CZ" dirty="0"/>
          </a:p>
        </p:txBody>
      </p:sp>
      <p:sp>
        <p:nvSpPr>
          <p:cNvPr id="3" name="Zástupný symbol pro obsah 2"/>
          <p:cNvSpPr>
            <a:spLocks noGrp="1"/>
          </p:cNvSpPr>
          <p:nvPr>
            <p:ph idx="1"/>
          </p:nvPr>
        </p:nvSpPr>
        <p:spPr/>
        <p:txBody>
          <a:bodyPr/>
          <a:lstStyle/>
          <a:p>
            <a:r>
              <a:rPr lang="en-US" sz="2800" dirty="0" smtClean="0"/>
              <a:t>These </a:t>
            </a:r>
            <a:r>
              <a:rPr lang="en-US" sz="2800" dirty="0"/>
              <a:t>are defined as follows:</a:t>
            </a:r>
          </a:p>
          <a:p>
            <a:pPr marL="1027113" indent="-457200" defTabSz="1258888">
              <a:buSzPct val="75000"/>
              <a:buFont typeface="+mj-lt"/>
              <a:buAutoNum type="alphaLcParenR"/>
            </a:pPr>
            <a:r>
              <a:rPr lang="en-US" sz="2400" b="1" dirty="0"/>
              <a:t>Asset</a:t>
            </a:r>
            <a:r>
              <a:rPr lang="en-US" sz="2400" dirty="0"/>
              <a:t> is a resource controlled by the entity as a result of past events and from which future economic benefits are expected to flow to the entity.</a:t>
            </a:r>
          </a:p>
          <a:p>
            <a:pPr marL="1027113" indent="-457200" defTabSz="1258888">
              <a:buSzPct val="75000"/>
              <a:buFont typeface="+mj-lt"/>
              <a:buAutoNum type="alphaLcParenR"/>
            </a:pPr>
            <a:r>
              <a:rPr lang="en-US" sz="2400" b="1" dirty="0"/>
              <a:t>Liability</a:t>
            </a:r>
            <a:r>
              <a:rPr lang="en-US" sz="2400" dirty="0"/>
              <a:t> is a present obligation of the entity arising from past events, settlement of which is expected to result in an outflow from the entity of resources embodying economic benefits.</a:t>
            </a:r>
          </a:p>
          <a:p>
            <a:pPr marL="1027113" indent="-457200" defTabSz="1258888">
              <a:buSzPct val="75000"/>
              <a:buFont typeface="+mj-lt"/>
              <a:buAutoNum type="alphaLcParenR"/>
            </a:pPr>
            <a:r>
              <a:rPr lang="en-US" sz="2400" b="1" dirty="0"/>
              <a:t>Equity</a:t>
            </a:r>
            <a:r>
              <a:rPr lang="en-US" sz="2400" dirty="0"/>
              <a:t> is the residual interest in the assets of the entity after deducting all its liabilities</a:t>
            </a:r>
            <a:r>
              <a:rPr lang="en-US" sz="2400" dirty="0" smtClean="0"/>
              <a:t>.</a:t>
            </a:r>
            <a:endParaRPr lang="en-US"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extLst>
      <p:ext uri="{BB962C8B-B14F-4D97-AF65-F5344CB8AC3E}">
        <p14:creationId xmlns:p14="http://schemas.microsoft.com/office/powerpoint/2010/main" val="1677009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a:t>
            </a:r>
            <a:r>
              <a:rPr lang="cs-CZ" dirty="0" smtClean="0"/>
              <a:t>alance </a:t>
            </a:r>
            <a:r>
              <a:rPr lang="cs-CZ" dirty="0" err="1" smtClean="0"/>
              <a:t>sheet</a:t>
            </a:r>
            <a:endParaRPr lang="cs-CZ" dirty="0"/>
          </a:p>
        </p:txBody>
      </p:sp>
      <p:graphicFrame>
        <p:nvGraphicFramePr>
          <p:cNvPr id="9" name="Zástupný symbol pro obsah 8"/>
          <p:cNvGraphicFramePr>
            <a:graphicFrameLocks noGrp="1"/>
          </p:cNvGraphicFramePr>
          <p:nvPr>
            <p:ph idx="1"/>
            <p:extLst>
              <p:ext uri="{D42A27DB-BD31-4B8C-83A1-F6EECF244321}">
                <p14:modId xmlns:p14="http://schemas.microsoft.com/office/powerpoint/2010/main" val="3457443378"/>
              </p:ext>
            </p:extLst>
          </p:nvPr>
        </p:nvGraphicFramePr>
        <p:xfrm>
          <a:off x="457200" y="2041478"/>
          <a:ext cx="8077200" cy="3200400"/>
        </p:xfrm>
        <a:graphic>
          <a:graphicData uri="http://schemas.openxmlformats.org/drawingml/2006/table">
            <a:tbl>
              <a:tblPr/>
              <a:tblGrid>
                <a:gridCol w="4038600"/>
                <a:gridCol w="4038600"/>
              </a:tblGrid>
              <a:tr h="2875722">
                <a:tc>
                  <a:txBody>
                    <a:bodyPr/>
                    <a:lstStyle/>
                    <a:p>
                      <a:pPr>
                        <a:spcAft>
                          <a:spcPts val="0"/>
                        </a:spcAft>
                      </a:pPr>
                      <a:r>
                        <a:rPr lang="en-US" sz="1800" b="1" dirty="0">
                          <a:effectLst/>
                          <a:latin typeface="Times New Roman"/>
                          <a:ea typeface="Times New Roman"/>
                        </a:rPr>
                        <a:t>1. Fixed assets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intangible assets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tangible assets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long-term financial assets</a:t>
                      </a:r>
                      <a:endParaRPr lang="cs-CZ" sz="1800" dirty="0">
                        <a:effectLst/>
                        <a:latin typeface="Times New Roman"/>
                        <a:ea typeface="Times New Roman"/>
                      </a:endParaRPr>
                    </a:p>
                    <a:p>
                      <a:pPr>
                        <a:spcAft>
                          <a:spcPts val="0"/>
                        </a:spcAft>
                      </a:pPr>
                      <a:r>
                        <a:rPr lang="en-US" sz="1800" b="1" dirty="0">
                          <a:effectLst/>
                          <a:latin typeface="Times New Roman"/>
                          <a:ea typeface="Times New Roman"/>
                        </a:rPr>
                        <a:t>2. Current assets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inventories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long – term receivables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short – term receivables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short – term financial assets</a:t>
                      </a:r>
                      <a:endParaRPr lang="cs-CZ" sz="1800" dirty="0">
                        <a:effectLst/>
                        <a:latin typeface="Times New Roman"/>
                        <a:ea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spcAft>
                          <a:spcPts val="0"/>
                        </a:spcAft>
                      </a:pPr>
                      <a:r>
                        <a:rPr lang="en-US" sz="1800" b="1" dirty="0">
                          <a:effectLst/>
                          <a:latin typeface="Times New Roman"/>
                          <a:ea typeface="Times New Roman"/>
                        </a:rPr>
                        <a:t>1. Owner’s equity</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common stocks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capital funds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funds created by net profit</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en-US" sz="1800" dirty="0">
                          <a:effectLst/>
                          <a:latin typeface="Times New Roman"/>
                          <a:ea typeface="Times New Roman"/>
                        </a:rPr>
                        <a:t>economic results</a:t>
                      </a:r>
                      <a:endParaRPr lang="cs-CZ" sz="1800" dirty="0">
                        <a:effectLst/>
                        <a:latin typeface="Times New Roman"/>
                        <a:ea typeface="Times New Roman"/>
                      </a:endParaRPr>
                    </a:p>
                    <a:p>
                      <a:pPr>
                        <a:spcAft>
                          <a:spcPts val="0"/>
                        </a:spcAft>
                      </a:pPr>
                      <a:r>
                        <a:rPr lang="en-US" sz="1800" b="1" dirty="0">
                          <a:effectLst/>
                          <a:latin typeface="Times New Roman"/>
                          <a:ea typeface="Times New Roman"/>
                        </a:rPr>
                        <a:t>2. Liabilities</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cs-CZ" sz="1800" dirty="0" err="1" smtClean="0">
                          <a:effectLst/>
                          <a:latin typeface="Times New Roman"/>
                          <a:ea typeface="Times New Roman"/>
                        </a:rPr>
                        <a:t>Reserves</a:t>
                      </a:r>
                      <a:r>
                        <a:rPr lang="cs-CZ" sz="1800" dirty="0" smtClean="0">
                          <a:effectLst/>
                          <a:latin typeface="Times New Roman"/>
                          <a:ea typeface="Times New Roman"/>
                        </a:rPr>
                        <a:t> (</a:t>
                      </a:r>
                      <a:r>
                        <a:rPr lang="cs-CZ" sz="1800" dirty="0" err="1" smtClean="0">
                          <a:effectLst/>
                          <a:latin typeface="Times New Roman"/>
                          <a:ea typeface="Times New Roman"/>
                        </a:rPr>
                        <a:t>provisions</a:t>
                      </a:r>
                      <a:r>
                        <a:rPr lang="cs-CZ" sz="1800" dirty="0" smtClean="0">
                          <a:effectLst/>
                          <a:latin typeface="Times New Roman"/>
                          <a:ea typeface="Times New Roman"/>
                        </a:rPr>
                        <a:t>)</a:t>
                      </a:r>
                      <a:endParaRPr lang="cs-CZ" sz="1800" dirty="0">
                        <a:effectLst/>
                        <a:latin typeface="Times New Roman"/>
                        <a:ea typeface="Times New Roman"/>
                      </a:endParaRPr>
                    </a:p>
                    <a:p>
                      <a:pPr marL="342900" lvl="0" indent="-342900">
                        <a:spcAft>
                          <a:spcPts val="0"/>
                        </a:spcAft>
                        <a:buFont typeface="Times New Roman"/>
                        <a:buChar char="-"/>
                        <a:tabLst>
                          <a:tab pos="457200" algn="l"/>
                        </a:tabLst>
                      </a:pPr>
                      <a:r>
                        <a:rPr lang="cs-CZ" sz="1800" dirty="0">
                          <a:effectLst/>
                          <a:latin typeface="Times New Roman"/>
                          <a:ea typeface="Times New Roman"/>
                        </a:rPr>
                        <a:t>long – term </a:t>
                      </a:r>
                      <a:r>
                        <a:rPr lang="cs-CZ" sz="1800" dirty="0" err="1">
                          <a:effectLst/>
                          <a:latin typeface="Times New Roman"/>
                          <a:ea typeface="Times New Roman"/>
                        </a:rPr>
                        <a:t>debts</a:t>
                      </a:r>
                      <a:r>
                        <a:rPr lang="cs-CZ" sz="1800" dirty="0">
                          <a:effectLst/>
                          <a:latin typeface="Times New Roman"/>
                          <a:ea typeface="Times New Roman"/>
                        </a:rPr>
                        <a:t> (</a:t>
                      </a:r>
                      <a:r>
                        <a:rPr lang="cs-CZ" sz="1800" dirty="0" err="1">
                          <a:effectLst/>
                          <a:latin typeface="Times New Roman"/>
                          <a:ea typeface="Times New Roman"/>
                        </a:rPr>
                        <a:t>liabilities</a:t>
                      </a:r>
                      <a:r>
                        <a:rPr lang="cs-CZ" sz="1800" dirty="0">
                          <a:effectLst/>
                          <a:latin typeface="Times New Roman"/>
                          <a:ea typeface="Times New Roman"/>
                        </a:rPr>
                        <a:t>)</a:t>
                      </a:r>
                    </a:p>
                    <a:p>
                      <a:pPr marL="342900" lvl="0" indent="-342900">
                        <a:spcAft>
                          <a:spcPts val="0"/>
                        </a:spcAft>
                        <a:buFont typeface="Times New Roman"/>
                        <a:buChar char="-"/>
                        <a:tabLst>
                          <a:tab pos="457200" algn="l"/>
                        </a:tabLst>
                      </a:pPr>
                      <a:r>
                        <a:rPr lang="cs-CZ" sz="1800" dirty="0" err="1">
                          <a:effectLst/>
                          <a:latin typeface="Times New Roman"/>
                          <a:ea typeface="Times New Roman"/>
                        </a:rPr>
                        <a:t>short</a:t>
                      </a:r>
                      <a:r>
                        <a:rPr lang="cs-CZ" sz="1800" dirty="0">
                          <a:effectLst/>
                          <a:latin typeface="Times New Roman"/>
                          <a:ea typeface="Times New Roman"/>
                        </a:rPr>
                        <a:t> - term </a:t>
                      </a:r>
                      <a:r>
                        <a:rPr lang="cs-CZ" sz="1800" dirty="0" err="1">
                          <a:effectLst/>
                          <a:latin typeface="Times New Roman"/>
                          <a:ea typeface="Times New Roman"/>
                        </a:rPr>
                        <a:t>debts</a:t>
                      </a:r>
                      <a:r>
                        <a:rPr lang="cs-CZ" sz="1800" dirty="0">
                          <a:effectLst/>
                          <a:latin typeface="Times New Roman"/>
                          <a:ea typeface="Times New Roman"/>
                        </a:rPr>
                        <a:t> (</a:t>
                      </a:r>
                      <a:r>
                        <a:rPr lang="cs-CZ" sz="1800" dirty="0" err="1">
                          <a:effectLst/>
                          <a:latin typeface="Times New Roman"/>
                          <a:ea typeface="Times New Roman"/>
                        </a:rPr>
                        <a:t>liabilities</a:t>
                      </a:r>
                      <a:r>
                        <a:rPr lang="cs-CZ" sz="1800" dirty="0">
                          <a:effectLst/>
                          <a:latin typeface="Times New Roman"/>
                          <a:ea typeface="Times New Roman"/>
                        </a:rPr>
                        <a:t>)</a:t>
                      </a:r>
                    </a:p>
                    <a:p>
                      <a:pPr marL="342900" lvl="0" indent="-342900">
                        <a:spcAft>
                          <a:spcPts val="0"/>
                        </a:spcAft>
                        <a:buFont typeface="Times New Roman"/>
                        <a:buChar char="-"/>
                        <a:tabLst>
                          <a:tab pos="457200" algn="l"/>
                        </a:tabLst>
                      </a:pPr>
                      <a:r>
                        <a:rPr lang="cs-CZ" sz="1800" dirty="0">
                          <a:effectLst/>
                          <a:latin typeface="Times New Roman"/>
                          <a:ea typeface="Times New Roman"/>
                        </a:rPr>
                        <a:t>bank </a:t>
                      </a:r>
                      <a:r>
                        <a:rPr lang="cs-CZ" sz="1800" dirty="0" err="1" smtClean="0">
                          <a:effectLst/>
                          <a:latin typeface="Times New Roman"/>
                          <a:ea typeface="Times New Roman"/>
                        </a:rPr>
                        <a:t>credits</a:t>
                      </a:r>
                      <a:r>
                        <a:rPr lang="cs-CZ" sz="1800" dirty="0" smtClean="0">
                          <a:effectLst/>
                          <a:latin typeface="Times New Roman"/>
                          <a:ea typeface="Times New Roman"/>
                        </a:rPr>
                        <a:t> (</a:t>
                      </a:r>
                      <a:r>
                        <a:rPr lang="cs-CZ" sz="1800" dirty="0" err="1" smtClean="0">
                          <a:effectLst/>
                          <a:latin typeface="Times New Roman"/>
                          <a:ea typeface="Times New Roman"/>
                        </a:rPr>
                        <a:t>loans</a:t>
                      </a:r>
                      <a:r>
                        <a:rPr lang="cs-CZ" sz="1800" dirty="0" smtClean="0">
                          <a:effectLst/>
                          <a:latin typeface="Times New Roman"/>
                          <a:ea typeface="Times New Roman"/>
                        </a:rPr>
                        <a:t>)</a:t>
                      </a:r>
                      <a:endParaRPr lang="cs-CZ" sz="1800" dirty="0">
                        <a:effectLst/>
                        <a:latin typeface="Times New Roman"/>
                        <a:ea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324678">
                <a:tc>
                  <a:txBody>
                    <a:bodyPr/>
                    <a:lstStyle/>
                    <a:p>
                      <a:pPr>
                        <a:spcAft>
                          <a:spcPts val="0"/>
                        </a:spcAft>
                      </a:pPr>
                      <a:r>
                        <a:rPr lang="en-US" sz="1800" b="1">
                          <a:effectLst/>
                          <a:latin typeface="Times New Roman"/>
                          <a:ea typeface="Times New Roman"/>
                        </a:rPr>
                        <a:t>Σ Assets</a:t>
                      </a:r>
                      <a:endParaRPr lang="cs-CZ" sz="1800">
                        <a:effectLst/>
                        <a:latin typeface="Times New Roman"/>
                        <a:ea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spcAft>
                          <a:spcPts val="0"/>
                        </a:spcAft>
                      </a:pPr>
                      <a:r>
                        <a:rPr lang="en-US" sz="1800" b="1" dirty="0">
                          <a:effectLst/>
                          <a:latin typeface="Times New Roman"/>
                          <a:ea typeface="Times New Roman"/>
                        </a:rPr>
                        <a:t>Σ </a:t>
                      </a:r>
                      <a:r>
                        <a:rPr lang="en-US" sz="1800" b="1" dirty="0" err="1" smtClean="0">
                          <a:effectLst/>
                          <a:latin typeface="Times New Roman"/>
                          <a:ea typeface="Times New Roman"/>
                        </a:rPr>
                        <a:t>Equit</a:t>
                      </a:r>
                      <a:r>
                        <a:rPr lang="cs-CZ" sz="1800" b="1" dirty="0" smtClean="0">
                          <a:effectLst/>
                          <a:latin typeface="Times New Roman"/>
                          <a:ea typeface="Times New Roman"/>
                        </a:rPr>
                        <a:t>y</a:t>
                      </a:r>
                      <a:r>
                        <a:rPr lang="cs-CZ" sz="1800" b="1" baseline="0" dirty="0" smtClean="0">
                          <a:effectLst/>
                          <a:latin typeface="Times New Roman"/>
                          <a:ea typeface="Times New Roman"/>
                        </a:rPr>
                        <a:t> + </a:t>
                      </a:r>
                      <a:r>
                        <a:rPr lang="cs-CZ" sz="1800" b="1" baseline="0" dirty="0" err="1" smtClean="0">
                          <a:effectLst/>
                          <a:latin typeface="Times New Roman"/>
                          <a:ea typeface="Times New Roman"/>
                        </a:rPr>
                        <a:t>Liabillities</a:t>
                      </a:r>
                      <a:endParaRPr lang="cs-CZ" sz="1800" dirty="0">
                        <a:effectLst/>
                        <a:latin typeface="Times New Roman"/>
                        <a:ea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bl>
          </a:graphicData>
        </a:graphic>
      </p:graphicFrame>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
        <p:nvSpPr>
          <p:cNvPr id="10" name="Rectangle 2"/>
          <p:cNvSpPr>
            <a:spLocks noChangeArrowheads="1"/>
          </p:cNvSpPr>
          <p:nvPr/>
        </p:nvSpPr>
        <p:spPr bwMode="auto">
          <a:xfrm>
            <a:off x="381000" y="1430852"/>
            <a:ext cx="8233344" cy="661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76176" rIns="91440" bIns="0" numCol="1" anchor="ctr" anchorCtr="0" compatLnSpc="1">
            <a:prstTxWarp prst="textNoShape">
              <a:avLst/>
            </a:prstTxWarp>
            <a:spAutoFit/>
          </a:bodyPr>
          <a:lstStyle>
            <a:lvl1pPr>
              <a:tabLst>
                <a:tab pos="457200" algn="l"/>
              </a:tabLst>
              <a:defRPr>
                <a:solidFill>
                  <a:schemeClr val="tx1"/>
                </a:solidFill>
                <a:latin typeface="Arial" pitchFamily="34" charset="0"/>
                <a:cs typeface="Arial" pitchFamily="34" charset="0"/>
              </a:defRPr>
            </a:lvl1pPr>
            <a:lvl2pPr>
              <a:tabLst>
                <a:tab pos="457200" algn="l"/>
              </a:tabLst>
              <a:defRPr>
                <a:solidFill>
                  <a:schemeClr val="tx1"/>
                </a:solidFill>
                <a:latin typeface="Arial" pitchFamily="34" charset="0"/>
                <a:cs typeface="Arial" pitchFamily="34" charset="0"/>
              </a:defRPr>
            </a:lvl2pPr>
            <a:lvl3pPr>
              <a:tabLst>
                <a:tab pos="457200" algn="l"/>
              </a:tabLst>
              <a:defRPr>
                <a:solidFill>
                  <a:schemeClr val="tx1"/>
                </a:solidFill>
                <a:latin typeface="Arial" pitchFamily="34" charset="0"/>
                <a:cs typeface="Arial" pitchFamily="34" charset="0"/>
              </a:defRPr>
            </a:lvl3pPr>
            <a:lvl4pPr>
              <a:tabLst>
                <a:tab pos="457200" algn="l"/>
              </a:tabLst>
              <a:defRPr>
                <a:solidFill>
                  <a:schemeClr val="tx1"/>
                </a:solidFill>
                <a:latin typeface="Arial" pitchFamily="34" charset="0"/>
                <a:cs typeface="Arial" pitchFamily="34" charset="0"/>
              </a:defRPr>
            </a:lvl4pPr>
            <a:lvl5pPr>
              <a:tabLst>
                <a:tab pos="457200" algn="l"/>
              </a:tabLst>
              <a:defRPr>
                <a:solidFill>
                  <a:schemeClr val="tx1"/>
                </a:solidFill>
                <a:latin typeface="Arial" pitchFamily="34" charset="0"/>
                <a:cs typeface="Arial" pitchFamily="34" charset="0"/>
              </a:defRPr>
            </a:lvl5pPr>
            <a:lvl6pPr fontAlgn="base">
              <a:spcBef>
                <a:spcPct val="0"/>
              </a:spcBef>
              <a:spcAft>
                <a:spcPct val="0"/>
              </a:spcAft>
              <a:tabLst>
                <a:tab pos="457200" algn="l"/>
              </a:tabLst>
              <a:defRPr>
                <a:solidFill>
                  <a:schemeClr val="tx1"/>
                </a:solidFill>
                <a:latin typeface="Arial" pitchFamily="34" charset="0"/>
                <a:cs typeface="Arial" pitchFamily="34" charset="0"/>
              </a:defRPr>
            </a:lvl6pPr>
            <a:lvl7pPr fontAlgn="base">
              <a:spcBef>
                <a:spcPct val="0"/>
              </a:spcBef>
              <a:spcAft>
                <a:spcPct val="0"/>
              </a:spcAft>
              <a:tabLst>
                <a:tab pos="457200" algn="l"/>
              </a:tabLst>
              <a:defRPr>
                <a:solidFill>
                  <a:schemeClr val="tx1"/>
                </a:solidFill>
                <a:latin typeface="Arial" pitchFamily="34" charset="0"/>
                <a:cs typeface="Arial" pitchFamily="34" charset="0"/>
              </a:defRPr>
            </a:lvl7pPr>
            <a:lvl8pPr fontAlgn="base">
              <a:spcBef>
                <a:spcPct val="0"/>
              </a:spcBef>
              <a:spcAft>
                <a:spcPct val="0"/>
              </a:spcAft>
              <a:tabLst>
                <a:tab pos="457200" algn="l"/>
              </a:tabLst>
              <a:defRPr>
                <a:solidFill>
                  <a:schemeClr val="tx1"/>
                </a:solidFill>
                <a:latin typeface="Arial" pitchFamily="34" charset="0"/>
                <a:cs typeface="Arial" pitchFamily="34" charset="0"/>
              </a:defRPr>
            </a:lvl8pPr>
            <a:lvl9pPr fontAlgn="base">
              <a:spcBef>
                <a:spcPct val="0"/>
              </a:spcBef>
              <a:spcAft>
                <a:spcPct val="0"/>
              </a:spcAft>
              <a:tabLst>
                <a:tab pos="457200"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altLang="cs-CZ" sz="2000" b="1" i="0" u="none" strike="noStrike" cap="none" normalizeH="0" baseline="0" dirty="0" smtClean="0" bmk="_Toc118618605">
                <a:ln>
                  <a:noFill/>
                </a:ln>
                <a:solidFill>
                  <a:schemeClr val="tx1"/>
                </a:solidFill>
                <a:effectLst/>
                <a:latin typeface="Times New Roman" pitchFamily="18" charset="0"/>
                <a:cs typeface="Times New Roman" pitchFamily="18" charset="0"/>
              </a:rPr>
              <a:t>Assets                                                                                  </a:t>
            </a:r>
            <a:r>
              <a:rPr kumimoji="0" lang="en-US" altLang="cs-CZ" sz="2000" b="1" i="0" u="none" strike="noStrike" cap="none" normalizeH="0" baseline="0" dirty="0" err="1" smtClean="0" bmk="_Toc118618605">
                <a:ln>
                  <a:noFill/>
                </a:ln>
                <a:solidFill>
                  <a:schemeClr val="tx1"/>
                </a:solidFill>
                <a:effectLst/>
                <a:latin typeface="Times New Roman" pitchFamily="18" charset="0"/>
                <a:cs typeface="Times New Roman" pitchFamily="18" charset="0"/>
              </a:rPr>
              <a:t>Equit</a:t>
            </a:r>
            <a:r>
              <a:rPr kumimoji="0" lang="cs-CZ" altLang="cs-CZ" sz="2000" b="1" i="0" u="none" strike="noStrike" cap="none" normalizeH="0" baseline="0" dirty="0" smtClean="0" bmk="_Toc118618605">
                <a:ln>
                  <a:noFill/>
                </a:ln>
                <a:solidFill>
                  <a:schemeClr val="tx1"/>
                </a:solidFill>
                <a:effectLst/>
                <a:latin typeface="Times New Roman" pitchFamily="18" charset="0"/>
                <a:cs typeface="Times New Roman" pitchFamily="18" charset="0"/>
              </a:rPr>
              <a:t>y</a:t>
            </a:r>
            <a:r>
              <a:rPr kumimoji="0" lang="cs-CZ" altLang="cs-CZ" sz="2000" b="1" i="0" u="none" strike="noStrike" cap="none" normalizeH="0" dirty="0" smtClean="0" bmk="_Toc118618605">
                <a:ln>
                  <a:noFill/>
                </a:ln>
                <a:solidFill>
                  <a:schemeClr val="tx1"/>
                </a:solidFill>
                <a:effectLst/>
                <a:latin typeface="Times New Roman" pitchFamily="18" charset="0"/>
                <a:cs typeface="Times New Roman" pitchFamily="18" charset="0"/>
              </a:rPr>
              <a:t> + </a:t>
            </a:r>
            <a:r>
              <a:rPr kumimoji="0" lang="cs-CZ" altLang="cs-CZ" sz="2000" b="1" i="0" u="none" strike="noStrike" cap="none" normalizeH="0" dirty="0" err="1" smtClean="0" bmk="_Toc118618605">
                <a:ln>
                  <a:noFill/>
                </a:ln>
                <a:solidFill>
                  <a:schemeClr val="tx1"/>
                </a:solidFill>
                <a:effectLst/>
                <a:latin typeface="Times New Roman" pitchFamily="18" charset="0"/>
                <a:cs typeface="Times New Roman" pitchFamily="18" charset="0"/>
              </a:rPr>
              <a:t>Liabilities</a:t>
            </a:r>
            <a:endParaRPr kumimoji="0" lang="en-US" altLang="cs-CZ"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altLang="cs-CZ"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1827139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Balance </a:t>
            </a:r>
            <a:r>
              <a:rPr lang="cs-CZ" dirty="0" err="1" smtClean="0"/>
              <a:t>sheet</a:t>
            </a:r>
            <a:endParaRPr lang="cs-CZ" dirty="0"/>
          </a:p>
        </p:txBody>
      </p:sp>
      <p:sp>
        <p:nvSpPr>
          <p:cNvPr id="3" name="Zástupný symbol pro obsah 2"/>
          <p:cNvSpPr>
            <a:spLocks noGrp="1"/>
          </p:cNvSpPr>
          <p:nvPr>
            <p:ph idx="1"/>
          </p:nvPr>
        </p:nvSpPr>
        <p:spPr/>
        <p:txBody>
          <a:bodyPr/>
          <a:lstStyle/>
          <a:p>
            <a:r>
              <a:rPr lang="en-US" sz="2800" dirty="0"/>
              <a:t>An entity shall present </a:t>
            </a:r>
            <a:r>
              <a:rPr lang="en-US" sz="2800" b="1" dirty="0"/>
              <a:t>current</a:t>
            </a:r>
            <a:r>
              <a:rPr lang="en-US" sz="2800" dirty="0"/>
              <a:t> and </a:t>
            </a:r>
            <a:r>
              <a:rPr lang="en-US" sz="2800" b="1" dirty="0"/>
              <a:t>non-current assets</a:t>
            </a:r>
            <a:r>
              <a:rPr lang="en-US" sz="2800" dirty="0"/>
              <a:t>, and </a:t>
            </a:r>
            <a:r>
              <a:rPr lang="en-US" sz="2800" b="1" dirty="0"/>
              <a:t>current</a:t>
            </a:r>
            <a:r>
              <a:rPr lang="en-US" sz="2800" dirty="0"/>
              <a:t> and </a:t>
            </a:r>
            <a:r>
              <a:rPr lang="en-US" sz="2800" b="1" dirty="0"/>
              <a:t>non-current liabilities</a:t>
            </a:r>
            <a:r>
              <a:rPr lang="en-US" sz="2800" dirty="0"/>
              <a:t>, as separate classifications in its statement of financial position, except when a presentation based on liquidity provides information that is reliable and more relevant. </a:t>
            </a:r>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extLst>
      <p:ext uri="{BB962C8B-B14F-4D97-AF65-F5344CB8AC3E}">
        <p14:creationId xmlns:p14="http://schemas.microsoft.com/office/powerpoint/2010/main" val="1850713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Balance </a:t>
            </a:r>
            <a:r>
              <a:rPr lang="cs-CZ" dirty="0" err="1" smtClean="0"/>
              <a:t>sheet</a:t>
            </a:r>
            <a:endParaRPr lang="cs-CZ" dirty="0"/>
          </a:p>
        </p:txBody>
      </p:sp>
      <p:sp>
        <p:nvSpPr>
          <p:cNvPr id="3" name="Zástupný symbol pro obsah 2"/>
          <p:cNvSpPr>
            <a:spLocks noGrp="1"/>
          </p:cNvSpPr>
          <p:nvPr>
            <p:ph idx="1"/>
          </p:nvPr>
        </p:nvSpPr>
        <p:spPr/>
        <p:txBody>
          <a:bodyPr/>
          <a:lstStyle/>
          <a:p>
            <a:r>
              <a:rPr lang="en-US" sz="2400" dirty="0" smtClean="0"/>
              <a:t>An </a:t>
            </a:r>
            <a:r>
              <a:rPr lang="en-US" sz="2400" dirty="0"/>
              <a:t>entity shall classify </a:t>
            </a:r>
            <a:r>
              <a:rPr lang="en-US" sz="2400" b="1" dirty="0"/>
              <a:t>an asset as current </a:t>
            </a:r>
            <a:r>
              <a:rPr lang="en-US" sz="2400" dirty="0"/>
              <a:t>when:</a:t>
            </a:r>
          </a:p>
          <a:p>
            <a:pPr marL="1027113" indent="-457200" defTabSz="1258888">
              <a:buSzPct val="75000"/>
              <a:buFont typeface="+mj-lt"/>
              <a:buAutoNum type="alphaLcParenR"/>
            </a:pPr>
            <a:r>
              <a:rPr lang="en-US" sz="2400" dirty="0"/>
              <a:t>it expects to realize the asset, or intends to sell or consume it, in the entity’s </a:t>
            </a:r>
            <a:r>
              <a:rPr lang="en-US" sz="2400" b="1" dirty="0"/>
              <a:t>normal operating cycle</a:t>
            </a:r>
            <a:r>
              <a:rPr lang="en-US" sz="2400" dirty="0"/>
              <a:t>;</a:t>
            </a:r>
          </a:p>
          <a:p>
            <a:pPr marL="1027113" indent="-457200" defTabSz="1258888">
              <a:buSzPct val="75000"/>
              <a:buFont typeface="+mj-lt"/>
              <a:buAutoNum type="alphaLcParenR"/>
            </a:pPr>
            <a:r>
              <a:rPr lang="en-US" sz="2400" dirty="0"/>
              <a:t>it holds the asset </a:t>
            </a:r>
            <a:r>
              <a:rPr lang="en-US" sz="2400" b="1" dirty="0"/>
              <a:t>primarily for the purpose of trading</a:t>
            </a:r>
            <a:r>
              <a:rPr lang="en-US" sz="2400" dirty="0"/>
              <a:t>;</a:t>
            </a:r>
          </a:p>
          <a:p>
            <a:pPr marL="1027113" indent="-457200" defTabSz="1258888">
              <a:buSzPct val="75000"/>
              <a:buFont typeface="+mj-lt"/>
              <a:buAutoNum type="alphaLcParenR"/>
            </a:pPr>
            <a:r>
              <a:rPr lang="en-US" sz="2400" dirty="0"/>
              <a:t>it expects to realize the asset </a:t>
            </a:r>
            <a:r>
              <a:rPr lang="en-US" sz="2400" b="1" dirty="0"/>
              <a:t>within twelve months </a:t>
            </a:r>
            <a:r>
              <a:rPr lang="en-US" sz="2400" dirty="0"/>
              <a:t>after the reporting date; or</a:t>
            </a:r>
          </a:p>
          <a:p>
            <a:pPr marL="1027113" indent="-457200" defTabSz="1258888">
              <a:buSzPct val="75000"/>
              <a:buFont typeface="+mj-lt"/>
              <a:buAutoNum type="alphaLcParenR"/>
            </a:pPr>
            <a:r>
              <a:rPr lang="en-US" sz="2400" dirty="0"/>
              <a:t>the asset is </a:t>
            </a:r>
            <a:r>
              <a:rPr lang="en-US" sz="2400" b="1" dirty="0"/>
              <a:t>cash or a cash equivalent</a:t>
            </a:r>
            <a:r>
              <a:rPr lang="en-US" sz="2400" dirty="0"/>
              <a:t>, unless it is restricted from being exchanged or used to settle a liability for at least twelve months after the reporting date.</a:t>
            </a:r>
          </a:p>
          <a:p>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extLst>
      <p:ext uri="{BB962C8B-B14F-4D97-AF65-F5344CB8AC3E}">
        <p14:creationId xmlns:p14="http://schemas.microsoft.com/office/powerpoint/2010/main" val="700196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Balance </a:t>
            </a:r>
            <a:r>
              <a:rPr lang="cs-CZ" dirty="0" err="1" smtClean="0"/>
              <a:t>sheet</a:t>
            </a:r>
            <a:endParaRPr lang="cs-CZ" dirty="0"/>
          </a:p>
        </p:txBody>
      </p:sp>
      <p:sp>
        <p:nvSpPr>
          <p:cNvPr id="3" name="Zástupný symbol pro obsah 2"/>
          <p:cNvSpPr>
            <a:spLocks noGrp="1"/>
          </p:cNvSpPr>
          <p:nvPr>
            <p:ph idx="1"/>
          </p:nvPr>
        </p:nvSpPr>
        <p:spPr/>
        <p:txBody>
          <a:bodyPr/>
          <a:lstStyle/>
          <a:p>
            <a:r>
              <a:rPr lang="en-US" sz="2800" dirty="0" smtClean="0"/>
              <a:t>An entity shall classify all </a:t>
            </a:r>
            <a:r>
              <a:rPr lang="en-US" sz="2800" b="1" dirty="0" smtClean="0"/>
              <a:t>other assets as non-current</a:t>
            </a:r>
            <a:r>
              <a:rPr lang="cs-CZ" sz="2800" b="1" dirty="0" smtClean="0"/>
              <a:t> (</a:t>
            </a:r>
            <a:r>
              <a:rPr lang="cs-CZ" sz="2800" b="1" dirty="0" err="1" smtClean="0"/>
              <a:t>fixed</a:t>
            </a:r>
            <a:r>
              <a:rPr lang="cs-CZ" sz="2800" b="1" dirty="0" smtClean="0"/>
              <a:t>)</a:t>
            </a:r>
            <a:r>
              <a:rPr lang="en-US" sz="2800" dirty="0" smtClean="0"/>
              <a:t>. When the entity’s normal operating cycle is not clearly identifiable, its duration is assumed to be twelve months.</a:t>
            </a:r>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extLst>
      <p:ext uri="{BB962C8B-B14F-4D97-AF65-F5344CB8AC3E}">
        <p14:creationId xmlns:p14="http://schemas.microsoft.com/office/powerpoint/2010/main" val="25060267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Balance </a:t>
            </a:r>
            <a:r>
              <a:rPr lang="cs-CZ" dirty="0" err="1" smtClean="0"/>
              <a:t>sheet</a:t>
            </a:r>
            <a:endParaRPr lang="cs-CZ" dirty="0"/>
          </a:p>
        </p:txBody>
      </p:sp>
      <p:sp>
        <p:nvSpPr>
          <p:cNvPr id="3" name="Zástupný symbol pro obsah 2"/>
          <p:cNvSpPr>
            <a:spLocks noGrp="1"/>
          </p:cNvSpPr>
          <p:nvPr>
            <p:ph idx="1"/>
          </p:nvPr>
        </p:nvSpPr>
        <p:spPr/>
        <p:txBody>
          <a:bodyPr/>
          <a:lstStyle/>
          <a:p>
            <a:r>
              <a:rPr lang="en-US" sz="2400" dirty="0" smtClean="0"/>
              <a:t>An </a:t>
            </a:r>
            <a:r>
              <a:rPr lang="en-US" sz="2400" dirty="0"/>
              <a:t>entity shall classify a </a:t>
            </a:r>
            <a:r>
              <a:rPr lang="en-US" sz="2400" b="1" dirty="0"/>
              <a:t>liability as current </a:t>
            </a:r>
            <a:r>
              <a:rPr lang="cs-CZ" sz="2400" b="1" dirty="0" smtClean="0"/>
              <a:t>(</a:t>
            </a:r>
            <a:r>
              <a:rPr lang="cs-CZ" sz="2400" b="1" dirty="0" err="1" smtClean="0"/>
              <a:t>short</a:t>
            </a:r>
            <a:r>
              <a:rPr lang="cs-CZ" sz="2400" b="1" dirty="0" smtClean="0"/>
              <a:t>-term) </a:t>
            </a:r>
            <a:r>
              <a:rPr lang="en-US" sz="2400" dirty="0" smtClean="0"/>
              <a:t>when</a:t>
            </a:r>
            <a:r>
              <a:rPr lang="en-US" sz="2400" dirty="0"/>
              <a:t>:</a:t>
            </a:r>
          </a:p>
          <a:p>
            <a:pPr marL="1027113" indent="-457200" defTabSz="1258888">
              <a:buSzPct val="75000"/>
              <a:buFont typeface="+mj-lt"/>
              <a:buAutoNum type="alphaLcParenR"/>
            </a:pPr>
            <a:r>
              <a:rPr lang="en-US" sz="2400" dirty="0"/>
              <a:t>it expects to settle the liability in the </a:t>
            </a:r>
            <a:r>
              <a:rPr lang="en-US" sz="2400" b="1" dirty="0"/>
              <a:t>entity’s normal operating cycle</a:t>
            </a:r>
            <a:r>
              <a:rPr lang="en-US" sz="2400" dirty="0"/>
              <a:t>;</a:t>
            </a:r>
          </a:p>
          <a:p>
            <a:pPr marL="1027113" indent="-457200" defTabSz="1258888">
              <a:buSzPct val="75000"/>
              <a:buFont typeface="+mj-lt"/>
              <a:buAutoNum type="alphaLcParenR"/>
            </a:pPr>
            <a:r>
              <a:rPr lang="en-US" sz="2400" dirty="0"/>
              <a:t>the liability is due to be settled </a:t>
            </a:r>
            <a:r>
              <a:rPr lang="en-US" sz="2400" b="1" dirty="0"/>
              <a:t>within twelve months </a:t>
            </a:r>
            <a:r>
              <a:rPr lang="en-US" sz="2400" dirty="0"/>
              <a:t>after the reporting date; or</a:t>
            </a:r>
          </a:p>
          <a:p>
            <a:pPr marL="1027113" indent="-457200" defTabSz="1258888">
              <a:buSzPct val="75000"/>
              <a:buFont typeface="+mj-lt"/>
              <a:buAutoNum type="alphaLcParenR"/>
            </a:pPr>
            <a:r>
              <a:rPr lang="en-US" sz="2400" dirty="0"/>
              <a:t>the entity </a:t>
            </a:r>
            <a:r>
              <a:rPr lang="en-US" sz="2400" b="1" dirty="0"/>
              <a:t>does not have an unconditional right to defer settlement of the liability </a:t>
            </a:r>
            <a:r>
              <a:rPr lang="en-US" sz="2400" dirty="0"/>
              <a:t>for at least twelve months after reporting date.</a:t>
            </a:r>
          </a:p>
          <a:p>
            <a:r>
              <a:rPr lang="en-US" sz="2400" dirty="0"/>
              <a:t>An entity shall classify all </a:t>
            </a:r>
            <a:r>
              <a:rPr lang="en-US" sz="2400" b="1" dirty="0"/>
              <a:t>other liabilities as </a:t>
            </a:r>
            <a:r>
              <a:rPr lang="en-US" sz="2400" b="1" dirty="0" smtClean="0"/>
              <a:t>non-current</a:t>
            </a:r>
            <a:r>
              <a:rPr lang="cs-CZ" sz="2400" b="1" dirty="0" smtClean="0"/>
              <a:t> (long-term)</a:t>
            </a:r>
            <a:r>
              <a:rPr lang="en-US" sz="2400" dirty="0" smtClean="0"/>
              <a:t>.</a:t>
            </a:r>
            <a:endParaRPr lang="en-US" sz="2400" dirty="0"/>
          </a:p>
          <a:p>
            <a:endParaRPr lang="cs-CZ" sz="28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Tree>
    <p:extLst>
      <p:ext uri="{BB962C8B-B14F-4D97-AF65-F5344CB8AC3E}">
        <p14:creationId xmlns:p14="http://schemas.microsoft.com/office/powerpoint/2010/main" val="1587348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a:t>
            </a:r>
            <a:endParaRPr lang="en-US" sz="4000" dirty="0"/>
          </a:p>
        </p:txBody>
      </p:sp>
      <p:sp>
        <p:nvSpPr>
          <p:cNvPr id="3" name="Содержимое 2"/>
          <p:cNvSpPr>
            <a:spLocks noGrp="1"/>
          </p:cNvSpPr>
          <p:nvPr>
            <p:ph idx="1"/>
          </p:nvPr>
        </p:nvSpPr>
        <p:spPr/>
        <p:txBody>
          <a:bodyPr/>
          <a:lstStyle/>
          <a:p>
            <a:r>
              <a:rPr lang="cs-CZ" sz="2000" dirty="0" err="1"/>
              <a:t>Compilation</a:t>
            </a:r>
            <a:r>
              <a:rPr lang="cs-CZ" sz="2000" dirty="0"/>
              <a:t> </a:t>
            </a:r>
            <a:r>
              <a:rPr lang="cs-CZ" sz="2000" dirty="0" err="1"/>
              <a:t>of</a:t>
            </a:r>
            <a:r>
              <a:rPr lang="cs-CZ" sz="2000" dirty="0"/>
              <a:t> </a:t>
            </a:r>
            <a:r>
              <a:rPr lang="cs-CZ" sz="2000" dirty="0" err="1"/>
              <a:t>closing</a:t>
            </a:r>
            <a:r>
              <a:rPr lang="cs-CZ" sz="2000" dirty="0"/>
              <a:t> </a:t>
            </a:r>
            <a:r>
              <a:rPr lang="cs-CZ" sz="2000" dirty="0" err="1"/>
              <a:t>accounting</a:t>
            </a:r>
            <a:r>
              <a:rPr lang="cs-CZ" sz="2000" dirty="0"/>
              <a:t> </a:t>
            </a:r>
            <a:r>
              <a:rPr lang="cs-CZ" sz="2000" dirty="0" err="1" smtClean="0"/>
              <a:t>statements</a:t>
            </a:r>
            <a:endParaRPr lang="cs-CZ" sz="2000" dirty="0" smtClean="0"/>
          </a:p>
          <a:p>
            <a:r>
              <a:rPr lang="cs-CZ" sz="2000" dirty="0"/>
              <a:t>B</a:t>
            </a:r>
            <a:r>
              <a:rPr lang="cs-CZ" sz="2000" dirty="0" smtClean="0"/>
              <a:t>alance </a:t>
            </a:r>
            <a:r>
              <a:rPr lang="cs-CZ" sz="2000" dirty="0" err="1" smtClean="0"/>
              <a:t>sheet</a:t>
            </a:r>
            <a:endParaRPr lang="cs-CZ" sz="2000" dirty="0" smtClean="0"/>
          </a:p>
          <a:p>
            <a:r>
              <a:rPr lang="cs-CZ" sz="2000" dirty="0"/>
              <a:t>P</a:t>
            </a:r>
            <a:r>
              <a:rPr lang="cs-CZ" sz="2000" dirty="0" smtClean="0"/>
              <a:t>rofit </a:t>
            </a:r>
            <a:r>
              <a:rPr lang="cs-CZ" sz="2000" dirty="0"/>
              <a:t>and </a:t>
            </a:r>
            <a:r>
              <a:rPr lang="cs-CZ" sz="2000" dirty="0" err="1"/>
              <a:t>loss</a:t>
            </a:r>
            <a:r>
              <a:rPr lang="cs-CZ" sz="2000" dirty="0"/>
              <a:t> </a:t>
            </a:r>
            <a:r>
              <a:rPr lang="cs-CZ" sz="2000" dirty="0" err="1" smtClean="0"/>
              <a:t>statement</a:t>
            </a:r>
            <a:endParaRPr lang="cs-CZ" sz="2000" dirty="0" smtClean="0"/>
          </a:p>
          <a:p>
            <a:r>
              <a:rPr lang="cs-CZ" sz="2000" dirty="0" smtClean="0"/>
              <a:t>Notes </a:t>
            </a:r>
            <a:r>
              <a:rPr lang="cs-CZ" sz="2000" dirty="0"/>
              <a:t>to </a:t>
            </a:r>
            <a:r>
              <a:rPr lang="cs-CZ" sz="2000" dirty="0" err="1"/>
              <a:t>the</a:t>
            </a:r>
            <a:r>
              <a:rPr lang="cs-CZ" sz="2000" dirty="0"/>
              <a:t> </a:t>
            </a:r>
            <a:r>
              <a:rPr lang="cs-CZ" sz="2000" dirty="0" err="1"/>
              <a:t>financial</a:t>
            </a:r>
            <a:r>
              <a:rPr lang="cs-CZ" sz="2000" dirty="0"/>
              <a:t> </a:t>
            </a:r>
            <a:r>
              <a:rPr lang="cs-CZ" sz="2000" dirty="0" err="1" smtClean="0"/>
              <a:t>statements</a:t>
            </a:r>
            <a:endParaRPr lang="cs-CZ" sz="2000" dirty="0" smtClean="0"/>
          </a:p>
          <a:p>
            <a:r>
              <a:rPr lang="cs-CZ" sz="2000" dirty="0"/>
              <a:t>C</a:t>
            </a:r>
            <a:r>
              <a:rPr lang="cs-CZ" sz="2000" dirty="0" smtClean="0"/>
              <a:t>ash </a:t>
            </a:r>
            <a:r>
              <a:rPr lang="cs-CZ" sz="2000" dirty="0" err="1"/>
              <a:t>flow</a:t>
            </a:r>
            <a:r>
              <a:rPr lang="cs-CZ" sz="2000" dirty="0"/>
              <a:t> </a:t>
            </a:r>
            <a:r>
              <a:rPr lang="cs-CZ" sz="2000" dirty="0" err="1" smtClean="0"/>
              <a:t>statement</a:t>
            </a:r>
            <a:endParaRPr lang="cs-CZ" sz="2000" dirty="0" smtClean="0"/>
          </a:p>
          <a:p>
            <a:r>
              <a:rPr lang="cs-CZ" sz="2000" dirty="0" err="1"/>
              <a:t>E</a:t>
            </a:r>
            <a:r>
              <a:rPr lang="cs-CZ" sz="2000" dirty="0" err="1" smtClean="0"/>
              <a:t>quity</a:t>
            </a:r>
            <a:r>
              <a:rPr lang="cs-CZ" sz="2000" dirty="0" smtClean="0"/>
              <a:t> </a:t>
            </a:r>
            <a:r>
              <a:rPr lang="cs-CZ" sz="2000" dirty="0" err="1"/>
              <a:t>changes</a:t>
            </a:r>
            <a:r>
              <a:rPr lang="cs-CZ" sz="2000" dirty="0"/>
              <a:t> </a:t>
            </a:r>
            <a:r>
              <a:rPr lang="cs-CZ" sz="2000" dirty="0" err="1" smtClean="0"/>
              <a:t>statement</a:t>
            </a:r>
            <a:r>
              <a:rPr lang="cs-CZ" sz="2000" dirty="0"/>
              <a:t/>
            </a:r>
            <a:br>
              <a:rPr lang="cs-CZ" sz="2000" dirty="0"/>
            </a:br>
            <a:endParaRPr lang="cs-CZ" sz="2000"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Profit and </a:t>
            </a:r>
            <a:r>
              <a:rPr lang="cs-CZ" dirty="0" err="1" smtClean="0"/>
              <a:t>loss</a:t>
            </a:r>
            <a:r>
              <a:rPr lang="cs-CZ" dirty="0" smtClean="0"/>
              <a:t> </a:t>
            </a:r>
            <a:r>
              <a:rPr lang="cs-CZ" dirty="0" err="1" smtClean="0"/>
              <a:t>statements</a:t>
            </a:r>
            <a:r>
              <a:rPr lang="cs-CZ" dirty="0" smtClean="0"/>
              <a:t> (</a:t>
            </a:r>
            <a:r>
              <a:rPr lang="cs-CZ" dirty="0" err="1" smtClean="0"/>
              <a:t>income</a:t>
            </a:r>
            <a:r>
              <a:rPr lang="cs-CZ" dirty="0" smtClean="0"/>
              <a:t> </a:t>
            </a:r>
            <a:r>
              <a:rPr lang="cs-CZ" dirty="0" err="1" smtClean="0"/>
              <a:t>statement</a:t>
            </a:r>
            <a:r>
              <a:rPr lang="cs-CZ" dirty="0" smtClean="0"/>
              <a:t>)</a:t>
            </a:r>
            <a:endParaRPr lang="cs-CZ" dirty="0"/>
          </a:p>
        </p:txBody>
      </p:sp>
      <p:sp>
        <p:nvSpPr>
          <p:cNvPr id="3" name="Zástupný symbol pro obsah 2"/>
          <p:cNvSpPr>
            <a:spLocks noGrp="1"/>
          </p:cNvSpPr>
          <p:nvPr>
            <p:ph idx="1"/>
          </p:nvPr>
        </p:nvSpPr>
        <p:spPr/>
        <p:txBody>
          <a:bodyPr/>
          <a:lstStyle/>
          <a:p>
            <a:r>
              <a:rPr lang="en-US" dirty="0"/>
              <a:t>The  </a:t>
            </a:r>
            <a:r>
              <a:rPr lang="cs-CZ" dirty="0"/>
              <a:t>profit and </a:t>
            </a:r>
            <a:r>
              <a:rPr lang="cs-CZ" dirty="0" err="1"/>
              <a:t>loss</a:t>
            </a:r>
            <a:r>
              <a:rPr lang="en-US" dirty="0"/>
              <a:t>  statement  provides  information  about  the  company  performance  over  an</a:t>
            </a:r>
            <a:r>
              <a:rPr lang="cs-CZ" dirty="0"/>
              <a:t> </a:t>
            </a:r>
            <a:r>
              <a:rPr lang="en-US" dirty="0"/>
              <a:t>accounting  period.</a:t>
            </a:r>
            <a:endParaRPr lang="cs-CZ" dirty="0"/>
          </a:p>
          <a:p>
            <a:r>
              <a:rPr lang="cs-CZ" dirty="0"/>
              <a:t>T</a:t>
            </a:r>
            <a:r>
              <a:rPr lang="en-US" dirty="0"/>
              <a:t>he  attention  is  paid  to  the structure of the </a:t>
            </a:r>
            <a:r>
              <a:rPr lang="cs-CZ" dirty="0" err="1"/>
              <a:t>income</a:t>
            </a:r>
            <a:r>
              <a:rPr lang="cs-CZ" dirty="0"/>
              <a:t> </a:t>
            </a:r>
            <a:r>
              <a:rPr lang="en-US" dirty="0"/>
              <a:t>statement and dynamism of particular components</a:t>
            </a:r>
            <a:endParaRPr lang="cs-CZ" dirty="0"/>
          </a:p>
          <a:p>
            <a:r>
              <a:rPr lang="en-US" dirty="0"/>
              <a:t>The information from the income statement is a very important source material for</a:t>
            </a:r>
            <a:r>
              <a:rPr lang="cs-CZ" dirty="0"/>
              <a:t> </a:t>
            </a:r>
            <a:r>
              <a:rPr lang="en-US" dirty="0"/>
              <a:t>evaluation of profitability.  </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spTree>
    <p:extLst>
      <p:ext uri="{BB962C8B-B14F-4D97-AF65-F5344CB8AC3E}">
        <p14:creationId xmlns:p14="http://schemas.microsoft.com/office/powerpoint/2010/main" val="30337920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Profit and </a:t>
            </a:r>
            <a:r>
              <a:rPr lang="cs-CZ" dirty="0" err="1" smtClean="0"/>
              <a:t>loss</a:t>
            </a:r>
            <a:r>
              <a:rPr lang="cs-CZ" dirty="0" smtClean="0"/>
              <a:t> </a:t>
            </a:r>
            <a:r>
              <a:rPr lang="cs-CZ" dirty="0" err="1" smtClean="0"/>
              <a:t>statement</a:t>
            </a:r>
            <a:endParaRPr lang="cs-CZ" dirty="0"/>
          </a:p>
        </p:txBody>
      </p:sp>
      <p:sp>
        <p:nvSpPr>
          <p:cNvPr id="3" name="Zástupný symbol pro obsah 2"/>
          <p:cNvSpPr>
            <a:spLocks noGrp="1"/>
          </p:cNvSpPr>
          <p:nvPr>
            <p:ph idx="1"/>
          </p:nvPr>
        </p:nvSpPr>
        <p:spPr/>
        <p:txBody>
          <a:bodyPr/>
          <a:lstStyle/>
          <a:p>
            <a:r>
              <a:rPr lang="cs-CZ" dirty="0" smtClean="0"/>
              <a:t>I</a:t>
            </a:r>
            <a:r>
              <a:rPr lang="en-GB" dirty="0" smtClean="0"/>
              <a:t>f </a:t>
            </a:r>
            <a:r>
              <a:rPr lang="en-GB" dirty="0"/>
              <a:t>the </a:t>
            </a:r>
            <a:r>
              <a:rPr lang="cs-CZ" dirty="0"/>
              <a:t>b</a:t>
            </a:r>
            <a:r>
              <a:rPr lang="en-GB" dirty="0" err="1"/>
              <a:t>alance</a:t>
            </a:r>
            <a:r>
              <a:rPr lang="en-GB" dirty="0"/>
              <a:t> </a:t>
            </a:r>
            <a:r>
              <a:rPr lang="cs-CZ" dirty="0"/>
              <a:t>s</a:t>
            </a:r>
            <a:r>
              <a:rPr lang="en-GB" dirty="0" err="1"/>
              <a:t>heet</a:t>
            </a:r>
            <a:r>
              <a:rPr lang="en-GB" dirty="0"/>
              <a:t> enables us to evaluate whether the company is economically stable, the </a:t>
            </a:r>
            <a:r>
              <a:rPr lang="cs-CZ" dirty="0"/>
              <a:t>p</a:t>
            </a:r>
            <a:r>
              <a:rPr lang="en-GB" dirty="0" err="1"/>
              <a:t>rofit</a:t>
            </a:r>
            <a:r>
              <a:rPr lang="en-GB" dirty="0"/>
              <a:t> and </a:t>
            </a:r>
            <a:r>
              <a:rPr lang="cs-CZ" dirty="0"/>
              <a:t>l</a:t>
            </a:r>
            <a:r>
              <a:rPr lang="en-GB" dirty="0" err="1"/>
              <a:t>oss</a:t>
            </a:r>
            <a:r>
              <a:rPr lang="en-GB" dirty="0"/>
              <a:t> </a:t>
            </a:r>
            <a:r>
              <a:rPr lang="cs-CZ" dirty="0"/>
              <a:t>s</a:t>
            </a:r>
            <a:r>
              <a:rPr lang="en-GB" dirty="0" err="1"/>
              <a:t>tatement</a:t>
            </a:r>
            <a:r>
              <a:rPr lang="en-GB" dirty="0"/>
              <a:t> tells us about its ability to create enough profit</a:t>
            </a:r>
            <a:endParaRPr lang="cs-CZ" dirty="0"/>
          </a:p>
          <a:p>
            <a:r>
              <a:rPr lang="en-US" dirty="0"/>
              <a:t>If you think of the balance sheet as a snapshot, then you can think of the income statement</a:t>
            </a:r>
            <a:r>
              <a:rPr lang="cs-CZ" dirty="0"/>
              <a:t> </a:t>
            </a:r>
            <a:r>
              <a:rPr lang="en-US" dirty="0"/>
              <a:t>as a video recording covering the period between before and after pictures</a:t>
            </a:r>
            <a:endParaRPr lang="en-GB"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extLst>
      <p:ext uri="{BB962C8B-B14F-4D97-AF65-F5344CB8AC3E}">
        <p14:creationId xmlns:p14="http://schemas.microsoft.com/office/powerpoint/2010/main" val="26578271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Profit and </a:t>
            </a:r>
            <a:r>
              <a:rPr lang="cs-CZ" dirty="0" err="1"/>
              <a:t>loss</a:t>
            </a:r>
            <a:r>
              <a:rPr lang="cs-CZ" dirty="0"/>
              <a:t> </a:t>
            </a:r>
            <a:r>
              <a:rPr lang="cs-CZ" dirty="0" err="1"/>
              <a:t>statement</a:t>
            </a:r>
            <a:endParaRPr lang="cs-CZ" dirty="0"/>
          </a:p>
        </p:txBody>
      </p:sp>
      <p:sp>
        <p:nvSpPr>
          <p:cNvPr id="3" name="Zástupný symbol pro obsah 2"/>
          <p:cNvSpPr>
            <a:spLocks noGrp="1"/>
          </p:cNvSpPr>
          <p:nvPr>
            <p:ph idx="1"/>
          </p:nvPr>
        </p:nvSpPr>
        <p:spPr>
          <a:xfrm>
            <a:off x="457200" y="1219200"/>
            <a:ext cx="8229600" cy="4911725"/>
          </a:xfrm>
        </p:spPr>
        <p:txBody>
          <a:bodyPr/>
          <a:lstStyle/>
          <a:p>
            <a:r>
              <a:rPr lang="cs-CZ" dirty="0"/>
              <a:t>L</a:t>
            </a:r>
            <a:r>
              <a:rPr lang="en-GB" dirty="0" err="1"/>
              <a:t>ike</a:t>
            </a:r>
            <a:r>
              <a:rPr lang="en-GB" dirty="0"/>
              <a:t> the balance sheet, the profit and loss statement is an important source material for analysing the financial management of the company, the objective of which is to evaluate the economics and profitability for a particular period</a:t>
            </a:r>
            <a:endParaRPr lang="cs-CZ" dirty="0"/>
          </a:p>
          <a:p>
            <a:pPr marL="0" indent="0">
              <a:buNone/>
            </a:pPr>
            <a:r>
              <a:rPr lang="cs-CZ" dirty="0"/>
              <a:t>	</a:t>
            </a:r>
            <a:r>
              <a:rPr lang="en-GB" dirty="0"/>
              <a:t>Revenues – </a:t>
            </a:r>
            <a:r>
              <a:rPr lang="cs-CZ" dirty="0" err="1" smtClean="0"/>
              <a:t>Expenses</a:t>
            </a:r>
            <a:r>
              <a:rPr lang="cs-CZ" dirty="0" smtClean="0"/>
              <a:t> (</a:t>
            </a:r>
            <a:r>
              <a:rPr lang="en-GB" dirty="0" smtClean="0"/>
              <a:t>Costs</a:t>
            </a:r>
            <a:r>
              <a:rPr lang="cs-CZ" dirty="0" smtClean="0"/>
              <a:t>)</a:t>
            </a:r>
            <a:r>
              <a:rPr lang="en-GB" dirty="0" smtClean="0"/>
              <a:t> </a:t>
            </a:r>
            <a:r>
              <a:rPr lang="en-GB" dirty="0"/>
              <a:t>= </a:t>
            </a:r>
            <a:r>
              <a:rPr lang="cs-CZ" dirty="0" smtClean="0"/>
              <a:t>     </a:t>
            </a:r>
            <a:r>
              <a:rPr lang="cs-CZ" dirty="0" err="1" smtClean="0"/>
              <a:t>Economic</a:t>
            </a:r>
            <a:r>
              <a:rPr lang="cs-CZ" dirty="0" smtClean="0"/>
              <a:t> </a:t>
            </a:r>
            <a:r>
              <a:rPr lang="cs-CZ" dirty="0" err="1"/>
              <a:t>result</a:t>
            </a:r>
            <a:r>
              <a:rPr lang="cs-CZ" dirty="0"/>
              <a:t> </a:t>
            </a:r>
          </a:p>
          <a:p>
            <a:pPr marL="0" indent="0">
              <a:buNone/>
            </a:pPr>
            <a:r>
              <a:rPr lang="en-GB" dirty="0" smtClean="0"/>
              <a:t>(</a:t>
            </a:r>
            <a:r>
              <a:rPr lang="en-GB" dirty="0"/>
              <a:t>Profit/loss</a:t>
            </a:r>
            <a:r>
              <a:rPr lang="en-GB" dirty="0" smtClean="0"/>
              <a:t>)</a:t>
            </a:r>
            <a:r>
              <a:rPr lang="cs-CZ" dirty="0" smtClean="0"/>
              <a:t> </a:t>
            </a:r>
            <a:r>
              <a:rPr lang="cs-CZ" dirty="0" err="1" smtClean="0"/>
              <a:t>or</a:t>
            </a:r>
            <a:r>
              <a:rPr lang="cs-CZ" dirty="0" smtClean="0"/>
              <a:t> Net </a:t>
            </a:r>
            <a:r>
              <a:rPr lang="cs-CZ" dirty="0" err="1" smtClean="0"/>
              <a:t>income</a:t>
            </a:r>
            <a:endParaRPr lang="cs-CZ" dirty="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spTree>
    <p:extLst>
      <p:ext uri="{BB962C8B-B14F-4D97-AF65-F5344CB8AC3E}">
        <p14:creationId xmlns:p14="http://schemas.microsoft.com/office/powerpoint/2010/main" val="21089860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Profit and </a:t>
            </a:r>
            <a:r>
              <a:rPr lang="cs-CZ" dirty="0" err="1"/>
              <a:t>loss</a:t>
            </a:r>
            <a:r>
              <a:rPr lang="cs-CZ" dirty="0"/>
              <a:t> </a:t>
            </a:r>
            <a:r>
              <a:rPr lang="cs-CZ" dirty="0" err="1"/>
              <a:t>statement</a:t>
            </a:r>
            <a:endParaRPr lang="cs-CZ" dirty="0"/>
          </a:p>
        </p:txBody>
      </p:sp>
      <p:sp>
        <p:nvSpPr>
          <p:cNvPr id="3" name="Zástupný symbol pro obsah 2"/>
          <p:cNvSpPr>
            <a:spLocks noGrp="1"/>
          </p:cNvSpPr>
          <p:nvPr>
            <p:ph idx="1"/>
          </p:nvPr>
        </p:nvSpPr>
        <p:spPr>
          <a:xfrm>
            <a:off x="457200" y="1219200"/>
            <a:ext cx="8229600" cy="4911725"/>
          </a:xfrm>
        </p:spPr>
        <p:txBody>
          <a:bodyPr/>
          <a:lstStyle/>
          <a:p>
            <a:r>
              <a:rPr lang="en-US" dirty="0"/>
              <a:t>The most important component of the statement is “income on operating activities” </a:t>
            </a:r>
            <a:r>
              <a:rPr lang="cs-CZ" dirty="0"/>
              <a:t>(EBIT) </a:t>
            </a:r>
            <a:r>
              <a:rPr lang="en-US" dirty="0"/>
              <a:t>because  it  reflects  the  efficiency  of  the  company  to  generate  positive  net  income  on company’s main operations</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spTree>
    <p:extLst>
      <p:ext uri="{BB962C8B-B14F-4D97-AF65-F5344CB8AC3E}">
        <p14:creationId xmlns:p14="http://schemas.microsoft.com/office/powerpoint/2010/main" val="30304370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Profit and </a:t>
            </a:r>
            <a:r>
              <a:rPr lang="cs-CZ" dirty="0" err="1" smtClean="0"/>
              <a:t>loss</a:t>
            </a:r>
            <a:r>
              <a:rPr lang="cs-CZ" dirty="0" smtClean="0"/>
              <a:t> </a:t>
            </a:r>
            <a:r>
              <a:rPr lang="cs-CZ" dirty="0" err="1" smtClean="0"/>
              <a:t>statement</a:t>
            </a:r>
            <a:endParaRPr lang="cs-CZ" dirty="0"/>
          </a:p>
        </p:txBody>
      </p:sp>
      <p:sp>
        <p:nvSpPr>
          <p:cNvPr id="3" name="Zástupný symbol pro obsah 2"/>
          <p:cNvSpPr>
            <a:spLocks noGrp="1"/>
          </p:cNvSpPr>
          <p:nvPr>
            <p:ph idx="1"/>
          </p:nvPr>
        </p:nvSpPr>
        <p:spPr/>
        <p:txBody>
          <a:bodyPr/>
          <a:lstStyle/>
          <a:p>
            <a:r>
              <a:rPr lang="en-US" dirty="0"/>
              <a:t>The structure of P/L statement is a little bit more complicated than the structure of the balance sheet. </a:t>
            </a:r>
            <a:endParaRPr lang="cs-CZ" dirty="0" smtClean="0"/>
          </a:p>
          <a:p>
            <a:r>
              <a:rPr lang="en-US" dirty="0" smtClean="0"/>
              <a:t>The </a:t>
            </a:r>
            <a:r>
              <a:rPr lang="en-US" dirty="0"/>
              <a:t>P/L statement is composed gradually with the aim to calculate several partial indicators which represent single parts of economic activity of the enterprise. </a:t>
            </a:r>
            <a:endParaRPr lang="cs-CZ" dirty="0" smtClean="0"/>
          </a:p>
          <a:p>
            <a:r>
              <a:rPr lang="en-US" dirty="0" smtClean="0"/>
              <a:t>The </a:t>
            </a:r>
            <a:r>
              <a:rPr lang="en-US" dirty="0"/>
              <a:t>concrete structure of the P/L statement is as follows:</a:t>
            </a:r>
            <a:endParaRPr lang="cs-CZ" dirty="0"/>
          </a:p>
          <a:p>
            <a:endParaRPr lang="cs-CZ" dirty="0"/>
          </a:p>
        </p:txBody>
      </p:sp>
      <p:sp>
        <p:nvSpPr>
          <p:cNvPr id="4" name="Zástupný symbol pro datum 3"/>
          <p:cNvSpPr>
            <a:spLocks noGrp="1"/>
          </p:cNvSpPr>
          <p:nvPr>
            <p:ph type="dt" sz="half" idx="10"/>
          </p:nvPr>
        </p:nvSpPr>
        <p:spPr/>
        <p:txBody>
          <a:bodyPr/>
          <a:lstStyle/>
          <a:p>
            <a:pPr>
              <a:defRPr/>
            </a:pPr>
            <a:r>
              <a:rPr lang="en-US" altLang="en-US" smtClean="0"/>
              <a:t>Sep 20, 2013</a:t>
            </a:r>
            <a:endParaRPr lang="de-AT" altLang="en-US"/>
          </a:p>
        </p:txBody>
      </p:sp>
      <p:sp>
        <p:nvSpPr>
          <p:cNvPr id="5" name="Zástupný symbol pro zápatí 4"/>
          <p:cNvSpPr>
            <a:spLocks noGrp="1"/>
          </p:cNvSpPr>
          <p:nvPr>
            <p:ph type="ftr" sz="quarter" idx="11"/>
          </p:nvPr>
        </p:nvSpPr>
        <p:spPr/>
        <p:txBody>
          <a:bodyPr/>
          <a:lstStyle/>
          <a:p>
            <a:pPr>
              <a:defRPr/>
            </a:pPr>
            <a:r>
              <a:rPr lang="de-AT" altLang="en-US" smtClean="0"/>
              <a:t>Hackl, Econometrics </a:t>
            </a:r>
            <a:endParaRPr lang="de-AT" altLang="en-US"/>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24</a:t>
            </a:fld>
            <a:endParaRPr lang="de-AT" altLang="en-US"/>
          </a:p>
        </p:txBody>
      </p:sp>
    </p:spTree>
    <p:extLst>
      <p:ext uri="{BB962C8B-B14F-4D97-AF65-F5344CB8AC3E}">
        <p14:creationId xmlns:p14="http://schemas.microsoft.com/office/powerpoint/2010/main" val="8786837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Profit and </a:t>
            </a:r>
            <a:r>
              <a:rPr lang="cs-CZ" dirty="0" err="1" smtClean="0"/>
              <a:t>loss</a:t>
            </a:r>
            <a:r>
              <a:rPr lang="cs-CZ" dirty="0" smtClean="0"/>
              <a:t> </a:t>
            </a:r>
            <a:r>
              <a:rPr lang="cs-CZ" dirty="0" err="1" smtClean="0"/>
              <a:t>statement</a:t>
            </a:r>
            <a:endParaRPr lang="cs-CZ" dirty="0"/>
          </a:p>
        </p:txBody>
      </p:sp>
      <p:sp>
        <p:nvSpPr>
          <p:cNvPr id="3" name="Zástupný symbol pro obsah 2"/>
          <p:cNvSpPr>
            <a:spLocks noGrp="1"/>
          </p:cNvSpPr>
          <p:nvPr>
            <p:ph idx="1"/>
          </p:nvPr>
        </p:nvSpPr>
        <p:spPr/>
        <p:txBody>
          <a:bodyPr/>
          <a:lstStyle/>
          <a:p>
            <a:r>
              <a:rPr lang="en-GB" dirty="0"/>
              <a:t>Gross </a:t>
            </a:r>
            <a:r>
              <a:rPr lang="en-GB" dirty="0" smtClean="0"/>
              <a:t>profit</a:t>
            </a:r>
            <a:endParaRPr lang="cs-CZ" dirty="0" smtClean="0"/>
          </a:p>
          <a:p>
            <a:r>
              <a:rPr lang="cs-CZ" dirty="0" err="1" smtClean="0"/>
              <a:t>Operating</a:t>
            </a:r>
            <a:r>
              <a:rPr lang="cs-CZ" dirty="0" smtClean="0"/>
              <a:t> profit (EBIT)</a:t>
            </a:r>
          </a:p>
          <a:p>
            <a:r>
              <a:rPr lang="cs-CZ" dirty="0" err="1" smtClean="0"/>
              <a:t>Financial</a:t>
            </a:r>
            <a:r>
              <a:rPr lang="cs-CZ" dirty="0" smtClean="0"/>
              <a:t> profit / </a:t>
            </a:r>
            <a:r>
              <a:rPr lang="cs-CZ" dirty="0" err="1" smtClean="0"/>
              <a:t>loss</a:t>
            </a:r>
            <a:endParaRPr lang="cs-CZ" dirty="0" smtClean="0"/>
          </a:p>
          <a:p>
            <a:r>
              <a:rPr lang="cs-CZ" dirty="0" err="1" smtClean="0"/>
              <a:t>Earnings</a:t>
            </a:r>
            <a:r>
              <a:rPr lang="cs-CZ" dirty="0" smtClean="0"/>
              <a:t> </a:t>
            </a:r>
            <a:r>
              <a:rPr lang="cs-CZ" dirty="0" err="1" smtClean="0"/>
              <a:t>before</a:t>
            </a:r>
            <a:r>
              <a:rPr lang="cs-CZ" dirty="0" smtClean="0"/>
              <a:t> tax (EBT)</a:t>
            </a:r>
          </a:p>
          <a:p>
            <a:r>
              <a:rPr lang="cs-CZ" dirty="0" smtClean="0"/>
              <a:t>Non-</a:t>
            </a:r>
            <a:r>
              <a:rPr lang="cs-CZ" dirty="0" err="1" smtClean="0"/>
              <a:t>operating</a:t>
            </a:r>
            <a:r>
              <a:rPr lang="cs-CZ" dirty="0" smtClean="0"/>
              <a:t> </a:t>
            </a:r>
            <a:r>
              <a:rPr lang="cs-CZ" dirty="0" err="1" smtClean="0"/>
              <a:t>costs</a:t>
            </a:r>
            <a:r>
              <a:rPr lang="cs-CZ" dirty="0" smtClean="0"/>
              <a:t> and </a:t>
            </a:r>
            <a:r>
              <a:rPr lang="cs-CZ" dirty="0" err="1" smtClean="0"/>
              <a:t>revenues</a:t>
            </a:r>
            <a:endParaRPr lang="cs-CZ" dirty="0" smtClean="0"/>
          </a:p>
          <a:p>
            <a:r>
              <a:rPr lang="cs-CZ" dirty="0" smtClean="0"/>
              <a:t>Net </a:t>
            </a:r>
            <a:r>
              <a:rPr lang="cs-CZ" dirty="0" err="1" smtClean="0"/>
              <a:t>income</a:t>
            </a:r>
            <a:endParaRPr lang="cs-CZ" dirty="0" smtClean="0"/>
          </a:p>
          <a:p>
            <a:endParaRPr lang="cs-CZ" b="1" dirty="0" smtClean="0"/>
          </a:p>
          <a:p>
            <a:endParaRPr lang="cs-CZ" dirty="0"/>
          </a:p>
        </p:txBody>
      </p:sp>
      <p:sp>
        <p:nvSpPr>
          <p:cNvPr id="4" name="Zástupný symbol pro datum 3"/>
          <p:cNvSpPr>
            <a:spLocks noGrp="1"/>
          </p:cNvSpPr>
          <p:nvPr>
            <p:ph type="dt" sz="half" idx="10"/>
          </p:nvPr>
        </p:nvSpPr>
        <p:spPr/>
        <p:txBody>
          <a:bodyPr/>
          <a:lstStyle/>
          <a:p>
            <a:pPr>
              <a:defRPr/>
            </a:pPr>
            <a:r>
              <a:rPr lang="en-US" altLang="en-US" smtClean="0"/>
              <a:t>Sep 20, 2013</a:t>
            </a:r>
            <a:endParaRPr lang="de-AT" altLang="en-US"/>
          </a:p>
        </p:txBody>
      </p:sp>
      <p:sp>
        <p:nvSpPr>
          <p:cNvPr id="5" name="Zástupný symbol pro zápatí 4"/>
          <p:cNvSpPr>
            <a:spLocks noGrp="1"/>
          </p:cNvSpPr>
          <p:nvPr>
            <p:ph type="ftr" sz="quarter" idx="11"/>
          </p:nvPr>
        </p:nvSpPr>
        <p:spPr/>
        <p:txBody>
          <a:bodyPr/>
          <a:lstStyle/>
          <a:p>
            <a:pPr>
              <a:defRPr/>
            </a:pPr>
            <a:r>
              <a:rPr lang="de-AT" altLang="en-US" smtClean="0"/>
              <a:t>Hackl, Econometrics </a:t>
            </a:r>
            <a:endParaRPr lang="de-AT" altLang="en-US"/>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25</a:t>
            </a:fld>
            <a:endParaRPr lang="de-AT" altLang="en-US"/>
          </a:p>
        </p:txBody>
      </p:sp>
    </p:spTree>
    <p:extLst>
      <p:ext uri="{BB962C8B-B14F-4D97-AF65-F5344CB8AC3E}">
        <p14:creationId xmlns:p14="http://schemas.microsoft.com/office/powerpoint/2010/main" val="34538020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Gross profit</a:t>
            </a:r>
            <a:endParaRPr lang="cs-CZ" dirty="0"/>
          </a:p>
        </p:txBody>
      </p:sp>
      <p:sp>
        <p:nvSpPr>
          <p:cNvPr id="3" name="Zástupný symbol pro obsah 2"/>
          <p:cNvSpPr>
            <a:spLocks noGrp="1"/>
          </p:cNvSpPr>
          <p:nvPr>
            <p:ph idx="1"/>
          </p:nvPr>
        </p:nvSpPr>
        <p:spPr/>
        <p:txBody>
          <a:bodyPr/>
          <a:lstStyle/>
          <a:p>
            <a:r>
              <a:rPr lang="en-US" dirty="0"/>
              <a:t>The difference between net sales and the </a:t>
            </a:r>
            <a:r>
              <a:rPr lang="en-US" dirty="0" smtClean="0"/>
              <a:t>cost</a:t>
            </a:r>
            <a:r>
              <a:rPr lang="cs-CZ" dirty="0" smtClean="0"/>
              <a:t>s</a:t>
            </a:r>
            <a:r>
              <a:rPr lang="en-US" dirty="0" smtClean="0"/>
              <a:t> </a:t>
            </a:r>
            <a:r>
              <a:rPr lang="en-US" dirty="0"/>
              <a:t>of goods sold</a:t>
            </a:r>
            <a:r>
              <a:rPr lang="en-US" dirty="0" smtClean="0"/>
              <a:t>.</a:t>
            </a:r>
            <a:endParaRPr lang="cs-CZ" dirty="0" smtClean="0"/>
          </a:p>
          <a:p>
            <a:r>
              <a:rPr lang="cs-CZ" dirty="0" err="1" smtClean="0"/>
              <a:t>It</a:t>
            </a:r>
            <a:r>
              <a:rPr lang="cs-CZ" dirty="0" smtClean="0"/>
              <a:t> i</a:t>
            </a:r>
            <a:r>
              <a:rPr lang="en-GB" dirty="0" err="1" smtClean="0"/>
              <a:t>ncludes</a:t>
            </a:r>
            <a:r>
              <a:rPr lang="en-GB" dirty="0" smtClean="0"/>
              <a:t> </a:t>
            </a:r>
            <a:r>
              <a:rPr lang="en-GB" dirty="0"/>
              <a:t>total revenues and </a:t>
            </a:r>
            <a:r>
              <a:rPr lang="en-GB" dirty="0" smtClean="0"/>
              <a:t>cost</a:t>
            </a:r>
            <a:r>
              <a:rPr lang="cs-CZ" dirty="0" smtClean="0"/>
              <a:t>s</a:t>
            </a:r>
            <a:r>
              <a:rPr lang="en-GB" dirty="0" smtClean="0"/>
              <a:t> </a:t>
            </a:r>
            <a:r>
              <a:rPr lang="en-GB" dirty="0"/>
              <a:t>of </a:t>
            </a:r>
            <a:r>
              <a:rPr lang="en-GB" dirty="0" smtClean="0"/>
              <a:t>sales</a:t>
            </a:r>
            <a:r>
              <a:rPr lang="cs-CZ" dirty="0" smtClean="0"/>
              <a:t>.</a:t>
            </a:r>
          </a:p>
          <a:p>
            <a:r>
              <a:rPr lang="cs-CZ" dirty="0" err="1" smtClean="0"/>
              <a:t>For</a:t>
            </a:r>
            <a:r>
              <a:rPr lang="cs-CZ" dirty="0" smtClean="0"/>
              <a:t> </a:t>
            </a:r>
            <a:r>
              <a:rPr lang="cs-CZ" dirty="0" err="1" smtClean="0"/>
              <a:t>example</a:t>
            </a:r>
            <a:r>
              <a:rPr lang="cs-CZ" dirty="0" smtClean="0"/>
              <a:t>:</a:t>
            </a:r>
          </a:p>
          <a:p>
            <a:pPr lvl="1"/>
            <a:r>
              <a:rPr lang="cs-CZ" dirty="0" err="1" smtClean="0"/>
              <a:t>Services</a:t>
            </a:r>
            <a:r>
              <a:rPr lang="cs-CZ" dirty="0" smtClean="0"/>
              <a:t> </a:t>
            </a:r>
            <a:r>
              <a:rPr lang="cs-CZ" dirty="0" err="1" smtClean="0"/>
              <a:t>ordered</a:t>
            </a:r>
            <a:r>
              <a:rPr lang="cs-CZ" dirty="0" smtClean="0"/>
              <a:t> by </a:t>
            </a:r>
            <a:r>
              <a:rPr lang="cs-CZ" dirty="0" err="1" smtClean="0"/>
              <a:t>the</a:t>
            </a:r>
            <a:r>
              <a:rPr lang="cs-CZ" dirty="0" smtClean="0"/>
              <a:t> </a:t>
            </a:r>
            <a:r>
              <a:rPr lang="cs-CZ" dirty="0" err="1" smtClean="0"/>
              <a:t>company</a:t>
            </a:r>
            <a:r>
              <a:rPr lang="cs-CZ" dirty="0" smtClean="0"/>
              <a:t>, </a:t>
            </a:r>
            <a:r>
              <a:rPr lang="cs-CZ" dirty="0" err="1" smtClean="0"/>
              <a:t>consumption</a:t>
            </a:r>
            <a:r>
              <a:rPr lang="cs-CZ" dirty="0" smtClean="0"/>
              <a:t> </a:t>
            </a:r>
            <a:r>
              <a:rPr lang="cs-CZ" dirty="0" err="1" smtClean="0"/>
              <a:t>of</a:t>
            </a:r>
            <a:r>
              <a:rPr lang="cs-CZ" dirty="0" smtClean="0"/>
              <a:t> </a:t>
            </a:r>
            <a:r>
              <a:rPr lang="cs-CZ" dirty="0" err="1" smtClean="0"/>
              <a:t>material</a:t>
            </a:r>
            <a:r>
              <a:rPr lang="cs-CZ" dirty="0" smtClean="0"/>
              <a:t>, </a:t>
            </a:r>
            <a:r>
              <a:rPr lang="cs-CZ" dirty="0" err="1" smtClean="0"/>
              <a:t>costs</a:t>
            </a:r>
            <a:r>
              <a:rPr lang="cs-CZ" dirty="0" smtClean="0"/>
              <a:t> </a:t>
            </a:r>
            <a:r>
              <a:rPr lang="cs-CZ" dirty="0" err="1" smtClean="0"/>
              <a:t>of</a:t>
            </a:r>
            <a:r>
              <a:rPr lang="cs-CZ" dirty="0" smtClean="0"/>
              <a:t> </a:t>
            </a:r>
            <a:r>
              <a:rPr lang="cs-CZ" dirty="0" err="1" smtClean="0"/>
              <a:t>goods</a:t>
            </a:r>
            <a:r>
              <a:rPr lang="cs-CZ" dirty="0" smtClean="0"/>
              <a:t> sold</a:t>
            </a:r>
          </a:p>
          <a:p>
            <a:pPr lvl="1"/>
            <a:r>
              <a:rPr lang="cs-CZ" dirty="0" err="1" smtClean="0"/>
              <a:t>Revenues</a:t>
            </a:r>
            <a:r>
              <a:rPr lang="cs-CZ" dirty="0" smtClean="0"/>
              <a:t> </a:t>
            </a:r>
            <a:r>
              <a:rPr lang="cs-CZ" dirty="0" err="1" smtClean="0"/>
              <a:t>from</a:t>
            </a:r>
            <a:r>
              <a:rPr lang="cs-CZ" dirty="0" smtClean="0"/>
              <a:t> </a:t>
            </a:r>
            <a:r>
              <a:rPr lang="cs-CZ" dirty="0" err="1" smtClean="0"/>
              <a:t>the</a:t>
            </a:r>
            <a:r>
              <a:rPr lang="cs-CZ" dirty="0" smtClean="0"/>
              <a:t> </a:t>
            </a:r>
            <a:r>
              <a:rPr lang="cs-CZ" dirty="0" err="1" smtClean="0"/>
              <a:t>goods</a:t>
            </a:r>
            <a:r>
              <a:rPr lang="cs-CZ" dirty="0" smtClean="0"/>
              <a:t> sold, r</a:t>
            </a:r>
            <a:r>
              <a:rPr lang="en-GB" dirty="0" err="1" smtClean="0"/>
              <a:t>evenues</a:t>
            </a:r>
            <a:r>
              <a:rPr lang="en-GB" dirty="0" smtClean="0"/>
              <a:t> </a:t>
            </a:r>
            <a:r>
              <a:rPr lang="en-GB" dirty="0"/>
              <a:t>from own products and services</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26</a:t>
            </a:fld>
            <a:endParaRPr lang="de-AT" altLang="en-US"/>
          </a:p>
        </p:txBody>
      </p:sp>
    </p:spTree>
    <p:extLst>
      <p:ext uri="{BB962C8B-B14F-4D97-AF65-F5344CB8AC3E}">
        <p14:creationId xmlns:p14="http://schemas.microsoft.com/office/powerpoint/2010/main" val="917359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Operating</a:t>
            </a:r>
            <a:r>
              <a:rPr lang="cs-CZ" dirty="0" smtClean="0"/>
              <a:t> profit</a:t>
            </a:r>
            <a:endParaRPr lang="cs-CZ" dirty="0"/>
          </a:p>
        </p:txBody>
      </p:sp>
      <p:sp>
        <p:nvSpPr>
          <p:cNvPr id="3" name="Zástupný symbol pro obsah 2"/>
          <p:cNvSpPr>
            <a:spLocks noGrp="1"/>
          </p:cNvSpPr>
          <p:nvPr>
            <p:ph idx="1"/>
          </p:nvPr>
        </p:nvSpPr>
        <p:spPr/>
        <p:txBody>
          <a:bodyPr/>
          <a:lstStyle/>
          <a:p>
            <a:r>
              <a:rPr lang="cs-CZ" dirty="0" err="1" smtClean="0"/>
              <a:t>It</a:t>
            </a:r>
            <a:r>
              <a:rPr lang="cs-CZ" dirty="0" smtClean="0"/>
              <a:t>  </a:t>
            </a:r>
            <a:r>
              <a:rPr lang="en-GB" dirty="0"/>
              <a:t>includes salaries, rents, utilities, depreciation, advertising </a:t>
            </a:r>
            <a:r>
              <a:rPr lang="cs-CZ" dirty="0" err="1" smtClean="0"/>
              <a:t>expenses</a:t>
            </a:r>
            <a:r>
              <a:rPr lang="en-GB" dirty="0" smtClean="0"/>
              <a:t>, </a:t>
            </a:r>
            <a:r>
              <a:rPr lang="en-GB" dirty="0"/>
              <a:t>administrative </a:t>
            </a:r>
            <a:r>
              <a:rPr lang="cs-CZ" dirty="0" err="1" smtClean="0"/>
              <a:t>expenses</a:t>
            </a:r>
            <a:r>
              <a:rPr lang="cs-CZ" dirty="0" smtClean="0"/>
              <a:t> + gross profit.</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27</a:t>
            </a:fld>
            <a:endParaRPr lang="de-AT" altLang="en-US"/>
          </a:p>
        </p:txBody>
      </p:sp>
    </p:spTree>
    <p:extLst>
      <p:ext uri="{BB962C8B-B14F-4D97-AF65-F5344CB8AC3E}">
        <p14:creationId xmlns:p14="http://schemas.microsoft.com/office/powerpoint/2010/main" val="10926522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Financial</a:t>
            </a:r>
            <a:r>
              <a:rPr lang="cs-CZ" dirty="0" smtClean="0"/>
              <a:t> profit / </a:t>
            </a:r>
            <a:r>
              <a:rPr lang="cs-CZ" dirty="0" err="1" smtClean="0"/>
              <a:t>loss</a:t>
            </a:r>
            <a:endParaRPr lang="cs-CZ" dirty="0"/>
          </a:p>
        </p:txBody>
      </p:sp>
      <p:sp>
        <p:nvSpPr>
          <p:cNvPr id="3" name="Zástupný symbol pro obsah 2"/>
          <p:cNvSpPr>
            <a:spLocks noGrp="1"/>
          </p:cNvSpPr>
          <p:nvPr>
            <p:ph idx="1"/>
          </p:nvPr>
        </p:nvSpPr>
        <p:spPr/>
        <p:txBody>
          <a:bodyPr/>
          <a:lstStyle/>
          <a:p>
            <a:r>
              <a:rPr lang="en-GB" dirty="0"/>
              <a:t>Revenues from </a:t>
            </a:r>
            <a:r>
              <a:rPr lang="en-GB" dirty="0" smtClean="0"/>
              <a:t>securities</a:t>
            </a:r>
            <a:r>
              <a:rPr lang="cs-CZ" dirty="0" smtClean="0"/>
              <a:t>, </a:t>
            </a:r>
            <a:r>
              <a:rPr lang="cs-CZ" dirty="0" err="1" smtClean="0"/>
              <a:t>interest</a:t>
            </a:r>
            <a:r>
              <a:rPr lang="cs-CZ" dirty="0" smtClean="0"/>
              <a:t> </a:t>
            </a:r>
            <a:r>
              <a:rPr lang="cs-CZ" dirty="0" err="1" smtClean="0"/>
              <a:t>revenues</a:t>
            </a:r>
            <a:endParaRPr lang="cs-CZ" dirty="0" smtClean="0"/>
          </a:p>
          <a:p>
            <a:r>
              <a:rPr lang="cs-CZ" dirty="0" err="1" smtClean="0"/>
              <a:t>Interest</a:t>
            </a:r>
            <a:r>
              <a:rPr lang="cs-CZ" dirty="0" smtClean="0"/>
              <a:t> </a:t>
            </a:r>
            <a:r>
              <a:rPr lang="cs-CZ" dirty="0" err="1" smtClean="0"/>
              <a:t>expenses</a:t>
            </a:r>
            <a:r>
              <a:rPr lang="cs-CZ" dirty="0" smtClean="0"/>
              <a:t>, bank </a:t>
            </a:r>
            <a:r>
              <a:rPr lang="cs-CZ" dirty="0" err="1" smtClean="0"/>
              <a:t>account</a:t>
            </a:r>
            <a:r>
              <a:rPr lang="cs-CZ" dirty="0" smtClean="0"/>
              <a:t> </a:t>
            </a:r>
            <a:r>
              <a:rPr lang="cs-CZ" dirty="0" err="1" smtClean="0"/>
              <a:t>fees</a:t>
            </a:r>
            <a:r>
              <a:rPr lang="cs-CZ" dirty="0" smtClean="0"/>
              <a:t>, sold </a:t>
            </a:r>
            <a:r>
              <a:rPr lang="cs-CZ" dirty="0" err="1" smtClean="0"/>
              <a:t>securities</a:t>
            </a:r>
            <a:r>
              <a:rPr lang="cs-CZ" dirty="0" smtClean="0"/>
              <a:t> and </a:t>
            </a:r>
            <a:r>
              <a:rPr lang="cs-CZ" dirty="0" err="1" smtClean="0"/>
              <a:t>ownership</a:t>
            </a:r>
            <a:r>
              <a:rPr lang="cs-CZ" dirty="0" smtClean="0"/>
              <a:t> </a:t>
            </a:r>
            <a:r>
              <a:rPr lang="cs-CZ" dirty="0" err="1" smtClean="0"/>
              <a:t>interests</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28</a:t>
            </a:fld>
            <a:endParaRPr lang="de-AT" altLang="en-US"/>
          </a:p>
        </p:txBody>
      </p:sp>
    </p:spTree>
    <p:extLst>
      <p:ext uri="{BB962C8B-B14F-4D97-AF65-F5344CB8AC3E}">
        <p14:creationId xmlns:p14="http://schemas.microsoft.com/office/powerpoint/2010/main" val="211195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Earnings</a:t>
            </a:r>
            <a:r>
              <a:rPr lang="cs-CZ" dirty="0" smtClean="0"/>
              <a:t> </a:t>
            </a:r>
            <a:r>
              <a:rPr lang="cs-CZ" dirty="0" err="1" smtClean="0"/>
              <a:t>before</a:t>
            </a:r>
            <a:r>
              <a:rPr lang="cs-CZ" dirty="0" smtClean="0"/>
              <a:t> tax</a:t>
            </a:r>
            <a:endParaRPr lang="cs-CZ" dirty="0"/>
          </a:p>
        </p:txBody>
      </p:sp>
      <p:sp>
        <p:nvSpPr>
          <p:cNvPr id="3" name="Zástupný symbol pro obsah 2"/>
          <p:cNvSpPr>
            <a:spLocks noGrp="1"/>
          </p:cNvSpPr>
          <p:nvPr>
            <p:ph idx="1"/>
          </p:nvPr>
        </p:nvSpPr>
        <p:spPr/>
        <p:txBody>
          <a:bodyPr/>
          <a:lstStyle/>
          <a:p>
            <a:r>
              <a:rPr lang="cs-CZ" dirty="0" err="1" smtClean="0"/>
              <a:t>The</a:t>
            </a:r>
            <a:r>
              <a:rPr lang="cs-CZ" dirty="0" smtClean="0"/>
              <a:t> sum </a:t>
            </a:r>
            <a:r>
              <a:rPr lang="cs-CZ" dirty="0" err="1" smtClean="0"/>
              <a:t>of</a:t>
            </a:r>
            <a:r>
              <a:rPr lang="cs-CZ" dirty="0" smtClean="0"/>
              <a:t> </a:t>
            </a:r>
            <a:r>
              <a:rPr lang="cs-CZ" dirty="0" err="1" smtClean="0"/>
              <a:t>earnings</a:t>
            </a:r>
            <a:r>
              <a:rPr lang="cs-CZ" dirty="0" smtClean="0"/>
              <a:t> </a:t>
            </a:r>
            <a:r>
              <a:rPr lang="cs-CZ" dirty="0" err="1" smtClean="0"/>
              <a:t>before</a:t>
            </a:r>
            <a:r>
              <a:rPr lang="cs-CZ" dirty="0" smtClean="0"/>
              <a:t> </a:t>
            </a:r>
            <a:r>
              <a:rPr lang="cs-CZ" dirty="0" err="1" smtClean="0"/>
              <a:t>interest</a:t>
            </a:r>
            <a:r>
              <a:rPr lang="cs-CZ" dirty="0" smtClean="0"/>
              <a:t> and tax and </a:t>
            </a:r>
            <a:r>
              <a:rPr lang="cs-CZ" dirty="0" err="1" smtClean="0"/>
              <a:t>financial</a:t>
            </a:r>
            <a:r>
              <a:rPr lang="cs-CZ" dirty="0" smtClean="0"/>
              <a:t> profit / </a:t>
            </a:r>
            <a:r>
              <a:rPr lang="cs-CZ" dirty="0" err="1" smtClean="0"/>
              <a:t>loss</a:t>
            </a:r>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29</a:t>
            </a:fld>
            <a:endParaRPr lang="de-AT" altLang="en-US"/>
          </a:p>
        </p:txBody>
      </p:sp>
    </p:spTree>
    <p:extLst>
      <p:ext uri="{BB962C8B-B14F-4D97-AF65-F5344CB8AC3E}">
        <p14:creationId xmlns:p14="http://schemas.microsoft.com/office/powerpoint/2010/main" val="2790327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Financial</a:t>
            </a:r>
            <a:r>
              <a:rPr lang="cs-CZ" dirty="0" smtClean="0"/>
              <a:t> </a:t>
            </a:r>
            <a:r>
              <a:rPr lang="cs-CZ" dirty="0" err="1" smtClean="0"/>
              <a:t>statements</a:t>
            </a:r>
            <a:endParaRPr lang="cs-CZ" dirty="0"/>
          </a:p>
        </p:txBody>
      </p:sp>
      <p:sp>
        <p:nvSpPr>
          <p:cNvPr id="3" name="Zástupný symbol pro obsah 2"/>
          <p:cNvSpPr>
            <a:spLocks noGrp="1"/>
          </p:cNvSpPr>
          <p:nvPr>
            <p:ph idx="1"/>
          </p:nvPr>
        </p:nvSpPr>
        <p:spPr/>
        <p:txBody>
          <a:bodyPr/>
          <a:lstStyle/>
          <a:p>
            <a:r>
              <a:rPr lang="en-US" sz="2800" dirty="0"/>
              <a:t>The </a:t>
            </a:r>
            <a:r>
              <a:rPr lang="en-US" sz="2800" b="1" dirty="0"/>
              <a:t>objective of financial statements </a:t>
            </a:r>
            <a:r>
              <a:rPr lang="en-US" sz="2800" dirty="0" smtClean="0"/>
              <a:t>is </a:t>
            </a:r>
            <a:r>
              <a:rPr lang="en-US" sz="2800" dirty="0"/>
              <a:t>to provide information about the financial position, performance and cash flows of the entity that is useful for economic decision-making by a broad range of users who are not in a position to demand reports tailored to meet their particular information needs. </a:t>
            </a:r>
            <a:endParaRPr lang="cs-CZ" sz="2800" dirty="0" smtClean="0"/>
          </a:p>
          <a:p>
            <a:r>
              <a:rPr lang="en-US" sz="2800" dirty="0" smtClean="0"/>
              <a:t>Financial </a:t>
            </a:r>
            <a:r>
              <a:rPr lang="en-US" sz="2800" dirty="0"/>
              <a:t>statements also show the results of the stewardship of management, that is, the accountability of management for the resources entrusted to it.</a:t>
            </a:r>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extLst>
      <p:ext uri="{BB962C8B-B14F-4D97-AF65-F5344CB8AC3E}">
        <p14:creationId xmlns:p14="http://schemas.microsoft.com/office/powerpoint/2010/main" val="30864399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Non-</a:t>
            </a:r>
            <a:r>
              <a:rPr lang="cs-CZ" dirty="0" err="1" smtClean="0"/>
              <a:t>operating</a:t>
            </a:r>
            <a:r>
              <a:rPr lang="cs-CZ" dirty="0" smtClean="0"/>
              <a:t> </a:t>
            </a:r>
            <a:r>
              <a:rPr lang="cs-CZ" dirty="0" err="1" smtClean="0"/>
              <a:t>costs</a:t>
            </a:r>
            <a:r>
              <a:rPr lang="cs-CZ" dirty="0" smtClean="0"/>
              <a:t> and </a:t>
            </a:r>
            <a:r>
              <a:rPr lang="cs-CZ" dirty="0" err="1" smtClean="0"/>
              <a:t>revenues</a:t>
            </a:r>
            <a:endParaRPr lang="cs-CZ" dirty="0"/>
          </a:p>
        </p:txBody>
      </p:sp>
      <p:sp>
        <p:nvSpPr>
          <p:cNvPr id="3" name="Zástupný symbol pro obsah 2"/>
          <p:cNvSpPr>
            <a:spLocks noGrp="1"/>
          </p:cNvSpPr>
          <p:nvPr>
            <p:ph idx="1"/>
          </p:nvPr>
        </p:nvSpPr>
        <p:spPr/>
        <p:txBody>
          <a:bodyPr/>
          <a:lstStyle/>
          <a:p>
            <a:r>
              <a:rPr lang="cs-CZ" dirty="0" err="1" smtClean="0"/>
              <a:t>Costs</a:t>
            </a:r>
            <a:r>
              <a:rPr lang="cs-CZ" dirty="0" smtClean="0"/>
              <a:t> and </a:t>
            </a:r>
            <a:r>
              <a:rPr lang="cs-CZ" dirty="0" err="1" smtClean="0"/>
              <a:t>revenues</a:t>
            </a:r>
            <a:r>
              <a:rPr lang="cs-CZ" dirty="0" smtClean="0"/>
              <a:t> </a:t>
            </a:r>
            <a:r>
              <a:rPr lang="cs-CZ" dirty="0" err="1" smtClean="0"/>
              <a:t>from</a:t>
            </a:r>
            <a:r>
              <a:rPr lang="cs-CZ" dirty="0" smtClean="0"/>
              <a:t> </a:t>
            </a:r>
            <a:r>
              <a:rPr lang="cs-CZ" dirty="0" err="1" smtClean="0"/>
              <a:t>extraordinary</a:t>
            </a:r>
            <a:r>
              <a:rPr lang="cs-CZ" dirty="0" smtClean="0"/>
              <a:t> </a:t>
            </a:r>
            <a:r>
              <a:rPr lang="cs-CZ" dirty="0" err="1" smtClean="0"/>
              <a:t>activity</a:t>
            </a:r>
            <a:r>
              <a:rPr lang="cs-CZ" dirty="0" smtClean="0"/>
              <a:t> – not such as </a:t>
            </a:r>
            <a:r>
              <a:rPr lang="cs-CZ" dirty="0" err="1" smtClean="0"/>
              <a:t>the</a:t>
            </a:r>
            <a:r>
              <a:rPr lang="cs-CZ" dirty="0" smtClean="0"/>
              <a:t> </a:t>
            </a:r>
            <a:r>
              <a:rPr lang="cs-CZ" dirty="0" err="1" smtClean="0"/>
              <a:t>core</a:t>
            </a:r>
            <a:r>
              <a:rPr lang="cs-CZ" dirty="0" smtClean="0"/>
              <a:t> business </a:t>
            </a:r>
            <a:r>
              <a:rPr lang="cs-CZ" dirty="0" err="1" smtClean="0"/>
              <a:t>activity</a:t>
            </a:r>
            <a:endParaRPr lang="cs-CZ" dirty="0" smtClean="0"/>
          </a:p>
          <a:p>
            <a:r>
              <a:rPr lang="cs-CZ" dirty="0" err="1" smtClean="0"/>
              <a:t>Extraordinary</a:t>
            </a:r>
            <a:r>
              <a:rPr lang="cs-CZ" dirty="0" smtClean="0"/>
              <a:t> </a:t>
            </a:r>
            <a:r>
              <a:rPr lang="cs-CZ" dirty="0" err="1" smtClean="0"/>
              <a:t>revenues</a:t>
            </a:r>
            <a:r>
              <a:rPr lang="cs-CZ" dirty="0" smtClean="0"/>
              <a:t> </a:t>
            </a:r>
            <a:r>
              <a:rPr lang="cs-CZ" dirty="0" err="1" smtClean="0"/>
              <a:t>or</a:t>
            </a:r>
            <a:r>
              <a:rPr lang="cs-CZ" dirty="0" smtClean="0"/>
              <a:t> </a:t>
            </a:r>
            <a:r>
              <a:rPr lang="cs-CZ" dirty="0" err="1" smtClean="0"/>
              <a:t>costs</a:t>
            </a:r>
            <a:endParaRPr lang="cs-CZ" dirty="0"/>
          </a:p>
        </p:txBody>
      </p:sp>
      <p:sp>
        <p:nvSpPr>
          <p:cNvPr id="4" name="Zástupný symbol pro datum 3"/>
          <p:cNvSpPr>
            <a:spLocks noGrp="1"/>
          </p:cNvSpPr>
          <p:nvPr>
            <p:ph type="dt" sz="half" idx="10"/>
          </p:nvPr>
        </p:nvSpPr>
        <p:spPr/>
        <p:txBody>
          <a:bodyPr/>
          <a:lstStyle/>
          <a:p>
            <a:pPr>
              <a:defRPr/>
            </a:pPr>
            <a:r>
              <a:rPr lang="en-US" altLang="en-US" smtClean="0"/>
              <a:t>Sep 20, 2013</a:t>
            </a:r>
            <a:endParaRPr lang="de-AT" altLang="en-US"/>
          </a:p>
        </p:txBody>
      </p:sp>
      <p:sp>
        <p:nvSpPr>
          <p:cNvPr id="5" name="Zástupný symbol pro zápatí 4"/>
          <p:cNvSpPr>
            <a:spLocks noGrp="1"/>
          </p:cNvSpPr>
          <p:nvPr>
            <p:ph type="ftr" sz="quarter" idx="11"/>
          </p:nvPr>
        </p:nvSpPr>
        <p:spPr/>
        <p:txBody>
          <a:bodyPr/>
          <a:lstStyle/>
          <a:p>
            <a:pPr>
              <a:defRPr/>
            </a:pPr>
            <a:r>
              <a:rPr lang="de-AT" altLang="en-US" smtClean="0"/>
              <a:t>Hackl, Econometrics </a:t>
            </a:r>
            <a:endParaRPr lang="de-AT" altLang="en-US"/>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30</a:t>
            </a:fld>
            <a:endParaRPr lang="de-AT" altLang="en-US"/>
          </a:p>
        </p:txBody>
      </p:sp>
    </p:spTree>
    <p:extLst>
      <p:ext uri="{BB962C8B-B14F-4D97-AF65-F5344CB8AC3E}">
        <p14:creationId xmlns:p14="http://schemas.microsoft.com/office/powerpoint/2010/main" val="6394045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Profit and </a:t>
            </a:r>
            <a:r>
              <a:rPr lang="cs-CZ" dirty="0" err="1" smtClean="0"/>
              <a:t>loss</a:t>
            </a:r>
            <a:r>
              <a:rPr lang="cs-CZ" dirty="0" smtClean="0"/>
              <a:t> </a:t>
            </a:r>
            <a:r>
              <a:rPr lang="cs-CZ" dirty="0" err="1" smtClean="0"/>
              <a:t>statement</a:t>
            </a:r>
            <a:r>
              <a:rPr lang="cs-CZ" dirty="0" smtClean="0"/>
              <a:t> - sample</a:t>
            </a:r>
            <a:endParaRPr lang="cs-CZ" dirty="0"/>
          </a:p>
        </p:txBody>
      </p:sp>
      <p:graphicFrame>
        <p:nvGraphicFramePr>
          <p:cNvPr id="7" name="Zástupný symbol pro obsah 6"/>
          <p:cNvGraphicFramePr>
            <a:graphicFrameLocks noGrp="1"/>
          </p:cNvGraphicFramePr>
          <p:nvPr>
            <p:ph idx="1"/>
            <p:extLst>
              <p:ext uri="{D42A27DB-BD31-4B8C-83A1-F6EECF244321}">
                <p14:modId xmlns:p14="http://schemas.microsoft.com/office/powerpoint/2010/main" val="1858202630"/>
              </p:ext>
            </p:extLst>
          </p:nvPr>
        </p:nvGraphicFramePr>
        <p:xfrm>
          <a:off x="990600" y="1143006"/>
          <a:ext cx="6553200" cy="4953004"/>
        </p:xfrm>
        <a:graphic>
          <a:graphicData uri="http://schemas.openxmlformats.org/drawingml/2006/table">
            <a:tbl>
              <a:tblPr/>
              <a:tblGrid>
                <a:gridCol w="4936437"/>
                <a:gridCol w="1616763"/>
              </a:tblGrid>
              <a:tr h="215348">
                <a:tc>
                  <a:txBody>
                    <a:bodyPr/>
                    <a:lstStyle/>
                    <a:p>
                      <a:pPr algn="just">
                        <a:lnSpc>
                          <a:spcPct val="115000"/>
                        </a:lnSpc>
                        <a:spcAft>
                          <a:spcPts val="0"/>
                        </a:spcAft>
                      </a:pPr>
                      <a:r>
                        <a:rPr lang="en-GB" sz="1100" b="1" u="sng" dirty="0">
                          <a:effectLst/>
                          <a:latin typeface="Calibri"/>
                          <a:ea typeface="Calibri"/>
                          <a:cs typeface="Times New Roman"/>
                        </a:rPr>
                        <a:t>Profit and loss statement</a:t>
                      </a:r>
                      <a:endParaRPr lang="cs-CZ" sz="1100" dirty="0">
                        <a:effectLst/>
                        <a:latin typeface="Calibri"/>
                        <a:ea typeface="Calibri"/>
                        <a:cs typeface="Times New Roman"/>
                      </a:endParaRPr>
                    </a:p>
                  </a:txBody>
                  <a:tcPr marL="44450" marR="44450" marT="0" marB="0">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b="1" u="sng" dirty="0">
                          <a:effectLst/>
                          <a:latin typeface="Calibri"/>
                          <a:ea typeface="Calibri"/>
                          <a:cs typeface="Times New Roman"/>
                        </a:rPr>
                        <a:t>Thousands of </a:t>
                      </a:r>
                      <a:r>
                        <a:rPr lang="cs-CZ" sz="1100" b="1" u="sng" dirty="0" smtClean="0">
                          <a:effectLst/>
                          <a:latin typeface="Calibri"/>
                          <a:ea typeface="Calibri"/>
                          <a:cs typeface="Times New Roman"/>
                        </a:rPr>
                        <a:t>… (</a:t>
                      </a:r>
                      <a:r>
                        <a:rPr lang="cs-CZ" sz="1100" b="1" u="sng" dirty="0" err="1" smtClean="0">
                          <a:effectLst/>
                          <a:latin typeface="Calibri"/>
                          <a:ea typeface="Calibri"/>
                          <a:cs typeface="Times New Roman"/>
                        </a:rPr>
                        <a:t>currency</a:t>
                      </a:r>
                      <a:r>
                        <a:rPr lang="cs-CZ" sz="1100" b="1" u="sng" dirty="0" smtClean="0">
                          <a:effectLst/>
                          <a:latin typeface="Calibri"/>
                          <a:ea typeface="Calibri"/>
                          <a:cs typeface="Times New Roman"/>
                        </a:rPr>
                        <a:t>)</a:t>
                      </a:r>
                      <a:endParaRPr lang="cs-CZ" sz="1100" dirty="0">
                        <a:effectLst/>
                        <a:latin typeface="Calibri"/>
                        <a:ea typeface="Calibri"/>
                        <a:cs typeface="Times New Roman"/>
                      </a:endParaRPr>
                    </a:p>
                  </a:txBody>
                  <a:tcPr marL="44450" marR="44450" marT="0" marB="0">
                    <a:lnL w="31750" cap="flat" cmpd="dbl" algn="ctr">
                      <a:solidFill>
                        <a:srgbClr val="000000"/>
                      </a:solidFill>
                      <a:prstDash val="solid"/>
                      <a:round/>
                      <a:headEnd type="none" w="med" len="med"/>
                      <a:tailEnd type="none" w="med" len="med"/>
                    </a:lnL>
                    <a:lnR w="31750" cap="flat" cmpd="dbl"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31750" cap="flat" cmpd="dbl"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b="1" dirty="0">
                          <a:effectLst/>
                          <a:latin typeface="Calibri"/>
                          <a:ea typeface="Calibri"/>
                          <a:cs typeface="Times New Roman"/>
                        </a:rPr>
                        <a:t>Gross profit</a:t>
                      </a:r>
                      <a:endParaRPr lang="cs-CZ" sz="1100" dirty="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b="1">
                          <a:effectLst/>
                          <a:latin typeface="Calibri"/>
                          <a:ea typeface="Calibri"/>
                          <a:cs typeface="Times New Roman"/>
                        </a:rPr>
                        <a:t> </a:t>
                      </a:r>
                      <a:endParaRPr lang="cs-CZ" sz="110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b="1" dirty="0">
                          <a:effectLst/>
                          <a:latin typeface="Calibri"/>
                          <a:ea typeface="Calibri"/>
                          <a:cs typeface="Times New Roman"/>
                        </a:rPr>
                        <a:t>Operating Costs and Revenues</a:t>
                      </a:r>
                      <a:endParaRPr lang="cs-CZ" sz="1100" dirty="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b="1"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b="1">
                          <a:effectLst/>
                          <a:latin typeface="Calibri"/>
                          <a:ea typeface="Calibri"/>
                          <a:cs typeface="Times New Roman"/>
                        </a:rPr>
                        <a:t>Total Operating Profit (EBIT)</a:t>
                      </a:r>
                      <a:endParaRPr lang="cs-CZ" sz="110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b="1"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b="1">
                          <a:effectLst/>
                          <a:latin typeface="Calibri"/>
                          <a:ea typeface="Calibri"/>
                          <a:cs typeface="Times New Roman"/>
                        </a:rPr>
                        <a:t>Financial Costs and Revenues</a:t>
                      </a:r>
                      <a:endParaRPr lang="cs-CZ" sz="110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b="1"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b="1">
                          <a:effectLst/>
                          <a:latin typeface="Calibri"/>
                          <a:ea typeface="Calibri"/>
                          <a:cs typeface="Times New Roman"/>
                        </a:rPr>
                        <a:t>Earnings before Tax (EBT)</a:t>
                      </a:r>
                      <a:endParaRPr lang="cs-CZ" sz="110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b="1" dirty="0">
                          <a:solidFill>
                            <a:srgbClr val="FF0000"/>
                          </a:solidFill>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a:effectLst/>
                          <a:latin typeface="Calibri"/>
                          <a:ea typeface="Calibri"/>
                          <a:cs typeface="Times New Roman"/>
                        </a:rPr>
                        <a:t> </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b="1">
                          <a:effectLst/>
                          <a:latin typeface="Calibri"/>
                          <a:ea typeface="Calibri"/>
                          <a:cs typeface="Times New Roman"/>
                        </a:rPr>
                        <a:t>Non-operating Costs and Revenues</a:t>
                      </a:r>
                      <a:endParaRPr lang="cs-CZ" sz="110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b="1" dirty="0">
                          <a:solidFill>
                            <a:srgbClr val="FF0000"/>
                          </a:solidFill>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b="1">
                          <a:effectLst/>
                          <a:latin typeface="Calibri"/>
                          <a:ea typeface="Calibri"/>
                          <a:cs typeface="Times New Roman"/>
                        </a:rPr>
                        <a:t>Total Sum of Costs and Revenues</a:t>
                      </a:r>
                      <a:endParaRPr lang="cs-CZ" sz="110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b="1" dirty="0">
                          <a:solidFill>
                            <a:srgbClr val="FF0000"/>
                          </a:solidFill>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b="1" dirty="0">
                          <a:effectLst/>
                          <a:latin typeface="Calibri"/>
                          <a:ea typeface="Calibri"/>
                          <a:cs typeface="Times New Roman"/>
                        </a:rPr>
                        <a:t>Tax </a:t>
                      </a:r>
                      <a:r>
                        <a:rPr lang="cs-CZ" sz="1100" b="1" dirty="0" smtClean="0">
                          <a:effectLst/>
                          <a:latin typeface="Calibri"/>
                          <a:ea typeface="Calibri"/>
                          <a:cs typeface="Times New Roman"/>
                        </a:rPr>
                        <a:t>(</a:t>
                      </a:r>
                      <a:r>
                        <a:rPr lang="en-GB" sz="1100" b="1" dirty="0" smtClean="0">
                          <a:effectLst/>
                          <a:latin typeface="Calibri"/>
                          <a:ea typeface="Calibri"/>
                          <a:cs typeface="Times New Roman"/>
                        </a:rPr>
                        <a:t>19</a:t>
                      </a:r>
                      <a:r>
                        <a:rPr lang="cs-CZ" sz="1100" b="1" dirty="0" smtClean="0">
                          <a:effectLst/>
                          <a:latin typeface="Calibri"/>
                          <a:ea typeface="Calibri"/>
                          <a:cs typeface="Times New Roman"/>
                        </a:rPr>
                        <a:t>)</a:t>
                      </a:r>
                      <a:r>
                        <a:rPr lang="en-GB" sz="1100" b="1" dirty="0" smtClean="0">
                          <a:effectLst/>
                          <a:latin typeface="Calibri"/>
                          <a:ea typeface="Calibri"/>
                          <a:cs typeface="Times New Roman"/>
                        </a:rPr>
                        <a:t>%</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b="1"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15348">
                <a:tc>
                  <a:txBody>
                    <a:bodyPr/>
                    <a:lstStyle/>
                    <a:p>
                      <a:pPr algn="just">
                        <a:lnSpc>
                          <a:spcPct val="115000"/>
                        </a:lnSpc>
                        <a:spcAft>
                          <a:spcPts val="0"/>
                        </a:spcAft>
                      </a:pPr>
                      <a:r>
                        <a:rPr lang="en-GB" sz="1100" b="1">
                          <a:effectLst/>
                          <a:latin typeface="Calibri"/>
                          <a:ea typeface="Calibri"/>
                          <a:cs typeface="Times New Roman"/>
                        </a:rPr>
                        <a:t>Net Income</a:t>
                      </a:r>
                      <a:endParaRPr lang="cs-CZ" sz="110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lnSpc>
                          <a:spcPct val="115000"/>
                        </a:lnSpc>
                        <a:spcAft>
                          <a:spcPts val="0"/>
                        </a:spcAft>
                      </a:pPr>
                      <a:r>
                        <a:rPr lang="en-GB" sz="1100" b="1" dirty="0">
                          <a:effectLst/>
                          <a:latin typeface="Calibri"/>
                          <a:ea typeface="Calibri"/>
                          <a:cs typeface="Times New Roman"/>
                        </a:rPr>
                        <a:t> </a:t>
                      </a:r>
                      <a:endParaRPr lang="cs-CZ" sz="1100" dirty="0">
                        <a:effectLst/>
                        <a:latin typeface="Calibri"/>
                        <a:ea typeface="Calibri"/>
                        <a:cs typeface="Times New Roman"/>
                      </a:endParaRPr>
                    </a:p>
                  </a:txBody>
                  <a:tcPr marL="44450" marR="4445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bl>
          </a:graphicData>
        </a:graphic>
      </p:graphicFrame>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31</a:t>
            </a:fld>
            <a:endParaRPr lang="de-AT" altLang="en-US"/>
          </a:p>
        </p:txBody>
      </p:sp>
    </p:spTree>
    <p:extLst>
      <p:ext uri="{BB962C8B-B14F-4D97-AF65-F5344CB8AC3E}">
        <p14:creationId xmlns:p14="http://schemas.microsoft.com/office/powerpoint/2010/main" val="6130463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Profit and </a:t>
            </a:r>
            <a:r>
              <a:rPr lang="cs-CZ" dirty="0" err="1" smtClean="0"/>
              <a:t>loss</a:t>
            </a:r>
            <a:r>
              <a:rPr lang="cs-CZ" dirty="0" smtClean="0"/>
              <a:t> </a:t>
            </a:r>
            <a:r>
              <a:rPr lang="cs-CZ" dirty="0" err="1" smtClean="0"/>
              <a:t>statement</a:t>
            </a:r>
            <a:endParaRPr lang="cs-CZ" dirty="0"/>
          </a:p>
        </p:txBody>
      </p:sp>
      <p:sp>
        <p:nvSpPr>
          <p:cNvPr id="3" name="Zástupný symbol pro obsah 2"/>
          <p:cNvSpPr>
            <a:spLocks noGrp="1"/>
          </p:cNvSpPr>
          <p:nvPr>
            <p:ph idx="1"/>
          </p:nvPr>
        </p:nvSpPr>
        <p:spPr/>
        <p:txBody>
          <a:bodyPr/>
          <a:lstStyle/>
          <a:p>
            <a:r>
              <a:rPr lang="en-US" b="1" dirty="0"/>
              <a:t>The P/L statement</a:t>
            </a:r>
            <a:r>
              <a:rPr lang="en-US" dirty="0"/>
              <a:t> is - after the </a:t>
            </a:r>
            <a:r>
              <a:rPr lang="en-US" b="1" dirty="0"/>
              <a:t>balance sheet</a:t>
            </a:r>
            <a:r>
              <a:rPr lang="en-US" dirty="0"/>
              <a:t> - the second basic financial statement that must be obligatory compiled to the date of accounting shutter (so called financial statements compilation date).</a:t>
            </a:r>
            <a:endParaRPr lang="cs-CZ" b="1" dirty="0"/>
          </a:p>
          <a:p>
            <a:endParaRPr lang="cs-CZ" dirty="0"/>
          </a:p>
        </p:txBody>
      </p:sp>
      <p:sp>
        <p:nvSpPr>
          <p:cNvPr id="4" name="Zástupný symbol pro datum 3"/>
          <p:cNvSpPr>
            <a:spLocks noGrp="1"/>
          </p:cNvSpPr>
          <p:nvPr>
            <p:ph type="dt" sz="half" idx="10"/>
          </p:nvPr>
        </p:nvSpPr>
        <p:spPr/>
        <p:txBody>
          <a:bodyPr/>
          <a:lstStyle/>
          <a:p>
            <a:pPr>
              <a:defRPr/>
            </a:pPr>
            <a:r>
              <a:rPr lang="en-US" altLang="en-US" smtClean="0"/>
              <a:t>Sep 20, 2013</a:t>
            </a:r>
            <a:endParaRPr lang="de-AT" altLang="en-US"/>
          </a:p>
        </p:txBody>
      </p:sp>
      <p:sp>
        <p:nvSpPr>
          <p:cNvPr id="5" name="Zástupný symbol pro zápatí 4"/>
          <p:cNvSpPr>
            <a:spLocks noGrp="1"/>
          </p:cNvSpPr>
          <p:nvPr>
            <p:ph type="ftr" sz="quarter" idx="11"/>
          </p:nvPr>
        </p:nvSpPr>
        <p:spPr/>
        <p:txBody>
          <a:bodyPr/>
          <a:lstStyle/>
          <a:p>
            <a:pPr>
              <a:defRPr/>
            </a:pPr>
            <a:r>
              <a:rPr lang="de-AT" altLang="en-US" smtClean="0"/>
              <a:t>Hackl, Econometrics </a:t>
            </a:r>
            <a:endParaRPr lang="de-AT" altLang="en-US"/>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32</a:t>
            </a:fld>
            <a:endParaRPr lang="de-AT" altLang="en-US"/>
          </a:p>
        </p:txBody>
      </p:sp>
    </p:spTree>
    <p:extLst>
      <p:ext uri="{BB962C8B-B14F-4D97-AF65-F5344CB8AC3E}">
        <p14:creationId xmlns:p14="http://schemas.microsoft.com/office/powerpoint/2010/main" val="25324883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Notes to Financial Statements</a:t>
            </a:r>
          </a:p>
        </p:txBody>
      </p:sp>
      <p:sp>
        <p:nvSpPr>
          <p:cNvPr id="3" name="Содержимое 2"/>
          <p:cNvSpPr>
            <a:spLocks noGrp="1"/>
          </p:cNvSpPr>
          <p:nvPr>
            <p:ph idx="1"/>
          </p:nvPr>
        </p:nvSpPr>
        <p:spPr/>
        <p:txBody>
          <a:bodyPr/>
          <a:lstStyle/>
          <a:p>
            <a:r>
              <a:rPr lang="en-US" sz="2000" dirty="0" smtClean="0"/>
              <a:t>The notes shall:</a:t>
            </a:r>
          </a:p>
          <a:p>
            <a:pPr marL="1027113" indent="-457200" defTabSz="1258888">
              <a:buSzPct val="75000"/>
              <a:buFont typeface="+mj-lt"/>
              <a:buAutoNum type="alphaLcParenR"/>
            </a:pPr>
            <a:r>
              <a:rPr lang="en-US" sz="2000" dirty="0" smtClean="0"/>
              <a:t>present information about the </a:t>
            </a:r>
            <a:r>
              <a:rPr lang="en-US" sz="2000" b="1" dirty="0" smtClean="0"/>
              <a:t>basis</a:t>
            </a:r>
            <a:r>
              <a:rPr lang="en-US" sz="2000" dirty="0" smtClean="0"/>
              <a:t> of preparation of the financial statements and the specific accounting policies used;</a:t>
            </a:r>
          </a:p>
          <a:p>
            <a:pPr marL="1027113" indent="-457200" defTabSz="1258888">
              <a:buSzPct val="75000"/>
              <a:buFont typeface="+mj-lt"/>
              <a:buAutoNum type="alphaLcParenR"/>
            </a:pPr>
            <a:r>
              <a:rPr lang="en-US" sz="2000" dirty="0" smtClean="0"/>
              <a:t>disclose the </a:t>
            </a:r>
            <a:r>
              <a:rPr lang="en-US" sz="2000" b="1" dirty="0" smtClean="0"/>
              <a:t>information required </a:t>
            </a:r>
            <a:r>
              <a:rPr lang="en-US" sz="2000" dirty="0" smtClean="0"/>
              <a:t>by </a:t>
            </a:r>
            <a:r>
              <a:rPr lang="cs-CZ" sz="2000" dirty="0" err="1" smtClean="0"/>
              <a:t>law</a:t>
            </a:r>
            <a:r>
              <a:rPr lang="en-US" sz="2000" dirty="0" smtClean="0"/>
              <a:t> that is not presented elsewhere in the financial statements; and</a:t>
            </a:r>
          </a:p>
          <a:p>
            <a:pPr marL="1027113" indent="-457200" defTabSz="1258888">
              <a:buSzPct val="75000"/>
              <a:buFont typeface="+mj-lt"/>
              <a:buAutoNum type="alphaLcParenR"/>
            </a:pPr>
            <a:r>
              <a:rPr lang="en-US" sz="2000" dirty="0" smtClean="0"/>
              <a:t>provide </a:t>
            </a:r>
            <a:r>
              <a:rPr lang="en-US" sz="2000" b="1" dirty="0" smtClean="0"/>
              <a:t>information</a:t>
            </a:r>
            <a:r>
              <a:rPr lang="en-US" sz="2000" dirty="0" smtClean="0"/>
              <a:t> that is not presented elsewhere in the financial statements but is </a:t>
            </a:r>
            <a:r>
              <a:rPr lang="en-US" sz="2000" b="1" dirty="0" smtClean="0"/>
              <a:t>relevant</a:t>
            </a:r>
            <a:r>
              <a:rPr lang="en-US" sz="2000" dirty="0" smtClean="0"/>
              <a:t> to an understanding of any of them.</a:t>
            </a:r>
          </a:p>
          <a:p>
            <a:pPr defTabSz="1258888"/>
            <a:r>
              <a:rPr lang="en-US" sz="2000" dirty="0" smtClean="0"/>
              <a:t>An entity shall, as far as practicable, present the notes in a systematic manner. An entity shall cross-reference each item in the financial statements to any related information in the notes.</a:t>
            </a:r>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33</a:t>
            </a:fld>
            <a:endParaRPr lang="de-AT" altLang="en-US"/>
          </a:p>
        </p:txBody>
      </p:sp>
    </p:spTree>
    <p:extLst>
      <p:ext uri="{BB962C8B-B14F-4D97-AF65-F5344CB8AC3E}">
        <p14:creationId xmlns:p14="http://schemas.microsoft.com/office/powerpoint/2010/main" val="19785532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Notes to Financial Statements</a:t>
            </a:r>
          </a:p>
        </p:txBody>
      </p:sp>
      <p:sp>
        <p:nvSpPr>
          <p:cNvPr id="3" name="Содержимое 2"/>
          <p:cNvSpPr>
            <a:spLocks noGrp="1"/>
          </p:cNvSpPr>
          <p:nvPr>
            <p:ph idx="1"/>
          </p:nvPr>
        </p:nvSpPr>
        <p:spPr/>
        <p:txBody>
          <a:bodyPr/>
          <a:lstStyle/>
          <a:p>
            <a:r>
              <a:rPr lang="en-US" sz="2000" dirty="0" smtClean="0"/>
              <a:t>An entity normally presents the notes in the following </a:t>
            </a:r>
            <a:r>
              <a:rPr lang="en-US" sz="2000" b="1" dirty="0" smtClean="0"/>
              <a:t>order:</a:t>
            </a:r>
          </a:p>
          <a:p>
            <a:pPr marL="1027113" indent="-457200" defTabSz="1258888">
              <a:buSzPct val="75000"/>
              <a:buFont typeface="+mj-lt"/>
              <a:buAutoNum type="alphaLcParenR"/>
            </a:pPr>
            <a:r>
              <a:rPr lang="en-US" sz="2000" dirty="0" smtClean="0"/>
              <a:t>a statement that the financial statements have been prepared in </a:t>
            </a:r>
            <a:r>
              <a:rPr lang="en-US" sz="2000" b="1" dirty="0" smtClean="0"/>
              <a:t>compliance with </a:t>
            </a:r>
            <a:r>
              <a:rPr lang="cs-CZ" sz="2000" b="1" dirty="0" err="1" smtClean="0"/>
              <a:t>law</a:t>
            </a:r>
            <a:r>
              <a:rPr lang="en-US" sz="2000" dirty="0" smtClean="0"/>
              <a:t>;</a:t>
            </a:r>
          </a:p>
          <a:p>
            <a:pPr marL="1027113" indent="-457200" defTabSz="1258888">
              <a:buSzPct val="75000"/>
              <a:buFont typeface="+mj-lt"/>
              <a:buAutoNum type="alphaLcParenR" startAt="2"/>
            </a:pPr>
            <a:r>
              <a:rPr lang="en-US" sz="2000" dirty="0"/>
              <a:t>a summary of significant accounting policies applied, which comprises disclosure of:</a:t>
            </a:r>
          </a:p>
          <a:p>
            <a:pPr marL="1384300" indent="-514350" defTabSz="1258888">
              <a:buSzPct val="75000"/>
              <a:buFont typeface="+mj-lt"/>
              <a:buAutoNum type="romanLcPeriod"/>
            </a:pPr>
            <a:r>
              <a:rPr lang="en-US" sz="2000" dirty="0"/>
              <a:t>the measurement basis (or bases) used in preparing the financial statements. </a:t>
            </a:r>
          </a:p>
          <a:p>
            <a:pPr marL="1384300" indent="-514350" defTabSz="1258888">
              <a:buSzPct val="75000"/>
              <a:buFont typeface="+mj-lt"/>
              <a:buAutoNum type="romanLcPeriod"/>
            </a:pPr>
            <a:r>
              <a:rPr lang="en-US" sz="2000" dirty="0"/>
              <a:t>the other accounting policies used that are relevant to an understanding of the financial statements.</a:t>
            </a:r>
          </a:p>
          <a:p>
            <a:pPr marL="1027113" indent="-457200" defTabSz="1258888">
              <a:buSzPct val="75000"/>
              <a:buFont typeface="+mj-lt"/>
              <a:buAutoNum type="romanLcPeriod"/>
            </a:pPr>
            <a:r>
              <a:rPr lang="en-US" sz="2000" dirty="0"/>
              <a:t>supporting information for items presented in the financial statements, in the sequence in which each statement and each line item is presented.</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34</a:t>
            </a:fld>
            <a:endParaRPr lang="de-AT" altLang="en-US"/>
          </a:p>
        </p:txBody>
      </p:sp>
    </p:spTree>
    <p:extLst>
      <p:ext uri="{BB962C8B-B14F-4D97-AF65-F5344CB8AC3E}">
        <p14:creationId xmlns:p14="http://schemas.microsoft.com/office/powerpoint/2010/main" val="32589784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Notes to Financial Statements</a:t>
            </a:r>
          </a:p>
        </p:txBody>
      </p:sp>
      <p:sp>
        <p:nvSpPr>
          <p:cNvPr id="3" name="Содержимое 2"/>
          <p:cNvSpPr>
            <a:spLocks noGrp="1"/>
          </p:cNvSpPr>
          <p:nvPr>
            <p:ph idx="1"/>
          </p:nvPr>
        </p:nvSpPr>
        <p:spPr>
          <a:xfrm>
            <a:off x="457200" y="1371600"/>
            <a:ext cx="8229600" cy="4530725"/>
          </a:xfrm>
        </p:spPr>
        <p:txBody>
          <a:bodyPr/>
          <a:lstStyle/>
          <a:p>
            <a:r>
              <a:rPr lang="en-US" sz="2800" dirty="0" smtClean="0"/>
              <a:t>An entity shall disclose in the notes information about </a:t>
            </a:r>
            <a:r>
              <a:rPr lang="en-US" sz="2800" b="1" dirty="0" smtClean="0"/>
              <a:t>the key assumptions concerning the future, and other key sources of estimation uncertainty at the reporting date</a:t>
            </a:r>
            <a:r>
              <a:rPr lang="en-US" sz="2800" dirty="0" smtClean="0"/>
              <a:t>, that have a significant risk of causing a material adjustment to the carrying amounts of assets and liabilities within the next financial year. </a:t>
            </a:r>
            <a:endParaRPr lang="cs-CZ" sz="2800" dirty="0" smtClean="0"/>
          </a:p>
          <a:p>
            <a:r>
              <a:rPr lang="en-US" sz="2800" dirty="0" smtClean="0"/>
              <a:t>In respect of those assets and liabilities, the notes shall include details of their nature and their carrying amount at the end of the reporting period.</a:t>
            </a:r>
          </a:p>
          <a:p>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35</a:t>
            </a:fld>
            <a:endParaRPr lang="de-AT" altLang="en-US"/>
          </a:p>
        </p:txBody>
      </p:sp>
    </p:spTree>
    <p:extLst>
      <p:ext uri="{BB962C8B-B14F-4D97-AF65-F5344CB8AC3E}">
        <p14:creationId xmlns:p14="http://schemas.microsoft.com/office/powerpoint/2010/main" val="69770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Cash Flow</a:t>
            </a:r>
            <a:r>
              <a:rPr lang="cs-CZ" sz="4000" dirty="0" smtClean="0">
                <a:latin typeface="Verdana" pitchFamily="34" charset="0"/>
                <a:ea typeface="Verdana" pitchFamily="34" charset="0"/>
                <a:cs typeface="Verdana" pitchFamily="34" charset="0"/>
              </a:rPr>
              <a:t> </a:t>
            </a:r>
            <a:r>
              <a:rPr lang="cs-CZ" sz="4000" dirty="0" err="1" smtClean="0">
                <a:latin typeface="Verdana" pitchFamily="34" charset="0"/>
                <a:ea typeface="Verdana" pitchFamily="34" charset="0"/>
                <a:cs typeface="Verdana" pitchFamily="34" charset="0"/>
              </a:rPr>
              <a:t>Statement</a:t>
            </a:r>
            <a:r>
              <a:rPr lang="en-US" dirty="0" smtClean="0"/>
              <a:t/>
            </a:r>
            <a:br>
              <a:rPr lang="en-US" dirty="0" smtClean="0"/>
            </a:br>
            <a:endParaRPr lang="en-US" dirty="0"/>
          </a:p>
        </p:txBody>
      </p:sp>
      <p:sp>
        <p:nvSpPr>
          <p:cNvPr id="3" name="Содержимое 2"/>
          <p:cNvSpPr>
            <a:spLocks noGrp="1"/>
          </p:cNvSpPr>
          <p:nvPr>
            <p:ph idx="1"/>
          </p:nvPr>
        </p:nvSpPr>
        <p:spPr/>
        <p:txBody>
          <a:bodyPr/>
          <a:lstStyle/>
          <a:p>
            <a:r>
              <a:rPr lang="en-US" sz="2400" b="1" dirty="0" smtClean="0"/>
              <a:t>Cash equivalents </a:t>
            </a:r>
            <a:r>
              <a:rPr lang="en-US" sz="2400" dirty="0" smtClean="0"/>
              <a:t>are </a:t>
            </a:r>
            <a:r>
              <a:rPr lang="en-US" sz="2400" b="1" dirty="0" smtClean="0"/>
              <a:t>short-term, highly liquid investments held to meet short-term cash commitments </a:t>
            </a:r>
            <a:r>
              <a:rPr lang="en-US" sz="2400" dirty="0" smtClean="0"/>
              <a:t>rather than for investment or other purposes. </a:t>
            </a:r>
            <a:endParaRPr lang="cs-CZ" sz="2400" dirty="0" smtClean="0"/>
          </a:p>
          <a:p>
            <a:r>
              <a:rPr lang="en-US" sz="2400" dirty="0" smtClean="0"/>
              <a:t>Therefore, an investment normally qualifies as a cash equivalent only when it has a short maturity of, say, three months or less from the date of acquisition. </a:t>
            </a:r>
            <a:endParaRPr lang="cs-CZ" sz="2400" dirty="0" smtClean="0"/>
          </a:p>
          <a:p>
            <a:r>
              <a:rPr lang="en-US" sz="2400" b="1" dirty="0" smtClean="0"/>
              <a:t>Bank overdrafts </a:t>
            </a:r>
            <a:r>
              <a:rPr lang="en-US" sz="2400" dirty="0" smtClean="0"/>
              <a:t>are normally considered financing activities similar to borrowings. </a:t>
            </a:r>
            <a:endParaRPr lang="cs-CZ" sz="2400" dirty="0" smtClean="0"/>
          </a:p>
          <a:p>
            <a:r>
              <a:rPr lang="en-US" sz="2400" dirty="0" smtClean="0"/>
              <a:t>However, if they are repayable on demand and form an integral part of an entity’s cash management, bank overdrafts are a component of cash and cash equivalents.</a:t>
            </a:r>
          </a:p>
          <a:p>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36</a:t>
            </a:fld>
            <a:endParaRPr lang="de-AT" altLang="en-US"/>
          </a:p>
        </p:txBody>
      </p:sp>
    </p:spTree>
    <p:extLst>
      <p:ext uri="{BB962C8B-B14F-4D97-AF65-F5344CB8AC3E}">
        <p14:creationId xmlns:p14="http://schemas.microsoft.com/office/powerpoint/2010/main" val="32431100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Cash Flow</a:t>
            </a:r>
            <a:r>
              <a:rPr lang="cs-CZ" sz="4000" dirty="0" smtClean="0">
                <a:latin typeface="Verdana" pitchFamily="34" charset="0"/>
                <a:ea typeface="Verdana" pitchFamily="34" charset="0"/>
                <a:cs typeface="Verdana" pitchFamily="34" charset="0"/>
              </a:rPr>
              <a:t> </a:t>
            </a:r>
            <a:r>
              <a:rPr lang="cs-CZ" sz="4000" dirty="0" err="1" smtClean="0">
                <a:latin typeface="Verdana" pitchFamily="34" charset="0"/>
                <a:ea typeface="Verdana" pitchFamily="34" charset="0"/>
                <a:cs typeface="Verdana" pitchFamily="34" charset="0"/>
              </a:rPr>
              <a:t>Statement</a:t>
            </a:r>
            <a:r>
              <a:rPr lang="en-US" dirty="0" smtClean="0"/>
              <a:t/>
            </a:r>
            <a:br>
              <a:rPr lang="en-US" dirty="0" smtClean="0"/>
            </a:br>
            <a:endParaRPr lang="en-US" dirty="0"/>
          </a:p>
        </p:txBody>
      </p:sp>
      <p:sp>
        <p:nvSpPr>
          <p:cNvPr id="3" name="Содержимое 2"/>
          <p:cNvSpPr>
            <a:spLocks noGrp="1"/>
          </p:cNvSpPr>
          <p:nvPr>
            <p:ph idx="1"/>
          </p:nvPr>
        </p:nvSpPr>
        <p:spPr/>
        <p:txBody>
          <a:bodyPr/>
          <a:lstStyle/>
          <a:p>
            <a:r>
              <a:rPr lang="en-US" sz="2400" dirty="0" smtClean="0"/>
              <a:t>An entity shall present a statement of cash flows that presents cash flows for a reporting period classified by </a:t>
            </a:r>
            <a:r>
              <a:rPr lang="en-US" sz="2400" b="1" dirty="0" smtClean="0"/>
              <a:t>operating activities</a:t>
            </a:r>
            <a:r>
              <a:rPr lang="en-US" sz="2400" dirty="0" smtClean="0"/>
              <a:t>, </a:t>
            </a:r>
            <a:r>
              <a:rPr lang="en-US" sz="2400" b="1" dirty="0" smtClean="0"/>
              <a:t>investing activities and financing activities</a:t>
            </a:r>
            <a:r>
              <a:rPr lang="en-US" sz="2400" dirty="0" smtClean="0"/>
              <a:t>.</a:t>
            </a:r>
          </a:p>
          <a:p>
            <a:r>
              <a:rPr lang="en-US" sz="2400" b="1" dirty="0" smtClean="0"/>
              <a:t>Operating activities </a:t>
            </a:r>
            <a:r>
              <a:rPr lang="en-US" sz="2400" dirty="0" smtClean="0"/>
              <a:t>are the </a:t>
            </a:r>
            <a:r>
              <a:rPr lang="en-US" sz="2400" b="1" dirty="0" smtClean="0"/>
              <a:t>principal revenue-producing activities of the entity. </a:t>
            </a:r>
            <a:endParaRPr lang="cs-CZ" sz="2400" b="1" dirty="0" smtClean="0"/>
          </a:p>
          <a:p>
            <a:r>
              <a:rPr lang="en-US" sz="2400" dirty="0" smtClean="0"/>
              <a:t>Therefore, cash flows from operating activities generally result from the transactions and other events and conditions that enter into the determination of profit or loss. </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37</a:t>
            </a:fld>
            <a:endParaRPr lang="de-AT" altLang="en-US"/>
          </a:p>
        </p:txBody>
      </p:sp>
    </p:spTree>
    <p:extLst>
      <p:ext uri="{BB962C8B-B14F-4D97-AF65-F5344CB8AC3E}">
        <p14:creationId xmlns:p14="http://schemas.microsoft.com/office/powerpoint/2010/main" val="14491990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Cash Flow </a:t>
            </a:r>
            <a:r>
              <a:rPr lang="cs-CZ" sz="4000" dirty="0" err="1" smtClean="0">
                <a:latin typeface="Verdana" pitchFamily="34" charset="0"/>
                <a:ea typeface="Verdana" pitchFamily="34" charset="0"/>
                <a:cs typeface="Verdana" pitchFamily="34" charset="0"/>
              </a:rPr>
              <a:t>Statement</a:t>
            </a:r>
            <a:r>
              <a:rPr lang="en-US" dirty="0" smtClean="0"/>
              <a:t/>
            </a:r>
            <a:br>
              <a:rPr lang="en-US" dirty="0" smtClean="0"/>
            </a:br>
            <a:endParaRPr lang="en-US" dirty="0"/>
          </a:p>
        </p:txBody>
      </p:sp>
      <p:sp>
        <p:nvSpPr>
          <p:cNvPr id="3" name="Содержимое 2"/>
          <p:cNvSpPr>
            <a:spLocks noGrp="1"/>
          </p:cNvSpPr>
          <p:nvPr>
            <p:ph idx="1"/>
          </p:nvPr>
        </p:nvSpPr>
        <p:spPr/>
        <p:txBody>
          <a:bodyPr/>
          <a:lstStyle/>
          <a:p>
            <a:r>
              <a:rPr lang="en-US" sz="2400" dirty="0" smtClean="0"/>
              <a:t>Examples of cash flows from operating activities are:</a:t>
            </a:r>
          </a:p>
          <a:p>
            <a:pPr marL="1027113" indent="-457200" defTabSz="1258888">
              <a:buSzPct val="75000"/>
              <a:buFont typeface="+mj-lt"/>
              <a:buAutoNum type="alphaLcParenR"/>
            </a:pPr>
            <a:r>
              <a:rPr lang="en-US" sz="2400" dirty="0" smtClean="0"/>
              <a:t>cash receipts from the </a:t>
            </a:r>
            <a:r>
              <a:rPr lang="en-US" sz="2400" b="1" dirty="0" smtClean="0"/>
              <a:t>sale of goods </a:t>
            </a:r>
            <a:r>
              <a:rPr lang="en-US" sz="2400" dirty="0" smtClean="0"/>
              <a:t>and the </a:t>
            </a:r>
            <a:r>
              <a:rPr lang="en-US" sz="2400" b="1" dirty="0" smtClean="0"/>
              <a:t>rendering of services</a:t>
            </a:r>
            <a:r>
              <a:rPr lang="en-US" sz="2400" dirty="0" smtClean="0"/>
              <a:t>.</a:t>
            </a:r>
          </a:p>
          <a:p>
            <a:pPr marL="1027113" indent="-457200" defTabSz="1258888">
              <a:buSzPct val="75000"/>
              <a:buFont typeface="+mj-lt"/>
              <a:buAutoNum type="alphaLcParenR"/>
            </a:pPr>
            <a:r>
              <a:rPr lang="en-US" sz="2400" dirty="0" smtClean="0"/>
              <a:t>cash </a:t>
            </a:r>
            <a:r>
              <a:rPr lang="en-US" sz="2400" b="1" dirty="0" smtClean="0"/>
              <a:t>receipts from royalties, fees, commissions </a:t>
            </a:r>
            <a:r>
              <a:rPr lang="en-US" sz="2400" dirty="0" smtClean="0"/>
              <a:t>and other revenue.</a:t>
            </a:r>
          </a:p>
          <a:p>
            <a:pPr marL="1027113" indent="-457200" defTabSz="1258888">
              <a:buSzPct val="75000"/>
              <a:buFont typeface="+mj-lt"/>
              <a:buAutoNum type="alphaLcParenR"/>
            </a:pPr>
            <a:r>
              <a:rPr lang="en-US" sz="2400" dirty="0" smtClean="0"/>
              <a:t>cash </a:t>
            </a:r>
            <a:r>
              <a:rPr lang="en-US" sz="2400" b="1" dirty="0" smtClean="0"/>
              <a:t>payments to suppliers </a:t>
            </a:r>
            <a:r>
              <a:rPr lang="en-US" sz="2400" dirty="0" smtClean="0"/>
              <a:t>for goods and services.</a:t>
            </a:r>
          </a:p>
          <a:p>
            <a:pPr marL="1027113" indent="-457200" defTabSz="1258888">
              <a:buSzPct val="75000"/>
              <a:buFont typeface="+mj-lt"/>
              <a:buAutoNum type="alphaLcParenR"/>
            </a:pPr>
            <a:r>
              <a:rPr lang="en-US" sz="2400" dirty="0" smtClean="0"/>
              <a:t>cash payments to and on behalf of employees.</a:t>
            </a:r>
          </a:p>
          <a:p>
            <a:pPr marL="1027113" indent="-457200" defTabSz="1258888">
              <a:buSzPct val="75000"/>
              <a:buFont typeface="+mj-lt"/>
              <a:buAutoNum type="alphaLcParenR"/>
            </a:pPr>
            <a:r>
              <a:rPr lang="en-US" sz="2400" dirty="0" smtClean="0"/>
              <a:t>cash </a:t>
            </a:r>
            <a:r>
              <a:rPr lang="en-US" sz="2400" b="1" dirty="0" smtClean="0"/>
              <a:t>payments or refunds of income tax</a:t>
            </a:r>
            <a:r>
              <a:rPr lang="en-US" sz="2400" dirty="0" smtClean="0"/>
              <a:t>, unless they can be specifically identified with financing and investing activities.</a:t>
            </a:r>
          </a:p>
          <a:p>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38</a:t>
            </a:fld>
            <a:endParaRPr lang="de-AT" altLang="en-US"/>
          </a:p>
        </p:txBody>
      </p:sp>
    </p:spTree>
    <p:extLst>
      <p:ext uri="{BB962C8B-B14F-4D97-AF65-F5344CB8AC3E}">
        <p14:creationId xmlns:p14="http://schemas.microsoft.com/office/powerpoint/2010/main" val="12807315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Cash Flow </a:t>
            </a:r>
            <a:r>
              <a:rPr lang="cs-CZ" sz="4000" dirty="0" err="1" smtClean="0">
                <a:latin typeface="Verdana" pitchFamily="34" charset="0"/>
                <a:ea typeface="Verdana" pitchFamily="34" charset="0"/>
                <a:cs typeface="Verdana" pitchFamily="34" charset="0"/>
              </a:rPr>
              <a:t>Statement</a:t>
            </a:r>
            <a:r>
              <a:rPr lang="en-US" dirty="0" smtClean="0"/>
              <a:t/>
            </a:r>
            <a:br>
              <a:rPr lang="en-US" dirty="0" smtClean="0"/>
            </a:br>
            <a:endParaRPr lang="en-US" dirty="0"/>
          </a:p>
        </p:txBody>
      </p:sp>
      <p:sp>
        <p:nvSpPr>
          <p:cNvPr id="3" name="Содержимое 2"/>
          <p:cNvSpPr>
            <a:spLocks noGrp="1"/>
          </p:cNvSpPr>
          <p:nvPr>
            <p:ph idx="1"/>
          </p:nvPr>
        </p:nvSpPr>
        <p:spPr/>
        <p:txBody>
          <a:bodyPr/>
          <a:lstStyle/>
          <a:p>
            <a:r>
              <a:rPr lang="en-US" sz="2000" b="1" dirty="0" smtClean="0"/>
              <a:t>Investing activities </a:t>
            </a:r>
            <a:r>
              <a:rPr lang="en-US" sz="2000" dirty="0" smtClean="0"/>
              <a:t>are the </a:t>
            </a:r>
            <a:r>
              <a:rPr lang="en-US" sz="2000" b="1" dirty="0" smtClean="0"/>
              <a:t>acquisition and disposal of long-term assets</a:t>
            </a:r>
            <a:r>
              <a:rPr lang="en-US" sz="2000" dirty="0" smtClean="0"/>
              <a:t> and other investments not included in cash equivalents. Examples of cash flows arising from investing activities are:</a:t>
            </a:r>
          </a:p>
          <a:p>
            <a:endParaRPr lang="en-US" sz="2000" dirty="0" smtClean="0"/>
          </a:p>
          <a:p>
            <a:endParaRPr lang="en-US" sz="2000" dirty="0" smtClean="0"/>
          </a:p>
          <a:p>
            <a:endParaRPr lang="en-US" sz="2000"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39</a:t>
            </a:fld>
            <a:endParaRPr lang="de-AT" altLang="en-US"/>
          </a:p>
        </p:txBody>
      </p:sp>
      <p:graphicFrame>
        <p:nvGraphicFramePr>
          <p:cNvPr id="7" name="Таблица 6"/>
          <p:cNvGraphicFramePr>
            <a:graphicFrameLocks noGrp="1"/>
          </p:cNvGraphicFramePr>
          <p:nvPr/>
        </p:nvGraphicFramePr>
        <p:xfrm>
          <a:off x="762000" y="2813304"/>
          <a:ext cx="7696200" cy="4120896"/>
        </p:xfrm>
        <a:graphic>
          <a:graphicData uri="http://schemas.openxmlformats.org/drawingml/2006/table">
            <a:tbl>
              <a:tblPr firstRow="1" bandRow="1">
                <a:tableStyleId>{C083E6E3-FA7D-4D7B-A595-EF9225AFEA82}</a:tableStyleId>
              </a:tblPr>
              <a:tblGrid>
                <a:gridCol w="3848100"/>
                <a:gridCol w="3848100"/>
              </a:tblGrid>
              <a:tr h="3962400">
                <a:tc>
                  <a:txBody>
                    <a:bodyPr/>
                    <a:lstStyle/>
                    <a:p>
                      <a:pPr marL="225425" indent="-225425" algn="l" defTabSz="1258888" rtl="0" eaLnBrk="1" fontAlgn="base" hangingPunct="1">
                        <a:spcBef>
                          <a:spcPct val="20000"/>
                        </a:spcBef>
                        <a:spcAft>
                          <a:spcPct val="0"/>
                        </a:spcAft>
                        <a:buClr>
                          <a:schemeClr val="accent1"/>
                        </a:buClr>
                        <a:buSzPct val="75000"/>
                        <a:buFont typeface="+mj-lt"/>
                        <a:buAutoNum type="alphaLcParenR"/>
                      </a:pPr>
                      <a:r>
                        <a:rPr lang="en-US" sz="1600" b="0" dirty="0" smtClean="0">
                          <a:solidFill>
                            <a:schemeClr val="tx1"/>
                          </a:solidFill>
                          <a:latin typeface="+mn-lt"/>
                          <a:ea typeface="+mn-ea"/>
                          <a:cs typeface="+mn-cs"/>
                        </a:rPr>
                        <a:t>cash payments to </a:t>
                      </a:r>
                      <a:r>
                        <a:rPr lang="en-US" sz="1600" b="1" dirty="0" smtClean="0">
                          <a:solidFill>
                            <a:schemeClr val="tx1"/>
                          </a:solidFill>
                          <a:latin typeface="+mn-lt"/>
                          <a:ea typeface="+mn-ea"/>
                          <a:cs typeface="+mn-cs"/>
                        </a:rPr>
                        <a:t>acquire property, plant and equipment, intangible assets and other long-term assets</a:t>
                      </a:r>
                      <a:r>
                        <a:rPr lang="en-US" sz="1600" b="0" dirty="0" smtClean="0">
                          <a:solidFill>
                            <a:schemeClr val="tx1"/>
                          </a:solidFill>
                          <a:latin typeface="+mn-lt"/>
                          <a:ea typeface="+mn-ea"/>
                          <a:cs typeface="+mn-cs"/>
                        </a:rPr>
                        <a:t>.</a:t>
                      </a:r>
                    </a:p>
                    <a:p>
                      <a:pPr marL="225425" indent="-225425" algn="l" defTabSz="1258888" rtl="0" eaLnBrk="1" fontAlgn="base" hangingPunct="1">
                        <a:spcBef>
                          <a:spcPct val="20000"/>
                        </a:spcBef>
                        <a:spcAft>
                          <a:spcPct val="0"/>
                        </a:spcAft>
                        <a:buClr>
                          <a:schemeClr val="accent1"/>
                        </a:buClr>
                        <a:buSzPct val="75000"/>
                        <a:buFont typeface="+mj-lt"/>
                        <a:buAutoNum type="alphaLcParenR"/>
                      </a:pPr>
                      <a:r>
                        <a:rPr lang="en-US" sz="1600" b="0" dirty="0" smtClean="0">
                          <a:solidFill>
                            <a:schemeClr val="tx1"/>
                          </a:solidFill>
                          <a:latin typeface="+mn-lt"/>
                          <a:ea typeface="+mn-ea"/>
                          <a:cs typeface="+mn-cs"/>
                        </a:rPr>
                        <a:t>cash receipts from </a:t>
                      </a:r>
                      <a:r>
                        <a:rPr lang="en-US" sz="1600" b="1" dirty="0" smtClean="0">
                          <a:solidFill>
                            <a:schemeClr val="tx1"/>
                          </a:solidFill>
                          <a:latin typeface="+mn-lt"/>
                          <a:ea typeface="+mn-ea"/>
                          <a:cs typeface="+mn-cs"/>
                        </a:rPr>
                        <a:t>sales of property, plant and equipment, intangibles and other long-term assets.</a:t>
                      </a:r>
                    </a:p>
                    <a:p>
                      <a:pPr marL="225425" indent="-225425" algn="l" defTabSz="1258888" rtl="0" eaLnBrk="1" fontAlgn="base" hangingPunct="1">
                        <a:spcBef>
                          <a:spcPct val="20000"/>
                        </a:spcBef>
                        <a:spcAft>
                          <a:spcPct val="0"/>
                        </a:spcAft>
                        <a:buClr>
                          <a:schemeClr val="accent1"/>
                        </a:buClr>
                        <a:buSzPct val="75000"/>
                        <a:buFont typeface="+mj-lt"/>
                        <a:buAutoNum type="alphaLcParenR"/>
                      </a:pPr>
                      <a:r>
                        <a:rPr lang="en-US" sz="1600" b="0" dirty="0" smtClean="0">
                          <a:solidFill>
                            <a:schemeClr val="tx1"/>
                          </a:solidFill>
                          <a:latin typeface="+mn-lt"/>
                          <a:ea typeface="+mn-ea"/>
                          <a:cs typeface="+mn-cs"/>
                        </a:rPr>
                        <a:t>cash payments </a:t>
                      </a:r>
                      <a:r>
                        <a:rPr lang="en-US" sz="1600" b="1" dirty="0" smtClean="0">
                          <a:solidFill>
                            <a:schemeClr val="tx1"/>
                          </a:solidFill>
                          <a:latin typeface="+mn-lt"/>
                          <a:ea typeface="+mn-ea"/>
                          <a:cs typeface="+mn-cs"/>
                        </a:rPr>
                        <a:t>to acquire equity or debt instruments of other entities and interests in joint ventures.</a:t>
                      </a:r>
                    </a:p>
                    <a:p>
                      <a:pPr marL="225425" indent="-225425" algn="l" defTabSz="1258888" rtl="0" eaLnBrk="1" fontAlgn="base" hangingPunct="1">
                        <a:spcBef>
                          <a:spcPct val="20000"/>
                        </a:spcBef>
                        <a:spcAft>
                          <a:spcPct val="0"/>
                        </a:spcAft>
                        <a:buClr>
                          <a:schemeClr val="accent1"/>
                        </a:buClr>
                        <a:buSzPct val="75000"/>
                        <a:buFont typeface="+mj-lt"/>
                        <a:buAutoNum type="alphaLcParenR"/>
                      </a:pPr>
                      <a:r>
                        <a:rPr lang="en-US" sz="1600" b="0" dirty="0" smtClean="0">
                          <a:solidFill>
                            <a:schemeClr val="tx1"/>
                          </a:solidFill>
                          <a:latin typeface="+mn-lt"/>
                          <a:ea typeface="+mn-ea"/>
                          <a:cs typeface="+mn-cs"/>
                        </a:rPr>
                        <a:t>cash receipts from </a:t>
                      </a:r>
                      <a:r>
                        <a:rPr lang="en-US" sz="1600" b="1" dirty="0" smtClean="0">
                          <a:solidFill>
                            <a:schemeClr val="tx1"/>
                          </a:solidFill>
                          <a:latin typeface="+mn-lt"/>
                          <a:ea typeface="+mn-ea"/>
                          <a:cs typeface="+mn-cs"/>
                        </a:rPr>
                        <a:t>sales of equity or debt instruments of other entities and interests in joint ventures.</a:t>
                      </a:r>
                    </a:p>
                    <a:p>
                      <a:pPr marL="225425" marR="0" indent="-225425" algn="l" defTabSz="1258888" rtl="0" eaLnBrk="1" fontAlgn="base" latinLnBrk="0" hangingPunct="1">
                        <a:lnSpc>
                          <a:spcPct val="100000"/>
                        </a:lnSpc>
                        <a:spcBef>
                          <a:spcPct val="20000"/>
                        </a:spcBef>
                        <a:spcAft>
                          <a:spcPct val="0"/>
                        </a:spcAft>
                        <a:buClr>
                          <a:schemeClr val="accent1"/>
                        </a:buClr>
                        <a:buSzPct val="75000"/>
                        <a:buFont typeface="+mj-lt"/>
                        <a:buAutoNum type="alphaLcParenR"/>
                        <a:tabLst/>
                        <a:defRPr/>
                      </a:pPr>
                      <a:r>
                        <a:rPr lang="en-US" sz="1600" b="0" dirty="0" smtClean="0">
                          <a:solidFill>
                            <a:schemeClr val="tx1"/>
                          </a:solidFill>
                          <a:latin typeface="+mn-lt"/>
                          <a:ea typeface="+mn-ea"/>
                          <a:cs typeface="+mn-cs"/>
                        </a:rPr>
                        <a:t>cash advances and loans made to other parties.</a:t>
                      </a:r>
                    </a:p>
                    <a:p>
                      <a:endParaRPr lang="en-US" sz="1800" b="0" dirty="0" smtClean="0">
                        <a:solidFill>
                          <a:schemeClr val="tx1"/>
                        </a:solidFill>
                      </a:endParaRPr>
                    </a:p>
                  </a:txBody>
                  <a:tcPr/>
                </a:tc>
                <a:tc>
                  <a:txBody>
                    <a:bodyPr/>
                    <a:lstStyle/>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6"/>
                      </a:pPr>
                      <a:r>
                        <a:rPr lang="en-US" sz="1600" b="0" kern="1200" dirty="0" smtClean="0">
                          <a:solidFill>
                            <a:schemeClr val="tx1"/>
                          </a:solidFill>
                          <a:latin typeface="+mn-lt"/>
                          <a:ea typeface="+mn-ea"/>
                          <a:cs typeface="+mn-cs"/>
                        </a:rPr>
                        <a:t>cash receipts from the repayment of advances and loans made to other parties.</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6"/>
                      </a:pPr>
                      <a:r>
                        <a:rPr lang="en-US" sz="1600" b="0" kern="1200" dirty="0" smtClean="0">
                          <a:solidFill>
                            <a:schemeClr val="tx1"/>
                          </a:solidFill>
                          <a:latin typeface="+mn-lt"/>
                          <a:ea typeface="+mn-ea"/>
                          <a:cs typeface="+mn-cs"/>
                        </a:rPr>
                        <a:t>cash payments for futures contracts, forward contracts, option contracts and swap contracts, except when the contracts are held for dealing or trading, or the payments are classified as financing activities.</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6"/>
                      </a:pPr>
                      <a:r>
                        <a:rPr lang="en-US" sz="1600" b="0" kern="1200" dirty="0" smtClean="0">
                          <a:solidFill>
                            <a:schemeClr val="tx1"/>
                          </a:solidFill>
                          <a:latin typeface="+mn-lt"/>
                          <a:ea typeface="+mn-ea"/>
                          <a:cs typeface="+mn-cs"/>
                        </a:rPr>
                        <a:t>cash receipts from futures contracts, forward contracts, option contracts and swap contracts, except when the contracts are held for dealing or trading, or the receipts are classified as financing activities.</a:t>
                      </a:r>
                    </a:p>
                    <a:p>
                      <a:endParaRPr lang="en-US" b="0" dirty="0">
                        <a:solidFill>
                          <a:schemeClr val="tx1"/>
                        </a:solidFill>
                      </a:endParaRPr>
                    </a:p>
                  </a:txBody>
                  <a:tcPr/>
                </a:tc>
              </a:tr>
            </a:tbl>
          </a:graphicData>
        </a:graphic>
      </p:graphicFrame>
    </p:spTree>
    <p:extLst>
      <p:ext uri="{BB962C8B-B14F-4D97-AF65-F5344CB8AC3E}">
        <p14:creationId xmlns:p14="http://schemas.microsoft.com/office/powerpoint/2010/main" val="1304130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600" dirty="0">
                <a:latin typeface="Verdana" pitchFamily="34" charset="0"/>
                <a:ea typeface="Verdana" pitchFamily="34" charset="0"/>
                <a:cs typeface="Verdana" pitchFamily="34" charset="0"/>
              </a:rPr>
              <a:t>Qualitative characteristics of </a:t>
            </a:r>
            <a:r>
              <a:rPr lang="en-US" sz="3600" dirty="0" smtClean="0">
                <a:latin typeface="Verdana" pitchFamily="34" charset="0"/>
                <a:ea typeface="Verdana" pitchFamily="34" charset="0"/>
                <a:cs typeface="Verdana" pitchFamily="34" charset="0"/>
              </a:rPr>
              <a:t>info</a:t>
            </a:r>
            <a:r>
              <a:rPr lang="cs-CZ" sz="3600" dirty="0" err="1" smtClean="0">
                <a:latin typeface="Verdana" pitchFamily="34" charset="0"/>
                <a:ea typeface="Verdana" pitchFamily="34" charset="0"/>
                <a:cs typeface="Verdana" pitchFamily="34" charset="0"/>
              </a:rPr>
              <a:t>rmation</a:t>
            </a:r>
            <a:r>
              <a:rPr lang="en-US" sz="3600" dirty="0" smtClean="0">
                <a:latin typeface="Verdana" pitchFamily="34" charset="0"/>
                <a:ea typeface="Verdana" pitchFamily="34" charset="0"/>
                <a:cs typeface="Verdana" pitchFamily="34" charset="0"/>
              </a:rPr>
              <a:t> </a:t>
            </a:r>
            <a:r>
              <a:rPr lang="en-US" sz="3600" dirty="0">
                <a:latin typeface="Verdana" pitchFamily="34" charset="0"/>
                <a:ea typeface="Verdana" pitchFamily="34" charset="0"/>
                <a:cs typeface="Verdana" pitchFamily="34" charset="0"/>
              </a:rPr>
              <a:t>in financial statements </a:t>
            </a:r>
            <a:endParaRPr lang="cs-CZ" sz="3600" dirty="0"/>
          </a:p>
        </p:txBody>
      </p:sp>
      <p:sp>
        <p:nvSpPr>
          <p:cNvPr id="3" name="Zástupný symbol pro obsah 2"/>
          <p:cNvSpPr>
            <a:spLocks noGrp="1"/>
          </p:cNvSpPr>
          <p:nvPr>
            <p:ph idx="1"/>
          </p:nvPr>
        </p:nvSpPr>
        <p:spPr/>
        <p:txBody>
          <a:bodyPr/>
          <a:lstStyle/>
          <a:p>
            <a:r>
              <a:rPr lang="en-US" sz="2800" b="1" dirty="0"/>
              <a:t>Understandability</a:t>
            </a:r>
            <a:r>
              <a:rPr lang="en-US" sz="2800" dirty="0"/>
              <a:t> – the information provided in financial statements should be presented in a way that makes it comprehensible by users who have a reasonable knowledge of business and economic activities and accounting and a willingness to study the information with reasonable diligence. </a:t>
            </a:r>
          </a:p>
          <a:p>
            <a:endParaRPr lang="cs-CZ" sz="28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extLst>
      <p:ext uri="{BB962C8B-B14F-4D97-AF65-F5344CB8AC3E}">
        <p14:creationId xmlns:p14="http://schemas.microsoft.com/office/powerpoint/2010/main" val="40921108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Cash Flow </a:t>
            </a:r>
            <a:r>
              <a:rPr lang="cs-CZ" sz="4000" dirty="0" err="1" smtClean="0">
                <a:latin typeface="Verdana" pitchFamily="34" charset="0"/>
                <a:ea typeface="Verdana" pitchFamily="34" charset="0"/>
                <a:cs typeface="Verdana" pitchFamily="34" charset="0"/>
              </a:rPr>
              <a:t>Statement</a:t>
            </a:r>
            <a:r>
              <a:rPr lang="en-US" dirty="0" smtClean="0"/>
              <a:t/>
            </a:r>
            <a:br>
              <a:rPr lang="en-US" dirty="0" smtClean="0"/>
            </a:br>
            <a:endParaRPr lang="en-US" dirty="0"/>
          </a:p>
        </p:txBody>
      </p:sp>
      <p:sp>
        <p:nvSpPr>
          <p:cNvPr id="3" name="Содержимое 2"/>
          <p:cNvSpPr>
            <a:spLocks noGrp="1"/>
          </p:cNvSpPr>
          <p:nvPr>
            <p:ph idx="1"/>
          </p:nvPr>
        </p:nvSpPr>
        <p:spPr/>
        <p:txBody>
          <a:bodyPr/>
          <a:lstStyle/>
          <a:p>
            <a:r>
              <a:rPr lang="en-US" sz="2000" b="1" dirty="0" smtClean="0"/>
              <a:t>Financing activities </a:t>
            </a:r>
            <a:r>
              <a:rPr lang="en-US" sz="2000" dirty="0" smtClean="0"/>
              <a:t>are activities that result in </a:t>
            </a:r>
            <a:r>
              <a:rPr lang="en-US" sz="2000" b="1" dirty="0" smtClean="0"/>
              <a:t>changes in the size and composition of the contributed equity and borrowings of an entity.</a:t>
            </a:r>
            <a:r>
              <a:rPr lang="en-US" sz="2000" dirty="0" smtClean="0"/>
              <a:t> Examples of cash flows arising from financing activities are:</a:t>
            </a:r>
          </a:p>
          <a:p>
            <a:pPr marL="1027113" indent="-457200" defTabSz="1258888">
              <a:buSzPct val="75000"/>
              <a:buFont typeface="+mj-lt"/>
              <a:buAutoNum type="alphaLcParenR"/>
            </a:pPr>
            <a:r>
              <a:rPr lang="en-US" sz="2000" dirty="0" smtClean="0"/>
              <a:t>cash proceeds from </a:t>
            </a:r>
            <a:r>
              <a:rPr lang="en-US" sz="2000" b="1" dirty="0" smtClean="0"/>
              <a:t>issuing shares or other equity instruments.</a:t>
            </a:r>
          </a:p>
          <a:p>
            <a:pPr marL="1027113" indent="-457200" defTabSz="1258888">
              <a:buSzPct val="75000"/>
              <a:buFont typeface="+mj-lt"/>
              <a:buAutoNum type="alphaLcParenR"/>
            </a:pPr>
            <a:r>
              <a:rPr lang="en-US" sz="2000" dirty="0" smtClean="0"/>
              <a:t>cash payments to owners </a:t>
            </a:r>
            <a:r>
              <a:rPr lang="en-US" sz="2000" b="1" dirty="0" smtClean="0"/>
              <a:t>to acquire or redeem the entity’s shares.</a:t>
            </a:r>
          </a:p>
          <a:p>
            <a:pPr marL="1027113" indent="-457200" defTabSz="1258888">
              <a:buSzPct val="75000"/>
              <a:buFont typeface="+mj-lt"/>
              <a:buAutoNum type="alphaLcParenR"/>
            </a:pPr>
            <a:r>
              <a:rPr lang="en-US" sz="2000" dirty="0" smtClean="0"/>
              <a:t>cash proceeds from </a:t>
            </a:r>
            <a:r>
              <a:rPr lang="en-US" sz="2000" b="1" dirty="0" smtClean="0"/>
              <a:t>issuing debentures, loans, notes, bonds, mortgages and other short-term or long-term borrowings</a:t>
            </a:r>
            <a:r>
              <a:rPr lang="en-US" sz="2000" dirty="0" smtClean="0"/>
              <a:t>.</a:t>
            </a:r>
          </a:p>
          <a:p>
            <a:pPr marL="1027113" indent="-457200" defTabSz="1258888">
              <a:buSzPct val="75000"/>
              <a:buFont typeface="+mj-lt"/>
              <a:buAutoNum type="alphaLcParenR"/>
            </a:pPr>
            <a:r>
              <a:rPr lang="en-US" sz="2000" dirty="0" smtClean="0"/>
              <a:t>cash </a:t>
            </a:r>
            <a:r>
              <a:rPr lang="en-US" sz="2000" b="1" dirty="0" smtClean="0"/>
              <a:t>repayments of amounts borrowed</a:t>
            </a:r>
            <a:endParaRPr lang="en-US" sz="2000" dirty="0" smtClean="0"/>
          </a:p>
          <a:p>
            <a:endParaRPr lang="en-US" sz="2000"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40</a:t>
            </a:fld>
            <a:endParaRPr lang="de-AT" altLang="en-US"/>
          </a:p>
        </p:txBody>
      </p:sp>
    </p:spTree>
    <p:extLst>
      <p:ext uri="{BB962C8B-B14F-4D97-AF65-F5344CB8AC3E}">
        <p14:creationId xmlns:p14="http://schemas.microsoft.com/office/powerpoint/2010/main" val="1319233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Cash Flow </a:t>
            </a:r>
            <a:r>
              <a:rPr lang="cs-CZ" sz="4000" dirty="0" err="1" smtClean="0">
                <a:latin typeface="Verdana" pitchFamily="34" charset="0"/>
                <a:ea typeface="Verdana" pitchFamily="34" charset="0"/>
                <a:cs typeface="Verdana" pitchFamily="34" charset="0"/>
              </a:rPr>
              <a:t>Statement</a:t>
            </a:r>
            <a:r>
              <a:rPr lang="en-US" dirty="0" smtClean="0"/>
              <a:t/>
            </a:r>
            <a:br>
              <a:rPr lang="en-US" dirty="0" smtClean="0"/>
            </a:br>
            <a:endParaRPr lang="en-US" dirty="0"/>
          </a:p>
        </p:txBody>
      </p:sp>
      <p:sp>
        <p:nvSpPr>
          <p:cNvPr id="3" name="Содержимое 2"/>
          <p:cNvSpPr>
            <a:spLocks noGrp="1"/>
          </p:cNvSpPr>
          <p:nvPr>
            <p:ph idx="1"/>
          </p:nvPr>
        </p:nvSpPr>
        <p:spPr/>
        <p:txBody>
          <a:bodyPr/>
          <a:lstStyle/>
          <a:p>
            <a:r>
              <a:rPr lang="en-US" sz="2000" dirty="0" smtClean="0"/>
              <a:t>An entity shall present </a:t>
            </a:r>
            <a:r>
              <a:rPr lang="en-US" sz="2000" b="1" dirty="0" smtClean="0"/>
              <a:t>cash flows from operating activities </a:t>
            </a:r>
            <a:r>
              <a:rPr lang="en-US" sz="2000" dirty="0" smtClean="0"/>
              <a:t>using either:</a:t>
            </a:r>
          </a:p>
          <a:p>
            <a:pPr marL="1027113" indent="-457200" defTabSz="1258888">
              <a:buSzPct val="75000"/>
              <a:buFont typeface="+mj-lt"/>
              <a:buAutoNum type="alphaLcParenR"/>
            </a:pPr>
            <a:r>
              <a:rPr lang="en-US" sz="2000" b="1" dirty="0" smtClean="0"/>
              <a:t>indirect method</a:t>
            </a:r>
            <a:r>
              <a:rPr lang="en-US" sz="2000" dirty="0" smtClean="0"/>
              <a:t>, whereby the net cash flow from operating activities is determined </a:t>
            </a:r>
            <a:r>
              <a:rPr lang="en-US" sz="2000" b="1" dirty="0" smtClean="0"/>
              <a:t>by adjusting profit or loss </a:t>
            </a:r>
            <a:r>
              <a:rPr lang="en-US" sz="2000" dirty="0" smtClean="0"/>
              <a:t>for the effects of: </a:t>
            </a:r>
          </a:p>
          <a:p>
            <a:pPr marL="1384300" indent="-514350" defTabSz="1258888">
              <a:buSzPct val="75000"/>
              <a:buFont typeface="+mj-lt"/>
              <a:buAutoNum type="romanLcPeriod"/>
            </a:pPr>
            <a:r>
              <a:rPr lang="en-US" sz="2000" dirty="0" smtClean="0"/>
              <a:t>changes during the period in </a:t>
            </a:r>
            <a:r>
              <a:rPr lang="en-US" sz="2000" b="1" dirty="0" smtClean="0"/>
              <a:t>inventories and operating receivables and payables</a:t>
            </a:r>
            <a:r>
              <a:rPr lang="en-US" sz="2000" dirty="0" smtClean="0"/>
              <a:t>;</a:t>
            </a:r>
          </a:p>
          <a:p>
            <a:pPr marL="1384300" indent="-514350" defTabSz="1258888">
              <a:buSzPct val="75000"/>
              <a:buFont typeface="+mj-lt"/>
              <a:buAutoNum type="romanLcPeriod"/>
            </a:pPr>
            <a:r>
              <a:rPr lang="en-US" sz="2000" b="1" dirty="0" smtClean="0"/>
              <a:t>non-cash items </a:t>
            </a:r>
            <a:r>
              <a:rPr lang="en-US" sz="2000" dirty="0" smtClean="0"/>
              <a:t>such as depreciation, provisions, deferred tax, accrued income (expenses) not yet received (paid) in cash, unrealized foreign currency gains and losses, undistributed profits of associates, and non-controlling interests; and</a:t>
            </a:r>
          </a:p>
          <a:p>
            <a:pPr marL="1384300" indent="-514350" defTabSz="1258888">
              <a:buSzPct val="75000"/>
              <a:buFont typeface="+mj-lt"/>
              <a:buAutoNum type="romanLcPeriod"/>
            </a:pPr>
            <a:r>
              <a:rPr lang="en-US" sz="2000" dirty="0" smtClean="0"/>
              <a:t>all other items for which the cash effects relate to investing or financing.</a:t>
            </a:r>
          </a:p>
          <a:p>
            <a:pPr marL="1384300" indent="-514350" defTabSz="1258888">
              <a:buSzPct val="75000"/>
              <a:buNone/>
            </a:pPr>
            <a:endParaRPr lang="en-US" sz="2000" dirty="0" smtClean="0"/>
          </a:p>
          <a:p>
            <a:endParaRPr lang="en-US" sz="2000"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41</a:t>
            </a:fld>
            <a:endParaRPr lang="de-AT" altLang="en-US" dirty="0"/>
          </a:p>
        </p:txBody>
      </p:sp>
    </p:spTree>
    <p:extLst>
      <p:ext uri="{BB962C8B-B14F-4D97-AF65-F5344CB8AC3E}">
        <p14:creationId xmlns:p14="http://schemas.microsoft.com/office/powerpoint/2010/main" val="26526727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Cash Flow </a:t>
            </a:r>
            <a:r>
              <a:rPr lang="cs-CZ" sz="4000" dirty="0" err="1" smtClean="0">
                <a:latin typeface="Verdana" pitchFamily="34" charset="0"/>
                <a:ea typeface="Verdana" pitchFamily="34" charset="0"/>
                <a:cs typeface="Verdana" pitchFamily="34" charset="0"/>
              </a:rPr>
              <a:t>Statement</a:t>
            </a:r>
            <a:r>
              <a:rPr lang="en-US" dirty="0" smtClean="0"/>
              <a:t/>
            </a:r>
            <a:br>
              <a:rPr lang="en-US" dirty="0" smtClean="0"/>
            </a:br>
            <a:endParaRPr lang="en-US"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r>
              <a:rPr lang="en-US" sz="2000" b="1" dirty="0" smtClean="0"/>
              <a:t>the direct method</a:t>
            </a:r>
            <a:r>
              <a:rPr lang="en-US" sz="2000" dirty="0" smtClean="0"/>
              <a:t>, whereby </a:t>
            </a:r>
            <a:r>
              <a:rPr lang="en-US" sz="2000" b="1" dirty="0" smtClean="0"/>
              <a:t>net cash flow </a:t>
            </a:r>
            <a:r>
              <a:rPr lang="en-US" sz="2000" dirty="0" smtClean="0"/>
              <a:t>from operating activities is presented by disclosing information about major classes of gross cash receipts and gross cash payments. Such information may be obtained either:</a:t>
            </a:r>
          </a:p>
          <a:p>
            <a:pPr marL="1384300" indent="-514350" defTabSz="1258888">
              <a:buSzPct val="75000"/>
              <a:buFont typeface="+mj-lt"/>
              <a:buAutoNum type="romanLcPeriod"/>
            </a:pPr>
            <a:r>
              <a:rPr lang="en-US" sz="2000" dirty="0" smtClean="0"/>
              <a:t>from the </a:t>
            </a:r>
            <a:r>
              <a:rPr lang="en-US" sz="2000" b="1" dirty="0" smtClean="0"/>
              <a:t>accounting records </a:t>
            </a:r>
            <a:r>
              <a:rPr lang="en-US" sz="2000" dirty="0" smtClean="0"/>
              <a:t>of the entity; or</a:t>
            </a:r>
          </a:p>
          <a:p>
            <a:pPr marL="1384300" indent="-514350" defTabSz="1258888">
              <a:buSzPct val="75000"/>
              <a:buFont typeface="+mj-lt"/>
              <a:buAutoNum type="romanLcPeriod"/>
            </a:pPr>
            <a:r>
              <a:rPr lang="en-US" sz="2000" b="1" dirty="0" smtClean="0"/>
              <a:t>by adjusting sales, cost of sales and other items in the statement of comprehensive income </a:t>
            </a:r>
            <a:r>
              <a:rPr lang="en-US" sz="2000" dirty="0" smtClean="0"/>
              <a:t>(or the income statement, if presented) for:</a:t>
            </a:r>
          </a:p>
          <a:p>
            <a:pPr marL="1833563" indent="-514350" defTabSz="1258888">
              <a:buFont typeface="Arial" pitchFamily="34" charset="0"/>
              <a:buChar char="•"/>
            </a:pPr>
            <a:r>
              <a:rPr lang="en-US" sz="2000" dirty="0" smtClean="0"/>
              <a:t>changes during the period in inventories and operating receivables and payables;</a:t>
            </a:r>
          </a:p>
          <a:p>
            <a:pPr marL="1833563" indent="-514350" defTabSz="1258888">
              <a:buFont typeface="Arial" pitchFamily="34" charset="0"/>
              <a:buChar char="•"/>
            </a:pPr>
            <a:r>
              <a:rPr lang="en-US" sz="2000" dirty="0" smtClean="0"/>
              <a:t>other non-cash items; and</a:t>
            </a:r>
          </a:p>
          <a:p>
            <a:pPr marL="1833563" indent="-514350" defTabSz="1258888">
              <a:buFont typeface="Arial" pitchFamily="34" charset="0"/>
              <a:buChar char="•"/>
            </a:pPr>
            <a:r>
              <a:rPr lang="en-US" sz="2000" dirty="0" smtClean="0"/>
              <a:t>other items for which the cash effects are investing or financing cash flows.</a:t>
            </a:r>
          </a:p>
          <a:p>
            <a:endParaRPr lang="en-US" sz="2000"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42</a:t>
            </a:fld>
            <a:endParaRPr lang="de-AT" altLang="en-US"/>
          </a:p>
        </p:txBody>
      </p:sp>
    </p:spTree>
    <p:extLst>
      <p:ext uri="{BB962C8B-B14F-4D97-AF65-F5344CB8AC3E}">
        <p14:creationId xmlns:p14="http://schemas.microsoft.com/office/powerpoint/2010/main" val="26628012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Cash Flow</a:t>
            </a:r>
            <a:r>
              <a:rPr lang="cs-CZ" sz="4000" dirty="0" smtClean="0">
                <a:latin typeface="Verdana" pitchFamily="34" charset="0"/>
                <a:ea typeface="Verdana" pitchFamily="34" charset="0"/>
                <a:cs typeface="Verdana" pitchFamily="34" charset="0"/>
              </a:rPr>
              <a:t> </a:t>
            </a:r>
            <a:r>
              <a:rPr lang="cs-CZ" sz="4000" dirty="0" err="1" smtClean="0">
                <a:latin typeface="Verdana" pitchFamily="34" charset="0"/>
                <a:ea typeface="Verdana" pitchFamily="34" charset="0"/>
                <a:cs typeface="Verdana" pitchFamily="34" charset="0"/>
              </a:rPr>
              <a:t>Statement</a:t>
            </a:r>
            <a:endParaRPr lang="en-US" sz="4000" dirty="0"/>
          </a:p>
        </p:txBody>
      </p:sp>
      <p:sp>
        <p:nvSpPr>
          <p:cNvPr id="3" name="Содержимое 2"/>
          <p:cNvSpPr>
            <a:spLocks noGrp="1"/>
          </p:cNvSpPr>
          <p:nvPr>
            <p:ph idx="1"/>
          </p:nvPr>
        </p:nvSpPr>
        <p:spPr/>
        <p:txBody>
          <a:bodyPr/>
          <a:lstStyle/>
          <a:p>
            <a:r>
              <a:rPr lang="en-US" sz="2400" dirty="0" smtClean="0"/>
              <a:t>An entity shall present </a:t>
            </a:r>
            <a:r>
              <a:rPr lang="en-US" sz="2400" b="1" dirty="0" smtClean="0"/>
              <a:t>separately major classes of gross cash receipts and gross cash payments </a:t>
            </a:r>
            <a:r>
              <a:rPr lang="en-US" sz="2400" dirty="0" smtClean="0"/>
              <a:t>arising </a:t>
            </a:r>
            <a:r>
              <a:rPr lang="en-US" sz="2400" b="1" dirty="0" smtClean="0"/>
              <a:t>from investing and financing activities.</a:t>
            </a:r>
          </a:p>
          <a:p>
            <a:r>
              <a:rPr lang="en-US" sz="2400" dirty="0" smtClean="0"/>
              <a:t>An entity shall record cash flows arising from transactions in a </a:t>
            </a:r>
            <a:r>
              <a:rPr lang="en-US" sz="2400" b="1" dirty="0" smtClean="0"/>
              <a:t>foreign currency </a:t>
            </a:r>
            <a:r>
              <a:rPr lang="en-US" sz="2400" dirty="0" smtClean="0"/>
              <a:t>in the </a:t>
            </a:r>
            <a:r>
              <a:rPr lang="en-US" sz="2400" b="1" dirty="0" smtClean="0"/>
              <a:t>entity’s functional currency by applying to the foreign currency amount the exchange rate </a:t>
            </a:r>
            <a:r>
              <a:rPr lang="en-US" sz="2400" dirty="0" smtClean="0"/>
              <a:t>between the functional currency and the foreign currency </a:t>
            </a:r>
            <a:r>
              <a:rPr lang="en-US" sz="2400" b="1" dirty="0" smtClean="0"/>
              <a:t>at the date of the cash flow. </a:t>
            </a:r>
            <a:endParaRPr lang="en-US" sz="2400"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43</a:t>
            </a:fld>
            <a:endParaRPr lang="de-AT" altLang="en-US"/>
          </a:p>
        </p:txBody>
      </p:sp>
    </p:spTree>
    <p:extLst>
      <p:ext uri="{BB962C8B-B14F-4D97-AF65-F5344CB8AC3E}">
        <p14:creationId xmlns:p14="http://schemas.microsoft.com/office/powerpoint/2010/main" val="3961138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Cash Flow</a:t>
            </a:r>
            <a:r>
              <a:rPr lang="cs-CZ" sz="4000" dirty="0" smtClean="0">
                <a:latin typeface="Verdana" pitchFamily="34" charset="0"/>
                <a:ea typeface="Verdana" pitchFamily="34" charset="0"/>
                <a:cs typeface="Verdana" pitchFamily="34" charset="0"/>
              </a:rPr>
              <a:t> </a:t>
            </a:r>
            <a:r>
              <a:rPr lang="cs-CZ" sz="4000" dirty="0" err="1" smtClean="0">
                <a:latin typeface="Verdana" pitchFamily="34" charset="0"/>
                <a:ea typeface="Verdana" pitchFamily="34" charset="0"/>
                <a:cs typeface="Verdana" pitchFamily="34" charset="0"/>
              </a:rPr>
              <a:t>Statement</a:t>
            </a:r>
            <a:endParaRPr lang="en-US" sz="4000" dirty="0"/>
          </a:p>
        </p:txBody>
      </p:sp>
      <p:sp>
        <p:nvSpPr>
          <p:cNvPr id="3" name="Содержимое 2"/>
          <p:cNvSpPr>
            <a:spLocks noGrp="1"/>
          </p:cNvSpPr>
          <p:nvPr>
            <p:ph idx="1"/>
          </p:nvPr>
        </p:nvSpPr>
        <p:spPr/>
        <p:txBody>
          <a:bodyPr/>
          <a:lstStyle/>
          <a:p>
            <a:r>
              <a:rPr lang="en-US" sz="2400" dirty="0" smtClean="0"/>
              <a:t>The entity shall translate </a:t>
            </a:r>
            <a:r>
              <a:rPr lang="en-US" sz="2400" b="1" dirty="0" smtClean="0"/>
              <a:t>cash flows of a foreign subsidiary at the exchange rates </a:t>
            </a:r>
            <a:r>
              <a:rPr lang="en-US" sz="2400" dirty="0" smtClean="0"/>
              <a:t>between the entity’s functional currency and the foreign currency </a:t>
            </a:r>
            <a:r>
              <a:rPr lang="en-US" sz="2400" b="1" dirty="0" smtClean="0"/>
              <a:t>at the dates of the cash flows</a:t>
            </a:r>
            <a:r>
              <a:rPr lang="en-US" sz="2400" dirty="0" smtClean="0"/>
              <a:t>.</a:t>
            </a:r>
          </a:p>
          <a:p>
            <a:r>
              <a:rPr lang="en-US" sz="2400" b="1" dirty="0" smtClean="0"/>
              <a:t>Unrealized gains and losses </a:t>
            </a:r>
            <a:r>
              <a:rPr lang="en-US" sz="2400" dirty="0" smtClean="0"/>
              <a:t>arising from changes in </a:t>
            </a:r>
            <a:r>
              <a:rPr lang="en-US" sz="2400" b="1" dirty="0" smtClean="0"/>
              <a:t>foreign currency exchange rates</a:t>
            </a:r>
            <a:r>
              <a:rPr lang="en-US" sz="2400" dirty="0" smtClean="0"/>
              <a:t> </a:t>
            </a:r>
            <a:r>
              <a:rPr lang="en-US" sz="2400" b="1" dirty="0" smtClean="0"/>
              <a:t>are not cash flows</a:t>
            </a:r>
            <a:r>
              <a:rPr lang="en-US" sz="2400" dirty="0" smtClean="0"/>
              <a:t>. </a:t>
            </a:r>
            <a:endParaRPr lang="cs-CZ" sz="2400" dirty="0" smtClean="0"/>
          </a:p>
          <a:p>
            <a:r>
              <a:rPr lang="en-US" sz="2400" dirty="0" smtClean="0"/>
              <a:t>The entity shall </a:t>
            </a:r>
            <a:r>
              <a:rPr lang="en-US" sz="2400" dirty="0" err="1" smtClean="0"/>
              <a:t>remeasure</a:t>
            </a:r>
            <a:r>
              <a:rPr lang="en-US" sz="2400" dirty="0" smtClean="0"/>
              <a:t> cash and cash equivalents held during the reporting period at period-end exchange rates. </a:t>
            </a:r>
            <a:endParaRPr lang="cs-CZ" sz="2400" dirty="0" smtClean="0"/>
          </a:p>
          <a:p>
            <a:r>
              <a:rPr lang="en-US" sz="2400" b="1" dirty="0" smtClean="0"/>
              <a:t>The entity shall present the resulting unrealized gain or loss separately from cash flows from operating, investing and financing activities</a:t>
            </a:r>
          </a:p>
          <a:p>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44</a:t>
            </a:fld>
            <a:endParaRPr lang="de-AT" altLang="en-US"/>
          </a:p>
        </p:txBody>
      </p:sp>
    </p:spTree>
    <p:extLst>
      <p:ext uri="{BB962C8B-B14F-4D97-AF65-F5344CB8AC3E}">
        <p14:creationId xmlns:p14="http://schemas.microsoft.com/office/powerpoint/2010/main" val="31868574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Cash Flow</a:t>
            </a:r>
            <a:r>
              <a:rPr lang="cs-CZ" sz="4000" dirty="0" smtClean="0">
                <a:latin typeface="Verdana" pitchFamily="34" charset="0"/>
                <a:ea typeface="Verdana" pitchFamily="34" charset="0"/>
                <a:cs typeface="Verdana" pitchFamily="34" charset="0"/>
              </a:rPr>
              <a:t> </a:t>
            </a:r>
            <a:r>
              <a:rPr lang="cs-CZ" sz="4000" dirty="0" err="1" smtClean="0">
                <a:latin typeface="Verdana" pitchFamily="34" charset="0"/>
                <a:ea typeface="Verdana" pitchFamily="34" charset="0"/>
                <a:cs typeface="Verdana" pitchFamily="34" charset="0"/>
              </a:rPr>
              <a:t>Statement</a:t>
            </a:r>
            <a:endParaRPr lang="en-US" sz="4000" dirty="0"/>
          </a:p>
        </p:txBody>
      </p:sp>
      <p:sp>
        <p:nvSpPr>
          <p:cNvPr id="3" name="Содержимое 2"/>
          <p:cNvSpPr>
            <a:spLocks noGrp="1"/>
          </p:cNvSpPr>
          <p:nvPr>
            <p:ph idx="1"/>
          </p:nvPr>
        </p:nvSpPr>
        <p:spPr/>
        <p:txBody>
          <a:bodyPr/>
          <a:lstStyle/>
          <a:p>
            <a:r>
              <a:rPr lang="en-US" sz="2400" dirty="0" smtClean="0"/>
              <a:t>An entity shall </a:t>
            </a:r>
            <a:r>
              <a:rPr lang="en-US" sz="2400" b="1" dirty="0" smtClean="0"/>
              <a:t>present separately cash flows from interest and dividends received and paid</a:t>
            </a:r>
            <a:r>
              <a:rPr lang="en-US" sz="2400" dirty="0" smtClean="0"/>
              <a:t>, and classify them as cash flows from </a:t>
            </a:r>
            <a:r>
              <a:rPr lang="en-US" sz="2400" b="1" dirty="0" smtClean="0"/>
              <a:t>operating, investing or financing activities</a:t>
            </a:r>
            <a:r>
              <a:rPr lang="en-US" sz="2400" dirty="0" smtClean="0"/>
              <a:t>.</a:t>
            </a:r>
          </a:p>
          <a:p>
            <a:r>
              <a:rPr lang="en-US" sz="2400" dirty="0" smtClean="0"/>
              <a:t>An entity shall </a:t>
            </a:r>
            <a:r>
              <a:rPr lang="en-US" sz="2400" b="1" dirty="0" smtClean="0"/>
              <a:t>present separately cash flows arising from income tax </a:t>
            </a:r>
            <a:r>
              <a:rPr lang="en-US" sz="2400" dirty="0" smtClean="0"/>
              <a:t>and shall classify them as cash flows from </a:t>
            </a:r>
            <a:r>
              <a:rPr lang="en-US" sz="2400" b="1" dirty="0" smtClean="0"/>
              <a:t>operating activities</a:t>
            </a:r>
            <a:r>
              <a:rPr lang="en-US" sz="2400" dirty="0" smtClean="0"/>
              <a:t> unless they can be specifically identified with financing and investing activities. </a:t>
            </a:r>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45</a:t>
            </a:fld>
            <a:endParaRPr lang="de-AT" altLang="en-US"/>
          </a:p>
        </p:txBody>
      </p:sp>
    </p:spTree>
    <p:extLst>
      <p:ext uri="{BB962C8B-B14F-4D97-AF65-F5344CB8AC3E}">
        <p14:creationId xmlns:p14="http://schemas.microsoft.com/office/powerpoint/2010/main" val="7148728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Cash Flow</a:t>
            </a:r>
            <a:r>
              <a:rPr lang="cs-CZ" sz="4000" dirty="0" smtClean="0">
                <a:latin typeface="Verdana" pitchFamily="34" charset="0"/>
                <a:ea typeface="Verdana" pitchFamily="34" charset="0"/>
                <a:cs typeface="Verdana" pitchFamily="34" charset="0"/>
              </a:rPr>
              <a:t> </a:t>
            </a:r>
            <a:r>
              <a:rPr lang="cs-CZ" sz="4000" dirty="0" err="1" smtClean="0">
                <a:latin typeface="Verdana" pitchFamily="34" charset="0"/>
                <a:ea typeface="Verdana" pitchFamily="34" charset="0"/>
                <a:cs typeface="Verdana" pitchFamily="34" charset="0"/>
              </a:rPr>
              <a:t>Statement</a:t>
            </a:r>
            <a:endParaRPr lang="en-US" sz="4000" dirty="0"/>
          </a:p>
        </p:txBody>
      </p:sp>
      <p:sp>
        <p:nvSpPr>
          <p:cNvPr id="3" name="Содержимое 2"/>
          <p:cNvSpPr>
            <a:spLocks noGrp="1"/>
          </p:cNvSpPr>
          <p:nvPr>
            <p:ph idx="1"/>
          </p:nvPr>
        </p:nvSpPr>
        <p:spPr/>
        <p:txBody>
          <a:bodyPr/>
          <a:lstStyle/>
          <a:p>
            <a:r>
              <a:rPr lang="en-US" sz="2400" dirty="0" smtClean="0"/>
              <a:t>Many investing and financing activities do not have a direct impact on current cash flows even though they affect the capital and asset structure of an entity. </a:t>
            </a:r>
            <a:endParaRPr lang="cs-CZ" sz="2400" dirty="0" smtClean="0"/>
          </a:p>
          <a:p>
            <a:r>
              <a:rPr lang="en-US" sz="2400" b="1" dirty="0" smtClean="0"/>
              <a:t>An entity shall exclude from the statement of cash flows investing and financing transactions that do not require the use of cash or cash equivalents. </a:t>
            </a:r>
            <a:endParaRPr lang="en-US" sz="2400" b="1"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46</a:t>
            </a:fld>
            <a:endParaRPr lang="de-AT" altLang="en-US"/>
          </a:p>
        </p:txBody>
      </p:sp>
    </p:spTree>
    <p:extLst>
      <p:ext uri="{BB962C8B-B14F-4D97-AF65-F5344CB8AC3E}">
        <p14:creationId xmlns:p14="http://schemas.microsoft.com/office/powerpoint/2010/main" val="31867004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smtClean="0">
                <a:latin typeface="Verdana" panose="020B0604030504040204" pitchFamily="34" charset="0"/>
                <a:ea typeface="Verdana" panose="020B0604030504040204" pitchFamily="34" charset="0"/>
                <a:cs typeface="Verdana" panose="020B0604030504040204" pitchFamily="34" charset="0"/>
              </a:rPr>
              <a:t>Cash </a:t>
            </a:r>
            <a:r>
              <a:rPr lang="cs-CZ" sz="4000" dirty="0" err="1">
                <a:latin typeface="Verdana" panose="020B0604030504040204" pitchFamily="34" charset="0"/>
                <a:ea typeface="Verdana" panose="020B0604030504040204" pitchFamily="34" charset="0"/>
                <a:cs typeface="Verdana" panose="020B0604030504040204" pitchFamily="34" charset="0"/>
              </a:rPr>
              <a:t>F</a:t>
            </a:r>
            <a:r>
              <a:rPr lang="cs-CZ" sz="4000" dirty="0" err="1" smtClean="0">
                <a:latin typeface="Verdana" panose="020B0604030504040204" pitchFamily="34" charset="0"/>
                <a:ea typeface="Verdana" panose="020B0604030504040204" pitchFamily="34" charset="0"/>
                <a:cs typeface="Verdana" panose="020B0604030504040204" pitchFamily="34" charset="0"/>
              </a:rPr>
              <a:t>low</a:t>
            </a:r>
            <a:r>
              <a:rPr lang="cs-CZ" sz="4000" dirty="0" smtClean="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S</a:t>
            </a:r>
            <a:r>
              <a:rPr lang="cs-CZ" sz="4000" dirty="0" err="1" smtClean="0">
                <a:latin typeface="Verdana" panose="020B0604030504040204" pitchFamily="34" charset="0"/>
                <a:ea typeface="Verdana" panose="020B0604030504040204" pitchFamily="34" charset="0"/>
                <a:cs typeface="Verdana" panose="020B0604030504040204" pitchFamily="34" charset="0"/>
              </a:rPr>
              <a:t>tatement</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dirty="0" smtClean="0"/>
              <a:t>The </a:t>
            </a:r>
            <a:r>
              <a:rPr lang="en-US" dirty="0"/>
              <a:t>most simple form of cash-flow statement is following</a:t>
            </a:r>
            <a:r>
              <a:rPr lang="en-US" dirty="0" smtClean="0"/>
              <a:t>:</a:t>
            </a:r>
            <a:endParaRPr lang="cs-CZ" dirty="0" smtClean="0"/>
          </a:p>
          <a:p>
            <a:endParaRPr lang="cs-CZ" b="1"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47</a:t>
            </a:fld>
            <a:endParaRPr lang="de-AT" altLang="en-US"/>
          </a:p>
        </p:txBody>
      </p:sp>
      <p:graphicFrame>
        <p:nvGraphicFramePr>
          <p:cNvPr id="4" name="Tabulka 3"/>
          <p:cNvGraphicFramePr>
            <a:graphicFrameLocks noGrp="1"/>
          </p:cNvGraphicFramePr>
          <p:nvPr>
            <p:extLst>
              <p:ext uri="{D42A27DB-BD31-4B8C-83A1-F6EECF244321}">
                <p14:modId xmlns:p14="http://schemas.microsoft.com/office/powerpoint/2010/main" val="1735398412"/>
              </p:ext>
            </p:extLst>
          </p:nvPr>
        </p:nvGraphicFramePr>
        <p:xfrm>
          <a:off x="457200" y="2819400"/>
          <a:ext cx="8168640" cy="2074860"/>
        </p:xfrm>
        <a:graphic>
          <a:graphicData uri="http://schemas.openxmlformats.org/drawingml/2006/table">
            <a:tbl>
              <a:tblPr/>
              <a:tblGrid>
                <a:gridCol w="6549186"/>
                <a:gridCol w="1619454"/>
              </a:tblGrid>
              <a:tr h="414972">
                <a:tc gridSpan="2">
                  <a:txBody>
                    <a:bodyPr/>
                    <a:lstStyle/>
                    <a:p>
                      <a:pPr algn="ctr">
                        <a:spcBef>
                          <a:spcPts val="100"/>
                        </a:spcBef>
                        <a:spcAft>
                          <a:spcPts val="100"/>
                        </a:spcAft>
                      </a:pPr>
                      <a:r>
                        <a:rPr lang="en-US" sz="2000" b="1" dirty="0">
                          <a:effectLst/>
                          <a:latin typeface="Times New Roman"/>
                          <a:ea typeface="Times New Roman"/>
                        </a:rPr>
                        <a:t>Cash-flow statement (in thousand </a:t>
                      </a:r>
                      <a:r>
                        <a:rPr lang="cs-CZ" sz="2000" b="1" dirty="0" err="1" smtClean="0">
                          <a:effectLst/>
                          <a:latin typeface="Times New Roman"/>
                          <a:ea typeface="Times New Roman"/>
                        </a:rPr>
                        <a:t>of</a:t>
                      </a:r>
                      <a:r>
                        <a:rPr lang="cs-CZ" sz="2000" b="1" dirty="0" smtClean="0">
                          <a:effectLst/>
                          <a:latin typeface="Times New Roman"/>
                          <a:ea typeface="Times New Roman"/>
                        </a:rPr>
                        <a:t> </a:t>
                      </a:r>
                      <a:r>
                        <a:rPr lang="cs-CZ" sz="2000" b="1" dirty="0" err="1" smtClean="0">
                          <a:effectLst/>
                          <a:latin typeface="Times New Roman"/>
                          <a:ea typeface="Times New Roman"/>
                        </a:rPr>
                        <a:t>currency</a:t>
                      </a:r>
                      <a:r>
                        <a:rPr lang="en-US" sz="2000" b="1" dirty="0" smtClean="0">
                          <a:effectLst/>
                          <a:latin typeface="Times New Roman"/>
                          <a:ea typeface="Times New Roman"/>
                        </a:rPr>
                        <a:t>)</a:t>
                      </a:r>
                      <a:endParaRPr lang="cs-CZ" sz="2000"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tr>
              <a:tr h="414972">
                <a:tc>
                  <a:txBody>
                    <a:bodyPr/>
                    <a:lstStyle/>
                    <a:p>
                      <a:pPr>
                        <a:spcAft>
                          <a:spcPts val="0"/>
                        </a:spcAft>
                      </a:pPr>
                      <a:r>
                        <a:rPr lang="en-US" sz="2000">
                          <a:effectLst/>
                          <a:latin typeface="Times New Roman"/>
                          <a:ea typeface="Times New Roman"/>
                        </a:rPr>
                        <a:t>Opening balance of cash</a:t>
                      </a:r>
                      <a:endParaRPr lang="cs-CZ" sz="200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0"/>
                        </a:spcAft>
                      </a:pPr>
                      <a:r>
                        <a:rPr lang="en-US" sz="1100">
                          <a:effectLst/>
                          <a:latin typeface="Times New Roman"/>
                          <a:ea typeface="Times New Roman"/>
                        </a:rPr>
                        <a:t> </a:t>
                      </a:r>
                      <a:endParaRPr lang="cs-CZ" sz="120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414972">
                <a:tc>
                  <a:txBody>
                    <a:bodyPr/>
                    <a:lstStyle/>
                    <a:p>
                      <a:pPr>
                        <a:spcAft>
                          <a:spcPts val="0"/>
                        </a:spcAft>
                      </a:pPr>
                      <a:r>
                        <a:rPr lang="en-US" sz="2000">
                          <a:effectLst/>
                          <a:latin typeface="Times New Roman"/>
                          <a:ea typeface="Times New Roman"/>
                        </a:rPr>
                        <a:t>Increase of cash (incomes)</a:t>
                      </a:r>
                      <a:endParaRPr lang="cs-CZ" sz="200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r>
                        <a:rPr lang="en-US" sz="1100">
                          <a:effectLst/>
                          <a:latin typeface="Times New Roman"/>
                          <a:ea typeface="Times New Roman"/>
                        </a:rPr>
                        <a:t> </a:t>
                      </a:r>
                      <a:endParaRPr lang="cs-CZ" sz="120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14972">
                <a:tc>
                  <a:txBody>
                    <a:bodyPr/>
                    <a:lstStyle/>
                    <a:p>
                      <a:pPr>
                        <a:spcAft>
                          <a:spcPts val="0"/>
                        </a:spcAft>
                      </a:pPr>
                      <a:r>
                        <a:rPr lang="en-US" sz="2000" dirty="0">
                          <a:effectLst/>
                          <a:latin typeface="Times New Roman"/>
                          <a:ea typeface="Times New Roman"/>
                        </a:rPr>
                        <a:t>Decrease of cash (</a:t>
                      </a:r>
                      <a:r>
                        <a:rPr lang="en-US" sz="2000" dirty="0" err="1" smtClean="0">
                          <a:effectLst/>
                          <a:latin typeface="Times New Roman"/>
                          <a:ea typeface="Times New Roman"/>
                        </a:rPr>
                        <a:t>expen</a:t>
                      </a:r>
                      <a:r>
                        <a:rPr lang="cs-CZ" sz="2000" dirty="0" err="1" smtClean="0">
                          <a:effectLst/>
                          <a:latin typeface="Times New Roman"/>
                          <a:ea typeface="Times New Roman"/>
                        </a:rPr>
                        <a:t>diture</a:t>
                      </a:r>
                      <a:r>
                        <a:rPr lang="en-US" sz="2000" dirty="0" smtClean="0">
                          <a:effectLst/>
                          <a:latin typeface="Times New Roman"/>
                          <a:ea typeface="Times New Roman"/>
                        </a:rPr>
                        <a:t>s</a:t>
                      </a:r>
                      <a:r>
                        <a:rPr lang="en-US" sz="2000" dirty="0">
                          <a:effectLst/>
                          <a:latin typeface="Times New Roman"/>
                          <a:ea typeface="Times New Roman"/>
                        </a:rPr>
                        <a:t>)</a:t>
                      </a:r>
                      <a:endParaRPr lang="cs-CZ" sz="2000"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a:effectLst/>
                          <a:latin typeface="Times New Roman"/>
                          <a:ea typeface="Times New Roman"/>
                        </a:rPr>
                        <a:t> </a:t>
                      </a:r>
                      <a:endParaRPr lang="cs-CZ" sz="120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414972">
                <a:tc>
                  <a:txBody>
                    <a:bodyPr/>
                    <a:lstStyle/>
                    <a:p>
                      <a:pPr algn="l">
                        <a:spcAft>
                          <a:spcPts val="0"/>
                        </a:spcAft>
                      </a:pPr>
                      <a:r>
                        <a:rPr lang="en-US" sz="2000" b="0" kern="0" dirty="0">
                          <a:effectLst/>
                          <a:latin typeface="Times New Roman"/>
                        </a:rPr>
                        <a:t>Final balance of cash</a:t>
                      </a:r>
                      <a:endParaRPr lang="cs-CZ" sz="2000" b="1" kern="0" dirty="0">
                        <a:effectLst/>
                        <a:latin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spcAft>
                          <a:spcPts val="0"/>
                        </a:spcAft>
                      </a:pPr>
                      <a:r>
                        <a:rPr lang="en-US" sz="1100" dirty="0">
                          <a:effectLst/>
                          <a:latin typeface="Times New Roman"/>
                          <a:ea typeface="Times New Roman"/>
                        </a:rPr>
                        <a:t> </a:t>
                      </a:r>
                      <a:endParaRPr lang="cs-CZ" sz="1200"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r>
            </a:tbl>
          </a:graphicData>
        </a:graphic>
      </p:graphicFrame>
    </p:spTree>
    <p:extLst>
      <p:ext uri="{BB962C8B-B14F-4D97-AF65-F5344CB8AC3E}">
        <p14:creationId xmlns:p14="http://schemas.microsoft.com/office/powerpoint/2010/main" val="1083693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smtClean="0">
                <a:latin typeface="Verdana" panose="020B0604030504040204" pitchFamily="34" charset="0"/>
                <a:ea typeface="Verdana" panose="020B0604030504040204" pitchFamily="34" charset="0"/>
                <a:cs typeface="Verdana" panose="020B0604030504040204" pitchFamily="34" charset="0"/>
              </a:rPr>
              <a:t>Cash </a:t>
            </a:r>
            <a:r>
              <a:rPr lang="cs-CZ" sz="4000" dirty="0" err="1" smtClean="0">
                <a:latin typeface="Verdana" panose="020B0604030504040204" pitchFamily="34" charset="0"/>
                <a:ea typeface="Verdana" panose="020B0604030504040204" pitchFamily="34" charset="0"/>
                <a:cs typeface="Verdana" panose="020B0604030504040204" pitchFamily="34" charset="0"/>
              </a:rPr>
              <a:t>Flow</a:t>
            </a:r>
            <a:r>
              <a:rPr lang="cs-CZ" sz="4000" dirty="0" smtClean="0">
                <a:latin typeface="Verdana" panose="020B0604030504040204" pitchFamily="34" charset="0"/>
                <a:ea typeface="Verdana" panose="020B0604030504040204" pitchFamily="34" charset="0"/>
                <a:cs typeface="Verdana" panose="020B0604030504040204" pitchFamily="34" charset="0"/>
              </a:rPr>
              <a:t> </a:t>
            </a:r>
            <a:r>
              <a:rPr lang="cs-CZ" sz="4000" dirty="0" err="1">
                <a:latin typeface="Verdana" panose="020B0604030504040204" pitchFamily="34" charset="0"/>
                <a:ea typeface="Verdana" panose="020B0604030504040204" pitchFamily="34" charset="0"/>
                <a:cs typeface="Verdana" panose="020B0604030504040204" pitchFamily="34" charset="0"/>
              </a:rPr>
              <a:t>S</a:t>
            </a:r>
            <a:r>
              <a:rPr lang="cs-CZ" sz="4000" dirty="0" err="1" smtClean="0">
                <a:latin typeface="Verdana" panose="020B0604030504040204" pitchFamily="34" charset="0"/>
                <a:ea typeface="Verdana" panose="020B0604030504040204" pitchFamily="34" charset="0"/>
                <a:cs typeface="Verdana" panose="020B0604030504040204" pitchFamily="34" charset="0"/>
              </a:rPr>
              <a:t>tatement</a:t>
            </a:r>
            <a:endParaRPr lang="cs-CZ" sz="4000" dirty="0">
              <a:latin typeface="Verdana" panose="020B0604030504040204" pitchFamily="34" charset="0"/>
              <a:ea typeface="Verdana" panose="020B0604030504040204" pitchFamily="34" charset="0"/>
              <a:cs typeface="Verdana" panose="020B0604030504040204" pitchFamily="34" charset="0"/>
            </a:endParaRPr>
          </a:p>
        </p:txBody>
      </p:sp>
      <p:sp>
        <p:nvSpPr>
          <p:cNvPr id="3" name="Zástupný symbol pro obsah 2"/>
          <p:cNvSpPr>
            <a:spLocks noGrp="1"/>
          </p:cNvSpPr>
          <p:nvPr>
            <p:ph idx="1"/>
          </p:nvPr>
        </p:nvSpPr>
        <p:spPr/>
        <p:txBody>
          <a:bodyPr/>
          <a:lstStyle/>
          <a:p>
            <a:r>
              <a:rPr lang="en-US" dirty="0"/>
              <a:t>The  statement  of  cash  flows  is  used  for  evaluation  of  company’s  financial  stability, </a:t>
            </a:r>
            <a:r>
              <a:rPr lang="cs-CZ" dirty="0"/>
              <a:t> </a:t>
            </a:r>
            <a:r>
              <a:rPr lang="en-US" dirty="0"/>
              <a:t>short-term planning of cash receipts and cash payments, long-term compiling of a financial plan and evaluation of cost-effectiveness of investment </a:t>
            </a:r>
            <a:r>
              <a:rPr lang="en-US" dirty="0" smtClean="0"/>
              <a:t>variants</a:t>
            </a:r>
            <a:r>
              <a:rPr lang="cs-CZ" dirty="0" smtClean="0"/>
              <a:t>.</a:t>
            </a:r>
            <a:endParaRPr lang="en-GB" dirty="0"/>
          </a:p>
          <a:p>
            <a:endParaRPr lang="cs-CZ" dirty="0"/>
          </a:p>
        </p:txBody>
      </p:sp>
      <p:sp>
        <p:nvSpPr>
          <p:cNvPr id="6" name="Zástupný symbol pro číslo snímku 5"/>
          <p:cNvSpPr>
            <a:spLocks noGrp="1"/>
          </p:cNvSpPr>
          <p:nvPr>
            <p:ph type="sldNum" sz="quarter" idx="12"/>
          </p:nvPr>
        </p:nvSpPr>
        <p:spPr/>
        <p:txBody>
          <a:bodyPr/>
          <a:lstStyle/>
          <a:p>
            <a:pPr>
              <a:defRPr/>
            </a:pPr>
            <a:fld id="{C26843DE-EC20-4D91-8EA8-F1F1109898BB}" type="slidenum">
              <a:rPr lang="de-AT" altLang="en-US" smtClean="0"/>
              <a:pPr>
                <a:defRPr/>
              </a:pPr>
              <a:t>48</a:t>
            </a:fld>
            <a:endParaRPr lang="de-AT" altLang="en-US"/>
          </a:p>
        </p:txBody>
      </p:sp>
    </p:spTree>
    <p:extLst>
      <p:ext uri="{BB962C8B-B14F-4D97-AF65-F5344CB8AC3E}">
        <p14:creationId xmlns:p14="http://schemas.microsoft.com/office/powerpoint/2010/main" val="27729149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cs-CZ" sz="4000" dirty="0" err="1" smtClean="0">
                <a:latin typeface="Verdana" pitchFamily="34" charset="0"/>
                <a:ea typeface="Verdana" pitchFamily="34" charset="0"/>
                <a:cs typeface="Verdana" pitchFamily="34" charset="0"/>
              </a:rPr>
              <a:t>Equity</a:t>
            </a:r>
            <a:r>
              <a:rPr lang="cs-CZ" sz="4000" dirty="0" smtClean="0">
                <a:latin typeface="Verdana" pitchFamily="34" charset="0"/>
                <a:ea typeface="Verdana" pitchFamily="34" charset="0"/>
                <a:cs typeface="Verdana" pitchFamily="34" charset="0"/>
              </a:rPr>
              <a:t> </a:t>
            </a:r>
            <a:r>
              <a:rPr lang="cs-CZ" sz="4000" dirty="0" err="1" smtClean="0">
                <a:latin typeface="Verdana" pitchFamily="34" charset="0"/>
                <a:ea typeface="Verdana" pitchFamily="34" charset="0"/>
                <a:cs typeface="Verdana" pitchFamily="34" charset="0"/>
              </a:rPr>
              <a:t>changes</a:t>
            </a:r>
            <a:r>
              <a:rPr lang="cs-CZ" sz="4000" dirty="0" smtClean="0">
                <a:latin typeface="Verdana" pitchFamily="34" charset="0"/>
                <a:ea typeface="Verdana" pitchFamily="34" charset="0"/>
                <a:cs typeface="Verdana" pitchFamily="34" charset="0"/>
              </a:rPr>
              <a:t> </a:t>
            </a:r>
            <a:r>
              <a:rPr lang="cs-CZ" sz="4000" dirty="0" err="1" smtClean="0">
                <a:latin typeface="Verdana" pitchFamily="34" charset="0"/>
                <a:ea typeface="Verdana" pitchFamily="34" charset="0"/>
                <a:cs typeface="Verdana" pitchFamily="34" charset="0"/>
              </a:rPr>
              <a:t>statement</a:t>
            </a:r>
            <a:r>
              <a:rPr lang="en-US" sz="4000" dirty="0" smtClean="0">
                <a:latin typeface="Verdana" pitchFamily="34" charset="0"/>
                <a:ea typeface="Verdana" pitchFamily="34" charset="0"/>
                <a:cs typeface="Verdana" pitchFamily="34" charset="0"/>
              </a:rPr>
              <a:t/>
            </a:r>
            <a:br>
              <a:rPr lang="en-US" sz="4000" dirty="0" smtClean="0">
                <a:latin typeface="Verdana" pitchFamily="34" charset="0"/>
                <a:ea typeface="Verdana" pitchFamily="34" charset="0"/>
                <a:cs typeface="Verdana" pitchFamily="34" charset="0"/>
              </a:rPr>
            </a:b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cs-CZ" sz="2800" b="1" dirty="0" err="1" smtClean="0"/>
              <a:t>Equity</a:t>
            </a:r>
            <a:r>
              <a:rPr lang="cs-CZ" sz="2800" b="1" dirty="0" smtClean="0"/>
              <a:t> </a:t>
            </a:r>
            <a:r>
              <a:rPr lang="cs-CZ" sz="2800" b="1" dirty="0" err="1" smtClean="0"/>
              <a:t>changes</a:t>
            </a:r>
            <a:r>
              <a:rPr lang="cs-CZ" sz="2800" b="1" dirty="0" smtClean="0"/>
              <a:t> </a:t>
            </a:r>
            <a:r>
              <a:rPr lang="cs-CZ" sz="2800" b="1" dirty="0" err="1" smtClean="0"/>
              <a:t>statement</a:t>
            </a:r>
            <a:r>
              <a:rPr lang="cs-CZ" sz="2800" b="1" dirty="0" smtClean="0"/>
              <a:t> </a:t>
            </a:r>
            <a:r>
              <a:rPr lang="en-US" sz="2800" dirty="0" smtClean="0"/>
              <a:t>presents an entity’s profit or loss for a reporting period, items of income and </a:t>
            </a:r>
            <a:r>
              <a:rPr lang="en-US" sz="2800" dirty="0" err="1" smtClean="0"/>
              <a:t>expen</a:t>
            </a:r>
            <a:r>
              <a:rPr lang="cs-CZ" sz="2800" dirty="0" err="1" smtClean="0"/>
              <a:t>ditures</a:t>
            </a:r>
            <a:r>
              <a:rPr lang="en-US" sz="2800" dirty="0" smtClean="0"/>
              <a:t> </a:t>
            </a:r>
            <a:r>
              <a:rPr lang="en-US" sz="2800" dirty="0" smtClean="0"/>
              <a:t>recognized in other comprehensive income for the period, the effects of changes in accounting policies and corrections of errors recognized in the period, and the amounts of investments by, and dividends and other distributions to, equity investors during the period.</a:t>
            </a:r>
          </a:p>
          <a:p>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49</a:t>
            </a:fld>
            <a:endParaRPr lang="de-AT" altLang="en-US"/>
          </a:p>
        </p:txBody>
      </p:sp>
    </p:spTree>
    <p:extLst>
      <p:ext uri="{BB962C8B-B14F-4D97-AF65-F5344CB8AC3E}">
        <p14:creationId xmlns:p14="http://schemas.microsoft.com/office/powerpoint/2010/main" val="2630947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600" dirty="0">
                <a:latin typeface="Verdana" pitchFamily="34" charset="0"/>
                <a:ea typeface="Verdana" pitchFamily="34" charset="0"/>
                <a:cs typeface="Verdana" pitchFamily="34" charset="0"/>
              </a:rPr>
              <a:t>Qualitative characteristics of </a:t>
            </a:r>
            <a:r>
              <a:rPr lang="en-US" sz="3600" dirty="0" smtClean="0">
                <a:latin typeface="Verdana" pitchFamily="34" charset="0"/>
                <a:ea typeface="Verdana" pitchFamily="34" charset="0"/>
                <a:cs typeface="Verdana" pitchFamily="34" charset="0"/>
              </a:rPr>
              <a:t>info</a:t>
            </a:r>
            <a:r>
              <a:rPr lang="cs-CZ" sz="3600" dirty="0" err="1" smtClean="0">
                <a:latin typeface="Verdana" pitchFamily="34" charset="0"/>
                <a:ea typeface="Verdana" pitchFamily="34" charset="0"/>
                <a:cs typeface="Verdana" pitchFamily="34" charset="0"/>
              </a:rPr>
              <a:t>rmation</a:t>
            </a:r>
            <a:r>
              <a:rPr lang="en-US" sz="3600" dirty="0" smtClean="0">
                <a:latin typeface="Verdana" pitchFamily="34" charset="0"/>
                <a:ea typeface="Verdana" pitchFamily="34" charset="0"/>
                <a:cs typeface="Verdana" pitchFamily="34" charset="0"/>
              </a:rPr>
              <a:t> </a:t>
            </a:r>
            <a:r>
              <a:rPr lang="en-US" sz="3600" dirty="0">
                <a:latin typeface="Verdana" pitchFamily="34" charset="0"/>
                <a:ea typeface="Verdana" pitchFamily="34" charset="0"/>
                <a:cs typeface="Verdana" pitchFamily="34" charset="0"/>
              </a:rPr>
              <a:t>in financial statements </a:t>
            </a:r>
            <a:endParaRPr lang="cs-CZ" sz="3600" dirty="0"/>
          </a:p>
        </p:txBody>
      </p:sp>
      <p:sp>
        <p:nvSpPr>
          <p:cNvPr id="3" name="Zástupný symbol pro obsah 2"/>
          <p:cNvSpPr>
            <a:spLocks noGrp="1"/>
          </p:cNvSpPr>
          <p:nvPr>
            <p:ph idx="1"/>
          </p:nvPr>
        </p:nvSpPr>
        <p:spPr/>
        <p:txBody>
          <a:bodyPr/>
          <a:lstStyle/>
          <a:p>
            <a:r>
              <a:rPr lang="en-US" sz="2800" b="1" dirty="0" smtClean="0"/>
              <a:t>Relevance</a:t>
            </a:r>
            <a:r>
              <a:rPr lang="en-US" sz="2800" dirty="0" smtClean="0"/>
              <a:t> </a:t>
            </a:r>
            <a:r>
              <a:rPr lang="en-US" sz="2800" dirty="0"/>
              <a:t>– the information provided in financial statements must be relevant to the decision-making needs of users. Information has the quality of relevance when it is capable of influencing the economic decisions of users by helping them evaluate past, present or future events or confirming, or correcting, their past evaluations.</a:t>
            </a:r>
          </a:p>
          <a:p>
            <a:endParaRPr lang="cs-CZ" sz="28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extLst>
      <p:ext uri="{BB962C8B-B14F-4D97-AF65-F5344CB8AC3E}">
        <p14:creationId xmlns:p14="http://schemas.microsoft.com/office/powerpoint/2010/main" val="9892887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cs-CZ" sz="4000" dirty="0" err="1" smtClean="0">
                <a:latin typeface="Verdana" pitchFamily="34" charset="0"/>
                <a:ea typeface="Verdana" pitchFamily="34" charset="0"/>
                <a:cs typeface="Verdana" pitchFamily="34" charset="0"/>
              </a:rPr>
              <a:t>Equity</a:t>
            </a:r>
            <a:r>
              <a:rPr lang="cs-CZ" sz="4000" dirty="0" smtClean="0">
                <a:latin typeface="Verdana" pitchFamily="34" charset="0"/>
                <a:ea typeface="Verdana" pitchFamily="34" charset="0"/>
                <a:cs typeface="Verdana" pitchFamily="34" charset="0"/>
              </a:rPr>
              <a:t> </a:t>
            </a:r>
            <a:r>
              <a:rPr lang="cs-CZ" sz="4000" dirty="0" err="1" smtClean="0">
                <a:latin typeface="Verdana" pitchFamily="34" charset="0"/>
                <a:ea typeface="Verdana" pitchFamily="34" charset="0"/>
                <a:cs typeface="Verdana" pitchFamily="34" charset="0"/>
              </a:rPr>
              <a:t>changes</a:t>
            </a:r>
            <a:r>
              <a:rPr lang="cs-CZ" sz="4000" dirty="0" smtClean="0">
                <a:latin typeface="Verdana" pitchFamily="34" charset="0"/>
                <a:ea typeface="Verdana" pitchFamily="34" charset="0"/>
                <a:cs typeface="Verdana" pitchFamily="34" charset="0"/>
              </a:rPr>
              <a:t> </a:t>
            </a:r>
            <a:r>
              <a:rPr lang="cs-CZ" sz="4000" dirty="0" err="1" smtClean="0">
                <a:latin typeface="Verdana" pitchFamily="34" charset="0"/>
                <a:ea typeface="Verdana" pitchFamily="34" charset="0"/>
                <a:cs typeface="Verdana" pitchFamily="34" charset="0"/>
              </a:rPr>
              <a:t>statement</a:t>
            </a:r>
            <a:r>
              <a:rPr lang="en-US" sz="4000" dirty="0" smtClean="0">
                <a:latin typeface="Verdana" pitchFamily="34" charset="0"/>
                <a:ea typeface="Verdana" pitchFamily="34" charset="0"/>
                <a:cs typeface="Verdana" pitchFamily="34" charset="0"/>
              </a:rPr>
              <a:t/>
            </a:r>
            <a:br>
              <a:rPr lang="en-US" sz="4000" dirty="0" smtClean="0">
                <a:latin typeface="Verdana" pitchFamily="34" charset="0"/>
                <a:ea typeface="Verdana" pitchFamily="34" charset="0"/>
                <a:cs typeface="Verdana" pitchFamily="34" charset="0"/>
              </a:rPr>
            </a:b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400" dirty="0" smtClean="0"/>
              <a:t>An entity shall present a statement of changes in equity showing in the statement:</a:t>
            </a:r>
          </a:p>
          <a:p>
            <a:pPr marL="1027113" indent="-457200" defTabSz="1258888">
              <a:buSzPct val="75000"/>
              <a:buFont typeface="+mj-lt"/>
              <a:buAutoNum type="alphaLcParenR"/>
            </a:pPr>
            <a:r>
              <a:rPr lang="en-US" sz="2400" b="1" dirty="0" smtClean="0"/>
              <a:t>total comprehensive income </a:t>
            </a:r>
            <a:r>
              <a:rPr lang="en-US" sz="2400" dirty="0" smtClean="0"/>
              <a:t>for the period, showing separately the total amounts attributable to owners of the parent and to non-controlling interests.</a:t>
            </a:r>
          </a:p>
          <a:p>
            <a:pPr marL="1027113" indent="-457200" defTabSz="1258888">
              <a:buSzPct val="75000"/>
              <a:buFont typeface="+mj-lt"/>
              <a:buAutoNum type="alphaLcParenR" startAt="2"/>
            </a:pPr>
            <a:r>
              <a:rPr lang="en-US" sz="2400" b="1" dirty="0"/>
              <a:t>for each component of equity </a:t>
            </a:r>
            <a:r>
              <a:rPr lang="en-US" sz="2400" dirty="0"/>
              <a:t>– the effects of </a:t>
            </a:r>
            <a:r>
              <a:rPr lang="en-US" sz="2400" b="1" dirty="0"/>
              <a:t>retrospective application </a:t>
            </a:r>
            <a:r>
              <a:rPr lang="en-US" sz="2400" dirty="0"/>
              <a:t>or retrospective restatement recognized</a:t>
            </a:r>
            <a:r>
              <a:rPr lang="en-US" sz="2400" dirty="0" smtClean="0"/>
              <a:t>.</a:t>
            </a:r>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50</a:t>
            </a:fld>
            <a:endParaRPr lang="de-AT" altLang="en-US"/>
          </a:p>
        </p:txBody>
      </p:sp>
    </p:spTree>
    <p:extLst>
      <p:ext uri="{BB962C8B-B14F-4D97-AF65-F5344CB8AC3E}">
        <p14:creationId xmlns:p14="http://schemas.microsoft.com/office/powerpoint/2010/main" val="40585713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cs-CZ" sz="4000" dirty="0" err="1" smtClean="0">
                <a:latin typeface="Verdana" pitchFamily="34" charset="0"/>
                <a:ea typeface="Verdana" pitchFamily="34" charset="0"/>
                <a:cs typeface="Verdana" pitchFamily="34" charset="0"/>
              </a:rPr>
              <a:t>Equity</a:t>
            </a:r>
            <a:r>
              <a:rPr lang="cs-CZ" sz="4000" dirty="0" smtClean="0">
                <a:latin typeface="Verdana" pitchFamily="34" charset="0"/>
                <a:ea typeface="Verdana" pitchFamily="34" charset="0"/>
                <a:cs typeface="Verdana" pitchFamily="34" charset="0"/>
              </a:rPr>
              <a:t> </a:t>
            </a:r>
            <a:r>
              <a:rPr lang="cs-CZ" sz="4000" dirty="0" err="1" smtClean="0">
                <a:latin typeface="Verdana" pitchFamily="34" charset="0"/>
                <a:ea typeface="Verdana" pitchFamily="34" charset="0"/>
                <a:cs typeface="Verdana" pitchFamily="34" charset="0"/>
              </a:rPr>
              <a:t>changes</a:t>
            </a:r>
            <a:r>
              <a:rPr lang="cs-CZ" sz="4000" dirty="0" smtClean="0">
                <a:latin typeface="Verdana" pitchFamily="34" charset="0"/>
                <a:ea typeface="Verdana" pitchFamily="34" charset="0"/>
                <a:cs typeface="Verdana" pitchFamily="34" charset="0"/>
              </a:rPr>
              <a:t> </a:t>
            </a:r>
            <a:r>
              <a:rPr lang="cs-CZ" sz="4000" dirty="0" err="1" smtClean="0">
                <a:latin typeface="Verdana" pitchFamily="34" charset="0"/>
                <a:ea typeface="Verdana" pitchFamily="34" charset="0"/>
                <a:cs typeface="Verdana" pitchFamily="34" charset="0"/>
              </a:rPr>
              <a:t>statement</a:t>
            </a:r>
            <a:r>
              <a:rPr lang="en-US" sz="4000" dirty="0" smtClean="0">
                <a:latin typeface="Verdana" pitchFamily="34" charset="0"/>
                <a:ea typeface="Verdana" pitchFamily="34" charset="0"/>
                <a:cs typeface="Verdana" pitchFamily="34" charset="0"/>
              </a:rPr>
              <a:t/>
            </a:r>
            <a:br>
              <a:rPr lang="en-US" sz="4000" dirty="0" smtClean="0">
                <a:latin typeface="Verdana" pitchFamily="34" charset="0"/>
                <a:ea typeface="Verdana" pitchFamily="34" charset="0"/>
                <a:cs typeface="Verdana" pitchFamily="34" charset="0"/>
              </a:rPr>
            </a:b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3"/>
            </a:pPr>
            <a:r>
              <a:rPr lang="en-US" sz="2400" b="1" dirty="0" smtClean="0"/>
              <a:t>for each component of equity </a:t>
            </a:r>
            <a:r>
              <a:rPr lang="en-US" sz="2400" dirty="0" smtClean="0"/>
              <a:t>– a r</a:t>
            </a:r>
            <a:r>
              <a:rPr lang="en-US" sz="2400" b="1" dirty="0" smtClean="0"/>
              <a:t>econciliation</a:t>
            </a:r>
            <a:r>
              <a:rPr lang="en-US" sz="2400" dirty="0" smtClean="0"/>
              <a:t> between the carrying amount at the beginning and the end of the period, separately disclosing changes resulting from:</a:t>
            </a:r>
          </a:p>
          <a:p>
            <a:pPr marL="1384300" indent="-514350" defTabSz="1258888">
              <a:buSzPct val="75000"/>
              <a:buFont typeface="+mj-lt"/>
              <a:buAutoNum type="romanLcPeriod"/>
            </a:pPr>
            <a:r>
              <a:rPr lang="en-US" sz="2400" dirty="0" smtClean="0"/>
              <a:t>profit or loss.</a:t>
            </a:r>
          </a:p>
          <a:p>
            <a:pPr marL="1384300" indent="-514350" defTabSz="1258888">
              <a:buSzPct val="75000"/>
              <a:buFont typeface="+mj-lt"/>
              <a:buAutoNum type="romanLcPeriod"/>
            </a:pPr>
            <a:r>
              <a:rPr lang="en-US" sz="2400" dirty="0" smtClean="0"/>
              <a:t>each item of other comprehensive income.</a:t>
            </a:r>
          </a:p>
          <a:p>
            <a:pPr marL="1384300" indent="-514350" defTabSz="1258888">
              <a:buSzPct val="75000"/>
              <a:buFont typeface="+mj-lt"/>
              <a:buAutoNum type="romanLcPeriod"/>
            </a:pPr>
            <a:r>
              <a:rPr lang="en-US" sz="2400" dirty="0" smtClean="0"/>
              <a:t>the amounts of investments by, and dividends and other distributions to, owners, showing separately issues of shares, treasury share transactions, dividends and other distributions to owners, and changes in ownership interests in subsidiaries that do not result in a loss of control.</a:t>
            </a:r>
          </a:p>
          <a:p>
            <a:endParaRPr lang="en-US" sz="2400"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51</a:t>
            </a:fld>
            <a:endParaRPr lang="de-AT" altLang="en-US"/>
          </a:p>
        </p:txBody>
      </p:sp>
    </p:spTree>
    <p:extLst>
      <p:ext uri="{BB962C8B-B14F-4D97-AF65-F5344CB8AC3E}">
        <p14:creationId xmlns:p14="http://schemas.microsoft.com/office/powerpoint/2010/main" val="27295406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cs-CZ" sz="4000" dirty="0" err="1">
                <a:latin typeface="Verdana" pitchFamily="34" charset="0"/>
                <a:ea typeface="Verdana" pitchFamily="34" charset="0"/>
                <a:cs typeface="Verdana" pitchFamily="34" charset="0"/>
              </a:rPr>
              <a:t>Equity</a:t>
            </a:r>
            <a:r>
              <a:rPr lang="cs-CZ" sz="4000" dirty="0">
                <a:latin typeface="Verdana" pitchFamily="34" charset="0"/>
                <a:ea typeface="Verdana" pitchFamily="34" charset="0"/>
                <a:cs typeface="Verdana" pitchFamily="34" charset="0"/>
              </a:rPr>
              <a:t> </a:t>
            </a:r>
            <a:r>
              <a:rPr lang="cs-CZ" sz="4000" dirty="0" err="1">
                <a:latin typeface="Verdana" pitchFamily="34" charset="0"/>
                <a:ea typeface="Verdana" pitchFamily="34" charset="0"/>
                <a:cs typeface="Verdana" pitchFamily="34" charset="0"/>
              </a:rPr>
              <a:t>changes</a:t>
            </a:r>
            <a:r>
              <a:rPr lang="cs-CZ" sz="4000" dirty="0">
                <a:latin typeface="Verdana" pitchFamily="34" charset="0"/>
                <a:ea typeface="Verdana" pitchFamily="34" charset="0"/>
                <a:cs typeface="Verdana" pitchFamily="34" charset="0"/>
              </a:rPr>
              <a:t> </a:t>
            </a:r>
            <a:r>
              <a:rPr lang="cs-CZ" sz="4000" dirty="0" err="1">
                <a:latin typeface="Verdana" pitchFamily="34" charset="0"/>
                <a:ea typeface="Verdana" pitchFamily="34" charset="0"/>
                <a:cs typeface="Verdana" pitchFamily="34" charset="0"/>
              </a:rPr>
              <a:t>statement</a:t>
            </a:r>
            <a:endParaRPr lang="en-US" sz="4000" dirty="0"/>
          </a:p>
        </p:txBody>
      </p:sp>
      <p:sp>
        <p:nvSpPr>
          <p:cNvPr id="3" name="Содержимое 2"/>
          <p:cNvSpPr>
            <a:spLocks noGrp="1"/>
          </p:cNvSpPr>
          <p:nvPr>
            <p:ph idx="1"/>
          </p:nvPr>
        </p:nvSpPr>
        <p:spPr/>
        <p:txBody>
          <a:bodyPr/>
          <a:lstStyle/>
          <a:p>
            <a:r>
              <a:rPr lang="en-US" sz="2400" b="1" dirty="0" smtClean="0"/>
              <a:t>The statement of income and retained earnings </a:t>
            </a:r>
            <a:r>
              <a:rPr lang="en-US" sz="2400" dirty="0" smtClean="0"/>
              <a:t>presents an entity’s profit or loss and changes in retained earnings for a reporting period. </a:t>
            </a:r>
            <a:endParaRPr lang="cs-CZ" sz="2400" dirty="0" smtClean="0"/>
          </a:p>
          <a:p>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52</a:t>
            </a:fld>
            <a:endParaRPr lang="de-AT" altLang="en-US"/>
          </a:p>
        </p:txBody>
      </p:sp>
    </p:spTree>
    <p:extLst>
      <p:ext uri="{BB962C8B-B14F-4D97-AF65-F5344CB8AC3E}">
        <p14:creationId xmlns:p14="http://schemas.microsoft.com/office/powerpoint/2010/main" val="374626117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cs-CZ" sz="4000" dirty="0" err="1">
                <a:latin typeface="Verdana" pitchFamily="34" charset="0"/>
                <a:ea typeface="Verdana" pitchFamily="34" charset="0"/>
                <a:cs typeface="Verdana" pitchFamily="34" charset="0"/>
              </a:rPr>
              <a:t>Equity</a:t>
            </a:r>
            <a:r>
              <a:rPr lang="cs-CZ" sz="4000" dirty="0">
                <a:latin typeface="Verdana" pitchFamily="34" charset="0"/>
                <a:ea typeface="Verdana" pitchFamily="34" charset="0"/>
                <a:cs typeface="Verdana" pitchFamily="34" charset="0"/>
              </a:rPr>
              <a:t> </a:t>
            </a:r>
            <a:r>
              <a:rPr lang="cs-CZ" sz="4000" dirty="0" err="1">
                <a:latin typeface="Verdana" pitchFamily="34" charset="0"/>
                <a:ea typeface="Verdana" pitchFamily="34" charset="0"/>
                <a:cs typeface="Verdana" pitchFamily="34" charset="0"/>
              </a:rPr>
              <a:t>changes</a:t>
            </a:r>
            <a:r>
              <a:rPr lang="cs-CZ" sz="4000" dirty="0">
                <a:latin typeface="Verdana" pitchFamily="34" charset="0"/>
                <a:ea typeface="Verdana" pitchFamily="34" charset="0"/>
                <a:cs typeface="Verdana" pitchFamily="34" charset="0"/>
              </a:rPr>
              <a:t> </a:t>
            </a:r>
            <a:r>
              <a:rPr lang="cs-CZ" sz="4000" dirty="0" err="1">
                <a:latin typeface="Verdana" pitchFamily="34" charset="0"/>
                <a:ea typeface="Verdana" pitchFamily="34" charset="0"/>
                <a:cs typeface="Verdana" pitchFamily="34" charset="0"/>
              </a:rPr>
              <a:t>statement</a:t>
            </a:r>
            <a:endParaRPr lang="en-US" sz="4000" dirty="0"/>
          </a:p>
        </p:txBody>
      </p:sp>
      <p:sp>
        <p:nvSpPr>
          <p:cNvPr id="3" name="Содержимое 2"/>
          <p:cNvSpPr>
            <a:spLocks noGrp="1"/>
          </p:cNvSpPr>
          <p:nvPr>
            <p:ph idx="1"/>
          </p:nvPr>
        </p:nvSpPr>
        <p:spPr/>
        <p:txBody>
          <a:bodyPr/>
          <a:lstStyle/>
          <a:p>
            <a:r>
              <a:rPr lang="en-US" sz="2400" dirty="0" smtClean="0"/>
              <a:t>An entity shall present, in the statement of income and retained earnings, the following items in addition to the information required by statement of comprehensive income and income statement:</a:t>
            </a:r>
          </a:p>
          <a:p>
            <a:pPr marL="1027113" indent="-457200" defTabSz="1258888">
              <a:buSzPct val="75000"/>
              <a:buFont typeface="+mj-lt"/>
              <a:buAutoNum type="alphaLcParenR"/>
            </a:pPr>
            <a:r>
              <a:rPr lang="en-US" sz="2200" b="1" dirty="0" smtClean="0"/>
              <a:t>retained earnings </a:t>
            </a:r>
            <a:r>
              <a:rPr lang="en-US" sz="2200" dirty="0" smtClean="0"/>
              <a:t>at the </a:t>
            </a:r>
            <a:r>
              <a:rPr lang="en-US" sz="2200" b="1" dirty="0" smtClean="0"/>
              <a:t>beginning of the reporting period</a:t>
            </a:r>
            <a:r>
              <a:rPr lang="en-US" sz="2200" dirty="0" smtClean="0"/>
              <a:t>.</a:t>
            </a:r>
            <a:endParaRPr lang="cs-CZ" sz="2200" dirty="0" smtClean="0"/>
          </a:p>
          <a:p>
            <a:pPr marL="1027113" indent="-457200" defTabSz="1258888">
              <a:buSzPct val="75000"/>
              <a:buFont typeface="+mj-lt"/>
              <a:buAutoNum type="alphaLcParenR" startAt="2"/>
            </a:pPr>
            <a:r>
              <a:rPr lang="en-US" sz="2200" b="1" dirty="0"/>
              <a:t>dividends</a:t>
            </a:r>
            <a:r>
              <a:rPr lang="en-US" sz="2200" dirty="0"/>
              <a:t> declared and paid or payable during the period.</a:t>
            </a:r>
          </a:p>
          <a:p>
            <a:pPr marL="1027113" indent="-457200" defTabSz="1258888">
              <a:buSzPct val="75000"/>
              <a:buFont typeface="+mj-lt"/>
              <a:buAutoNum type="alphaLcParenR" startAt="2"/>
            </a:pPr>
            <a:r>
              <a:rPr lang="en-US" sz="2200" b="1" dirty="0"/>
              <a:t>restatements</a:t>
            </a:r>
            <a:r>
              <a:rPr lang="en-US" sz="2200" dirty="0"/>
              <a:t> of retained earnings for </a:t>
            </a:r>
            <a:r>
              <a:rPr lang="en-US" sz="2200" b="1" dirty="0"/>
              <a:t>corrections of prior period errors</a:t>
            </a:r>
            <a:r>
              <a:rPr lang="en-US" sz="2200" dirty="0"/>
              <a:t>.</a:t>
            </a:r>
          </a:p>
          <a:p>
            <a:pPr marL="1027113" indent="-457200" defTabSz="1258888">
              <a:buSzPct val="75000"/>
              <a:buFont typeface="+mj-lt"/>
              <a:buAutoNum type="alphaLcParenR" startAt="2"/>
            </a:pPr>
            <a:r>
              <a:rPr lang="en-US" sz="2200" dirty="0"/>
              <a:t>restatements of retained earnings for </a:t>
            </a:r>
            <a:r>
              <a:rPr lang="en-US" sz="2200" b="1" dirty="0"/>
              <a:t>changes in accounting policy.</a:t>
            </a:r>
          </a:p>
          <a:p>
            <a:pPr marL="1027113" indent="-457200" defTabSz="1258888">
              <a:buSzPct val="75000"/>
              <a:buFont typeface="+mj-lt"/>
              <a:buAutoNum type="alphaLcParenR" startAt="2"/>
            </a:pPr>
            <a:r>
              <a:rPr lang="en-US" sz="2200" b="1" dirty="0"/>
              <a:t>retained earnings</a:t>
            </a:r>
            <a:r>
              <a:rPr lang="en-US" sz="2200" dirty="0"/>
              <a:t> at the </a:t>
            </a:r>
            <a:r>
              <a:rPr lang="en-US" sz="2200" b="1" dirty="0"/>
              <a:t>end of the reporting period</a:t>
            </a:r>
            <a:r>
              <a:rPr lang="en-US" sz="2200" dirty="0"/>
              <a:t>.</a:t>
            </a:r>
          </a:p>
          <a:p>
            <a:pPr marL="1027113" indent="-457200" defTabSz="1258888">
              <a:buSzPct val="75000"/>
              <a:buFont typeface="+mj-lt"/>
              <a:buAutoNum type="alphaLcParenR"/>
            </a:pPr>
            <a:endParaRPr lang="en-US" sz="2400" dirty="0" smtClean="0"/>
          </a:p>
          <a:p>
            <a:endParaRPr lang="en-US" sz="2000" dirty="0" smtClean="0"/>
          </a:p>
          <a:p>
            <a:endParaRPr 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53</a:t>
            </a:fld>
            <a:endParaRPr lang="de-AT" altLang="en-US"/>
          </a:p>
        </p:txBody>
      </p:sp>
    </p:spTree>
    <p:extLst>
      <p:ext uri="{BB962C8B-B14F-4D97-AF65-F5344CB8AC3E}">
        <p14:creationId xmlns:p14="http://schemas.microsoft.com/office/powerpoint/2010/main" val="973013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600" dirty="0">
                <a:latin typeface="Verdana" pitchFamily="34" charset="0"/>
                <a:ea typeface="Verdana" pitchFamily="34" charset="0"/>
                <a:cs typeface="Verdana" pitchFamily="34" charset="0"/>
              </a:rPr>
              <a:t>Qualitative characteristics of </a:t>
            </a:r>
            <a:r>
              <a:rPr lang="en-US" sz="3600" dirty="0" smtClean="0">
                <a:latin typeface="Verdana" pitchFamily="34" charset="0"/>
                <a:ea typeface="Verdana" pitchFamily="34" charset="0"/>
                <a:cs typeface="Verdana" pitchFamily="34" charset="0"/>
              </a:rPr>
              <a:t>info</a:t>
            </a:r>
            <a:r>
              <a:rPr lang="cs-CZ" sz="3600" dirty="0" err="1" smtClean="0">
                <a:latin typeface="Verdana" pitchFamily="34" charset="0"/>
                <a:ea typeface="Verdana" pitchFamily="34" charset="0"/>
                <a:cs typeface="Verdana" pitchFamily="34" charset="0"/>
              </a:rPr>
              <a:t>rmation</a:t>
            </a:r>
            <a:r>
              <a:rPr lang="en-US" sz="3600" dirty="0" smtClean="0">
                <a:latin typeface="Verdana" pitchFamily="34" charset="0"/>
                <a:ea typeface="Verdana" pitchFamily="34" charset="0"/>
                <a:cs typeface="Verdana" pitchFamily="34" charset="0"/>
              </a:rPr>
              <a:t> </a:t>
            </a:r>
            <a:r>
              <a:rPr lang="en-US" sz="3600" dirty="0">
                <a:latin typeface="Verdana" pitchFamily="34" charset="0"/>
                <a:ea typeface="Verdana" pitchFamily="34" charset="0"/>
                <a:cs typeface="Verdana" pitchFamily="34" charset="0"/>
              </a:rPr>
              <a:t>in financial statements </a:t>
            </a:r>
            <a:endParaRPr lang="cs-CZ" sz="3600" dirty="0"/>
          </a:p>
        </p:txBody>
      </p:sp>
      <p:sp>
        <p:nvSpPr>
          <p:cNvPr id="3" name="Zástupný symbol pro obsah 2"/>
          <p:cNvSpPr>
            <a:spLocks noGrp="1"/>
          </p:cNvSpPr>
          <p:nvPr>
            <p:ph idx="1"/>
          </p:nvPr>
        </p:nvSpPr>
        <p:spPr/>
        <p:txBody>
          <a:bodyPr/>
          <a:lstStyle/>
          <a:p>
            <a:r>
              <a:rPr lang="en-US" sz="2800" b="1" dirty="0" smtClean="0"/>
              <a:t>Materiality</a:t>
            </a:r>
            <a:r>
              <a:rPr lang="en-US" sz="2800" dirty="0" smtClean="0"/>
              <a:t> </a:t>
            </a:r>
            <a:r>
              <a:rPr lang="en-US" sz="2800" dirty="0"/>
              <a:t>– information is material - and therefore has relevance - if its omission or misstatement could influence the economic decisions of users made on the basis of the financial statements. </a:t>
            </a:r>
          </a:p>
          <a:p>
            <a:endParaRPr lang="cs-CZ" sz="28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extLst>
      <p:ext uri="{BB962C8B-B14F-4D97-AF65-F5344CB8AC3E}">
        <p14:creationId xmlns:p14="http://schemas.microsoft.com/office/powerpoint/2010/main" val="3715850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600" dirty="0">
                <a:latin typeface="Verdana" pitchFamily="34" charset="0"/>
                <a:ea typeface="Verdana" pitchFamily="34" charset="0"/>
                <a:cs typeface="Verdana" pitchFamily="34" charset="0"/>
              </a:rPr>
              <a:t>Qualitative characteristics of </a:t>
            </a:r>
            <a:r>
              <a:rPr lang="en-US" sz="3600" dirty="0" smtClean="0">
                <a:latin typeface="Verdana" pitchFamily="34" charset="0"/>
                <a:ea typeface="Verdana" pitchFamily="34" charset="0"/>
                <a:cs typeface="Verdana" pitchFamily="34" charset="0"/>
              </a:rPr>
              <a:t>info</a:t>
            </a:r>
            <a:r>
              <a:rPr lang="cs-CZ" sz="3600" dirty="0" err="1" smtClean="0">
                <a:latin typeface="Verdana" pitchFamily="34" charset="0"/>
                <a:ea typeface="Verdana" pitchFamily="34" charset="0"/>
                <a:cs typeface="Verdana" pitchFamily="34" charset="0"/>
              </a:rPr>
              <a:t>rmation</a:t>
            </a:r>
            <a:r>
              <a:rPr lang="en-US" sz="3600" dirty="0" smtClean="0">
                <a:latin typeface="Verdana" pitchFamily="34" charset="0"/>
                <a:ea typeface="Verdana" pitchFamily="34" charset="0"/>
                <a:cs typeface="Verdana" pitchFamily="34" charset="0"/>
              </a:rPr>
              <a:t> </a:t>
            </a:r>
            <a:r>
              <a:rPr lang="en-US" sz="3600" dirty="0">
                <a:latin typeface="Verdana" pitchFamily="34" charset="0"/>
                <a:ea typeface="Verdana" pitchFamily="34" charset="0"/>
                <a:cs typeface="Verdana" pitchFamily="34" charset="0"/>
              </a:rPr>
              <a:t>in financial statements </a:t>
            </a:r>
            <a:endParaRPr lang="cs-CZ" sz="3600" dirty="0"/>
          </a:p>
        </p:txBody>
      </p:sp>
      <p:sp>
        <p:nvSpPr>
          <p:cNvPr id="3" name="Zástupný symbol pro obsah 2"/>
          <p:cNvSpPr>
            <a:spLocks noGrp="1"/>
          </p:cNvSpPr>
          <p:nvPr>
            <p:ph idx="1"/>
          </p:nvPr>
        </p:nvSpPr>
        <p:spPr/>
        <p:txBody>
          <a:bodyPr/>
          <a:lstStyle/>
          <a:p>
            <a:r>
              <a:rPr lang="en-US" sz="2800" b="1" dirty="0">
                <a:ea typeface="Verdana" pitchFamily="34" charset="0"/>
                <a:cs typeface="Verdana" pitchFamily="34" charset="0"/>
              </a:rPr>
              <a:t>Reliability</a:t>
            </a:r>
            <a:r>
              <a:rPr lang="en-US" sz="2800" dirty="0">
                <a:ea typeface="Verdana" pitchFamily="34" charset="0"/>
                <a:cs typeface="Verdana" pitchFamily="34" charset="0"/>
              </a:rPr>
              <a:t> – the information provided in financial statements must be reliable, that is, it should be free from material error and bias and represents faithfully that which it either purports to represent or could reasonably be expected to represent. </a:t>
            </a:r>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extLst>
      <p:ext uri="{BB962C8B-B14F-4D97-AF65-F5344CB8AC3E}">
        <p14:creationId xmlns:p14="http://schemas.microsoft.com/office/powerpoint/2010/main" val="2637037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600" dirty="0">
                <a:latin typeface="Verdana" pitchFamily="34" charset="0"/>
                <a:ea typeface="Verdana" pitchFamily="34" charset="0"/>
                <a:cs typeface="Verdana" pitchFamily="34" charset="0"/>
              </a:rPr>
              <a:t>Qualitative characteristics of </a:t>
            </a:r>
            <a:r>
              <a:rPr lang="en-US" sz="3600" dirty="0" smtClean="0">
                <a:latin typeface="Verdana" pitchFamily="34" charset="0"/>
                <a:ea typeface="Verdana" pitchFamily="34" charset="0"/>
                <a:cs typeface="Verdana" pitchFamily="34" charset="0"/>
              </a:rPr>
              <a:t>info</a:t>
            </a:r>
            <a:r>
              <a:rPr lang="cs-CZ" sz="3600" dirty="0" err="1" smtClean="0">
                <a:latin typeface="Verdana" pitchFamily="34" charset="0"/>
                <a:ea typeface="Verdana" pitchFamily="34" charset="0"/>
                <a:cs typeface="Verdana" pitchFamily="34" charset="0"/>
              </a:rPr>
              <a:t>rmation</a:t>
            </a:r>
            <a:r>
              <a:rPr lang="en-US" sz="3600" dirty="0" smtClean="0">
                <a:latin typeface="Verdana" pitchFamily="34" charset="0"/>
                <a:ea typeface="Verdana" pitchFamily="34" charset="0"/>
                <a:cs typeface="Verdana" pitchFamily="34" charset="0"/>
              </a:rPr>
              <a:t> </a:t>
            </a:r>
            <a:r>
              <a:rPr lang="en-US" sz="3600" dirty="0">
                <a:latin typeface="Verdana" pitchFamily="34" charset="0"/>
                <a:ea typeface="Verdana" pitchFamily="34" charset="0"/>
                <a:cs typeface="Verdana" pitchFamily="34" charset="0"/>
              </a:rPr>
              <a:t>in financial statements </a:t>
            </a:r>
            <a:endParaRPr lang="cs-CZ" sz="3600" dirty="0"/>
          </a:p>
        </p:txBody>
      </p:sp>
      <p:sp>
        <p:nvSpPr>
          <p:cNvPr id="3" name="Zástupný symbol pro obsah 2"/>
          <p:cNvSpPr>
            <a:spLocks noGrp="1"/>
          </p:cNvSpPr>
          <p:nvPr>
            <p:ph idx="1"/>
          </p:nvPr>
        </p:nvSpPr>
        <p:spPr/>
        <p:txBody>
          <a:bodyPr/>
          <a:lstStyle/>
          <a:p>
            <a:r>
              <a:rPr lang="en-US" sz="2800" b="1" dirty="0" smtClean="0">
                <a:ea typeface="Verdana" pitchFamily="34" charset="0"/>
                <a:cs typeface="Verdana" pitchFamily="34" charset="0"/>
              </a:rPr>
              <a:t>Substance </a:t>
            </a:r>
            <a:r>
              <a:rPr lang="en-US" sz="2800" b="1" dirty="0">
                <a:ea typeface="Verdana" pitchFamily="34" charset="0"/>
                <a:cs typeface="Verdana" pitchFamily="34" charset="0"/>
              </a:rPr>
              <a:t>over form </a:t>
            </a:r>
            <a:r>
              <a:rPr lang="en-US" sz="2800" dirty="0">
                <a:ea typeface="Verdana" pitchFamily="34" charset="0"/>
                <a:cs typeface="Verdana" pitchFamily="34" charset="0"/>
              </a:rPr>
              <a:t>– transactions and other events and conditions should be accounted for and presented in accordance with their substance and not merely their legal form. This enhances the reliability of financial statements.</a:t>
            </a:r>
          </a:p>
          <a:p>
            <a:endParaRPr lang="cs-CZ" sz="28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extLst>
      <p:ext uri="{BB962C8B-B14F-4D97-AF65-F5344CB8AC3E}">
        <p14:creationId xmlns:p14="http://schemas.microsoft.com/office/powerpoint/2010/main" val="2374317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sz="3600" dirty="0">
                <a:latin typeface="Verdana" pitchFamily="34" charset="0"/>
                <a:ea typeface="Verdana" pitchFamily="34" charset="0"/>
                <a:cs typeface="Verdana" pitchFamily="34" charset="0"/>
              </a:rPr>
              <a:t>Qualitative characteristics of </a:t>
            </a:r>
            <a:r>
              <a:rPr lang="en-US" sz="3600" dirty="0" smtClean="0">
                <a:latin typeface="Verdana" pitchFamily="34" charset="0"/>
                <a:ea typeface="Verdana" pitchFamily="34" charset="0"/>
                <a:cs typeface="Verdana" pitchFamily="34" charset="0"/>
              </a:rPr>
              <a:t>info</a:t>
            </a:r>
            <a:r>
              <a:rPr lang="cs-CZ" sz="3600" dirty="0" err="1" smtClean="0">
                <a:latin typeface="Verdana" pitchFamily="34" charset="0"/>
                <a:ea typeface="Verdana" pitchFamily="34" charset="0"/>
                <a:cs typeface="Verdana" pitchFamily="34" charset="0"/>
              </a:rPr>
              <a:t>rmation</a:t>
            </a:r>
            <a:r>
              <a:rPr lang="en-US" sz="3600" dirty="0" smtClean="0">
                <a:latin typeface="Verdana" pitchFamily="34" charset="0"/>
                <a:ea typeface="Verdana" pitchFamily="34" charset="0"/>
                <a:cs typeface="Verdana" pitchFamily="34" charset="0"/>
              </a:rPr>
              <a:t> </a:t>
            </a:r>
            <a:r>
              <a:rPr lang="en-US" sz="3600" dirty="0">
                <a:latin typeface="Verdana" pitchFamily="34" charset="0"/>
                <a:ea typeface="Verdana" pitchFamily="34" charset="0"/>
                <a:cs typeface="Verdana" pitchFamily="34" charset="0"/>
              </a:rPr>
              <a:t>in financial statements </a:t>
            </a:r>
            <a:endParaRPr lang="cs-CZ" sz="3600" dirty="0"/>
          </a:p>
        </p:txBody>
      </p:sp>
      <p:sp>
        <p:nvSpPr>
          <p:cNvPr id="3" name="Zástupný symbol pro obsah 2"/>
          <p:cNvSpPr>
            <a:spLocks noGrp="1"/>
          </p:cNvSpPr>
          <p:nvPr>
            <p:ph idx="1"/>
          </p:nvPr>
        </p:nvSpPr>
        <p:spPr/>
        <p:txBody>
          <a:bodyPr/>
          <a:lstStyle/>
          <a:p>
            <a:r>
              <a:rPr lang="en-US" sz="2800" b="1" dirty="0" smtClean="0">
                <a:ea typeface="Verdana" pitchFamily="34" charset="0"/>
                <a:cs typeface="Verdana" pitchFamily="34" charset="0"/>
              </a:rPr>
              <a:t>Prudence</a:t>
            </a:r>
            <a:r>
              <a:rPr lang="en-US" sz="2800" dirty="0" smtClean="0">
                <a:ea typeface="Verdana" pitchFamily="34" charset="0"/>
                <a:cs typeface="Verdana" pitchFamily="34" charset="0"/>
              </a:rPr>
              <a:t> </a:t>
            </a:r>
            <a:r>
              <a:rPr lang="en-US" sz="2800" dirty="0">
                <a:ea typeface="Verdana" pitchFamily="34" charset="0"/>
                <a:cs typeface="Verdana" pitchFamily="34" charset="0"/>
              </a:rPr>
              <a:t>–</a:t>
            </a:r>
            <a:r>
              <a:rPr lang="ru-RU" sz="2800" dirty="0">
                <a:ea typeface="Verdana" pitchFamily="34" charset="0"/>
                <a:cs typeface="Verdana" pitchFamily="34" charset="0"/>
              </a:rPr>
              <a:t> </a:t>
            </a:r>
            <a:r>
              <a:rPr lang="en-US" sz="2800" dirty="0">
                <a:ea typeface="Verdana" pitchFamily="34" charset="0"/>
                <a:cs typeface="Verdana" pitchFamily="34" charset="0"/>
              </a:rPr>
              <a:t>it is the inclusion of a degree of caution in the exercise of the judgments needed in making the estimates required under conditions of uncertainty, such that assets or income are not overstated and liabilities or expenses are not understated. </a:t>
            </a:r>
            <a:endParaRPr lang="en-US" sz="2800" dirty="0"/>
          </a:p>
          <a:p>
            <a:endParaRPr lang="cs-CZ" sz="28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extLst>
      <p:ext uri="{BB962C8B-B14F-4D97-AF65-F5344CB8AC3E}">
        <p14:creationId xmlns:p14="http://schemas.microsoft.com/office/powerpoint/2010/main" val="896069111"/>
      </p:ext>
    </p:extLst>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2996</TotalTime>
  <Words>3372</Words>
  <Application>Microsoft Office PowerPoint</Application>
  <PresentationFormat>Předvádění na obrazovce (4:3)</PresentationFormat>
  <Paragraphs>339</Paragraphs>
  <Slides>53</Slides>
  <Notes>0</Notes>
  <HiddenSlides>0</HiddenSlides>
  <MMClips>0</MMClips>
  <ScaleCrop>false</ScaleCrop>
  <HeadingPairs>
    <vt:vector size="4" baseType="variant">
      <vt:variant>
        <vt:lpstr>Motiv</vt:lpstr>
      </vt:variant>
      <vt:variant>
        <vt:i4>1</vt:i4>
      </vt:variant>
      <vt:variant>
        <vt:lpstr>Nadpisy snímků</vt:lpstr>
      </vt:variant>
      <vt:variant>
        <vt:i4>53</vt:i4>
      </vt:variant>
    </vt:vector>
  </HeadingPairs>
  <TitlesOfParts>
    <vt:vector size="54" baseType="lpstr">
      <vt:lpstr>Тема1</vt:lpstr>
      <vt:lpstr>Accounting (Basics) - Lecture 11  COMPILATION OF CLOSING ACCOUNTING STATEMENTS – BALANCE SHEET, PROFIT AND LOSS STATEMENT, NOTES TO FINANCIAL STATEMENTS, CASH FLOW STATEMENT AND EQUITY CHANGES STATEMENT.    </vt:lpstr>
      <vt:lpstr>Content</vt:lpstr>
      <vt:lpstr>Financial statements</vt:lpstr>
      <vt:lpstr>Qualitative characteristics of information in financial statements </vt:lpstr>
      <vt:lpstr>Qualitative characteristics of information in financial statements </vt:lpstr>
      <vt:lpstr>Qualitative characteristics of information in financial statements </vt:lpstr>
      <vt:lpstr>Qualitative characteristics of information in financial statements </vt:lpstr>
      <vt:lpstr>Qualitative characteristics of information in financial statements </vt:lpstr>
      <vt:lpstr>Qualitative characteristics of information in financial statements </vt:lpstr>
      <vt:lpstr>Qualitative characteristics of information in financial statements </vt:lpstr>
      <vt:lpstr>Qualitative characteristics of information in financial statements </vt:lpstr>
      <vt:lpstr>Qualitative characteristics of information in financial statements </vt:lpstr>
      <vt:lpstr>Balance sheet</vt:lpstr>
      <vt:lpstr>Balance sheet</vt:lpstr>
      <vt:lpstr>Balance sheet</vt:lpstr>
      <vt:lpstr>Balance sheet</vt:lpstr>
      <vt:lpstr>Balance sheet</vt:lpstr>
      <vt:lpstr>Balance sheet</vt:lpstr>
      <vt:lpstr>Balance sheet</vt:lpstr>
      <vt:lpstr>Profit and loss statements (income statement)</vt:lpstr>
      <vt:lpstr>Profit and loss statement</vt:lpstr>
      <vt:lpstr>Profit and loss statement</vt:lpstr>
      <vt:lpstr>Profit and loss statement</vt:lpstr>
      <vt:lpstr>Profit and loss statement</vt:lpstr>
      <vt:lpstr>Profit and loss statement</vt:lpstr>
      <vt:lpstr>Gross profit</vt:lpstr>
      <vt:lpstr>Operating profit</vt:lpstr>
      <vt:lpstr>Financial profit / loss</vt:lpstr>
      <vt:lpstr>Earnings before tax</vt:lpstr>
      <vt:lpstr>Non-operating costs and revenues</vt:lpstr>
      <vt:lpstr>Profit and loss statement - sample</vt:lpstr>
      <vt:lpstr>Profit and loss statement</vt:lpstr>
      <vt:lpstr>Notes to Financial Statements</vt:lpstr>
      <vt:lpstr>Notes to Financial Statements</vt:lpstr>
      <vt:lpstr>Notes to Financial Statements</vt:lpstr>
      <vt:lpstr>Cash Flow Statement </vt:lpstr>
      <vt:lpstr>Cash Flow Statement </vt:lpstr>
      <vt:lpstr>Cash Flow Statement </vt:lpstr>
      <vt:lpstr>Cash Flow Statement </vt:lpstr>
      <vt:lpstr>Cash Flow Statement </vt:lpstr>
      <vt:lpstr>Cash Flow Statement </vt:lpstr>
      <vt:lpstr>Cash Flow Statement </vt:lpstr>
      <vt:lpstr>Cash Flow Statement</vt:lpstr>
      <vt:lpstr>Cash Flow Statement</vt:lpstr>
      <vt:lpstr>Cash Flow Statement</vt:lpstr>
      <vt:lpstr>Cash Flow Statement</vt:lpstr>
      <vt:lpstr>Cash Flow Statement</vt:lpstr>
      <vt:lpstr>Cash Flow Statement</vt:lpstr>
      <vt:lpstr>Equity changes statement </vt:lpstr>
      <vt:lpstr>Equity changes statement </vt:lpstr>
      <vt:lpstr>Equity changes statement </vt:lpstr>
      <vt:lpstr>Equity changes statement</vt:lpstr>
      <vt:lpstr>Equity changes statement</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Valouch Petr</cp:lastModifiedBy>
  <cp:revision>212</cp:revision>
  <dcterms:created xsi:type="dcterms:W3CDTF">2014-08-29T06:21:19Z</dcterms:created>
  <dcterms:modified xsi:type="dcterms:W3CDTF">2017-09-11T08:39:13Z</dcterms:modified>
</cp:coreProperties>
</file>