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notesMasterIdLst>
    <p:notesMasterId r:id="rId5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5" r:id="rId19"/>
    <p:sldId id="276" r:id="rId20"/>
    <p:sldId id="273" r:id="rId21"/>
    <p:sldId id="277" r:id="rId22"/>
    <p:sldId id="278" r:id="rId23"/>
    <p:sldId id="279" r:id="rId24"/>
    <p:sldId id="280" r:id="rId25"/>
    <p:sldId id="281" r:id="rId26"/>
    <p:sldId id="286" r:id="rId27"/>
    <p:sldId id="287" r:id="rId28"/>
    <p:sldId id="288" r:id="rId29"/>
    <p:sldId id="289" r:id="rId30"/>
    <p:sldId id="290" r:id="rId31"/>
    <p:sldId id="291" r:id="rId32"/>
    <p:sldId id="292" r:id="rId33"/>
    <p:sldId id="293" r:id="rId34"/>
    <p:sldId id="294" r:id="rId35"/>
    <p:sldId id="282" r:id="rId36"/>
    <p:sldId id="283" r:id="rId37"/>
    <p:sldId id="284" r:id="rId38"/>
    <p:sldId id="285"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11" r:id="rId54"/>
    <p:sldId id="309" r:id="rId55"/>
    <p:sldId id="312" r:id="rId56"/>
    <p:sldId id="313" r:id="rId57"/>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7" autoAdjust="0"/>
    <p:restoredTop sz="94660"/>
  </p:normalViewPr>
  <p:slideViewPr>
    <p:cSldViewPr>
      <p:cViewPr>
        <p:scale>
          <a:sx n="70" d="100"/>
          <a:sy n="70" d="100"/>
        </p:scale>
        <p:origin x="-2220" y="-9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E8A97193-9596-4FA6-B955-8985B0F2EC74}" type="datetimeFigureOut">
              <a:rPr lang="cs-CZ" smtClean="0"/>
              <a:t>11.9.2017</a:t>
            </a:fld>
            <a:endParaRPr lang="cs-CZ"/>
          </a:p>
        </p:txBody>
      </p:sp>
      <p:sp>
        <p:nvSpPr>
          <p:cNvPr id="4" name="Zástupný symbol pro obrázek snímku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614863"/>
            <a:ext cx="5486400" cy="437197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EDAE2CC1-433B-4DFE-96BA-7504B3169EAB}" type="slidenum">
              <a:rPr lang="cs-CZ" smtClean="0"/>
              <a:t>‹#›</a:t>
            </a:fld>
            <a:endParaRPr lang="cs-CZ"/>
          </a:p>
        </p:txBody>
      </p:sp>
    </p:spTree>
    <p:extLst>
      <p:ext uri="{BB962C8B-B14F-4D97-AF65-F5344CB8AC3E}">
        <p14:creationId xmlns:p14="http://schemas.microsoft.com/office/powerpoint/2010/main" val="105057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cs-CZ" altLang="en-US" smtClean="0"/>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endParaRPr lang="de-AT" altLang="en-US"/>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ftr="0" dt="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3000"/>
            <a:ext cx="7623175" cy="2590800"/>
          </a:xfrm>
        </p:spPr>
        <p:txBody>
          <a:bodyPr/>
          <a:lstStyle/>
          <a:p>
            <a:pPr lvl="1">
              <a:spcBef>
                <a:spcPts val="1200"/>
              </a:spcBef>
              <a:spcAft>
                <a:spcPts val="0"/>
              </a:spcAft>
            </a:pPr>
            <a:r>
              <a:rPr lang="en-US" sz="3200" dirty="0" smtClean="0">
                <a:latin typeface="Verdana" pitchFamily="34" charset="0"/>
              </a:rPr>
              <a:t>Accounting (Basics) - Lecture </a:t>
            </a:r>
            <a:r>
              <a:rPr lang="cs-CZ" sz="3200" dirty="0" smtClean="0">
                <a:latin typeface="Verdana" pitchFamily="34" charset="0"/>
              </a:rPr>
              <a:t>12</a:t>
            </a: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
            </a:r>
            <a:br>
              <a:rPr lang="cs-CZ" sz="2400" dirty="0" smtClean="0">
                <a:latin typeface="Verdana" pitchFamily="34" charset="0"/>
              </a:rPr>
            </a:br>
            <a:r>
              <a:rPr lang="cs-CZ" sz="2400" dirty="0" smtClean="0">
                <a:latin typeface="Verdana" pitchFamily="34" charset="0"/>
              </a:rPr>
              <a:t>INTRODUCTION TO THE EUROPEAN ACCOUNTING, HARMONIZATION OF ACCOUNTING, DIRECTIVES OF THE EUROPEAN UNION. US GAAP.</a:t>
            </a:r>
            <a:r>
              <a:rPr lang="cs-CZ" sz="2400" dirty="0"/>
              <a:t/>
            </a:r>
            <a:br>
              <a:rPr lang="cs-CZ" sz="2400" dirty="0"/>
            </a:br>
            <a:r>
              <a:rPr lang="cs-CZ" dirty="0"/>
              <a:t/>
            </a:r>
            <a:br>
              <a:rPr lang="cs-CZ" dirty="0"/>
            </a:br>
            <a:r>
              <a:rPr lang="cs-CZ" dirty="0"/>
              <a:t/>
            </a:r>
            <a:br>
              <a:rPr lang="cs-CZ" dirty="0"/>
            </a:br>
            <a:r>
              <a:rPr lang="cs-CZ" sz="2400" dirty="0" smtClean="0">
                <a:latin typeface="Verdana" pitchFamily="34" charset="0"/>
              </a:rPr>
              <a:t/>
            </a:r>
            <a:br>
              <a:rPr lang="cs-CZ" sz="2400" dirty="0" smtClean="0">
                <a:latin typeface="Verdana" pitchFamily="34" charset="0"/>
              </a:rPr>
            </a:br>
            <a:endParaRPr lang="en-US" sz="2400" dirty="0">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Examples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regulation</a:t>
            </a:r>
            <a:r>
              <a:rPr lang="cs-CZ" sz="4000" dirty="0" smtClean="0">
                <a:latin typeface="Verdana" panose="020B0604030504040204" pitchFamily="34" charset="0"/>
                <a:ea typeface="Verdana" panose="020B0604030504040204" pitchFamily="34" charset="0"/>
                <a:cs typeface="Verdana" panose="020B0604030504040204" pitchFamily="34" charset="0"/>
              </a:rPr>
              <a:t> - </a:t>
            </a:r>
            <a:r>
              <a:rPr lang="cs-CZ" sz="4000" dirty="0" err="1" smtClean="0">
                <a:latin typeface="Verdana" panose="020B0604030504040204" pitchFamily="34" charset="0"/>
                <a:ea typeface="Verdana" panose="020B0604030504040204" pitchFamily="34" charset="0"/>
                <a:cs typeface="Verdana" panose="020B0604030504040204" pitchFamily="34" charset="0"/>
              </a:rPr>
              <a:t>Germany</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smtClean="0"/>
              <a:t>Also </a:t>
            </a:r>
            <a:r>
              <a:rPr lang="en-US" sz="2400" dirty="0"/>
              <a:t>in 1998, a private-sector standard setter was established: the </a:t>
            </a:r>
            <a:r>
              <a:rPr lang="en-US" sz="2400" dirty="0" err="1" smtClean="0"/>
              <a:t>Deutsches</a:t>
            </a:r>
            <a:r>
              <a:rPr lang="cs-CZ" sz="2400" dirty="0"/>
              <a:t> </a:t>
            </a:r>
            <a:r>
              <a:rPr lang="en-US" sz="2400" dirty="0" err="1" smtClean="0"/>
              <a:t>Rechnungslegungs</a:t>
            </a:r>
            <a:r>
              <a:rPr lang="en-US" sz="2400" dirty="0" smtClean="0"/>
              <a:t> </a:t>
            </a:r>
            <a:r>
              <a:rPr lang="en-US" sz="2400" dirty="0"/>
              <a:t>Standards Committee (DRSC). </a:t>
            </a:r>
            <a:endParaRPr lang="cs-CZ" sz="2400" dirty="0" smtClean="0"/>
          </a:p>
          <a:p>
            <a:r>
              <a:rPr lang="en-US" sz="2400" dirty="0" smtClean="0"/>
              <a:t>The </a:t>
            </a:r>
            <a:r>
              <a:rPr lang="en-US" sz="2400" dirty="0"/>
              <a:t>fact that the German </a:t>
            </a:r>
            <a:r>
              <a:rPr lang="en-US" sz="2400" dirty="0" smtClean="0"/>
              <a:t>for</a:t>
            </a:r>
            <a:r>
              <a:rPr lang="cs-CZ" sz="2400" dirty="0" smtClean="0"/>
              <a:t> </a:t>
            </a:r>
            <a:r>
              <a:rPr lang="en-US" sz="2400" dirty="0" smtClean="0"/>
              <a:t>‘standards </a:t>
            </a:r>
            <a:r>
              <a:rPr lang="en-US" sz="2400" dirty="0"/>
              <a:t>committee’ is ‘Standards Committee’ tells us that it is an </a:t>
            </a:r>
            <a:r>
              <a:rPr lang="en-US" sz="2400" dirty="0" smtClean="0"/>
              <a:t>imported</a:t>
            </a:r>
            <a:r>
              <a:rPr lang="cs-CZ" sz="2400" dirty="0" smtClean="0"/>
              <a:t> </a:t>
            </a:r>
            <a:r>
              <a:rPr lang="en-US" sz="2400" dirty="0" smtClean="0"/>
              <a:t>concept</a:t>
            </a:r>
            <a:r>
              <a:rPr lang="en-US" sz="2400" dirty="0"/>
              <a:t>. </a:t>
            </a:r>
            <a:endParaRPr lang="cs-CZ" sz="2400" dirty="0" smtClean="0"/>
          </a:p>
          <a:p>
            <a:r>
              <a:rPr lang="en-US" sz="2400" dirty="0" smtClean="0"/>
              <a:t>The </a:t>
            </a:r>
            <a:r>
              <a:rPr lang="en-US" sz="2400" dirty="0"/>
              <a:t>DRSC can recommend to the Ministry of Justice rules designed </a:t>
            </a:r>
            <a:r>
              <a:rPr lang="en-US" sz="2400" dirty="0" smtClean="0"/>
              <a:t>for</a:t>
            </a:r>
            <a:r>
              <a:rPr lang="cs-CZ" sz="2400" dirty="0" smtClean="0"/>
              <a:t> </a:t>
            </a:r>
            <a:r>
              <a:rPr lang="en-US" sz="2400" dirty="0" smtClean="0"/>
              <a:t>listed </a:t>
            </a:r>
            <a:r>
              <a:rPr lang="en-US" sz="2400" dirty="0"/>
              <a:t>companies in their consolidated statements.</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extLst>
      <p:ext uri="{BB962C8B-B14F-4D97-AF65-F5344CB8AC3E}">
        <p14:creationId xmlns:p14="http://schemas.microsoft.com/office/powerpoint/2010/main" val="2440487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Examples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regulation</a:t>
            </a:r>
            <a:r>
              <a:rPr lang="cs-CZ" sz="4000" dirty="0" smtClean="0">
                <a:latin typeface="Verdana" panose="020B0604030504040204" pitchFamily="34" charset="0"/>
                <a:ea typeface="Verdana" panose="020B0604030504040204" pitchFamily="34" charset="0"/>
                <a:cs typeface="Verdana" panose="020B0604030504040204" pitchFamily="34" charset="0"/>
              </a:rPr>
              <a:t> - France</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a:t>The most detailed source of accounting instructions in France is the </a:t>
            </a:r>
            <a:r>
              <a:rPr lang="en-US" sz="2400" i="1" dirty="0"/>
              <a:t>plan </a:t>
            </a:r>
            <a:r>
              <a:rPr lang="en-US" sz="2400" i="1" dirty="0" err="1" smtClean="0"/>
              <a:t>comptable</a:t>
            </a:r>
            <a:r>
              <a:rPr lang="cs-CZ" sz="2400" i="1" dirty="0"/>
              <a:t> </a:t>
            </a:r>
            <a:r>
              <a:rPr lang="en-US" sz="2400" i="1" dirty="0" smtClean="0"/>
              <a:t>general </a:t>
            </a:r>
            <a:r>
              <a:rPr lang="en-US" sz="2400" dirty="0"/>
              <a:t>(PCG, general accounting plan). </a:t>
            </a:r>
            <a:endParaRPr lang="cs-CZ" sz="2400" dirty="0" smtClean="0"/>
          </a:p>
          <a:p>
            <a:r>
              <a:rPr lang="en-US" sz="2400" dirty="0" smtClean="0"/>
              <a:t>The </a:t>
            </a:r>
            <a:r>
              <a:rPr lang="en-US" sz="2400" dirty="0"/>
              <a:t>PCG is a large document </a:t>
            </a:r>
            <a:r>
              <a:rPr lang="en-US" sz="2400" dirty="0" smtClean="0"/>
              <a:t>within</a:t>
            </a:r>
            <a:r>
              <a:rPr lang="cs-CZ" sz="2400" dirty="0" smtClean="0"/>
              <a:t> </a:t>
            </a:r>
            <a:r>
              <a:rPr lang="en-US" sz="2400" dirty="0" smtClean="0"/>
              <a:t>the </a:t>
            </a:r>
            <a:r>
              <a:rPr lang="en-US" sz="2400" dirty="0"/>
              <a:t>control of a governmental committee. </a:t>
            </a:r>
            <a:endParaRPr lang="cs-CZ" sz="2400" dirty="0" smtClean="0"/>
          </a:p>
          <a:p>
            <a:r>
              <a:rPr lang="en-US" sz="2400" dirty="0" smtClean="0"/>
              <a:t>Part </a:t>
            </a:r>
            <a:r>
              <a:rPr lang="en-US" sz="2400" dirty="0"/>
              <a:t>of the PCG is a chart of </a:t>
            </a:r>
            <a:r>
              <a:rPr lang="en-US" sz="2400" dirty="0" smtClean="0"/>
              <a:t>accounts</a:t>
            </a:r>
            <a:r>
              <a:rPr lang="cs-CZ" sz="2400" dirty="0" smtClean="0"/>
              <a:t> </a:t>
            </a:r>
            <a:r>
              <a:rPr lang="en-US" sz="2400" dirty="0" smtClean="0"/>
              <a:t>that </a:t>
            </a:r>
            <a:r>
              <a:rPr lang="en-US" sz="2400" dirty="0"/>
              <a:t>regulates how double entries should be made; another part specifies </a:t>
            </a:r>
            <a:r>
              <a:rPr lang="en-US" sz="2400" dirty="0" smtClean="0"/>
              <a:t>the</a:t>
            </a:r>
            <a:r>
              <a:rPr lang="cs-CZ" sz="2400" dirty="0" smtClean="0"/>
              <a:t> </a:t>
            </a:r>
            <a:r>
              <a:rPr lang="en-US" sz="2400" dirty="0" smtClean="0"/>
              <a:t>formats </a:t>
            </a:r>
            <a:r>
              <a:rPr lang="en-US" sz="2400" dirty="0"/>
              <a:t>that financial statements should follow. </a:t>
            </a:r>
            <a:endParaRPr lang="cs-CZ" sz="2400" dirty="0" smtClean="0"/>
          </a:p>
          <a:p>
            <a:r>
              <a:rPr lang="en-US" sz="2400" dirty="0" smtClean="0"/>
              <a:t>The </a:t>
            </a:r>
            <a:r>
              <a:rPr lang="en-US" sz="2400" dirty="0"/>
              <a:t>tax system uses the </a:t>
            </a:r>
            <a:r>
              <a:rPr lang="en-US" sz="2400" dirty="0" smtClean="0"/>
              <a:t>output</a:t>
            </a:r>
            <a:r>
              <a:rPr lang="cs-CZ" sz="2400" dirty="0" smtClean="0"/>
              <a:t> </a:t>
            </a:r>
            <a:r>
              <a:rPr lang="en-US" sz="2400" dirty="0" smtClean="0"/>
              <a:t>in </a:t>
            </a:r>
            <a:r>
              <a:rPr lang="en-US" sz="2400" dirty="0"/>
              <a:t>PCG format, so that there is detailed enforcement</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extLst>
      <p:ext uri="{BB962C8B-B14F-4D97-AF65-F5344CB8AC3E}">
        <p14:creationId xmlns:p14="http://schemas.microsoft.com/office/powerpoint/2010/main" val="2802839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Examples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regulation</a:t>
            </a:r>
            <a:r>
              <a:rPr lang="cs-CZ" sz="4000" dirty="0" smtClean="0">
                <a:latin typeface="Verdana" panose="020B0604030504040204" pitchFamily="34" charset="0"/>
                <a:ea typeface="Verdana" panose="020B0604030504040204" pitchFamily="34" charset="0"/>
                <a:cs typeface="Verdana" panose="020B0604030504040204" pitchFamily="34" charset="0"/>
              </a:rPr>
              <a:t> - France</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smtClean="0"/>
              <a:t>An </a:t>
            </a:r>
            <a:r>
              <a:rPr lang="en-US" sz="2400" dirty="0"/>
              <a:t>outline of the chart of accounts in the French PCG, as amended in 1999, </a:t>
            </a:r>
          </a:p>
          <a:p>
            <a:r>
              <a:rPr lang="en-US" sz="2400" dirty="0" smtClean="0"/>
              <a:t>The </a:t>
            </a:r>
            <a:r>
              <a:rPr lang="en-US" sz="2400" dirty="0"/>
              <a:t>recording </a:t>
            </a:r>
            <a:r>
              <a:rPr lang="en-US" sz="2400" dirty="0" smtClean="0"/>
              <a:t>of</a:t>
            </a:r>
            <a:r>
              <a:rPr lang="cs-CZ" sz="2400" dirty="0" smtClean="0"/>
              <a:t> </a:t>
            </a:r>
            <a:r>
              <a:rPr lang="en-US" sz="2400" dirty="0" smtClean="0"/>
              <a:t>each </a:t>
            </a:r>
            <a:r>
              <a:rPr lang="en-US" sz="2400" dirty="0"/>
              <a:t>type of transaction can be specified in great detail, so that it can be </a:t>
            </a:r>
            <a:r>
              <a:rPr lang="en-US" sz="2400" dirty="0" smtClean="0"/>
              <a:t>standardized</a:t>
            </a:r>
            <a:r>
              <a:rPr lang="cs-CZ" sz="2400" dirty="0" smtClean="0"/>
              <a:t> </a:t>
            </a:r>
            <a:r>
              <a:rPr lang="en-US" sz="2400" dirty="0" smtClean="0"/>
              <a:t>throughout </a:t>
            </a:r>
            <a:r>
              <a:rPr lang="en-US" sz="2400" dirty="0"/>
              <a:t>France. </a:t>
            </a:r>
            <a:endParaRPr lang="cs-CZ" sz="2400" dirty="0" smtClean="0"/>
          </a:p>
          <a:p>
            <a:r>
              <a:rPr lang="en-US" sz="2400" dirty="0" smtClean="0"/>
              <a:t>France </a:t>
            </a:r>
            <a:r>
              <a:rPr lang="en-US" sz="2400" dirty="0"/>
              <a:t>also has a Civil Code and several Companies Acts. </a:t>
            </a:r>
            <a:endParaRPr lang="cs-CZ" sz="2400" dirty="0" smtClean="0"/>
          </a:p>
          <a:p>
            <a:r>
              <a:rPr lang="en-US" sz="2400" dirty="0" smtClean="0"/>
              <a:t>All </a:t>
            </a:r>
            <a:r>
              <a:rPr lang="en-US" sz="2400" dirty="0"/>
              <a:t>larger </a:t>
            </a:r>
            <a:r>
              <a:rPr lang="en-US" sz="2400" dirty="0" smtClean="0"/>
              <a:t>companies</a:t>
            </a:r>
            <a:r>
              <a:rPr lang="cs-CZ" sz="2400" dirty="0" smtClean="0"/>
              <a:t> </a:t>
            </a:r>
            <a:r>
              <a:rPr lang="en-US" sz="2400" dirty="0" smtClean="0"/>
              <a:t>must </a:t>
            </a:r>
            <a:r>
              <a:rPr lang="en-US" sz="2400" dirty="0"/>
              <a:t>be audited. </a:t>
            </a:r>
            <a:endParaRPr lang="cs-CZ" sz="2400" dirty="0" smtClean="0"/>
          </a:p>
          <a:p>
            <a:r>
              <a:rPr lang="en-US" sz="2400" dirty="0" smtClean="0"/>
              <a:t>For </a:t>
            </a:r>
            <a:r>
              <a:rPr lang="en-US" sz="2400" dirty="0"/>
              <a:t>listed companies, there is a stock exchange regulator </a:t>
            </a:r>
            <a:r>
              <a:rPr lang="en-US" sz="2400" dirty="0" smtClean="0"/>
              <a:t>that</a:t>
            </a:r>
            <a:r>
              <a:rPr lang="cs-CZ" sz="2400" dirty="0" smtClean="0"/>
              <a:t> </a:t>
            </a:r>
            <a:r>
              <a:rPr lang="cs-CZ" sz="2400" dirty="0" err="1" smtClean="0"/>
              <a:t>exercises</a:t>
            </a:r>
            <a:r>
              <a:rPr lang="cs-CZ" sz="2400" dirty="0" smtClean="0"/>
              <a:t> </a:t>
            </a:r>
            <a:r>
              <a:rPr lang="cs-CZ" sz="2400" dirty="0" err="1"/>
              <a:t>some</a:t>
            </a:r>
            <a:r>
              <a:rPr lang="cs-CZ" sz="2400" dirty="0"/>
              <a:t> </a:t>
            </a:r>
            <a:r>
              <a:rPr lang="cs-CZ" sz="2400" dirty="0" err="1"/>
              <a:t>enforcement</a:t>
            </a:r>
            <a:r>
              <a:rPr lang="cs-CZ" sz="2400" dirty="0"/>
              <a:t> </a:t>
            </a:r>
            <a:r>
              <a:rPr lang="cs-CZ" sz="2400" dirty="0" err="1"/>
              <a:t>powers</a:t>
            </a:r>
            <a:r>
              <a:rPr lang="cs-CZ" sz="2400" dirty="0"/>
              <a:t>.</a:t>
            </a:r>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extLst>
      <p:ext uri="{BB962C8B-B14F-4D97-AF65-F5344CB8AC3E}">
        <p14:creationId xmlns:p14="http://schemas.microsoft.com/office/powerpoint/2010/main" val="3217849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Examples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regulation</a:t>
            </a:r>
            <a:r>
              <a:rPr lang="cs-CZ" sz="4000" dirty="0" smtClean="0">
                <a:latin typeface="Verdana" panose="020B0604030504040204" pitchFamily="34" charset="0"/>
                <a:ea typeface="Verdana" panose="020B0604030504040204" pitchFamily="34" charset="0"/>
                <a:cs typeface="Verdana" panose="020B0604030504040204" pitchFamily="34" charset="0"/>
              </a:rPr>
              <a:t> – </a:t>
            </a:r>
            <a:r>
              <a:rPr lang="cs-CZ" sz="4000" dirty="0" err="1" smtClean="0">
                <a:latin typeface="Verdana" panose="020B0604030504040204" pitchFamily="34" charset="0"/>
                <a:ea typeface="Verdana" panose="020B0604030504040204" pitchFamily="34" charset="0"/>
                <a:cs typeface="Verdana" panose="020B0604030504040204" pitchFamily="34" charset="0"/>
              </a:rPr>
              <a:t>The</a:t>
            </a:r>
            <a:r>
              <a:rPr lang="cs-CZ" sz="4000" dirty="0" smtClean="0">
                <a:latin typeface="Verdana" panose="020B0604030504040204" pitchFamily="34" charset="0"/>
                <a:ea typeface="Verdana" panose="020B0604030504040204" pitchFamily="34" charset="0"/>
                <a:cs typeface="Verdana" panose="020B0604030504040204" pitchFamily="34" charset="0"/>
              </a:rPr>
              <a:t> United </a:t>
            </a:r>
            <a:r>
              <a:rPr lang="cs-CZ" sz="4000" dirty="0" err="1" smtClean="0">
                <a:latin typeface="Verdana" panose="020B0604030504040204" pitchFamily="34" charset="0"/>
                <a:ea typeface="Verdana" panose="020B0604030504040204" pitchFamily="34" charset="0"/>
                <a:cs typeface="Verdana" panose="020B0604030504040204" pitchFamily="34" charset="0"/>
              </a:rPr>
              <a:t>Kingdom</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a:t>There have been Companies Acts in the UK since 1844, but the </a:t>
            </a:r>
            <a:r>
              <a:rPr lang="en-US" sz="2400" dirty="0" smtClean="0"/>
              <a:t>accounting</a:t>
            </a:r>
            <a:r>
              <a:rPr lang="cs-CZ" sz="2400" dirty="0" smtClean="0"/>
              <a:t> </a:t>
            </a:r>
            <a:r>
              <a:rPr lang="en-US" sz="2400" dirty="0" smtClean="0"/>
              <a:t>content </a:t>
            </a:r>
            <a:r>
              <a:rPr lang="en-US" sz="2400" dirty="0"/>
              <a:t>was not detailed until the relevant EU Directives were implemented </a:t>
            </a:r>
            <a:r>
              <a:rPr lang="en-US" sz="2400" dirty="0" smtClean="0"/>
              <a:t>in</a:t>
            </a:r>
            <a:r>
              <a:rPr lang="cs-CZ" sz="2400" dirty="0" smtClean="0"/>
              <a:t> </a:t>
            </a:r>
            <a:r>
              <a:rPr lang="en-US" sz="2400" dirty="0" smtClean="0"/>
              <a:t>the </a:t>
            </a:r>
            <a:r>
              <a:rPr lang="en-US" sz="2400" dirty="0"/>
              <a:t>1980s. </a:t>
            </a:r>
            <a:endParaRPr lang="cs-CZ" sz="2400" dirty="0" smtClean="0"/>
          </a:p>
          <a:p>
            <a:r>
              <a:rPr lang="en-US" sz="2400" dirty="0" smtClean="0"/>
              <a:t>All </a:t>
            </a:r>
            <a:r>
              <a:rPr lang="en-US" sz="2400" dirty="0"/>
              <a:t>companies are covered, and audits are required in all cases </a:t>
            </a:r>
            <a:r>
              <a:rPr lang="en-US" sz="2400" dirty="0" smtClean="0"/>
              <a:t>except</a:t>
            </a:r>
            <a:r>
              <a:rPr lang="cs-CZ" sz="2400" dirty="0" smtClean="0"/>
              <a:t> </a:t>
            </a:r>
            <a:r>
              <a:rPr lang="en-US" sz="2400" dirty="0" smtClean="0"/>
              <a:t>small </a:t>
            </a:r>
            <a:r>
              <a:rPr lang="en-US" sz="2400" dirty="0"/>
              <a:t>companies (‘small’ being defined).</a:t>
            </a:r>
          </a:p>
          <a:p>
            <a:r>
              <a:rPr lang="en-US" sz="2400" dirty="0"/>
              <a:t>There are also accounting standards, which are more detailed than the </a:t>
            </a:r>
            <a:r>
              <a:rPr lang="en-US" sz="2400" dirty="0" smtClean="0"/>
              <a:t>present</a:t>
            </a:r>
            <a:r>
              <a:rPr lang="cs-CZ" sz="2400" dirty="0" smtClean="0"/>
              <a:t> </a:t>
            </a:r>
            <a:r>
              <a:rPr lang="en-US" sz="2400" dirty="0" smtClean="0"/>
              <a:t>Companies </a:t>
            </a:r>
            <a:r>
              <a:rPr lang="en-US" sz="2400" dirty="0"/>
              <a:t>Act (of 1985) on many issues. </a:t>
            </a:r>
            <a:endParaRPr lang="cs-CZ" sz="2400" dirty="0" smtClean="0"/>
          </a:p>
          <a:p>
            <a:r>
              <a:rPr lang="en-US" sz="2400" dirty="0" smtClean="0"/>
              <a:t>The </a:t>
            </a:r>
            <a:r>
              <a:rPr lang="en-US" sz="2400" dirty="0"/>
              <a:t>standards were set by a </a:t>
            </a:r>
            <a:r>
              <a:rPr lang="en-US" sz="2400" dirty="0" smtClean="0"/>
              <a:t>committee</a:t>
            </a:r>
            <a:r>
              <a:rPr lang="cs-CZ" sz="2400" dirty="0" smtClean="0"/>
              <a:t> </a:t>
            </a:r>
            <a:r>
              <a:rPr lang="en-US" sz="2400" dirty="0" smtClean="0"/>
              <a:t>of </a:t>
            </a:r>
            <a:r>
              <a:rPr lang="en-US" sz="2400" dirty="0"/>
              <a:t>the accountancy profession until 1990 but are now set by an </a:t>
            </a:r>
            <a:r>
              <a:rPr lang="en-US" sz="2400" dirty="0" smtClean="0"/>
              <a:t>independent</a:t>
            </a:r>
            <a:r>
              <a:rPr lang="cs-CZ" sz="2400" dirty="0" smtClean="0"/>
              <a:t> </a:t>
            </a:r>
            <a:r>
              <a:rPr lang="en-US" sz="2400" dirty="0" smtClean="0"/>
              <a:t>private-sector </a:t>
            </a:r>
            <a:r>
              <a:rPr lang="en-US" sz="2400" dirty="0"/>
              <a:t>body, the Accounting Standards Board</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extLst>
      <p:ext uri="{BB962C8B-B14F-4D97-AF65-F5344CB8AC3E}">
        <p14:creationId xmlns:p14="http://schemas.microsoft.com/office/powerpoint/2010/main" val="1865583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Examples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regulation</a:t>
            </a:r>
            <a:r>
              <a:rPr lang="cs-CZ" sz="4000" dirty="0" smtClean="0">
                <a:latin typeface="Verdana" panose="020B0604030504040204" pitchFamily="34" charset="0"/>
                <a:ea typeface="Verdana" panose="020B0604030504040204" pitchFamily="34" charset="0"/>
                <a:cs typeface="Verdana" panose="020B0604030504040204" pitchFamily="34" charset="0"/>
              </a:rPr>
              <a:t> – </a:t>
            </a:r>
            <a:r>
              <a:rPr lang="cs-CZ" sz="4000" dirty="0" err="1" smtClean="0">
                <a:latin typeface="Verdana" panose="020B0604030504040204" pitchFamily="34" charset="0"/>
                <a:ea typeface="Verdana" panose="020B0604030504040204" pitchFamily="34" charset="0"/>
                <a:cs typeface="Verdana" panose="020B0604030504040204" pitchFamily="34" charset="0"/>
              </a:rPr>
              <a:t>The</a:t>
            </a:r>
            <a:r>
              <a:rPr lang="cs-CZ" sz="4000" dirty="0" smtClean="0">
                <a:latin typeface="Verdana" panose="020B0604030504040204" pitchFamily="34" charset="0"/>
                <a:ea typeface="Verdana" panose="020B0604030504040204" pitchFamily="34" charset="0"/>
                <a:cs typeface="Verdana" panose="020B0604030504040204" pitchFamily="34" charset="0"/>
              </a:rPr>
              <a:t> United </a:t>
            </a:r>
            <a:r>
              <a:rPr lang="cs-CZ" sz="4000" dirty="0" err="1" smtClean="0">
                <a:latin typeface="Verdana" panose="020B0604030504040204" pitchFamily="34" charset="0"/>
                <a:ea typeface="Verdana" panose="020B0604030504040204" pitchFamily="34" charset="0"/>
                <a:cs typeface="Verdana" panose="020B0604030504040204" pitchFamily="34" charset="0"/>
              </a:rPr>
              <a:t>Kingdom</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smtClean="0"/>
              <a:t>The </a:t>
            </a:r>
            <a:r>
              <a:rPr lang="en-US" sz="2400" dirty="0"/>
              <a:t>overriding requirement of the Companies Act is that financial </a:t>
            </a:r>
            <a:r>
              <a:rPr lang="en-US" sz="2400" dirty="0" smtClean="0"/>
              <a:t>statements</a:t>
            </a:r>
            <a:r>
              <a:rPr lang="cs-CZ" sz="2400" dirty="0" smtClean="0"/>
              <a:t> </a:t>
            </a:r>
            <a:r>
              <a:rPr lang="en-US" sz="2400" dirty="0" smtClean="0"/>
              <a:t>must </a:t>
            </a:r>
            <a:r>
              <a:rPr lang="en-US" sz="2400" dirty="0"/>
              <a:t>give a true and fair view. </a:t>
            </a:r>
            <a:endParaRPr lang="cs-CZ" sz="2400" dirty="0" smtClean="0"/>
          </a:p>
          <a:p>
            <a:r>
              <a:rPr lang="en-US" sz="2400" dirty="0" smtClean="0"/>
              <a:t>This </a:t>
            </a:r>
            <a:r>
              <a:rPr lang="en-US" sz="2400" dirty="0"/>
              <a:t>requirement is given more substance in </a:t>
            </a:r>
            <a:r>
              <a:rPr lang="en-US" sz="2400" dirty="0" smtClean="0"/>
              <a:t>the</a:t>
            </a:r>
            <a:r>
              <a:rPr lang="cs-CZ" sz="2400" dirty="0" smtClean="0"/>
              <a:t> </a:t>
            </a:r>
            <a:r>
              <a:rPr lang="en-US" sz="2400" dirty="0" smtClean="0"/>
              <a:t>UK </a:t>
            </a:r>
            <a:r>
              <a:rPr lang="en-US" sz="2400" dirty="0"/>
              <a:t>than elsewhere because the standard setters make requirements that </a:t>
            </a:r>
            <a:r>
              <a:rPr lang="en-US" sz="2400" dirty="0" smtClean="0"/>
              <a:t>remove</a:t>
            </a:r>
            <a:r>
              <a:rPr lang="cs-CZ" sz="2400" dirty="0" smtClean="0"/>
              <a:t> </a:t>
            </a:r>
            <a:r>
              <a:rPr lang="en-US" sz="2400" dirty="0" smtClean="0"/>
              <a:t>some </a:t>
            </a:r>
            <a:r>
              <a:rPr lang="en-US" sz="2400" dirty="0"/>
              <a:t>of the options in law and sometimes even contradict the detail of the law.</a:t>
            </a:r>
          </a:p>
          <a:p>
            <a:r>
              <a:rPr lang="en-US" sz="2400" dirty="0"/>
              <a:t>Enforcement of the rules is achieved because companies and auditors can </a:t>
            </a:r>
            <a:r>
              <a:rPr lang="en-US" sz="2400" dirty="0" smtClean="0"/>
              <a:t>be</a:t>
            </a:r>
            <a:r>
              <a:rPr lang="cs-CZ" sz="2400" dirty="0" smtClean="0"/>
              <a:t> </a:t>
            </a:r>
            <a:r>
              <a:rPr lang="en-US" sz="2400" dirty="0" smtClean="0"/>
              <a:t>taken </a:t>
            </a:r>
            <a:r>
              <a:rPr lang="en-US" sz="2400" dirty="0"/>
              <a:t>to court (by the Financial Reporting Review Panel (FRRP), another </a:t>
            </a:r>
            <a:r>
              <a:rPr lang="en-US" sz="2400" dirty="0" smtClean="0"/>
              <a:t>private</a:t>
            </a:r>
            <a:r>
              <a:rPr lang="cs-CZ" sz="2400" dirty="0"/>
              <a:t>-</a:t>
            </a:r>
            <a:r>
              <a:rPr lang="en-US" sz="2400" dirty="0" smtClean="0"/>
              <a:t>sector</a:t>
            </a:r>
            <a:r>
              <a:rPr lang="cs-CZ" sz="2400" dirty="0" smtClean="0"/>
              <a:t> </a:t>
            </a:r>
            <a:r>
              <a:rPr lang="en-US" sz="2400" dirty="0" smtClean="0"/>
              <a:t>body</a:t>
            </a:r>
            <a:r>
              <a:rPr lang="en-US" sz="2400" dirty="0"/>
              <a:t>) for ‘defective accounts’, and legal opinion is that financial </a:t>
            </a:r>
            <a:r>
              <a:rPr lang="en-US" sz="2400" dirty="0" smtClean="0"/>
              <a:t>statements</a:t>
            </a:r>
            <a:r>
              <a:rPr lang="cs-CZ" sz="2400" dirty="0" smtClean="0"/>
              <a:t> </a:t>
            </a:r>
            <a:r>
              <a:rPr lang="en-US" sz="2400" dirty="0" smtClean="0"/>
              <a:t>that </a:t>
            </a:r>
            <a:r>
              <a:rPr lang="en-US" sz="2400" dirty="0"/>
              <a:t>break accounting standards are likely to be defective.</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extLst>
      <p:ext uri="{BB962C8B-B14F-4D97-AF65-F5344CB8AC3E}">
        <p14:creationId xmlns:p14="http://schemas.microsoft.com/office/powerpoint/2010/main" val="3996241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Examples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regulation</a:t>
            </a:r>
            <a:r>
              <a:rPr lang="cs-CZ" sz="4000" dirty="0" smtClean="0">
                <a:latin typeface="Verdana" panose="020B0604030504040204" pitchFamily="34" charset="0"/>
                <a:ea typeface="Verdana" panose="020B0604030504040204" pitchFamily="34" charset="0"/>
                <a:cs typeface="Verdana" panose="020B0604030504040204" pitchFamily="34" charset="0"/>
              </a:rPr>
              <a:t> – </a:t>
            </a:r>
            <a:r>
              <a:rPr lang="cs-CZ" sz="4000" dirty="0" err="1" smtClean="0">
                <a:latin typeface="Verdana" panose="020B0604030504040204" pitchFamily="34" charset="0"/>
                <a:ea typeface="Verdana" panose="020B0604030504040204" pitchFamily="34" charset="0"/>
                <a:cs typeface="Verdana" panose="020B0604030504040204" pitchFamily="34" charset="0"/>
              </a:rPr>
              <a:t>The</a:t>
            </a:r>
            <a:r>
              <a:rPr lang="cs-CZ" sz="4000" dirty="0" smtClean="0">
                <a:latin typeface="Verdana" panose="020B0604030504040204" pitchFamily="34" charset="0"/>
                <a:ea typeface="Verdana" panose="020B0604030504040204" pitchFamily="34" charset="0"/>
                <a:cs typeface="Verdana" panose="020B0604030504040204" pitchFamily="34" charset="0"/>
              </a:rPr>
              <a:t> United </a:t>
            </a:r>
            <a:r>
              <a:rPr lang="cs-CZ" sz="4000" dirty="0" err="1" smtClean="0">
                <a:latin typeface="Verdana" panose="020B0604030504040204" pitchFamily="34" charset="0"/>
                <a:ea typeface="Verdana" panose="020B0604030504040204" pitchFamily="34" charset="0"/>
                <a:cs typeface="Verdana" panose="020B0604030504040204" pitchFamily="34" charset="0"/>
              </a:rPr>
              <a:t>States</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a:xfrm>
            <a:off x="457200" y="1600200"/>
            <a:ext cx="8382000" cy="4530725"/>
          </a:xfrm>
        </p:spPr>
        <p:txBody>
          <a:bodyPr/>
          <a:lstStyle/>
          <a:p>
            <a:r>
              <a:rPr lang="en-US" sz="2400" dirty="0"/>
              <a:t>There are no general Companies Acts or Codes in the United States, and so </a:t>
            </a:r>
            <a:r>
              <a:rPr lang="en-US" sz="2400" dirty="0" smtClean="0"/>
              <a:t>most</a:t>
            </a:r>
            <a:r>
              <a:rPr lang="cs-CZ" sz="2400" dirty="0" smtClean="0"/>
              <a:t> </a:t>
            </a:r>
            <a:r>
              <a:rPr lang="en-US" sz="2400" dirty="0" smtClean="0"/>
              <a:t>companies </a:t>
            </a:r>
            <a:r>
              <a:rPr lang="en-US" sz="2400" dirty="0"/>
              <a:t>have little regulation and no audit requirement. </a:t>
            </a:r>
            <a:endParaRPr lang="cs-CZ" sz="2400" dirty="0" smtClean="0"/>
          </a:p>
          <a:p>
            <a:r>
              <a:rPr lang="en-US" sz="2400" dirty="0" smtClean="0"/>
              <a:t>However, for listed</a:t>
            </a:r>
            <a:r>
              <a:rPr lang="cs-CZ" sz="2400" dirty="0" smtClean="0"/>
              <a:t> </a:t>
            </a:r>
            <a:r>
              <a:rPr lang="en-US" sz="2400" dirty="0" smtClean="0"/>
              <a:t>companies there is the world’s most active regulator</a:t>
            </a:r>
            <a:r>
              <a:rPr lang="en-US" sz="2400" dirty="0"/>
              <a:t>: the Securities and Exchange</a:t>
            </a:r>
          </a:p>
          <a:p>
            <a:r>
              <a:rPr lang="en-US" sz="2400" dirty="0"/>
              <a:t>Commission (SEC). </a:t>
            </a:r>
            <a:endParaRPr lang="cs-CZ" sz="2400" dirty="0" smtClean="0"/>
          </a:p>
          <a:p>
            <a:r>
              <a:rPr lang="en-US" sz="2400" dirty="0" smtClean="0"/>
              <a:t>The </a:t>
            </a:r>
            <a:r>
              <a:rPr lang="en-US" sz="2400" dirty="0"/>
              <a:t>SEC was founded in 1934 as a reaction to the </a:t>
            </a:r>
            <a:r>
              <a:rPr lang="en-US" sz="2400" dirty="0" smtClean="0"/>
              <a:t>free-for-all</a:t>
            </a:r>
            <a:r>
              <a:rPr lang="cs-CZ" sz="2400" dirty="0" smtClean="0"/>
              <a:t> </a:t>
            </a:r>
            <a:r>
              <a:rPr lang="en-US" sz="2400" dirty="0" smtClean="0"/>
              <a:t>in </a:t>
            </a:r>
            <a:r>
              <a:rPr lang="en-US" sz="2400" dirty="0"/>
              <a:t>accounting that contributed to the Wall Street Crash of 1929. </a:t>
            </a:r>
            <a:endParaRPr lang="cs-CZ" sz="2400" dirty="0" smtClean="0"/>
          </a:p>
          <a:p>
            <a:r>
              <a:rPr lang="en-US" sz="2400" dirty="0" smtClean="0"/>
              <a:t>The </a:t>
            </a:r>
            <a:r>
              <a:rPr lang="en-US" sz="2400" dirty="0"/>
              <a:t>SEC </a:t>
            </a:r>
            <a:r>
              <a:rPr lang="en-US" sz="2400" dirty="0" smtClean="0"/>
              <a:t>requires</a:t>
            </a:r>
            <a:r>
              <a:rPr lang="cs-CZ" sz="2400" dirty="0" smtClean="0"/>
              <a:t> </a:t>
            </a:r>
            <a:r>
              <a:rPr lang="en-US" sz="2400" dirty="0" smtClean="0"/>
              <a:t>the </a:t>
            </a:r>
            <a:r>
              <a:rPr lang="en-US" sz="2400" dirty="0"/>
              <a:t>use of ‘generally accepted accounting </a:t>
            </a:r>
            <a:r>
              <a:rPr lang="en-US" sz="2400" dirty="0" smtClean="0"/>
              <a:t>principles</a:t>
            </a:r>
            <a:r>
              <a:rPr lang="cs-CZ" sz="2400" dirty="0" smtClean="0"/>
              <a:t> </a:t>
            </a:r>
            <a:r>
              <a:rPr lang="en-US" sz="2400" dirty="0" smtClean="0"/>
              <a:t>’(GAAP)</a:t>
            </a:r>
            <a:r>
              <a:rPr lang="cs-CZ" sz="2400" dirty="0" smtClean="0"/>
              <a:t> </a:t>
            </a:r>
            <a:r>
              <a:rPr lang="en-US" sz="2400" dirty="0" smtClean="0"/>
              <a:t>and </a:t>
            </a:r>
            <a:r>
              <a:rPr lang="en-US" sz="2400" dirty="0"/>
              <a:t>also requires </a:t>
            </a:r>
            <a:r>
              <a:rPr lang="en-US" sz="2400" dirty="0" smtClean="0"/>
              <a:t>an</a:t>
            </a:r>
            <a:r>
              <a:rPr lang="cs-CZ" sz="2400" dirty="0" smtClean="0"/>
              <a:t> </a:t>
            </a:r>
            <a:r>
              <a:rPr lang="en-US" sz="2400" dirty="0" smtClean="0"/>
              <a:t>audit</a:t>
            </a:r>
            <a:r>
              <a:rPr lang="en-US" sz="2400" dirty="0"/>
              <a:t>. </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extLst>
      <p:ext uri="{BB962C8B-B14F-4D97-AF65-F5344CB8AC3E}">
        <p14:creationId xmlns:p14="http://schemas.microsoft.com/office/powerpoint/2010/main" val="190665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Examples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regulation</a:t>
            </a:r>
            <a:r>
              <a:rPr lang="cs-CZ" sz="4000" dirty="0" smtClean="0">
                <a:latin typeface="Verdana" panose="020B0604030504040204" pitchFamily="34" charset="0"/>
                <a:ea typeface="Verdana" panose="020B0604030504040204" pitchFamily="34" charset="0"/>
                <a:cs typeface="Verdana" panose="020B0604030504040204" pitchFamily="34" charset="0"/>
              </a:rPr>
              <a:t> – </a:t>
            </a:r>
            <a:r>
              <a:rPr lang="cs-CZ" sz="4000" dirty="0" err="1" smtClean="0">
                <a:latin typeface="Verdana" panose="020B0604030504040204" pitchFamily="34" charset="0"/>
                <a:ea typeface="Verdana" panose="020B0604030504040204" pitchFamily="34" charset="0"/>
                <a:cs typeface="Verdana" panose="020B0604030504040204" pitchFamily="34" charset="0"/>
              </a:rPr>
              <a:t>The</a:t>
            </a:r>
            <a:r>
              <a:rPr lang="cs-CZ" sz="4000" dirty="0" smtClean="0">
                <a:latin typeface="Verdana" panose="020B0604030504040204" pitchFamily="34" charset="0"/>
                <a:ea typeface="Verdana" panose="020B0604030504040204" pitchFamily="34" charset="0"/>
                <a:cs typeface="Verdana" panose="020B0604030504040204" pitchFamily="34" charset="0"/>
              </a:rPr>
              <a:t> United </a:t>
            </a:r>
            <a:r>
              <a:rPr lang="cs-CZ" sz="4000" dirty="0" err="1" smtClean="0">
                <a:latin typeface="Verdana" panose="020B0604030504040204" pitchFamily="34" charset="0"/>
                <a:ea typeface="Verdana" panose="020B0604030504040204" pitchFamily="34" charset="0"/>
                <a:cs typeface="Verdana" panose="020B0604030504040204" pitchFamily="34" charset="0"/>
              </a:rPr>
              <a:t>States</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smtClean="0"/>
              <a:t>The </a:t>
            </a:r>
            <a:r>
              <a:rPr lang="en-US" sz="2400" dirty="0"/>
              <a:t>SEC imposes serious penalties on auditors and companies that </a:t>
            </a:r>
            <a:r>
              <a:rPr lang="en-US" sz="2400" dirty="0" smtClean="0"/>
              <a:t>break</a:t>
            </a:r>
            <a:r>
              <a:rPr lang="cs-CZ" sz="2400" dirty="0" smtClean="0"/>
              <a:t> </a:t>
            </a:r>
            <a:r>
              <a:rPr lang="cs-CZ" sz="2400" dirty="0" err="1" smtClean="0"/>
              <a:t>the</a:t>
            </a:r>
            <a:r>
              <a:rPr lang="cs-CZ" sz="2400" dirty="0" smtClean="0"/>
              <a:t> </a:t>
            </a:r>
            <a:r>
              <a:rPr lang="cs-CZ" sz="2400" dirty="0" err="1"/>
              <a:t>rules</a:t>
            </a:r>
            <a:r>
              <a:rPr lang="cs-CZ" sz="2400" dirty="0"/>
              <a:t>.</a:t>
            </a:r>
          </a:p>
          <a:p>
            <a:r>
              <a:rPr lang="en-US" sz="2400" dirty="0"/>
              <a:t>The SEC makes some of the content of GAAP but mostly chooses to rely </a:t>
            </a:r>
            <a:r>
              <a:rPr lang="en-US" sz="2400" dirty="0" smtClean="0"/>
              <a:t>upon</a:t>
            </a:r>
            <a:r>
              <a:rPr lang="cs-CZ" sz="2400" dirty="0" smtClean="0"/>
              <a:t> </a:t>
            </a:r>
            <a:r>
              <a:rPr lang="en-US" sz="2400" dirty="0" smtClean="0"/>
              <a:t>the </a:t>
            </a:r>
            <a:r>
              <a:rPr lang="en-US" sz="2400" dirty="0"/>
              <a:t>private sector to do this. Since 1973, the chosen body is the </a:t>
            </a:r>
            <a:r>
              <a:rPr lang="en-US" sz="2400" dirty="0" smtClean="0"/>
              <a:t>Financial</a:t>
            </a:r>
            <a:r>
              <a:rPr lang="cs-CZ" sz="2400" dirty="0" smtClean="0"/>
              <a:t> </a:t>
            </a:r>
            <a:r>
              <a:rPr lang="en-US" sz="2400" dirty="0" smtClean="0"/>
              <a:t>Accounting </a:t>
            </a:r>
            <a:r>
              <a:rPr lang="en-US" sz="2400" dirty="0"/>
              <a:t>Standards Board (FASB), which is a private-sector body set up to act </a:t>
            </a:r>
            <a:r>
              <a:rPr lang="en-US" sz="2400" dirty="0" smtClean="0"/>
              <a:t>in</a:t>
            </a:r>
            <a:r>
              <a:rPr lang="cs-CZ" sz="2400" dirty="0" smtClean="0"/>
              <a:t> </a:t>
            </a:r>
            <a:r>
              <a:rPr lang="en-US" sz="2400" dirty="0" smtClean="0"/>
              <a:t>the </a:t>
            </a:r>
            <a:r>
              <a:rPr lang="en-US" sz="2400" dirty="0"/>
              <a:t>public interest. </a:t>
            </a:r>
            <a:endParaRPr lang="cs-CZ" sz="2400" dirty="0" smtClean="0"/>
          </a:p>
          <a:p>
            <a:r>
              <a:rPr lang="en-US" sz="2400" dirty="0" smtClean="0"/>
              <a:t>The </a:t>
            </a:r>
            <a:r>
              <a:rPr lang="en-US" sz="2400" dirty="0"/>
              <a:t>FASB is independent but is influenced by the fact that </a:t>
            </a:r>
            <a:r>
              <a:rPr lang="en-US" sz="2400" dirty="0" smtClean="0"/>
              <a:t>it</a:t>
            </a:r>
            <a:r>
              <a:rPr lang="cs-CZ" sz="2400" dirty="0" smtClean="0"/>
              <a:t> </a:t>
            </a:r>
            <a:r>
              <a:rPr lang="en-US" sz="2400" dirty="0" smtClean="0"/>
              <a:t>could </a:t>
            </a:r>
            <a:r>
              <a:rPr lang="en-US" sz="2400" dirty="0"/>
              <a:t>be overruled by the SEC.</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extLst>
      <p:ext uri="{BB962C8B-B14F-4D97-AF65-F5344CB8AC3E}">
        <p14:creationId xmlns:p14="http://schemas.microsoft.com/office/powerpoint/2010/main" val="1500988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Examples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regulation</a:t>
            </a:r>
            <a:r>
              <a:rPr lang="cs-CZ" sz="4000" dirty="0" smtClean="0">
                <a:latin typeface="Verdana" panose="020B0604030504040204" pitchFamily="34" charset="0"/>
                <a:ea typeface="Verdana" panose="020B0604030504040204" pitchFamily="34" charset="0"/>
                <a:cs typeface="Verdana" panose="020B0604030504040204" pitchFamily="34" charset="0"/>
              </a:rPr>
              <a:t> – </a:t>
            </a:r>
            <a:r>
              <a:rPr lang="cs-CZ" sz="4000" dirty="0" err="1" smtClean="0">
                <a:latin typeface="Verdana" panose="020B0604030504040204" pitchFamily="34" charset="0"/>
                <a:ea typeface="Verdana" panose="020B0604030504040204" pitchFamily="34" charset="0"/>
                <a:cs typeface="Verdana" panose="020B0604030504040204" pitchFamily="34" charset="0"/>
              </a:rPr>
              <a:t>some</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other</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countries</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a:t>Many other countries are similar to one or more of the above. </a:t>
            </a:r>
            <a:endParaRPr lang="cs-CZ" sz="2400" dirty="0" smtClean="0"/>
          </a:p>
          <a:p>
            <a:r>
              <a:rPr lang="en-US" sz="2400" dirty="0" smtClean="0"/>
              <a:t>For </a:t>
            </a:r>
            <a:r>
              <a:rPr lang="en-US" sz="2400" dirty="0"/>
              <a:t>example, </a:t>
            </a:r>
            <a:r>
              <a:rPr lang="en-US" sz="2400" dirty="0" smtClean="0"/>
              <a:t>the</a:t>
            </a:r>
            <a:r>
              <a:rPr lang="cs-CZ" sz="2400" dirty="0" smtClean="0"/>
              <a:t> </a:t>
            </a:r>
            <a:r>
              <a:rPr lang="en-US" sz="2400" dirty="0" smtClean="0"/>
              <a:t>Nordic </a:t>
            </a:r>
            <a:r>
              <a:rPr lang="en-US" sz="2400" dirty="0"/>
              <a:t>countries have Bookkeeping Acts and Companies Acts which have </a:t>
            </a:r>
            <a:r>
              <a:rPr lang="en-US" sz="2400" dirty="0" smtClean="0"/>
              <a:t>incorporated</a:t>
            </a:r>
            <a:r>
              <a:rPr lang="cs-CZ" sz="2400" dirty="0" smtClean="0"/>
              <a:t> </a:t>
            </a:r>
            <a:r>
              <a:rPr lang="en-US" sz="2400" dirty="0" smtClean="0"/>
              <a:t>the </a:t>
            </a:r>
            <a:r>
              <a:rPr lang="en-US" sz="2400" dirty="0"/>
              <a:t>EU Directives. </a:t>
            </a:r>
            <a:endParaRPr lang="cs-CZ" sz="2400" dirty="0" smtClean="0"/>
          </a:p>
          <a:p>
            <a:r>
              <a:rPr lang="en-US" sz="2400" dirty="0" smtClean="0"/>
              <a:t>They </a:t>
            </a:r>
            <a:r>
              <a:rPr lang="en-US" sz="2400" dirty="0"/>
              <a:t>also have various forms of accounting </a:t>
            </a:r>
            <a:r>
              <a:rPr lang="en-US" sz="2400" dirty="0" smtClean="0"/>
              <a:t>standards,</a:t>
            </a:r>
            <a:r>
              <a:rPr lang="cs-CZ" sz="2400" dirty="0" smtClean="0"/>
              <a:t> </a:t>
            </a:r>
            <a:r>
              <a:rPr lang="en-US" sz="2400" dirty="0" smtClean="0"/>
              <a:t>set </a:t>
            </a:r>
            <a:r>
              <a:rPr lang="en-US" sz="2400" dirty="0"/>
              <a:t>by committees involving representatives of various bodies, such as </a:t>
            </a:r>
            <a:r>
              <a:rPr lang="en-US" sz="2400" dirty="0" smtClean="0"/>
              <a:t>the</a:t>
            </a:r>
            <a:r>
              <a:rPr lang="cs-CZ" sz="2400" dirty="0" smtClean="0"/>
              <a:t> </a:t>
            </a:r>
            <a:r>
              <a:rPr lang="en-US" sz="2400" dirty="0" smtClean="0"/>
              <a:t>accountancy </a:t>
            </a:r>
            <a:r>
              <a:rPr lang="en-US" sz="2400" dirty="0"/>
              <a:t>profession and stock exchanges.</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extLst>
      <p:ext uri="{BB962C8B-B14F-4D97-AF65-F5344CB8AC3E}">
        <p14:creationId xmlns:p14="http://schemas.microsoft.com/office/powerpoint/2010/main" val="624899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Generally accepted accounting principles (GAAP)</a:t>
            </a:r>
            <a:endParaRPr lang="cs-CZ"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a:t>The term ‘GAAP’ is of US origin but is commonly used to describe </a:t>
            </a:r>
            <a:r>
              <a:rPr lang="en-US" sz="2400" dirty="0" smtClean="0"/>
              <a:t>accounting</a:t>
            </a:r>
            <a:r>
              <a:rPr lang="cs-CZ" sz="2400" dirty="0" smtClean="0"/>
              <a:t> </a:t>
            </a:r>
            <a:r>
              <a:rPr lang="en-US" sz="2400" dirty="0" smtClean="0"/>
              <a:t>requirements</a:t>
            </a:r>
            <a:r>
              <a:rPr lang="en-US" sz="2400" dirty="0"/>
              <a:t>, and so the term ‘Swedish GAAP’ might also be used, for example.</a:t>
            </a:r>
          </a:p>
          <a:p>
            <a:r>
              <a:rPr lang="en-US" sz="2400" dirty="0"/>
              <a:t>In the United States, in the absence of company law, the term first meant </a:t>
            </a:r>
            <a:r>
              <a:rPr lang="en-US" sz="2400" dirty="0" smtClean="0"/>
              <a:t>the</a:t>
            </a:r>
            <a:r>
              <a:rPr lang="cs-CZ" sz="2400" dirty="0" smtClean="0"/>
              <a:t> </a:t>
            </a:r>
            <a:r>
              <a:rPr lang="en-US" sz="2400" dirty="0" smtClean="0"/>
              <a:t>practices </a:t>
            </a:r>
            <a:r>
              <a:rPr lang="en-US" sz="2400" dirty="0"/>
              <a:t>of large and respected companies, as recommended by textbooks </a:t>
            </a:r>
            <a:r>
              <a:rPr lang="en-US" sz="2400" dirty="0" smtClean="0"/>
              <a:t>and</a:t>
            </a:r>
            <a:r>
              <a:rPr lang="cs-CZ" sz="2400" dirty="0" smtClean="0"/>
              <a:t> </a:t>
            </a:r>
            <a:r>
              <a:rPr lang="en-US" sz="2400" dirty="0" smtClean="0"/>
              <a:t>accepted </a:t>
            </a:r>
            <a:r>
              <a:rPr lang="en-US" sz="2400" dirty="0"/>
              <a:t>by auditors. </a:t>
            </a:r>
            <a:endParaRPr lang="cs-CZ" sz="2400" dirty="0" smtClean="0"/>
          </a:p>
          <a:p>
            <a:r>
              <a:rPr lang="en-US" sz="2400" dirty="0" smtClean="0"/>
              <a:t>By </a:t>
            </a:r>
            <a:r>
              <a:rPr lang="en-US" sz="2400" dirty="0"/>
              <a:t>the 1930s in the US, GAAP began to be codified, so </a:t>
            </a:r>
            <a:r>
              <a:rPr lang="en-US" sz="2400" dirty="0" smtClean="0"/>
              <a:t>that</a:t>
            </a:r>
            <a:r>
              <a:rPr lang="cs-CZ" sz="2400" dirty="0" smtClean="0"/>
              <a:t> </a:t>
            </a:r>
            <a:r>
              <a:rPr lang="en-US" sz="2400" dirty="0" smtClean="0"/>
              <a:t>there </a:t>
            </a:r>
            <a:r>
              <a:rPr lang="en-US" sz="2400" dirty="0"/>
              <a:t>is now also written (or promulgated) GAAP including accounting standards.</a:t>
            </a:r>
          </a:p>
          <a:p>
            <a:r>
              <a:rPr lang="en-US" sz="2400" dirty="0"/>
              <a:t>The SEC requires companies registered with it to comply with GAAP.</a:t>
            </a:r>
          </a:p>
          <a:p>
            <a:r>
              <a:rPr lang="en-US" sz="2400"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extLst>
      <p:ext uri="{BB962C8B-B14F-4D97-AF65-F5344CB8AC3E}">
        <p14:creationId xmlns:p14="http://schemas.microsoft.com/office/powerpoint/2010/main" val="50739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Generally accepted accounting principles (GAAP)</a:t>
            </a:r>
            <a:endParaRPr lang="cs-CZ"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smtClean="0"/>
              <a:t>In </a:t>
            </a:r>
            <a:r>
              <a:rPr lang="en-US" sz="2400" dirty="0"/>
              <a:t>other countries, ‘GAAP’ is generally an unofficial term with no </a:t>
            </a:r>
            <a:r>
              <a:rPr lang="en-US" sz="2400" dirty="0" smtClean="0"/>
              <a:t>exact</a:t>
            </a:r>
            <a:r>
              <a:rPr lang="cs-CZ" sz="2400" dirty="0" smtClean="0"/>
              <a:t> </a:t>
            </a:r>
            <a:r>
              <a:rPr lang="en-US" sz="2400" dirty="0" smtClean="0"/>
              <a:t>meaning</a:t>
            </a:r>
            <a:r>
              <a:rPr lang="en-US" sz="2400" dirty="0"/>
              <a:t>, although there is a similar term, namely ‘good accounting practice’, </a:t>
            </a:r>
            <a:r>
              <a:rPr lang="en-US" sz="2400" dirty="0" smtClean="0"/>
              <a:t>in</a:t>
            </a:r>
            <a:r>
              <a:rPr lang="cs-CZ" sz="2400" dirty="0" smtClean="0"/>
              <a:t> </a:t>
            </a:r>
            <a:r>
              <a:rPr lang="en-US" sz="2400" dirty="0" smtClean="0"/>
              <a:t>the </a:t>
            </a:r>
            <a:r>
              <a:rPr lang="en-US" sz="2400" dirty="0"/>
              <a:t>laws of some countries, such as Denmark. </a:t>
            </a:r>
            <a:endParaRPr lang="cs-CZ" sz="2400" dirty="0" smtClean="0"/>
          </a:p>
          <a:p>
            <a:r>
              <a:rPr lang="en-US" sz="2400" dirty="0" smtClean="0"/>
              <a:t>For </a:t>
            </a:r>
            <a:r>
              <a:rPr lang="en-US" sz="2400" dirty="0"/>
              <a:t>example, if one sees the </a:t>
            </a:r>
            <a:r>
              <a:rPr lang="en-US" sz="2400" dirty="0" smtClean="0"/>
              <a:t>term</a:t>
            </a:r>
            <a:r>
              <a:rPr lang="cs-CZ" sz="2400" dirty="0" smtClean="0"/>
              <a:t> </a:t>
            </a:r>
            <a:r>
              <a:rPr lang="en-US" sz="2400" dirty="0" smtClean="0"/>
              <a:t>‘Swedish </a:t>
            </a:r>
            <a:r>
              <a:rPr lang="en-US" sz="2400" dirty="0"/>
              <a:t>GAAP’ it presumably includes Swedish law, Swedish </a:t>
            </a:r>
            <a:r>
              <a:rPr lang="en-US" sz="2400" dirty="0" smtClean="0"/>
              <a:t>accounting</a:t>
            </a:r>
            <a:r>
              <a:rPr lang="cs-CZ" sz="2400" dirty="0" smtClean="0"/>
              <a:t> </a:t>
            </a:r>
            <a:r>
              <a:rPr lang="en-US" sz="2400" dirty="0" smtClean="0"/>
              <a:t>standards </a:t>
            </a:r>
            <a:r>
              <a:rPr lang="en-US" sz="2400" dirty="0"/>
              <a:t>and the practices of respected companies and auditors.</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extLst>
      <p:ext uri="{BB962C8B-B14F-4D97-AF65-F5344CB8AC3E}">
        <p14:creationId xmlns:p14="http://schemas.microsoft.com/office/powerpoint/2010/main" val="2658768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cs-CZ" sz="2000" dirty="0" err="1" smtClean="0"/>
              <a:t>Introduction</a:t>
            </a:r>
            <a:r>
              <a:rPr lang="cs-CZ" sz="2000" dirty="0" smtClean="0"/>
              <a:t> </a:t>
            </a:r>
            <a:r>
              <a:rPr lang="cs-CZ" sz="2000" dirty="0"/>
              <a:t>to </a:t>
            </a:r>
            <a:r>
              <a:rPr lang="cs-CZ" sz="2000" dirty="0" err="1"/>
              <a:t>the</a:t>
            </a:r>
            <a:r>
              <a:rPr lang="cs-CZ" sz="2000" dirty="0"/>
              <a:t> </a:t>
            </a:r>
            <a:r>
              <a:rPr lang="cs-CZ" sz="2000" dirty="0" err="1"/>
              <a:t>European</a:t>
            </a:r>
            <a:r>
              <a:rPr lang="cs-CZ" sz="2000" dirty="0"/>
              <a:t> </a:t>
            </a:r>
            <a:r>
              <a:rPr lang="cs-CZ" sz="2000" dirty="0" err="1" smtClean="0"/>
              <a:t>accounting</a:t>
            </a:r>
            <a:endParaRPr lang="cs-CZ" sz="2000" dirty="0" smtClean="0"/>
          </a:p>
          <a:p>
            <a:r>
              <a:rPr lang="cs-CZ" sz="2000" dirty="0" err="1" smtClean="0"/>
              <a:t>Harmonization</a:t>
            </a:r>
            <a:r>
              <a:rPr lang="cs-CZ" sz="2000" dirty="0" smtClean="0"/>
              <a:t> </a:t>
            </a:r>
            <a:r>
              <a:rPr lang="cs-CZ" sz="2000" dirty="0" err="1"/>
              <a:t>of</a:t>
            </a:r>
            <a:r>
              <a:rPr lang="cs-CZ" sz="2000" dirty="0"/>
              <a:t> </a:t>
            </a:r>
            <a:r>
              <a:rPr lang="cs-CZ" sz="2000" dirty="0" err="1" smtClean="0"/>
              <a:t>accounting</a:t>
            </a:r>
            <a:endParaRPr lang="cs-CZ" sz="2000" dirty="0" smtClean="0"/>
          </a:p>
          <a:p>
            <a:r>
              <a:rPr lang="cs-CZ" sz="2000" dirty="0" err="1" smtClean="0"/>
              <a:t>Directives</a:t>
            </a:r>
            <a:r>
              <a:rPr lang="cs-CZ" sz="2000" dirty="0" smtClean="0"/>
              <a:t> </a:t>
            </a:r>
            <a:r>
              <a:rPr lang="cs-CZ" sz="2000" dirty="0" err="1"/>
              <a:t>of</a:t>
            </a:r>
            <a:r>
              <a:rPr lang="cs-CZ" sz="2000" dirty="0"/>
              <a:t> </a:t>
            </a:r>
            <a:r>
              <a:rPr lang="cs-CZ" sz="2000" dirty="0" err="1"/>
              <a:t>the</a:t>
            </a:r>
            <a:r>
              <a:rPr lang="cs-CZ" sz="2000" dirty="0"/>
              <a:t> </a:t>
            </a:r>
            <a:r>
              <a:rPr lang="cs-CZ" sz="2000" dirty="0" err="1"/>
              <a:t>European</a:t>
            </a:r>
            <a:r>
              <a:rPr lang="cs-CZ" sz="2000" dirty="0"/>
              <a:t> </a:t>
            </a:r>
            <a:r>
              <a:rPr lang="cs-CZ" sz="2000" dirty="0" smtClean="0"/>
              <a:t>union</a:t>
            </a:r>
          </a:p>
          <a:p>
            <a:r>
              <a:rPr lang="cs-CZ" sz="2000" dirty="0" smtClean="0"/>
              <a:t>US </a:t>
            </a:r>
            <a:r>
              <a:rPr lang="cs-CZ" sz="2000" dirty="0"/>
              <a:t>GAAP </a:t>
            </a:r>
            <a:endParaRPr lang="cs-CZ"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Harmonization</a:t>
            </a:r>
            <a:r>
              <a:rPr lang="cs-CZ" dirty="0" smtClean="0"/>
              <a:t> </a:t>
            </a:r>
            <a:r>
              <a:rPr lang="cs-CZ" dirty="0" err="1" smtClean="0"/>
              <a:t>of</a:t>
            </a:r>
            <a:r>
              <a:rPr lang="cs-CZ" dirty="0" smtClean="0"/>
              <a:t> </a:t>
            </a:r>
            <a:r>
              <a:rPr lang="cs-CZ" dirty="0" err="1" smtClean="0"/>
              <a:t>accounting</a:t>
            </a:r>
            <a:endParaRPr lang="cs-CZ" dirty="0"/>
          </a:p>
        </p:txBody>
      </p:sp>
      <p:sp>
        <p:nvSpPr>
          <p:cNvPr id="3" name="Zástupný symbol pro obsah 2"/>
          <p:cNvSpPr>
            <a:spLocks noGrp="1"/>
          </p:cNvSpPr>
          <p:nvPr>
            <p:ph idx="1"/>
          </p:nvPr>
        </p:nvSpPr>
        <p:spPr/>
        <p:txBody>
          <a:bodyPr/>
          <a:lstStyle/>
          <a:p>
            <a:r>
              <a:rPr lang="cs-CZ" sz="2400" dirty="0" err="1" smtClean="0"/>
              <a:t>There</a:t>
            </a:r>
            <a:r>
              <a:rPr lang="cs-CZ" sz="2400" dirty="0" smtClean="0"/>
              <a:t> </a:t>
            </a:r>
            <a:r>
              <a:rPr lang="en-US" sz="2400" dirty="0" smtClean="0"/>
              <a:t>are </a:t>
            </a:r>
            <a:r>
              <a:rPr lang="en-US" sz="2400" dirty="0"/>
              <a:t>major differences in the </a:t>
            </a:r>
            <a:r>
              <a:rPr lang="en-US" sz="2400" dirty="0" smtClean="0"/>
              <a:t>financial</a:t>
            </a:r>
            <a:r>
              <a:rPr lang="cs-CZ" sz="2400" dirty="0" smtClean="0"/>
              <a:t> </a:t>
            </a:r>
            <a:r>
              <a:rPr lang="en-US" sz="2400" dirty="0" smtClean="0"/>
              <a:t>reporting </a:t>
            </a:r>
            <a:r>
              <a:rPr lang="en-US" sz="2400" dirty="0"/>
              <a:t>practices of companies in different countries. </a:t>
            </a:r>
            <a:endParaRPr lang="cs-CZ" sz="2400" dirty="0" smtClean="0"/>
          </a:p>
          <a:p>
            <a:r>
              <a:rPr lang="en-US" sz="2400" dirty="0" smtClean="0"/>
              <a:t>This </a:t>
            </a:r>
            <a:r>
              <a:rPr lang="en-US" sz="2400" dirty="0"/>
              <a:t>leads to </a:t>
            </a:r>
            <a:r>
              <a:rPr lang="en-US" sz="2400" dirty="0" smtClean="0"/>
              <a:t>great</a:t>
            </a:r>
            <a:r>
              <a:rPr lang="cs-CZ" sz="2400" dirty="0" smtClean="0"/>
              <a:t> </a:t>
            </a:r>
            <a:r>
              <a:rPr lang="en-US" sz="2400" dirty="0" smtClean="0"/>
              <a:t>complications </a:t>
            </a:r>
            <a:r>
              <a:rPr lang="en-US" sz="2400" dirty="0"/>
              <a:t>for those preparing, consolidating, auditing and </a:t>
            </a:r>
            <a:r>
              <a:rPr lang="en-US" sz="2400" dirty="0" smtClean="0"/>
              <a:t>interpreting</a:t>
            </a:r>
            <a:r>
              <a:rPr lang="cs-CZ" sz="2400" dirty="0" smtClean="0"/>
              <a:t> </a:t>
            </a:r>
            <a:r>
              <a:rPr lang="en-US" sz="2400" dirty="0" smtClean="0"/>
              <a:t>published </a:t>
            </a:r>
            <a:r>
              <a:rPr lang="en-US" sz="2400" dirty="0"/>
              <a:t>financial statements. </a:t>
            </a:r>
            <a:endParaRPr lang="cs-CZ" sz="2400" dirty="0" smtClean="0"/>
          </a:p>
          <a:p>
            <a:r>
              <a:rPr lang="en-US" sz="2400" dirty="0" smtClean="0"/>
              <a:t>Since </a:t>
            </a:r>
            <a:r>
              <a:rPr lang="en-US" sz="2400" dirty="0"/>
              <a:t>the preparation of internal financial </a:t>
            </a:r>
            <a:r>
              <a:rPr lang="en-US" sz="2400" dirty="0" smtClean="0"/>
              <a:t>information</a:t>
            </a:r>
            <a:r>
              <a:rPr lang="cs-CZ" sz="2400" dirty="0" smtClean="0"/>
              <a:t> </a:t>
            </a:r>
            <a:r>
              <a:rPr lang="en-US" sz="2400" dirty="0" smtClean="0"/>
              <a:t>often </a:t>
            </a:r>
            <a:r>
              <a:rPr lang="en-US" sz="2400" dirty="0"/>
              <a:t>overlaps with the preparation of published information, the </a:t>
            </a:r>
            <a:r>
              <a:rPr lang="en-US" sz="2400" dirty="0" smtClean="0"/>
              <a:t>complications</a:t>
            </a:r>
            <a:r>
              <a:rPr lang="cs-CZ" sz="2400" dirty="0" smtClean="0"/>
              <a:t> </a:t>
            </a:r>
            <a:r>
              <a:rPr lang="en-US" sz="2400" dirty="0" smtClean="0"/>
              <a:t>spread </a:t>
            </a:r>
            <a:r>
              <a:rPr lang="en-US" sz="2400" dirty="0"/>
              <a:t>further. </a:t>
            </a:r>
            <a:endParaRPr lang="cs-CZ" sz="2400" dirty="0" smtClean="0"/>
          </a:p>
          <a:p>
            <a:r>
              <a:rPr lang="en-US" sz="2400" dirty="0" smtClean="0"/>
              <a:t>To </a:t>
            </a:r>
            <a:r>
              <a:rPr lang="en-US" sz="2400" dirty="0"/>
              <a:t>combat this, several organizations throughout </a:t>
            </a:r>
            <a:r>
              <a:rPr lang="en-US" sz="2400" dirty="0" smtClean="0"/>
              <a:t>the</a:t>
            </a:r>
            <a:r>
              <a:rPr lang="cs-CZ" sz="2400" dirty="0" smtClean="0"/>
              <a:t> </a:t>
            </a:r>
            <a:r>
              <a:rPr lang="en-US" sz="2400" dirty="0" smtClean="0"/>
              <a:t>world </a:t>
            </a:r>
            <a:r>
              <a:rPr lang="en-US" sz="2400" dirty="0"/>
              <a:t>are involved in attempts to harmonize or standardize accounting</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extLst>
      <p:ext uri="{BB962C8B-B14F-4D97-AF65-F5344CB8AC3E}">
        <p14:creationId xmlns:p14="http://schemas.microsoft.com/office/powerpoint/2010/main" val="2283891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Harmonization</a:t>
            </a:r>
            <a:r>
              <a:rPr lang="cs-CZ" dirty="0" smtClean="0"/>
              <a:t> </a:t>
            </a:r>
            <a:r>
              <a:rPr lang="cs-CZ" dirty="0" err="1" smtClean="0"/>
              <a:t>of</a:t>
            </a:r>
            <a:r>
              <a:rPr lang="cs-CZ" dirty="0" smtClean="0"/>
              <a:t> </a:t>
            </a:r>
            <a:r>
              <a:rPr lang="cs-CZ" dirty="0" err="1" smtClean="0"/>
              <a:t>accounting</a:t>
            </a:r>
            <a:endParaRPr lang="cs-CZ" dirty="0"/>
          </a:p>
        </p:txBody>
      </p:sp>
      <p:sp>
        <p:nvSpPr>
          <p:cNvPr id="3" name="Zástupný symbol pro obsah 2"/>
          <p:cNvSpPr>
            <a:spLocks noGrp="1"/>
          </p:cNvSpPr>
          <p:nvPr>
            <p:ph idx="1"/>
          </p:nvPr>
        </p:nvSpPr>
        <p:spPr/>
        <p:txBody>
          <a:bodyPr/>
          <a:lstStyle/>
          <a:p>
            <a:r>
              <a:rPr lang="en-US" sz="2400" dirty="0" smtClean="0"/>
              <a:t>‘</a:t>
            </a:r>
            <a:r>
              <a:rPr lang="en-US" sz="2400" dirty="0"/>
              <a:t>Harmonization’ is a process of increasing the compatibility of accounting </a:t>
            </a:r>
            <a:r>
              <a:rPr lang="en-US" sz="2400" dirty="0" smtClean="0"/>
              <a:t>practices</a:t>
            </a:r>
            <a:r>
              <a:rPr lang="cs-CZ" sz="2400" dirty="0" smtClean="0"/>
              <a:t> </a:t>
            </a:r>
            <a:r>
              <a:rPr lang="en-US" sz="2400" dirty="0" smtClean="0"/>
              <a:t>by </a:t>
            </a:r>
            <a:r>
              <a:rPr lang="en-US" sz="2400" dirty="0"/>
              <a:t>setting bounds to their degree of variation. </a:t>
            </a:r>
            <a:endParaRPr lang="cs-CZ" sz="2400" dirty="0" smtClean="0"/>
          </a:p>
          <a:p>
            <a:r>
              <a:rPr lang="en-US" sz="2400" dirty="0" smtClean="0"/>
              <a:t>‘</a:t>
            </a:r>
            <a:r>
              <a:rPr lang="en-US" sz="2400" dirty="0"/>
              <a:t>Standardization’ appears </a:t>
            </a:r>
            <a:r>
              <a:rPr lang="en-US" sz="2400" dirty="0" smtClean="0"/>
              <a:t>to</a:t>
            </a:r>
            <a:r>
              <a:rPr lang="cs-CZ" sz="2400" dirty="0" smtClean="0"/>
              <a:t> </a:t>
            </a:r>
            <a:r>
              <a:rPr lang="en-US" sz="2400" dirty="0" smtClean="0"/>
              <a:t>imply </a:t>
            </a:r>
            <a:r>
              <a:rPr lang="en-US" sz="2400" dirty="0"/>
              <a:t>the imposition of a more rigid and narrow set of rules. </a:t>
            </a:r>
            <a:endParaRPr lang="cs-CZ" sz="2400" dirty="0" smtClean="0"/>
          </a:p>
          <a:p>
            <a:r>
              <a:rPr lang="en-US" sz="2400" dirty="0" smtClean="0"/>
              <a:t>However</a:t>
            </a:r>
            <a:r>
              <a:rPr lang="en-US" sz="2400" dirty="0"/>
              <a:t>, </a:t>
            </a:r>
            <a:r>
              <a:rPr lang="en-US" sz="2400" dirty="0" smtClean="0"/>
              <a:t>within</a:t>
            </a:r>
            <a:r>
              <a:rPr lang="cs-CZ" sz="2400" dirty="0" smtClean="0"/>
              <a:t> </a:t>
            </a:r>
            <a:r>
              <a:rPr lang="en-US" sz="2400" dirty="0" smtClean="0"/>
              <a:t>accounting </a:t>
            </a:r>
            <a:r>
              <a:rPr lang="en-US" sz="2400" dirty="0"/>
              <a:t>these two words have almost become technical terms, and </a:t>
            </a:r>
            <a:r>
              <a:rPr lang="en-US" sz="2400" dirty="0" smtClean="0"/>
              <a:t>one</a:t>
            </a:r>
            <a:r>
              <a:rPr lang="cs-CZ" sz="2400" dirty="0" smtClean="0"/>
              <a:t> </a:t>
            </a:r>
            <a:r>
              <a:rPr lang="en-US" sz="2400" dirty="0" smtClean="0"/>
              <a:t>cannot </a:t>
            </a:r>
            <a:r>
              <a:rPr lang="en-US" sz="2400" dirty="0"/>
              <a:t>rely upon the normal difference in their meanings.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extLst>
      <p:ext uri="{BB962C8B-B14F-4D97-AF65-F5344CB8AC3E}">
        <p14:creationId xmlns:p14="http://schemas.microsoft.com/office/powerpoint/2010/main" val="989531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Harmonization</a:t>
            </a:r>
            <a:r>
              <a:rPr lang="cs-CZ" dirty="0" smtClean="0"/>
              <a:t> </a:t>
            </a:r>
            <a:r>
              <a:rPr lang="cs-CZ" dirty="0" err="1" smtClean="0"/>
              <a:t>of</a:t>
            </a:r>
            <a:r>
              <a:rPr lang="cs-CZ" dirty="0" smtClean="0"/>
              <a:t> </a:t>
            </a:r>
            <a:r>
              <a:rPr lang="cs-CZ" dirty="0" err="1" smtClean="0"/>
              <a:t>accounting</a:t>
            </a:r>
            <a:endParaRPr lang="cs-CZ" dirty="0"/>
          </a:p>
        </p:txBody>
      </p:sp>
      <p:sp>
        <p:nvSpPr>
          <p:cNvPr id="3" name="Zástupný symbol pro obsah 2"/>
          <p:cNvSpPr>
            <a:spLocks noGrp="1"/>
          </p:cNvSpPr>
          <p:nvPr>
            <p:ph idx="1"/>
          </p:nvPr>
        </p:nvSpPr>
        <p:spPr/>
        <p:txBody>
          <a:bodyPr/>
          <a:lstStyle/>
          <a:p>
            <a:r>
              <a:rPr lang="en-US" sz="2400" dirty="0" smtClean="0"/>
              <a:t>Harmonization </a:t>
            </a:r>
            <a:r>
              <a:rPr lang="en-US" sz="2400" dirty="0"/>
              <a:t>is </a:t>
            </a:r>
            <a:r>
              <a:rPr lang="en-US" sz="2400" dirty="0" smtClean="0"/>
              <a:t>a</a:t>
            </a:r>
            <a:r>
              <a:rPr lang="cs-CZ" sz="2400" dirty="0" smtClean="0"/>
              <a:t> </a:t>
            </a:r>
            <a:r>
              <a:rPr lang="en-US" sz="2400" dirty="0" smtClean="0"/>
              <a:t>word </a:t>
            </a:r>
            <a:r>
              <a:rPr lang="en-US" sz="2400" dirty="0"/>
              <a:t>that tends to be associated with the supranational legislation </a:t>
            </a:r>
            <a:r>
              <a:rPr lang="en-US" sz="2400" dirty="0" smtClean="0"/>
              <a:t>promulgated</a:t>
            </a:r>
            <a:r>
              <a:rPr lang="cs-CZ" sz="2400" dirty="0" smtClean="0"/>
              <a:t> </a:t>
            </a:r>
            <a:r>
              <a:rPr lang="en-US" sz="2400" dirty="0" smtClean="0"/>
              <a:t>in </a:t>
            </a:r>
            <a:r>
              <a:rPr lang="en-US" sz="2400" dirty="0"/>
              <a:t>the European Union, while standardization is a word often associated with </a:t>
            </a:r>
            <a:r>
              <a:rPr lang="en-US" sz="2400" dirty="0" smtClean="0"/>
              <a:t>the</a:t>
            </a:r>
            <a:r>
              <a:rPr lang="cs-CZ" sz="2400" dirty="0" smtClean="0"/>
              <a:t> </a:t>
            </a:r>
            <a:r>
              <a:rPr lang="en-US" sz="2400" dirty="0" smtClean="0"/>
              <a:t>International </a:t>
            </a:r>
            <a:r>
              <a:rPr lang="en-US" sz="2400" dirty="0"/>
              <a:t>Accounting Standards Board. </a:t>
            </a:r>
            <a:endParaRPr lang="cs-CZ" sz="2400" dirty="0" smtClean="0"/>
          </a:p>
          <a:p>
            <a:r>
              <a:rPr lang="en-US" sz="2400" dirty="0" smtClean="0"/>
              <a:t>In </a:t>
            </a:r>
            <a:r>
              <a:rPr lang="en-US" sz="2400" dirty="0"/>
              <a:t>practice, the words are often </a:t>
            </a:r>
            <a:r>
              <a:rPr lang="en-US" sz="2400" dirty="0" smtClean="0"/>
              <a:t>used</a:t>
            </a:r>
            <a:r>
              <a:rPr lang="cs-CZ" sz="2400" dirty="0" smtClean="0"/>
              <a:t> </a:t>
            </a:r>
            <a:r>
              <a:rPr lang="cs-CZ" sz="2400" dirty="0" err="1" smtClean="0"/>
              <a:t>interchangeably</a:t>
            </a:r>
            <a:r>
              <a:rPr lang="cs-CZ" sz="2400" dirty="0"/>
              <a:t>.</a:t>
            </a:r>
          </a:p>
          <a:p>
            <a:r>
              <a:rPr lang="en-US" sz="2400" dirty="0"/>
              <a:t>It is necessary to distinguish between </a:t>
            </a:r>
            <a:r>
              <a:rPr lang="en-US" sz="2400" i="1" dirty="0"/>
              <a:t>de jure </a:t>
            </a:r>
            <a:r>
              <a:rPr lang="en-US" sz="2400" dirty="0"/>
              <a:t>harmonization (that of rules, </a:t>
            </a:r>
            <a:r>
              <a:rPr lang="en-US" sz="2400" dirty="0" smtClean="0"/>
              <a:t>standards,</a:t>
            </a:r>
            <a:r>
              <a:rPr lang="cs-CZ" sz="2400" dirty="0" smtClean="0"/>
              <a:t> </a:t>
            </a:r>
            <a:r>
              <a:rPr lang="en-US" sz="2400" dirty="0" smtClean="0"/>
              <a:t>etc</a:t>
            </a:r>
            <a:r>
              <a:rPr lang="en-US" sz="2400" dirty="0"/>
              <a:t>.) and </a:t>
            </a:r>
            <a:r>
              <a:rPr lang="en-US" sz="2400" i="1" dirty="0"/>
              <a:t>de facto </a:t>
            </a:r>
            <a:r>
              <a:rPr lang="en-US" sz="2400" dirty="0"/>
              <a:t>harmonization (that of corporate financial reporting practices</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extLst>
      <p:ext uri="{BB962C8B-B14F-4D97-AF65-F5344CB8AC3E}">
        <p14:creationId xmlns:p14="http://schemas.microsoft.com/office/powerpoint/2010/main" val="2343830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Harmonization</a:t>
            </a:r>
            <a:r>
              <a:rPr lang="cs-CZ" dirty="0" smtClean="0"/>
              <a:t> </a:t>
            </a:r>
            <a:r>
              <a:rPr lang="cs-CZ" dirty="0" err="1" smtClean="0"/>
              <a:t>of</a:t>
            </a:r>
            <a:r>
              <a:rPr lang="cs-CZ" dirty="0" smtClean="0"/>
              <a:t> </a:t>
            </a:r>
            <a:r>
              <a:rPr lang="cs-CZ" dirty="0" err="1" smtClean="0"/>
              <a:t>accounting</a:t>
            </a:r>
            <a:endParaRPr lang="cs-CZ" dirty="0"/>
          </a:p>
        </p:txBody>
      </p:sp>
      <p:sp>
        <p:nvSpPr>
          <p:cNvPr id="3" name="Zástupný symbol pro obsah 2"/>
          <p:cNvSpPr>
            <a:spLocks noGrp="1"/>
          </p:cNvSpPr>
          <p:nvPr>
            <p:ph idx="1"/>
          </p:nvPr>
        </p:nvSpPr>
        <p:spPr/>
        <p:txBody>
          <a:bodyPr/>
          <a:lstStyle/>
          <a:p>
            <a:r>
              <a:rPr lang="en-US" sz="2400" dirty="0" smtClean="0"/>
              <a:t>For </a:t>
            </a:r>
            <a:r>
              <a:rPr lang="en-US" sz="2400" dirty="0"/>
              <a:t>any particular topic or set of countries, it is possible to have one </a:t>
            </a:r>
            <a:r>
              <a:rPr lang="en-US" sz="2400" dirty="0" smtClean="0"/>
              <a:t>of</a:t>
            </a:r>
            <a:r>
              <a:rPr lang="cs-CZ" sz="2400" dirty="0" smtClean="0"/>
              <a:t> </a:t>
            </a:r>
            <a:r>
              <a:rPr lang="en-US" sz="2400" dirty="0" smtClean="0"/>
              <a:t>these </a:t>
            </a:r>
            <a:r>
              <a:rPr lang="en-US" sz="2400" dirty="0"/>
              <a:t>two forms of harmonization without the other. </a:t>
            </a:r>
            <a:endParaRPr lang="cs-CZ" sz="2400" dirty="0" smtClean="0"/>
          </a:p>
          <a:p>
            <a:r>
              <a:rPr lang="en-US" sz="2400" dirty="0" smtClean="0"/>
              <a:t>For </a:t>
            </a:r>
            <a:r>
              <a:rPr lang="en-US" sz="2400" dirty="0"/>
              <a:t>example, countries </a:t>
            </a:r>
            <a:r>
              <a:rPr lang="en-US" sz="2400" dirty="0" smtClean="0"/>
              <a:t>or</a:t>
            </a:r>
            <a:r>
              <a:rPr lang="cs-CZ" sz="2400" dirty="0" smtClean="0"/>
              <a:t> </a:t>
            </a:r>
            <a:r>
              <a:rPr lang="en-US" sz="2400" dirty="0" smtClean="0"/>
              <a:t>companies </a:t>
            </a:r>
            <a:r>
              <a:rPr lang="en-US" sz="2400" dirty="0"/>
              <a:t>may ignore the harmonized rules of standard setters or even lawmakers.</a:t>
            </a:r>
          </a:p>
          <a:p>
            <a:r>
              <a:rPr lang="en-US" sz="2400" dirty="0"/>
              <a:t>By contrast, market forces persuade many companies in France or </a:t>
            </a:r>
            <a:r>
              <a:rPr lang="en-US" sz="2400" dirty="0" smtClean="0"/>
              <a:t>Switzerland</a:t>
            </a:r>
            <a:r>
              <a:rPr lang="cs-CZ" sz="2400" dirty="0" smtClean="0"/>
              <a:t> </a:t>
            </a:r>
            <a:r>
              <a:rPr lang="en-US" sz="2400" dirty="0" smtClean="0"/>
              <a:t>to </a:t>
            </a:r>
            <a:r>
              <a:rPr lang="en-US" sz="2400" dirty="0"/>
              <a:t>produce English-language financial reports that approximately follow </a:t>
            </a:r>
            <a:r>
              <a:rPr lang="en-US" sz="2400" dirty="0" smtClean="0"/>
              <a:t>Anglo</a:t>
            </a:r>
            <a:r>
              <a:rPr lang="cs-CZ" sz="2400" dirty="0" smtClean="0"/>
              <a:t>-</a:t>
            </a:r>
            <a:r>
              <a:rPr lang="cs-CZ" sz="2400" dirty="0" err="1" smtClean="0"/>
              <a:t>American</a:t>
            </a:r>
            <a:r>
              <a:rPr lang="cs-CZ" sz="2400" dirty="0" smtClean="0"/>
              <a:t> </a:t>
            </a:r>
            <a:r>
              <a:rPr lang="cs-CZ" sz="2400" dirty="0" err="1"/>
              <a:t>practice</a:t>
            </a:r>
            <a:r>
              <a:rPr lang="cs-CZ" sz="2400"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extLst>
      <p:ext uri="{BB962C8B-B14F-4D97-AF65-F5344CB8AC3E}">
        <p14:creationId xmlns:p14="http://schemas.microsoft.com/office/powerpoint/2010/main" val="3031629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Harmonization</a:t>
            </a:r>
            <a:r>
              <a:rPr lang="cs-CZ" dirty="0" smtClean="0"/>
              <a:t> </a:t>
            </a:r>
            <a:r>
              <a:rPr lang="cs-CZ" dirty="0" err="1" smtClean="0"/>
              <a:t>of</a:t>
            </a:r>
            <a:r>
              <a:rPr lang="cs-CZ" dirty="0" smtClean="0"/>
              <a:t> </a:t>
            </a:r>
            <a:r>
              <a:rPr lang="cs-CZ" dirty="0" err="1" smtClean="0"/>
              <a:t>accounting</a:t>
            </a:r>
            <a:endParaRPr lang="cs-CZ" dirty="0"/>
          </a:p>
        </p:txBody>
      </p:sp>
      <p:sp>
        <p:nvSpPr>
          <p:cNvPr id="3" name="Zástupný symbol pro obsah 2"/>
          <p:cNvSpPr>
            <a:spLocks noGrp="1"/>
          </p:cNvSpPr>
          <p:nvPr>
            <p:ph idx="1"/>
          </p:nvPr>
        </p:nvSpPr>
        <p:spPr/>
        <p:txBody>
          <a:bodyPr/>
          <a:lstStyle/>
          <a:p>
            <a:r>
              <a:rPr lang="en-US" sz="2400" dirty="0" smtClean="0"/>
              <a:t>The </a:t>
            </a:r>
            <a:r>
              <a:rPr lang="en-US" sz="2400" dirty="0"/>
              <a:t>EU achieves its harmonizing objectives mainly through Directives (</a:t>
            </a:r>
            <a:r>
              <a:rPr lang="en-US" sz="2400" dirty="0" smtClean="0"/>
              <a:t>which</a:t>
            </a:r>
            <a:r>
              <a:rPr lang="cs-CZ" sz="2400" dirty="0" smtClean="0"/>
              <a:t> </a:t>
            </a:r>
            <a:r>
              <a:rPr lang="en-US" sz="2400" dirty="0" smtClean="0"/>
              <a:t>must </a:t>
            </a:r>
            <a:r>
              <a:rPr lang="en-US" sz="2400" dirty="0"/>
              <a:t>be incorporated into the laws of member states) and Regulations (</a:t>
            </a:r>
            <a:r>
              <a:rPr lang="en-US" sz="2400" dirty="0" smtClean="0"/>
              <a:t>which</a:t>
            </a:r>
            <a:r>
              <a:rPr lang="cs-CZ" sz="2400" dirty="0" smtClean="0"/>
              <a:t> </a:t>
            </a:r>
            <a:r>
              <a:rPr lang="en-US" sz="2400" dirty="0" smtClean="0"/>
              <a:t>have </a:t>
            </a:r>
            <a:r>
              <a:rPr lang="en-US" sz="2400" dirty="0"/>
              <a:t>direct effect). </a:t>
            </a:r>
            <a:endParaRPr lang="cs-CZ" sz="2400" dirty="0" smtClean="0"/>
          </a:p>
          <a:p>
            <a:r>
              <a:rPr lang="en-US" sz="2400" dirty="0" smtClean="0"/>
              <a:t>In </a:t>
            </a:r>
            <a:r>
              <a:rPr lang="en-US" sz="2400" dirty="0"/>
              <a:t>the 1970s and 1980s attention was given to </a:t>
            </a:r>
            <a:r>
              <a:rPr lang="en-US" sz="2400" dirty="0" smtClean="0"/>
              <a:t>harmonizing</a:t>
            </a:r>
            <a:r>
              <a:rPr lang="cs-CZ" sz="2400" dirty="0" smtClean="0"/>
              <a:t> </a:t>
            </a:r>
            <a:r>
              <a:rPr lang="en-US" sz="2400" dirty="0" smtClean="0"/>
              <a:t>national </a:t>
            </a:r>
            <a:r>
              <a:rPr lang="en-US" sz="2400" dirty="0"/>
              <a:t>laws through </a:t>
            </a:r>
            <a:r>
              <a:rPr lang="en-US" sz="2400" dirty="0" smtClean="0"/>
              <a:t>Directive</a:t>
            </a:r>
            <a:r>
              <a:rPr lang="cs-CZ" sz="2400" dirty="0" smtClean="0"/>
              <a:t>s</a:t>
            </a:r>
            <a:r>
              <a:rPr lang="en-US" sz="2400" dirty="0" smtClean="0"/>
              <a:t>). </a:t>
            </a:r>
            <a:endParaRPr lang="cs-CZ" sz="2400" dirty="0" smtClean="0"/>
          </a:p>
          <a:p>
            <a:r>
              <a:rPr lang="en-US" sz="2400" dirty="0" smtClean="0"/>
              <a:t>During </a:t>
            </a:r>
            <a:r>
              <a:rPr lang="en-US" sz="2400" dirty="0"/>
              <a:t>the </a:t>
            </a:r>
            <a:r>
              <a:rPr lang="en-US" sz="2400" dirty="0" smtClean="0"/>
              <a:t>1990s,</a:t>
            </a:r>
            <a:r>
              <a:rPr lang="cs-CZ" sz="2400" dirty="0" smtClean="0"/>
              <a:t> </a:t>
            </a:r>
            <a:r>
              <a:rPr lang="en-US" sz="2400" dirty="0" smtClean="0"/>
              <a:t>the </a:t>
            </a:r>
            <a:r>
              <a:rPr lang="en-US" sz="2400" dirty="0"/>
              <a:t>EU began to take more notice of international standards, leading to </a:t>
            </a:r>
            <a:r>
              <a:rPr lang="en-US" sz="2400" dirty="0" smtClean="0"/>
              <a:t>a</a:t>
            </a:r>
            <a:r>
              <a:rPr lang="cs-CZ" sz="2400" dirty="0" smtClean="0"/>
              <a:t> </a:t>
            </a:r>
            <a:r>
              <a:rPr lang="en-US" sz="2400" dirty="0" smtClean="0"/>
              <a:t>Regulation</a:t>
            </a:r>
            <a:r>
              <a:rPr lang="cs-CZ" sz="2400" dirty="0" smtClean="0"/>
              <a:t> </a:t>
            </a:r>
            <a:r>
              <a:rPr lang="en-US" sz="2400" dirty="0" smtClean="0"/>
              <a:t>of </a:t>
            </a:r>
            <a:r>
              <a:rPr lang="en-US" sz="2400" dirty="0"/>
              <a:t>2002 requiring IFRSs for the consolidated statements of listed </a:t>
            </a:r>
            <a:r>
              <a:rPr lang="en-US" sz="2400" dirty="0" smtClean="0"/>
              <a:t>companies</a:t>
            </a:r>
            <a:r>
              <a:rPr lang="cs-CZ" sz="2400"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extLst>
      <p:ext uri="{BB962C8B-B14F-4D97-AF65-F5344CB8AC3E}">
        <p14:creationId xmlns:p14="http://schemas.microsoft.com/office/powerpoint/2010/main" val="914030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Relevant</a:t>
            </a:r>
            <a:r>
              <a:rPr lang="cs-CZ" dirty="0" smtClean="0"/>
              <a:t> EU </a:t>
            </a:r>
            <a:r>
              <a:rPr lang="cs-CZ" dirty="0" err="1" smtClean="0"/>
              <a:t>Directives</a:t>
            </a:r>
            <a:endParaRPr lang="cs-CZ" dirty="0"/>
          </a:p>
        </p:txBody>
      </p:sp>
      <p:sp>
        <p:nvSpPr>
          <p:cNvPr id="3" name="Zástupný symbol pro obsah 2"/>
          <p:cNvSpPr>
            <a:spLocks noGrp="1"/>
          </p:cNvSpPr>
          <p:nvPr>
            <p:ph idx="1"/>
          </p:nvPr>
        </p:nvSpPr>
        <p:spPr/>
        <p:txBody>
          <a:bodyPr/>
          <a:lstStyle/>
          <a:p>
            <a:r>
              <a:rPr lang="en-US" sz="2400" dirty="0" smtClean="0"/>
              <a:t>The relevant body of law for accounting is company law, and the concern of this</a:t>
            </a:r>
            <a:r>
              <a:rPr lang="cs-CZ" sz="2400" dirty="0" smtClean="0"/>
              <a:t> </a:t>
            </a:r>
            <a:r>
              <a:rPr lang="en-US" sz="2400" dirty="0" smtClean="0"/>
              <a:t>section will be with the Directives on company law. These are listed </a:t>
            </a:r>
            <a:r>
              <a:rPr lang="cs-CZ" sz="2400" dirty="0" smtClean="0"/>
              <a:t>on </a:t>
            </a:r>
            <a:r>
              <a:rPr lang="cs-CZ" sz="2400" dirty="0" err="1" smtClean="0"/>
              <a:t>the</a:t>
            </a:r>
            <a:r>
              <a:rPr lang="cs-CZ" sz="2400" dirty="0" smtClean="0"/>
              <a:t> </a:t>
            </a:r>
            <a:r>
              <a:rPr lang="cs-CZ" sz="2400" dirty="0" err="1" smtClean="0"/>
              <a:t>slides</a:t>
            </a:r>
            <a:r>
              <a:rPr lang="cs-CZ" sz="2400" dirty="0" smtClean="0"/>
              <a:t> </a:t>
            </a:r>
            <a:r>
              <a:rPr lang="cs-CZ" sz="2400" dirty="0" err="1" smtClean="0"/>
              <a:t>below</a:t>
            </a:r>
            <a:r>
              <a:rPr lang="cs-CZ" sz="2400" dirty="0" smtClean="0"/>
              <a:t>.</a:t>
            </a:r>
            <a:endParaRPr lang="en-US" sz="2400" dirty="0" smtClean="0"/>
          </a:p>
          <a:p>
            <a:r>
              <a:rPr lang="en-US" sz="2400" dirty="0" smtClean="0"/>
              <a:t>The exact effects of any Directive on a particular country will depend upon the</a:t>
            </a:r>
            <a:r>
              <a:rPr lang="cs-CZ" sz="2400" dirty="0" smtClean="0"/>
              <a:t> </a:t>
            </a:r>
            <a:r>
              <a:rPr lang="en-US" sz="2400" dirty="0" smtClean="0"/>
              <a:t>laws passed by national legislatures. </a:t>
            </a:r>
            <a:endParaRPr lang="cs-CZ" sz="2400" dirty="0" smtClean="0"/>
          </a:p>
          <a:p>
            <a:r>
              <a:rPr lang="en-US" sz="2400" dirty="0" smtClean="0"/>
              <a:t>For example, there are dozens of provisions</a:t>
            </a:r>
            <a:r>
              <a:rPr lang="cs-CZ" sz="2400" dirty="0" smtClean="0"/>
              <a:t> </a:t>
            </a:r>
            <a:r>
              <a:rPr lang="en-US" sz="2400" dirty="0" smtClean="0"/>
              <a:t>in the Fourth Directive that begin with such expressions as ‘member states may</a:t>
            </a:r>
            <a:r>
              <a:rPr lang="cs-CZ" sz="2400" dirty="0" smtClean="0"/>
              <a:t> </a:t>
            </a:r>
            <a:r>
              <a:rPr lang="en-US" sz="2400" dirty="0" smtClean="0"/>
              <a:t>require or permit companies to …’</a:t>
            </a:r>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extLst>
      <p:ext uri="{BB962C8B-B14F-4D97-AF65-F5344CB8AC3E}">
        <p14:creationId xmlns:p14="http://schemas.microsoft.com/office/powerpoint/2010/main" val="1509615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Relevant</a:t>
            </a:r>
            <a:r>
              <a:rPr lang="cs-CZ" dirty="0" smtClean="0"/>
              <a:t> EU </a:t>
            </a:r>
            <a:r>
              <a:rPr lang="cs-CZ" dirty="0" err="1" smtClean="0"/>
              <a:t>Directives</a:t>
            </a:r>
            <a:endParaRPr lang="cs-CZ" dirty="0"/>
          </a:p>
        </p:txBody>
      </p:sp>
      <p:sp>
        <p:nvSpPr>
          <p:cNvPr id="3" name="Zástupný symbol pro obsah 2"/>
          <p:cNvSpPr>
            <a:spLocks noGrp="1"/>
          </p:cNvSpPr>
          <p:nvPr>
            <p:ph idx="1"/>
          </p:nvPr>
        </p:nvSpPr>
        <p:spPr/>
        <p:txBody>
          <a:bodyPr/>
          <a:lstStyle/>
          <a:p>
            <a:r>
              <a:rPr lang="en-US" sz="2400" dirty="0" smtClean="0"/>
              <a:t>The </a:t>
            </a:r>
            <a:r>
              <a:rPr lang="en-US" sz="2400" dirty="0"/>
              <a:t>Fourth Directive covers public and private companies. </a:t>
            </a:r>
            <a:endParaRPr lang="cs-CZ" sz="2400" dirty="0" smtClean="0"/>
          </a:p>
          <a:p>
            <a:r>
              <a:rPr lang="en-US" sz="2400" dirty="0" smtClean="0"/>
              <a:t>Its </a:t>
            </a:r>
            <a:r>
              <a:rPr lang="en-US" sz="2400" dirty="0"/>
              <a:t>articles </a:t>
            </a:r>
            <a:r>
              <a:rPr lang="en-US" sz="2400" dirty="0" smtClean="0"/>
              <a:t>include</a:t>
            </a:r>
            <a:r>
              <a:rPr lang="cs-CZ" sz="2400" dirty="0" smtClean="0"/>
              <a:t> </a:t>
            </a:r>
            <a:r>
              <a:rPr lang="en-US" sz="2400" dirty="0" smtClean="0"/>
              <a:t>those </a:t>
            </a:r>
            <a:r>
              <a:rPr lang="en-US" sz="2400" dirty="0"/>
              <a:t>referring to valuation rules, formats of published financial statements, and </a:t>
            </a:r>
            <a:r>
              <a:rPr lang="en-US" sz="2400" dirty="0" smtClean="0"/>
              <a:t>disclosure</a:t>
            </a:r>
            <a:r>
              <a:rPr lang="cs-CZ" sz="2400" dirty="0" smtClean="0"/>
              <a:t> </a:t>
            </a:r>
            <a:r>
              <a:rPr lang="en-US" sz="2400" dirty="0" smtClean="0"/>
              <a:t>requirements</a:t>
            </a:r>
            <a:r>
              <a:rPr lang="en-US" sz="2400" dirty="0"/>
              <a:t>. </a:t>
            </a:r>
            <a:endParaRPr lang="cs-CZ" sz="2400" dirty="0" smtClean="0"/>
          </a:p>
          <a:p>
            <a:r>
              <a:rPr lang="en-US" sz="2400" dirty="0" smtClean="0"/>
              <a:t>It </a:t>
            </a:r>
            <a:r>
              <a:rPr lang="en-US" sz="2400" dirty="0"/>
              <a:t>does not cover consolidation, which is left to the </a:t>
            </a:r>
            <a:r>
              <a:rPr lang="en-US" sz="2400" dirty="0" smtClean="0"/>
              <a:t>Seventh</a:t>
            </a:r>
            <a:r>
              <a:rPr lang="cs-CZ" sz="2400" dirty="0" smtClean="0"/>
              <a:t> </a:t>
            </a:r>
            <a:r>
              <a:rPr lang="en-US" sz="2400" dirty="0" smtClean="0"/>
              <a:t>Directive. </a:t>
            </a:r>
            <a:endParaRPr lang="cs-CZ" sz="2400" dirty="0" smtClean="0"/>
          </a:p>
          <a:p>
            <a:r>
              <a:rPr lang="en-US" sz="2400" dirty="0" smtClean="0"/>
              <a:t>The </a:t>
            </a:r>
            <a:r>
              <a:rPr lang="en-US" sz="2400" dirty="0"/>
              <a:t>Fourth Directive’s first draft was published in </a:t>
            </a:r>
            <a:r>
              <a:rPr lang="en-US" sz="2400" dirty="0" smtClean="0"/>
              <a:t>1971,</a:t>
            </a:r>
            <a:r>
              <a:rPr lang="cs-CZ" sz="2400" dirty="0" smtClean="0"/>
              <a:t> </a:t>
            </a:r>
            <a:r>
              <a:rPr lang="en-US" sz="2400" dirty="0" smtClean="0"/>
              <a:t>before </a:t>
            </a:r>
            <a:r>
              <a:rPr lang="en-US" sz="2400" dirty="0"/>
              <a:t>the United Kingdom, Ireland and Denmark (let alone the later </a:t>
            </a:r>
            <a:r>
              <a:rPr lang="en-US" sz="2400" dirty="0" smtClean="0"/>
              <a:t>entrants)</a:t>
            </a:r>
            <a:r>
              <a:rPr lang="cs-CZ" sz="2400" dirty="0" smtClean="0"/>
              <a:t> </a:t>
            </a:r>
            <a:r>
              <a:rPr lang="en-US" sz="2400" dirty="0" smtClean="0"/>
              <a:t>had </a:t>
            </a:r>
            <a:r>
              <a:rPr lang="en-US" sz="2400" dirty="0"/>
              <a:t>joined the EU (or its predecessors</a:t>
            </a:r>
            <a:r>
              <a:rPr lang="en-US" sz="2400" dirty="0" smtClean="0"/>
              <a:t>).</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extLst>
      <p:ext uri="{BB962C8B-B14F-4D97-AF65-F5344CB8AC3E}">
        <p14:creationId xmlns:p14="http://schemas.microsoft.com/office/powerpoint/2010/main" val="2046564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Relevant</a:t>
            </a:r>
            <a:r>
              <a:rPr lang="cs-CZ" dirty="0" smtClean="0"/>
              <a:t> EU </a:t>
            </a:r>
            <a:r>
              <a:rPr lang="cs-CZ" dirty="0" err="1" smtClean="0"/>
              <a:t>Directives</a:t>
            </a:r>
            <a:endParaRPr lang="cs-CZ" dirty="0"/>
          </a:p>
        </p:txBody>
      </p:sp>
      <p:sp>
        <p:nvSpPr>
          <p:cNvPr id="3" name="Zástupný symbol pro obsah 2"/>
          <p:cNvSpPr>
            <a:spLocks noGrp="1"/>
          </p:cNvSpPr>
          <p:nvPr>
            <p:ph idx="1"/>
          </p:nvPr>
        </p:nvSpPr>
        <p:spPr/>
        <p:txBody>
          <a:bodyPr/>
          <a:lstStyle/>
          <a:p>
            <a:r>
              <a:rPr lang="en-US" sz="2400" dirty="0" smtClean="0"/>
              <a:t>This </a:t>
            </a:r>
            <a:r>
              <a:rPr lang="en-US" sz="2400" dirty="0"/>
              <a:t>initial draft was heavily </a:t>
            </a:r>
            <a:r>
              <a:rPr lang="en-US" sz="2400" dirty="0" smtClean="0"/>
              <a:t>influenced</a:t>
            </a:r>
            <a:r>
              <a:rPr lang="cs-CZ" sz="2400" dirty="0" smtClean="0"/>
              <a:t> </a:t>
            </a:r>
            <a:r>
              <a:rPr lang="en-US" sz="2400" dirty="0" smtClean="0"/>
              <a:t>by </a:t>
            </a:r>
            <a:r>
              <a:rPr lang="en-US" sz="2400" dirty="0"/>
              <a:t>German company law, particularly the </a:t>
            </a:r>
            <a:r>
              <a:rPr lang="en-US" sz="2400" i="1" dirty="0" err="1"/>
              <a:t>Aktiengesetz</a:t>
            </a:r>
            <a:r>
              <a:rPr lang="en-US" sz="2400" i="1" dirty="0"/>
              <a:t> </a:t>
            </a:r>
            <a:r>
              <a:rPr lang="en-US" sz="2400" dirty="0"/>
              <a:t>of 1965. </a:t>
            </a:r>
            <a:endParaRPr lang="cs-CZ" sz="2400" dirty="0" smtClean="0"/>
          </a:p>
          <a:p>
            <a:r>
              <a:rPr lang="en-US" sz="2400" dirty="0" smtClean="0"/>
              <a:t>Consequently</a:t>
            </a:r>
            <a:r>
              <a:rPr lang="en-US" sz="2400" dirty="0"/>
              <a:t>, </a:t>
            </a:r>
            <a:r>
              <a:rPr lang="en-US" sz="2400" dirty="0" smtClean="0"/>
              <a:t>for</a:t>
            </a:r>
            <a:r>
              <a:rPr lang="cs-CZ" sz="2400" dirty="0" smtClean="0"/>
              <a:t> </a:t>
            </a:r>
            <a:r>
              <a:rPr lang="en-US" sz="2400" dirty="0" smtClean="0"/>
              <a:t>example</a:t>
            </a:r>
            <a:r>
              <a:rPr lang="en-US" sz="2400" dirty="0"/>
              <a:t>, valuation rules were to be conservative, and formats were to be </a:t>
            </a:r>
            <a:r>
              <a:rPr lang="en-US" sz="2400" dirty="0" smtClean="0"/>
              <a:t>prescribed</a:t>
            </a:r>
            <a:r>
              <a:rPr lang="cs-CZ" sz="2400" dirty="0" smtClean="0"/>
              <a:t> </a:t>
            </a:r>
            <a:r>
              <a:rPr lang="en-US" sz="2400" dirty="0" smtClean="0"/>
              <a:t>in </a:t>
            </a:r>
            <a:r>
              <a:rPr lang="en-US" sz="2400" dirty="0"/>
              <a:t>detail. </a:t>
            </a:r>
            <a:endParaRPr lang="cs-CZ" sz="2400" dirty="0" smtClean="0"/>
          </a:p>
          <a:p>
            <a:r>
              <a:rPr lang="en-US" sz="2400" dirty="0" smtClean="0"/>
              <a:t>Financial </a:t>
            </a:r>
            <a:r>
              <a:rPr lang="en-US" sz="2400" dirty="0"/>
              <a:t>statements were to obey the provisions of the Directive.</a:t>
            </a:r>
          </a:p>
          <a:p>
            <a:r>
              <a:rPr lang="en-US" sz="2400" dirty="0"/>
              <a:t>The UK, Ireland and Denmark joined the then ‘common market’ in 1973.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extLst>
      <p:ext uri="{BB962C8B-B14F-4D97-AF65-F5344CB8AC3E}">
        <p14:creationId xmlns:p14="http://schemas.microsoft.com/office/powerpoint/2010/main" val="1922683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Relevant</a:t>
            </a:r>
            <a:r>
              <a:rPr lang="cs-CZ" dirty="0" smtClean="0"/>
              <a:t> EU </a:t>
            </a:r>
            <a:r>
              <a:rPr lang="cs-CZ" dirty="0" err="1" smtClean="0"/>
              <a:t>Directives</a:t>
            </a:r>
            <a:endParaRPr lang="cs-CZ" dirty="0"/>
          </a:p>
        </p:txBody>
      </p:sp>
      <p:sp>
        <p:nvSpPr>
          <p:cNvPr id="3" name="Zástupný symbol pro obsah 2"/>
          <p:cNvSpPr>
            <a:spLocks noGrp="1"/>
          </p:cNvSpPr>
          <p:nvPr>
            <p:ph idx="1"/>
          </p:nvPr>
        </p:nvSpPr>
        <p:spPr/>
        <p:txBody>
          <a:bodyPr/>
          <a:lstStyle/>
          <a:p>
            <a:r>
              <a:rPr lang="en-US" sz="2400" dirty="0" smtClean="0"/>
              <a:t>The</a:t>
            </a:r>
            <a:r>
              <a:rPr lang="cs-CZ" sz="2400" dirty="0" smtClean="0"/>
              <a:t> </a:t>
            </a:r>
            <a:r>
              <a:rPr lang="en-US" sz="2400" dirty="0" smtClean="0"/>
              <a:t>influence </a:t>
            </a:r>
            <a:r>
              <a:rPr lang="en-US" sz="2400" dirty="0"/>
              <a:t>of Anglo-Saxon thinking was such that a much amended draft of </a:t>
            </a:r>
            <a:r>
              <a:rPr lang="en-US" sz="2400" dirty="0" smtClean="0"/>
              <a:t>the</a:t>
            </a:r>
            <a:r>
              <a:rPr lang="cs-CZ" sz="2400" dirty="0" smtClean="0"/>
              <a:t> </a:t>
            </a:r>
            <a:r>
              <a:rPr lang="en-US" sz="2400" dirty="0" smtClean="0"/>
              <a:t>Fourth </a:t>
            </a:r>
            <a:r>
              <a:rPr lang="en-US" sz="2400" dirty="0"/>
              <a:t>Directive was issued in 1974. </a:t>
            </a:r>
            <a:endParaRPr lang="cs-CZ" sz="2400" dirty="0" smtClean="0"/>
          </a:p>
          <a:p>
            <a:r>
              <a:rPr lang="en-US" sz="2400" dirty="0" smtClean="0"/>
              <a:t>This </a:t>
            </a:r>
            <a:r>
              <a:rPr lang="en-US" sz="2400" dirty="0"/>
              <a:t>introduced the concept of the ‘true </a:t>
            </a:r>
            <a:r>
              <a:rPr lang="en-US" sz="2400" dirty="0" smtClean="0"/>
              <a:t>and</a:t>
            </a:r>
            <a:r>
              <a:rPr lang="cs-CZ" sz="2400" dirty="0" smtClean="0"/>
              <a:t> </a:t>
            </a:r>
            <a:r>
              <a:rPr lang="en-US" sz="2400" dirty="0" smtClean="0"/>
              <a:t>fair </a:t>
            </a:r>
            <a:r>
              <a:rPr lang="en-US" sz="2400" dirty="0"/>
              <a:t>view’. </a:t>
            </a:r>
            <a:endParaRPr lang="cs-CZ" sz="2400" dirty="0" smtClean="0"/>
          </a:p>
          <a:p>
            <a:r>
              <a:rPr lang="en-US" sz="2400" dirty="0" smtClean="0"/>
              <a:t>Another </a:t>
            </a:r>
            <a:r>
              <a:rPr lang="en-US" sz="2400" dirty="0"/>
              <a:t>change by 1974 was that some flexibility of presentation </a:t>
            </a:r>
            <a:r>
              <a:rPr lang="en-US" sz="2400" dirty="0" smtClean="0"/>
              <a:t>had</a:t>
            </a:r>
            <a:r>
              <a:rPr lang="cs-CZ" sz="2400" dirty="0" smtClean="0"/>
              <a:t> </a:t>
            </a:r>
            <a:r>
              <a:rPr lang="en-US" sz="2400" dirty="0" smtClean="0"/>
              <a:t>been </a:t>
            </a:r>
            <a:r>
              <a:rPr lang="en-US" sz="2400" dirty="0"/>
              <a:t>introduced. </a:t>
            </a:r>
            <a:endParaRPr lang="cs-CZ" sz="2400" dirty="0" smtClean="0"/>
          </a:p>
          <a:p>
            <a:r>
              <a:rPr lang="en-US" sz="2400" dirty="0" smtClean="0"/>
              <a:t>This </a:t>
            </a:r>
            <a:r>
              <a:rPr lang="en-US" sz="2400" dirty="0"/>
              <a:t>process continued and, by the promulgation of the </a:t>
            </a:r>
            <a:r>
              <a:rPr lang="en-US" sz="2400" dirty="0" smtClean="0"/>
              <a:t>finalized</a:t>
            </a:r>
            <a:r>
              <a:rPr lang="cs-CZ" sz="2400" dirty="0" smtClean="0"/>
              <a:t> </a:t>
            </a:r>
            <a:r>
              <a:rPr lang="en-US" sz="2400" dirty="0" smtClean="0"/>
              <a:t>Directive</a:t>
            </a:r>
            <a:r>
              <a:rPr lang="en-US" sz="2400" dirty="0"/>
              <a:t>, the ‘true and fair view’ was established as a predominant </a:t>
            </a:r>
            <a:r>
              <a:rPr lang="en-US" sz="2400" dirty="0" smtClean="0"/>
              <a:t>principle</a:t>
            </a:r>
            <a:r>
              <a:rPr lang="cs-CZ" sz="2400" dirty="0" smtClean="0"/>
              <a:t> </a:t>
            </a:r>
            <a:r>
              <a:rPr lang="en-US" sz="2400" dirty="0" smtClean="0"/>
              <a:t>in </a:t>
            </a:r>
            <a:r>
              <a:rPr lang="en-US" sz="2400" dirty="0"/>
              <a:t>the preparation of financial statements (Article 2, paragraphs 2–5</a:t>
            </a:r>
            <a:r>
              <a:rPr lang="en-US" sz="2400" dirty="0" smtClean="0"/>
              <a:t>).</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extLst>
      <p:ext uri="{BB962C8B-B14F-4D97-AF65-F5344CB8AC3E}">
        <p14:creationId xmlns:p14="http://schemas.microsoft.com/office/powerpoint/2010/main" val="3523036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Relevant</a:t>
            </a:r>
            <a:r>
              <a:rPr lang="cs-CZ" dirty="0" smtClean="0"/>
              <a:t> EU </a:t>
            </a:r>
            <a:r>
              <a:rPr lang="cs-CZ" dirty="0" err="1" smtClean="0"/>
              <a:t>Directives</a:t>
            </a:r>
            <a:endParaRPr lang="cs-CZ" dirty="0"/>
          </a:p>
        </p:txBody>
      </p:sp>
      <p:sp>
        <p:nvSpPr>
          <p:cNvPr id="3" name="Zástupný symbol pro obsah 2"/>
          <p:cNvSpPr>
            <a:spLocks noGrp="1"/>
          </p:cNvSpPr>
          <p:nvPr>
            <p:ph idx="1"/>
          </p:nvPr>
        </p:nvSpPr>
        <p:spPr/>
        <p:txBody>
          <a:bodyPr/>
          <a:lstStyle/>
          <a:p>
            <a:r>
              <a:rPr lang="en-US" sz="2400" dirty="0" smtClean="0"/>
              <a:t>In addition,</a:t>
            </a:r>
            <a:r>
              <a:rPr lang="cs-CZ" sz="2400" dirty="0" smtClean="0"/>
              <a:t> </a:t>
            </a:r>
            <a:r>
              <a:rPr lang="en-US" sz="2400" dirty="0" smtClean="0"/>
              <a:t>the </a:t>
            </a:r>
            <a:r>
              <a:rPr lang="en-US" sz="2400" dirty="0"/>
              <a:t>four basic principles (accruals, prudence, consistency and going </a:t>
            </a:r>
            <a:r>
              <a:rPr lang="en-US" sz="2400" dirty="0" smtClean="0"/>
              <a:t>concern)</a:t>
            </a:r>
            <a:r>
              <a:rPr lang="cs-CZ" sz="2400" dirty="0" smtClean="0"/>
              <a:t> </a:t>
            </a:r>
            <a:r>
              <a:rPr lang="en-US" sz="2400" dirty="0" smtClean="0"/>
              <a:t>were </a:t>
            </a:r>
            <a:r>
              <a:rPr lang="en-US" sz="2400" dirty="0"/>
              <a:t>made clearer than they had been in the 1974 draft (Article 31).</a:t>
            </a:r>
          </a:p>
          <a:p>
            <a:r>
              <a:rPr lang="en-US" sz="2400" dirty="0"/>
              <a:t>More rearrangement and summarization of items in the financial </a:t>
            </a:r>
            <a:r>
              <a:rPr lang="en-US" sz="2400" dirty="0" smtClean="0"/>
              <a:t>statements</a:t>
            </a:r>
            <a:r>
              <a:rPr lang="cs-CZ" sz="2400" dirty="0" smtClean="0"/>
              <a:t> </a:t>
            </a:r>
            <a:r>
              <a:rPr lang="en-US" sz="2400" dirty="0" smtClean="0"/>
              <a:t>was </a:t>
            </a:r>
            <a:r>
              <a:rPr lang="en-US" sz="2400" dirty="0"/>
              <a:t>made possible (Article 4). </a:t>
            </a:r>
            <a:endParaRPr lang="cs-CZ" sz="2400" dirty="0" smtClean="0"/>
          </a:p>
          <a:p>
            <a:r>
              <a:rPr lang="en-US" sz="2400" dirty="0" smtClean="0"/>
              <a:t>There </a:t>
            </a:r>
            <a:r>
              <a:rPr lang="en-US" sz="2400" dirty="0"/>
              <a:t>were also calls for more notes in the </a:t>
            </a:r>
            <a:r>
              <a:rPr lang="en-US" sz="2400" dirty="0" smtClean="0"/>
              <a:t>1974</a:t>
            </a:r>
            <a:r>
              <a:rPr lang="cs-CZ" sz="2400" dirty="0" smtClean="0"/>
              <a:t> </a:t>
            </a:r>
            <a:r>
              <a:rPr lang="en-US" sz="2400" dirty="0" smtClean="0"/>
              <a:t>draft </a:t>
            </a:r>
            <a:r>
              <a:rPr lang="en-US" sz="2400" dirty="0"/>
              <a:t>than the 1971 draft, and more in the final Directive than in the 1974 </a:t>
            </a:r>
            <a:r>
              <a:rPr lang="en-US" sz="2400" dirty="0" smtClean="0"/>
              <a:t>draft</a:t>
            </a:r>
            <a:r>
              <a:rPr lang="cs-CZ" sz="2400" dirty="0" smtClean="0"/>
              <a:t> </a:t>
            </a:r>
            <a:r>
              <a:rPr lang="en-US" sz="2400" dirty="0" smtClean="0"/>
              <a:t>(Articles </a:t>
            </a:r>
            <a:r>
              <a:rPr lang="en-US" sz="2400" dirty="0"/>
              <a:t>43–46). </a:t>
            </a:r>
            <a:endParaRPr lang="cs-CZ" sz="2400" dirty="0" smtClean="0"/>
          </a:p>
          <a:p>
            <a:r>
              <a:rPr lang="en-US" sz="2400" dirty="0" smtClean="0"/>
              <a:t>Another </a:t>
            </a:r>
            <a:r>
              <a:rPr lang="en-US" sz="2400" dirty="0"/>
              <a:t>concern of Anglo-Dutch accountants was with </a:t>
            </a:r>
            <a:r>
              <a:rPr lang="en-US" sz="2400" dirty="0" smtClean="0"/>
              <a:t>the</a:t>
            </a:r>
            <a:r>
              <a:rPr lang="cs-CZ" sz="2400" dirty="0" smtClean="0"/>
              <a:t> </a:t>
            </a:r>
            <a:r>
              <a:rPr lang="en-US" sz="2400" dirty="0" smtClean="0"/>
              <a:t>effect </a:t>
            </a:r>
            <a:r>
              <a:rPr lang="en-US" sz="2400" dirty="0"/>
              <a:t>of taxation on Franco-German accounts.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extLst>
      <p:ext uri="{BB962C8B-B14F-4D97-AF65-F5344CB8AC3E}">
        <p14:creationId xmlns:p14="http://schemas.microsoft.com/office/powerpoint/2010/main" val="3881805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Introduction</a:t>
            </a:r>
            <a:r>
              <a:rPr lang="cs-CZ" sz="4000" dirty="0">
                <a:latin typeface="Verdana" panose="020B0604030504040204" pitchFamily="34" charset="0"/>
                <a:ea typeface="Verdana" panose="020B0604030504040204" pitchFamily="34" charset="0"/>
                <a:cs typeface="Verdana" panose="020B0604030504040204" pitchFamily="34" charset="0"/>
              </a:rPr>
              <a:t> to </a:t>
            </a:r>
            <a:r>
              <a:rPr lang="cs-CZ" sz="4000" dirty="0" err="1">
                <a:latin typeface="Verdana" panose="020B0604030504040204" pitchFamily="34" charset="0"/>
                <a:ea typeface="Verdana" panose="020B0604030504040204" pitchFamily="34" charset="0"/>
                <a:cs typeface="Verdana" panose="020B0604030504040204" pitchFamily="34" charset="0"/>
              </a:rPr>
              <a:t>the</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European</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accounting</a:t>
            </a:r>
            <a:r>
              <a:rPr lang="cs-CZ" sz="4400" dirty="0"/>
              <a:t/>
            </a:r>
            <a:br>
              <a:rPr lang="cs-CZ" sz="4400" dirty="0"/>
            </a:br>
            <a:endParaRPr lang="cs-CZ" dirty="0"/>
          </a:p>
        </p:txBody>
      </p:sp>
      <p:sp>
        <p:nvSpPr>
          <p:cNvPr id="3" name="Zástupný symbol pro obsah 2"/>
          <p:cNvSpPr>
            <a:spLocks noGrp="1"/>
          </p:cNvSpPr>
          <p:nvPr>
            <p:ph idx="1"/>
          </p:nvPr>
        </p:nvSpPr>
        <p:spPr/>
        <p:txBody>
          <a:bodyPr/>
          <a:lstStyle/>
          <a:p>
            <a:r>
              <a:rPr lang="en-US" sz="2400" dirty="0"/>
              <a:t>In most countries, it is not thought appropriate to regulate bookkeeping in </a:t>
            </a:r>
            <a:r>
              <a:rPr lang="en-US" sz="2400" dirty="0" smtClean="0"/>
              <a:t>any</a:t>
            </a:r>
            <a:r>
              <a:rPr lang="cs-CZ" sz="2400" dirty="0" smtClean="0"/>
              <a:t> </a:t>
            </a:r>
            <a:r>
              <a:rPr lang="en-US" sz="2400" dirty="0" smtClean="0"/>
              <a:t>detail</a:t>
            </a:r>
            <a:r>
              <a:rPr lang="en-US" sz="2400" dirty="0"/>
              <a:t>, although there are generally requirements that orderly books should </a:t>
            </a:r>
            <a:r>
              <a:rPr lang="en-US" sz="2400" dirty="0" smtClean="0"/>
              <a:t>be</a:t>
            </a:r>
            <a:r>
              <a:rPr lang="cs-CZ" sz="2400" dirty="0" smtClean="0"/>
              <a:t> </a:t>
            </a:r>
            <a:r>
              <a:rPr lang="en-US" sz="2400" dirty="0" smtClean="0"/>
              <a:t>kept </a:t>
            </a:r>
            <a:r>
              <a:rPr lang="en-US" sz="2400" dirty="0"/>
              <a:t>so that auditors and tax authorities could investigate them where this </a:t>
            </a:r>
            <a:r>
              <a:rPr lang="en-US" sz="2400" dirty="0" smtClean="0"/>
              <a:t>seems</a:t>
            </a:r>
            <a:r>
              <a:rPr lang="cs-CZ" sz="2400" dirty="0" smtClean="0"/>
              <a:t> </a:t>
            </a:r>
            <a:r>
              <a:rPr lang="en-US" sz="2400" dirty="0" smtClean="0"/>
              <a:t>necessary </a:t>
            </a:r>
            <a:r>
              <a:rPr lang="en-US" sz="2400" dirty="0"/>
              <a:t>to confirm the contents of financial reports. </a:t>
            </a:r>
            <a:endParaRPr lang="cs-CZ" sz="2400" dirty="0" smtClean="0"/>
          </a:p>
          <a:p>
            <a:r>
              <a:rPr lang="en-US" sz="2400" dirty="0" smtClean="0"/>
              <a:t>In </a:t>
            </a:r>
            <a:r>
              <a:rPr lang="en-US" sz="2400" dirty="0"/>
              <a:t>a few countries, such </a:t>
            </a:r>
            <a:r>
              <a:rPr lang="en-US" sz="2400" dirty="0" smtClean="0"/>
              <a:t>as</a:t>
            </a:r>
            <a:r>
              <a:rPr lang="cs-CZ" sz="2400" dirty="0" smtClean="0"/>
              <a:t> </a:t>
            </a:r>
            <a:r>
              <a:rPr lang="en-US" sz="2400" dirty="0" smtClean="0"/>
              <a:t>Belgium </a:t>
            </a:r>
            <a:r>
              <a:rPr lang="en-US" sz="2400" dirty="0"/>
              <a:t>and France, bookkeeping is regulated in detail, as is noted below</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extLst>
      <p:ext uri="{BB962C8B-B14F-4D97-AF65-F5344CB8AC3E}">
        <p14:creationId xmlns:p14="http://schemas.microsoft.com/office/powerpoint/2010/main" val="13629485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Relevant</a:t>
            </a:r>
            <a:r>
              <a:rPr lang="cs-CZ" dirty="0" smtClean="0"/>
              <a:t> EU </a:t>
            </a:r>
            <a:r>
              <a:rPr lang="cs-CZ" dirty="0" err="1" smtClean="0"/>
              <a:t>Directives</a:t>
            </a:r>
            <a:endParaRPr lang="cs-CZ" dirty="0"/>
          </a:p>
        </p:txBody>
      </p:sp>
      <p:sp>
        <p:nvSpPr>
          <p:cNvPr id="3" name="Zástupný symbol pro obsah 2"/>
          <p:cNvSpPr>
            <a:spLocks noGrp="1"/>
          </p:cNvSpPr>
          <p:nvPr>
            <p:ph idx="1"/>
          </p:nvPr>
        </p:nvSpPr>
        <p:spPr/>
        <p:txBody>
          <a:bodyPr/>
          <a:lstStyle/>
          <a:p>
            <a:r>
              <a:rPr lang="en-US" sz="2400" dirty="0" smtClean="0"/>
              <a:t>The </a:t>
            </a:r>
            <a:r>
              <a:rPr lang="en-US" sz="2400" dirty="0"/>
              <a:t>extra disclosures called for </a:t>
            </a:r>
            <a:r>
              <a:rPr lang="en-US" sz="2400" dirty="0" smtClean="0"/>
              <a:t>by</a:t>
            </a:r>
            <a:r>
              <a:rPr lang="cs-CZ" sz="2400" dirty="0" smtClean="0"/>
              <a:t> </a:t>
            </a:r>
            <a:r>
              <a:rPr lang="en-US" sz="2400" dirty="0" smtClean="0"/>
              <a:t>the </a:t>
            </a:r>
            <a:r>
              <a:rPr lang="en-US" sz="2400" dirty="0"/>
              <a:t>1974 draft about the effect of taxation are included in the final </a:t>
            </a:r>
            <a:r>
              <a:rPr lang="en-US" sz="2400" dirty="0" smtClean="0"/>
              <a:t>Directive</a:t>
            </a:r>
            <a:r>
              <a:rPr lang="cs-CZ" sz="2400" dirty="0" smtClean="0"/>
              <a:t> (</a:t>
            </a:r>
            <a:r>
              <a:rPr lang="cs-CZ" sz="2400" dirty="0" err="1" smtClean="0"/>
              <a:t>Articles</a:t>
            </a:r>
            <a:r>
              <a:rPr lang="cs-CZ" sz="2400" dirty="0" smtClean="0"/>
              <a:t> </a:t>
            </a:r>
            <a:r>
              <a:rPr lang="cs-CZ" sz="2400" dirty="0"/>
              <a:t>30 and 35).</a:t>
            </a:r>
          </a:p>
          <a:p>
            <a:r>
              <a:rPr lang="en-US" sz="2400" dirty="0"/>
              <a:t>The fact that member states may permit or require a type of inflation </a:t>
            </a:r>
            <a:r>
              <a:rPr lang="en-US" sz="2400" dirty="0" smtClean="0"/>
              <a:t>accounting</a:t>
            </a:r>
            <a:r>
              <a:rPr lang="cs-CZ" sz="2400" dirty="0" smtClean="0"/>
              <a:t> </a:t>
            </a:r>
            <a:r>
              <a:rPr lang="en-US" sz="2400" dirty="0" smtClean="0"/>
              <a:t>is </a:t>
            </a:r>
            <a:r>
              <a:rPr lang="en-US" sz="2400" dirty="0"/>
              <a:t>treated in more detail than in the 1974 draft (Article 33). </a:t>
            </a:r>
            <a:endParaRPr lang="cs-CZ" sz="2400" dirty="0" smtClean="0"/>
          </a:p>
          <a:p>
            <a:r>
              <a:rPr lang="en-US" sz="2400" dirty="0" smtClean="0"/>
              <a:t>As </a:t>
            </a:r>
            <a:r>
              <a:rPr lang="en-US" sz="2400" dirty="0"/>
              <a:t>a </a:t>
            </a:r>
            <a:r>
              <a:rPr lang="en-US" sz="2400" dirty="0" smtClean="0"/>
              <a:t>further</a:t>
            </a:r>
            <a:r>
              <a:rPr lang="cs-CZ" sz="2400" dirty="0" smtClean="0"/>
              <a:t> </a:t>
            </a:r>
            <a:r>
              <a:rPr lang="en-US" sz="2400" dirty="0" smtClean="0"/>
              <a:t>accommodation </a:t>
            </a:r>
            <a:r>
              <a:rPr lang="en-US" sz="2400" dirty="0"/>
              <a:t>of Anglo-Dutch opinion, a ‘Contact Committee’ of EU </a:t>
            </a:r>
            <a:r>
              <a:rPr lang="en-US" sz="2400" dirty="0" smtClean="0"/>
              <a:t>and</a:t>
            </a:r>
            <a:r>
              <a:rPr lang="cs-CZ" sz="2400" dirty="0" smtClean="0"/>
              <a:t> </a:t>
            </a:r>
            <a:r>
              <a:rPr lang="en-US" sz="2400" dirty="0" smtClean="0"/>
              <a:t>national </a:t>
            </a:r>
            <a:r>
              <a:rPr lang="en-US" sz="2400" dirty="0"/>
              <a:t>civil servants is provided for.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extLst>
      <p:ext uri="{BB962C8B-B14F-4D97-AF65-F5344CB8AC3E}">
        <p14:creationId xmlns:p14="http://schemas.microsoft.com/office/powerpoint/2010/main" val="18312372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Relevant</a:t>
            </a:r>
            <a:r>
              <a:rPr lang="cs-CZ" dirty="0" smtClean="0"/>
              <a:t> EU </a:t>
            </a:r>
            <a:r>
              <a:rPr lang="cs-CZ" dirty="0" err="1" smtClean="0"/>
              <a:t>Directives</a:t>
            </a:r>
            <a:endParaRPr lang="cs-CZ" dirty="0"/>
          </a:p>
        </p:txBody>
      </p:sp>
      <p:sp>
        <p:nvSpPr>
          <p:cNvPr id="3" name="Zástupný symbol pro obsah 2"/>
          <p:cNvSpPr>
            <a:spLocks noGrp="1"/>
          </p:cNvSpPr>
          <p:nvPr>
            <p:ph idx="1"/>
          </p:nvPr>
        </p:nvSpPr>
        <p:spPr/>
        <p:txBody>
          <a:bodyPr/>
          <a:lstStyle/>
          <a:p>
            <a:r>
              <a:rPr lang="en-US" sz="2400" dirty="0" smtClean="0"/>
              <a:t>This </a:t>
            </a:r>
            <a:r>
              <a:rPr lang="en-US" sz="2400" dirty="0"/>
              <a:t>was intended to answer the </a:t>
            </a:r>
            <a:r>
              <a:rPr lang="en-US" sz="2400" dirty="0" smtClean="0"/>
              <a:t>criticism</a:t>
            </a:r>
            <a:r>
              <a:rPr lang="cs-CZ" sz="2400" dirty="0" smtClean="0"/>
              <a:t> </a:t>
            </a:r>
            <a:r>
              <a:rPr lang="en-US" sz="2400" dirty="0" smtClean="0"/>
              <a:t>that </a:t>
            </a:r>
            <a:r>
              <a:rPr lang="en-US" sz="2400" dirty="0"/>
              <a:t>the Directive gives rise to laws that are not flexible to changing </a:t>
            </a:r>
            <a:r>
              <a:rPr lang="en-US" sz="2400" dirty="0" smtClean="0"/>
              <a:t>circumstances</a:t>
            </a:r>
            <a:r>
              <a:rPr lang="cs-CZ" sz="2400" dirty="0" smtClean="0"/>
              <a:t> </a:t>
            </a:r>
            <a:r>
              <a:rPr lang="en-US" sz="2400" dirty="0" smtClean="0"/>
              <a:t>and </a:t>
            </a:r>
            <a:r>
              <a:rPr lang="en-US" sz="2400" dirty="0"/>
              <a:t>attitudes. </a:t>
            </a:r>
            <a:endParaRPr lang="cs-CZ" sz="2400" dirty="0" smtClean="0"/>
          </a:p>
          <a:p>
            <a:r>
              <a:rPr lang="en-US" sz="2400" dirty="0" smtClean="0"/>
              <a:t>The </a:t>
            </a:r>
            <a:r>
              <a:rPr lang="en-US" sz="2400" dirty="0"/>
              <a:t>Committee looks at practical problems arising from the </a:t>
            </a:r>
            <a:r>
              <a:rPr lang="en-US" sz="2400" dirty="0" smtClean="0"/>
              <a:t>implementation</a:t>
            </a:r>
            <a:r>
              <a:rPr lang="cs-CZ" sz="2400" dirty="0" smtClean="0"/>
              <a:t> </a:t>
            </a:r>
            <a:r>
              <a:rPr lang="en-US" sz="2400" dirty="0" smtClean="0"/>
              <a:t>of </a:t>
            </a:r>
            <a:r>
              <a:rPr lang="en-US" sz="2400" dirty="0"/>
              <a:t>the Directive, and makes suggestions for amendments (Article 52).</a:t>
            </a:r>
          </a:p>
          <a:p>
            <a:r>
              <a:rPr lang="en-US" sz="2400" dirty="0"/>
              <a:t>For over twenty years, the Fourth Directive was not changed in any </a:t>
            </a:r>
            <a:r>
              <a:rPr lang="en-US" sz="2400" dirty="0" smtClean="0"/>
              <a:t>substantial</a:t>
            </a:r>
            <a:r>
              <a:rPr lang="cs-CZ" sz="2400" dirty="0" smtClean="0"/>
              <a:t> </a:t>
            </a:r>
            <a:r>
              <a:rPr lang="en-US" sz="2400" dirty="0" smtClean="0"/>
              <a:t>way</a:t>
            </a:r>
            <a:r>
              <a:rPr lang="en-US" sz="2400" dirty="0"/>
              <a:t>. </a:t>
            </a:r>
            <a:endParaRPr lang="cs-CZ" sz="2400" dirty="0" smtClean="0"/>
          </a:p>
          <a:p>
            <a:r>
              <a:rPr lang="en-US" sz="2400" dirty="0" smtClean="0"/>
              <a:t>However</a:t>
            </a:r>
            <a:r>
              <a:rPr lang="en-US" sz="2400" dirty="0"/>
              <a:t>, in 2001, it was amended to allow financial instruments to </a:t>
            </a:r>
            <a:r>
              <a:rPr lang="en-US" sz="2400" dirty="0" smtClean="0"/>
              <a:t>be</a:t>
            </a:r>
            <a:r>
              <a:rPr lang="cs-CZ" sz="2400" dirty="0" smtClean="0"/>
              <a:t> </a:t>
            </a:r>
            <a:r>
              <a:rPr lang="en-US" sz="2400" dirty="0"/>
              <a:t>valued at fair value with gains and losses taken to income, as is required by </a:t>
            </a:r>
            <a:r>
              <a:rPr lang="en-US" sz="2400" dirty="0" smtClean="0"/>
              <a:t>the</a:t>
            </a:r>
            <a:r>
              <a:rPr lang="cs-CZ" sz="2400" dirty="0" smtClean="0"/>
              <a:t> </a:t>
            </a:r>
            <a:r>
              <a:rPr lang="en-US" sz="2400" dirty="0" smtClean="0"/>
              <a:t>international </a:t>
            </a:r>
            <a:r>
              <a:rPr lang="en-US" sz="2400" dirty="0"/>
              <a:t>standard (IAS 39</a:t>
            </a:r>
            <a:r>
              <a:rPr lang="en-US" sz="2400" dirty="0" smtClean="0"/>
              <a:t>).</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extLst>
      <p:ext uri="{BB962C8B-B14F-4D97-AF65-F5344CB8AC3E}">
        <p14:creationId xmlns:p14="http://schemas.microsoft.com/office/powerpoint/2010/main" val="35290323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Relevant</a:t>
            </a:r>
            <a:r>
              <a:rPr lang="cs-CZ" dirty="0" smtClean="0"/>
              <a:t> EU </a:t>
            </a:r>
            <a:r>
              <a:rPr lang="cs-CZ" dirty="0" err="1" smtClean="0"/>
              <a:t>Directives</a:t>
            </a:r>
            <a:endParaRPr lang="cs-CZ" dirty="0"/>
          </a:p>
        </p:txBody>
      </p:sp>
      <p:sp>
        <p:nvSpPr>
          <p:cNvPr id="3" name="Zástupný symbol pro obsah 2"/>
          <p:cNvSpPr>
            <a:spLocks noGrp="1"/>
          </p:cNvSpPr>
          <p:nvPr>
            <p:ph idx="1"/>
          </p:nvPr>
        </p:nvSpPr>
        <p:spPr/>
        <p:txBody>
          <a:bodyPr/>
          <a:lstStyle/>
          <a:p>
            <a:r>
              <a:rPr lang="en-US" sz="2400" dirty="0" smtClean="0"/>
              <a:t>In </a:t>
            </a:r>
            <a:r>
              <a:rPr lang="en-US" sz="2400" dirty="0"/>
              <a:t>2003, further amendments removed </a:t>
            </a:r>
            <a:r>
              <a:rPr lang="en-US" sz="2400" dirty="0" smtClean="0"/>
              <a:t>other</a:t>
            </a:r>
            <a:r>
              <a:rPr lang="cs-CZ" sz="2400" dirty="0" smtClean="0"/>
              <a:t> </a:t>
            </a:r>
            <a:r>
              <a:rPr lang="cs-CZ" sz="2400" dirty="0" err="1" smtClean="0"/>
              <a:t>incompatibilities</a:t>
            </a:r>
            <a:r>
              <a:rPr lang="cs-CZ" sz="2400" dirty="0" smtClean="0"/>
              <a:t> </a:t>
            </a:r>
            <a:r>
              <a:rPr lang="cs-CZ" sz="2400" dirty="0" err="1"/>
              <a:t>with</a:t>
            </a:r>
            <a:r>
              <a:rPr lang="cs-CZ" sz="2400" dirty="0"/>
              <a:t> </a:t>
            </a:r>
            <a:r>
              <a:rPr lang="cs-CZ" sz="2400" dirty="0" err="1"/>
              <a:t>IFRSs</a:t>
            </a:r>
            <a:r>
              <a:rPr lang="cs-CZ" sz="2400" dirty="0" smtClean="0"/>
              <a:t>.</a:t>
            </a:r>
            <a:endParaRPr lang="cs-CZ" sz="2400" dirty="0" smtClean="0"/>
          </a:p>
          <a:p>
            <a:r>
              <a:rPr lang="en-US" sz="2400" dirty="0" smtClean="0"/>
              <a:t>The </a:t>
            </a:r>
            <a:r>
              <a:rPr lang="en-US" sz="2400" dirty="0"/>
              <a:t>Second Directive concerns a number of matters connected with </a:t>
            </a:r>
            <a:r>
              <a:rPr lang="en-US" sz="2400" dirty="0" smtClean="0"/>
              <a:t>share</a:t>
            </a:r>
            <a:r>
              <a:rPr lang="cs-CZ" sz="2400" dirty="0" smtClean="0"/>
              <a:t> </a:t>
            </a:r>
            <a:r>
              <a:rPr lang="en-US" sz="2400" dirty="0" smtClean="0"/>
              <a:t>capital </a:t>
            </a:r>
            <a:r>
              <a:rPr lang="en-US" sz="2400" dirty="0"/>
              <a:t>and the differences between public and private companies. </a:t>
            </a:r>
            <a:endParaRPr lang="cs-CZ" sz="2400" dirty="0" smtClean="0"/>
          </a:p>
          <a:p>
            <a:r>
              <a:rPr lang="en-US" sz="2400" dirty="0" smtClean="0"/>
              <a:t>For example,</a:t>
            </a:r>
            <a:r>
              <a:rPr lang="cs-CZ" sz="2400" dirty="0" smtClean="0"/>
              <a:t> </a:t>
            </a:r>
            <a:r>
              <a:rPr lang="en-US" sz="2400" dirty="0" smtClean="0"/>
              <a:t>the </a:t>
            </a:r>
            <a:r>
              <a:rPr lang="en-US" sz="2400" dirty="0"/>
              <a:t>Directive requires all member states to have separate legal structures for </a:t>
            </a:r>
            <a:r>
              <a:rPr lang="en-US" sz="2400" dirty="0" smtClean="0"/>
              <a:t>public</a:t>
            </a:r>
            <a:r>
              <a:rPr lang="cs-CZ" sz="2400" dirty="0" smtClean="0"/>
              <a:t> </a:t>
            </a:r>
            <a:r>
              <a:rPr lang="en-US" sz="2400" dirty="0" smtClean="0"/>
              <a:t>and </a:t>
            </a:r>
            <a:r>
              <a:rPr lang="en-US" sz="2400" dirty="0"/>
              <a:t>private companies and to have separate names for the companies</a:t>
            </a:r>
            <a:r>
              <a:rPr lang="en-US" sz="2400" dirty="0" smtClean="0"/>
              <a:t>.</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Tree>
    <p:extLst>
      <p:ext uri="{BB962C8B-B14F-4D97-AF65-F5344CB8AC3E}">
        <p14:creationId xmlns:p14="http://schemas.microsoft.com/office/powerpoint/2010/main" val="14262019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Relevant</a:t>
            </a:r>
            <a:r>
              <a:rPr lang="cs-CZ" dirty="0" smtClean="0"/>
              <a:t> EU </a:t>
            </a:r>
            <a:r>
              <a:rPr lang="cs-CZ" dirty="0" err="1" smtClean="0"/>
              <a:t>Directives</a:t>
            </a:r>
            <a:endParaRPr lang="cs-CZ" dirty="0"/>
          </a:p>
        </p:txBody>
      </p:sp>
      <p:sp>
        <p:nvSpPr>
          <p:cNvPr id="3" name="Zástupný symbol pro obsah 2"/>
          <p:cNvSpPr>
            <a:spLocks noGrp="1"/>
          </p:cNvSpPr>
          <p:nvPr>
            <p:ph idx="1"/>
          </p:nvPr>
        </p:nvSpPr>
        <p:spPr/>
        <p:txBody>
          <a:bodyPr/>
          <a:lstStyle/>
          <a:p>
            <a:r>
              <a:rPr lang="en-US" sz="2400" dirty="0" smtClean="0"/>
              <a:t>As </a:t>
            </a:r>
            <a:r>
              <a:rPr lang="en-US" sz="2400" dirty="0"/>
              <a:t>noted in </a:t>
            </a:r>
            <a:r>
              <a:rPr lang="en-US" sz="2400" dirty="0" smtClean="0"/>
              <a:t>that</a:t>
            </a:r>
            <a:r>
              <a:rPr lang="cs-CZ" sz="2400" dirty="0" smtClean="0"/>
              <a:t> </a:t>
            </a:r>
            <a:r>
              <a:rPr lang="en-US" sz="2400" dirty="0" smtClean="0"/>
              <a:t>chapter</a:t>
            </a:r>
            <a:r>
              <a:rPr lang="en-US" sz="2400" dirty="0"/>
              <a:t>, a ‘public’ company in this context is one that is legally allowed to </a:t>
            </a:r>
            <a:r>
              <a:rPr lang="en-US" sz="2400" dirty="0" smtClean="0"/>
              <a:t>have</a:t>
            </a:r>
            <a:r>
              <a:rPr lang="cs-CZ" sz="2400" dirty="0" smtClean="0"/>
              <a:t> </a:t>
            </a:r>
            <a:r>
              <a:rPr lang="en-US" sz="2400" dirty="0" smtClean="0"/>
              <a:t>a </a:t>
            </a:r>
            <a:r>
              <a:rPr lang="en-US" sz="2400" dirty="0"/>
              <a:t>market in its securities, although it does not </a:t>
            </a:r>
            <a:r>
              <a:rPr lang="en-US" sz="2400" i="1" dirty="0"/>
              <a:t>need </a:t>
            </a:r>
            <a:r>
              <a:rPr lang="en-US" sz="2400" dirty="0"/>
              <a:t>to have one. </a:t>
            </a:r>
            <a:endParaRPr lang="cs-CZ" sz="2400" dirty="0" smtClean="0"/>
          </a:p>
          <a:p>
            <a:r>
              <a:rPr lang="en-US" sz="2400" dirty="0" smtClean="0"/>
              <a:t>For example,</a:t>
            </a:r>
            <a:r>
              <a:rPr lang="cs-CZ" sz="2400" dirty="0" smtClean="0"/>
              <a:t> </a:t>
            </a:r>
            <a:r>
              <a:rPr lang="en-US" sz="2400" dirty="0" smtClean="0"/>
              <a:t>many </a:t>
            </a:r>
            <a:r>
              <a:rPr lang="en-US" sz="2400" dirty="0"/>
              <a:t>PLCs, SAs or AGs are not listed. It is important to note that ‘public’ in </a:t>
            </a:r>
            <a:r>
              <a:rPr lang="en-US" sz="2400" dirty="0" smtClean="0"/>
              <a:t>this</a:t>
            </a:r>
            <a:r>
              <a:rPr lang="cs-CZ" sz="2400" dirty="0" smtClean="0"/>
              <a:t> </a:t>
            </a:r>
            <a:r>
              <a:rPr lang="en-US" sz="2400" dirty="0" smtClean="0"/>
              <a:t>sense </a:t>
            </a:r>
            <a:r>
              <a:rPr lang="en-US" sz="2400" dirty="0"/>
              <a:t>means neither listed nor anything to do with government. </a:t>
            </a:r>
            <a:endParaRPr lang="cs-CZ" sz="2400" dirty="0" smtClean="0"/>
          </a:p>
          <a:p>
            <a:r>
              <a:rPr lang="en-US" sz="2400" dirty="0" smtClean="0"/>
              <a:t>The implementation</a:t>
            </a:r>
            <a:r>
              <a:rPr lang="cs-CZ" sz="2400" dirty="0" smtClean="0"/>
              <a:t> </a:t>
            </a:r>
            <a:r>
              <a:rPr lang="en-US" sz="2400" dirty="0" smtClean="0"/>
              <a:t>of </a:t>
            </a:r>
            <a:r>
              <a:rPr lang="en-US" sz="2400" dirty="0"/>
              <a:t>the Directive led to the creation of the BV in the Netherlands and to </a:t>
            </a:r>
            <a:r>
              <a:rPr lang="en-US" sz="2400" dirty="0" smtClean="0"/>
              <a:t>the</a:t>
            </a:r>
            <a:r>
              <a:rPr lang="cs-CZ" sz="2400" dirty="0" smtClean="0"/>
              <a:t> </a:t>
            </a:r>
            <a:r>
              <a:rPr lang="en-US" sz="2400" dirty="0" smtClean="0"/>
              <a:t>invention </a:t>
            </a:r>
            <a:r>
              <a:rPr lang="en-US" sz="2400" dirty="0"/>
              <a:t>of the label ‘PLC’ in the United Kingdom</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Tree>
    <p:extLst>
      <p:ext uri="{BB962C8B-B14F-4D97-AF65-F5344CB8AC3E}">
        <p14:creationId xmlns:p14="http://schemas.microsoft.com/office/powerpoint/2010/main" val="10297538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Relevant</a:t>
            </a:r>
            <a:r>
              <a:rPr lang="cs-CZ" dirty="0" smtClean="0"/>
              <a:t> EU </a:t>
            </a:r>
            <a:r>
              <a:rPr lang="cs-CZ" dirty="0" err="1" smtClean="0"/>
              <a:t>Directives</a:t>
            </a:r>
            <a:endParaRPr lang="cs-CZ" dirty="0"/>
          </a:p>
        </p:txBody>
      </p:sp>
      <p:sp>
        <p:nvSpPr>
          <p:cNvPr id="3" name="Zástupný symbol pro obsah 2"/>
          <p:cNvSpPr>
            <a:spLocks noGrp="1"/>
          </p:cNvSpPr>
          <p:nvPr>
            <p:ph idx="1"/>
          </p:nvPr>
        </p:nvSpPr>
        <p:spPr/>
        <p:txBody>
          <a:bodyPr/>
          <a:lstStyle/>
          <a:p>
            <a:r>
              <a:rPr lang="en-US" sz="2400" dirty="0" smtClean="0"/>
              <a:t>The </a:t>
            </a:r>
            <a:r>
              <a:rPr lang="en-US" sz="2400" dirty="0"/>
              <a:t>Seventh Directive concerns consolidated </a:t>
            </a:r>
            <a:r>
              <a:rPr lang="en-US" sz="2400" dirty="0" smtClean="0"/>
              <a:t>accounting. </a:t>
            </a:r>
            <a:endParaRPr lang="cs-CZ" sz="2400" dirty="0" smtClean="0"/>
          </a:p>
          <a:p>
            <a:r>
              <a:rPr lang="en-US" sz="2400" dirty="0" smtClean="0"/>
              <a:t>The </a:t>
            </a:r>
            <a:r>
              <a:rPr lang="en-US" sz="2400" dirty="0"/>
              <a:t>Eighth Directive was watered down from its original draft, </a:t>
            </a:r>
            <a:r>
              <a:rPr lang="en-US" sz="2400" dirty="0" smtClean="0"/>
              <a:t>which</a:t>
            </a:r>
            <a:r>
              <a:rPr lang="cs-CZ" sz="2400" dirty="0" smtClean="0"/>
              <a:t> </a:t>
            </a:r>
            <a:r>
              <a:rPr lang="en-US" sz="2400" dirty="0" smtClean="0"/>
              <a:t>might </a:t>
            </a:r>
            <a:r>
              <a:rPr lang="en-US" sz="2400" dirty="0"/>
              <a:t>have greatly affected the training patterns and scope of work of accountants.</a:t>
            </a:r>
          </a:p>
          <a:p>
            <a:r>
              <a:rPr lang="en-US" sz="2400" dirty="0"/>
              <a:t>However, its main effect now is to decide on who is allowed to </a:t>
            </a:r>
            <a:r>
              <a:rPr lang="en-US" sz="2400" dirty="0" smtClean="0"/>
              <a:t>audit</a:t>
            </a:r>
            <a:r>
              <a:rPr lang="cs-CZ" sz="2400" dirty="0" smtClean="0"/>
              <a:t> </a:t>
            </a:r>
            <a:r>
              <a:rPr lang="en-US" sz="2400" dirty="0" smtClean="0"/>
              <a:t>accounts </a:t>
            </a:r>
            <a:r>
              <a:rPr lang="en-US" sz="2400" dirty="0"/>
              <a:t>in certain countries. </a:t>
            </a:r>
            <a:endParaRPr lang="cs-CZ" sz="2400" dirty="0" smtClean="0"/>
          </a:p>
          <a:p>
            <a:r>
              <a:rPr lang="en-US" sz="2400" dirty="0" smtClean="0"/>
              <a:t>Norway</a:t>
            </a:r>
            <a:r>
              <a:rPr lang="en-US" sz="2400" dirty="0"/>
              <a:t>, although not a member of the EU, </a:t>
            </a:r>
            <a:r>
              <a:rPr lang="en-US" sz="2400" dirty="0" smtClean="0"/>
              <a:t>has</a:t>
            </a:r>
            <a:r>
              <a:rPr lang="cs-CZ" sz="2400" dirty="0" smtClean="0"/>
              <a:t> </a:t>
            </a:r>
            <a:r>
              <a:rPr lang="en-US" sz="2400" dirty="0" smtClean="0"/>
              <a:t>also </a:t>
            </a:r>
            <a:r>
              <a:rPr lang="en-US" sz="2400" dirty="0"/>
              <a:t>implemented the Directives because it is required to do so as a member of </a:t>
            </a:r>
            <a:r>
              <a:rPr lang="en-US" sz="2400" dirty="0" smtClean="0"/>
              <a:t>the</a:t>
            </a:r>
            <a:r>
              <a:rPr lang="cs-CZ" sz="2400" dirty="0" smtClean="0"/>
              <a:t> </a:t>
            </a:r>
            <a:r>
              <a:rPr lang="cs-CZ" sz="2400" dirty="0" err="1" smtClean="0"/>
              <a:t>European</a:t>
            </a:r>
            <a:r>
              <a:rPr lang="cs-CZ" sz="2400" dirty="0" smtClean="0"/>
              <a:t> </a:t>
            </a:r>
            <a:r>
              <a:rPr lang="cs-CZ" sz="2400" dirty="0" err="1"/>
              <a:t>Economic</a:t>
            </a:r>
            <a:r>
              <a:rPr lang="cs-CZ" sz="2400" dirty="0"/>
              <a:t> Area.</a:t>
            </a:r>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Tree>
    <p:extLst>
      <p:ext uri="{BB962C8B-B14F-4D97-AF65-F5344CB8AC3E}">
        <p14:creationId xmlns:p14="http://schemas.microsoft.com/office/powerpoint/2010/main" val="11930557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Directives</a:t>
            </a:r>
            <a:r>
              <a:rPr lang="cs-CZ" dirty="0" smtClean="0"/>
              <a:t> on </a:t>
            </a:r>
            <a:r>
              <a:rPr lang="cs-CZ" dirty="0" err="1" smtClean="0"/>
              <a:t>company</a:t>
            </a:r>
            <a:r>
              <a:rPr lang="cs-CZ" dirty="0" smtClean="0"/>
              <a:t> </a:t>
            </a:r>
            <a:r>
              <a:rPr lang="cs-CZ" dirty="0" err="1" smtClean="0"/>
              <a:t>law</a:t>
            </a:r>
            <a:endParaRPr lang="cs-CZ" dirty="0"/>
          </a:p>
        </p:txBody>
      </p:sp>
      <p:sp>
        <p:nvSpPr>
          <p:cNvPr id="3" name="Zástupný symbol pro obsah 2"/>
          <p:cNvSpPr>
            <a:spLocks noGrp="1"/>
          </p:cNvSpPr>
          <p:nvPr>
            <p:ph idx="1"/>
          </p:nvPr>
        </p:nvSpPr>
        <p:spPr/>
        <p:txBody>
          <a:bodyPr/>
          <a:lstStyle/>
          <a:p>
            <a:r>
              <a:rPr lang="en-US" b="1" dirty="0"/>
              <a:t>Second</a:t>
            </a:r>
            <a:r>
              <a:rPr lang="en-US" dirty="0"/>
              <a:t> </a:t>
            </a:r>
            <a:endParaRPr lang="cs-CZ" dirty="0" smtClean="0"/>
          </a:p>
          <a:p>
            <a:r>
              <a:rPr lang="cs-CZ" b="1" dirty="0"/>
              <a:t>Draft </a:t>
            </a:r>
            <a:r>
              <a:rPr lang="cs-CZ" b="1" dirty="0" err="1"/>
              <a:t>dates</a:t>
            </a:r>
            <a:r>
              <a:rPr lang="cs-CZ" b="1" dirty="0"/>
              <a:t> </a:t>
            </a:r>
            <a:r>
              <a:rPr lang="en-US" dirty="0" smtClean="0"/>
              <a:t>1970</a:t>
            </a:r>
            <a:r>
              <a:rPr lang="en-US" dirty="0"/>
              <a:t>, 1972 </a:t>
            </a:r>
            <a:endParaRPr lang="cs-CZ" dirty="0" smtClean="0"/>
          </a:p>
          <a:p>
            <a:r>
              <a:rPr lang="cs-CZ" b="1" dirty="0" err="1"/>
              <a:t>Date</a:t>
            </a:r>
            <a:r>
              <a:rPr lang="cs-CZ" b="1" dirty="0"/>
              <a:t> </a:t>
            </a:r>
            <a:r>
              <a:rPr lang="cs-CZ" b="1" dirty="0" err="1"/>
              <a:t>adopted</a:t>
            </a:r>
            <a:r>
              <a:rPr lang="cs-CZ" b="1" dirty="0"/>
              <a:t> </a:t>
            </a:r>
            <a:r>
              <a:rPr lang="en-US" dirty="0" smtClean="0"/>
              <a:t>1976 </a:t>
            </a:r>
            <a:endParaRPr lang="cs-CZ" dirty="0" smtClean="0"/>
          </a:p>
          <a:p>
            <a:r>
              <a:rPr lang="cs-CZ" b="1" dirty="0" err="1"/>
              <a:t>Topic</a:t>
            </a:r>
            <a:r>
              <a:rPr lang="cs-CZ" b="1" dirty="0"/>
              <a:t> </a:t>
            </a:r>
            <a:r>
              <a:rPr lang="en-US" dirty="0" smtClean="0"/>
              <a:t>Separation </a:t>
            </a:r>
            <a:r>
              <a:rPr lang="en-US" dirty="0"/>
              <a:t>of public </a:t>
            </a:r>
            <a:r>
              <a:rPr lang="en-US" dirty="0" smtClean="0"/>
              <a:t>companies,</a:t>
            </a:r>
            <a:r>
              <a:rPr lang="cs-CZ" dirty="0" smtClean="0"/>
              <a:t> minimum </a:t>
            </a:r>
            <a:r>
              <a:rPr lang="cs-CZ" dirty="0" err="1"/>
              <a:t>capital</a:t>
            </a:r>
            <a:r>
              <a:rPr lang="cs-CZ" dirty="0"/>
              <a:t>, </a:t>
            </a:r>
            <a:r>
              <a:rPr lang="cs-CZ" dirty="0" err="1"/>
              <a:t>distributions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a:p>
        </p:txBody>
      </p:sp>
    </p:spTree>
    <p:extLst>
      <p:ext uri="{BB962C8B-B14F-4D97-AF65-F5344CB8AC3E}">
        <p14:creationId xmlns:p14="http://schemas.microsoft.com/office/powerpoint/2010/main" val="24227704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Directives</a:t>
            </a:r>
            <a:r>
              <a:rPr lang="cs-CZ" dirty="0" smtClean="0"/>
              <a:t> on </a:t>
            </a:r>
            <a:r>
              <a:rPr lang="cs-CZ" dirty="0" err="1" smtClean="0"/>
              <a:t>company</a:t>
            </a:r>
            <a:r>
              <a:rPr lang="cs-CZ" dirty="0" smtClean="0"/>
              <a:t> </a:t>
            </a:r>
            <a:r>
              <a:rPr lang="cs-CZ" dirty="0" err="1" smtClean="0"/>
              <a:t>law</a:t>
            </a:r>
            <a:endParaRPr lang="cs-CZ" dirty="0"/>
          </a:p>
        </p:txBody>
      </p:sp>
      <p:sp>
        <p:nvSpPr>
          <p:cNvPr id="3" name="Zástupný symbol pro obsah 2"/>
          <p:cNvSpPr>
            <a:spLocks noGrp="1"/>
          </p:cNvSpPr>
          <p:nvPr>
            <p:ph idx="1"/>
          </p:nvPr>
        </p:nvSpPr>
        <p:spPr/>
        <p:txBody>
          <a:bodyPr/>
          <a:lstStyle/>
          <a:p>
            <a:r>
              <a:rPr lang="cs-CZ" b="1" dirty="0" err="1" smtClean="0"/>
              <a:t>Fourth</a:t>
            </a:r>
            <a:r>
              <a:rPr lang="en-US" dirty="0" smtClean="0"/>
              <a:t> </a:t>
            </a:r>
            <a:endParaRPr lang="cs-CZ" dirty="0" smtClean="0"/>
          </a:p>
          <a:p>
            <a:r>
              <a:rPr lang="cs-CZ" b="1" dirty="0"/>
              <a:t>Draft </a:t>
            </a:r>
            <a:r>
              <a:rPr lang="cs-CZ" b="1" dirty="0" err="1"/>
              <a:t>dates</a:t>
            </a:r>
            <a:r>
              <a:rPr lang="cs-CZ" b="1" dirty="0"/>
              <a:t> </a:t>
            </a:r>
            <a:r>
              <a:rPr lang="cs-CZ" dirty="0"/>
              <a:t>1971, 1974</a:t>
            </a:r>
            <a:endParaRPr lang="cs-CZ" dirty="0" smtClean="0"/>
          </a:p>
          <a:p>
            <a:r>
              <a:rPr lang="cs-CZ" b="1" dirty="0" err="1"/>
              <a:t>Date</a:t>
            </a:r>
            <a:r>
              <a:rPr lang="cs-CZ" b="1" dirty="0"/>
              <a:t> </a:t>
            </a:r>
            <a:r>
              <a:rPr lang="cs-CZ" b="1" dirty="0" err="1"/>
              <a:t>adopted</a:t>
            </a:r>
            <a:r>
              <a:rPr lang="cs-CZ" b="1" dirty="0"/>
              <a:t> </a:t>
            </a:r>
            <a:r>
              <a:rPr lang="en-US" dirty="0" smtClean="0"/>
              <a:t>197</a:t>
            </a:r>
            <a:r>
              <a:rPr lang="cs-CZ" dirty="0" smtClean="0"/>
              <a:t>8</a:t>
            </a:r>
          </a:p>
          <a:p>
            <a:r>
              <a:rPr lang="cs-CZ" b="1" dirty="0" err="1"/>
              <a:t>Topic</a:t>
            </a:r>
            <a:r>
              <a:rPr lang="cs-CZ" b="1" dirty="0"/>
              <a:t> </a:t>
            </a:r>
            <a:r>
              <a:rPr lang="en-US" dirty="0"/>
              <a:t>Formats and rules of accounting</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a:p>
        </p:txBody>
      </p:sp>
    </p:spTree>
    <p:extLst>
      <p:ext uri="{BB962C8B-B14F-4D97-AF65-F5344CB8AC3E}">
        <p14:creationId xmlns:p14="http://schemas.microsoft.com/office/powerpoint/2010/main" val="33689902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Directives</a:t>
            </a:r>
            <a:r>
              <a:rPr lang="cs-CZ" dirty="0" smtClean="0"/>
              <a:t> on </a:t>
            </a:r>
            <a:r>
              <a:rPr lang="cs-CZ" dirty="0" err="1" smtClean="0"/>
              <a:t>company</a:t>
            </a:r>
            <a:r>
              <a:rPr lang="cs-CZ" dirty="0" smtClean="0"/>
              <a:t> </a:t>
            </a:r>
            <a:r>
              <a:rPr lang="cs-CZ" dirty="0" err="1" smtClean="0"/>
              <a:t>law</a:t>
            </a:r>
            <a:endParaRPr lang="cs-CZ" dirty="0"/>
          </a:p>
        </p:txBody>
      </p:sp>
      <p:sp>
        <p:nvSpPr>
          <p:cNvPr id="3" name="Zástupný symbol pro obsah 2"/>
          <p:cNvSpPr>
            <a:spLocks noGrp="1"/>
          </p:cNvSpPr>
          <p:nvPr>
            <p:ph idx="1"/>
          </p:nvPr>
        </p:nvSpPr>
        <p:spPr/>
        <p:txBody>
          <a:bodyPr/>
          <a:lstStyle/>
          <a:p>
            <a:r>
              <a:rPr lang="cs-CZ" b="1" dirty="0" err="1" smtClean="0"/>
              <a:t>Seventh</a:t>
            </a:r>
            <a:endParaRPr lang="cs-CZ" dirty="0" smtClean="0"/>
          </a:p>
          <a:p>
            <a:r>
              <a:rPr lang="cs-CZ" b="1" dirty="0"/>
              <a:t>Draft </a:t>
            </a:r>
            <a:r>
              <a:rPr lang="cs-CZ" b="1" dirty="0" err="1"/>
              <a:t>dates</a:t>
            </a:r>
            <a:r>
              <a:rPr lang="cs-CZ" b="1" dirty="0"/>
              <a:t> </a:t>
            </a:r>
            <a:r>
              <a:rPr lang="cs-CZ" dirty="0"/>
              <a:t>1976, </a:t>
            </a:r>
            <a:r>
              <a:rPr lang="cs-CZ" dirty="0" smtClean="0"/>
              <a:t>1978</a:t>
            </a:r>
          </a:p>
          <a:p>
            <a:r>
              <a:rPr lang="cs-CZ" b="1" dirty="0" err="1" smtClean="0"/>
              <a:t>Date</a:t>
            </a:r>
            <a:r>
              <a:rPr lang="cs-CZ" b="1" dirty="0" smtClean="0"/>
              <a:t> </a:t>
            </a:r>
            <a:r>
              <a:rPr lang="cs-CZ" b="1" dirty="0" err="1"/>
              <a:t>adopted</a:t>
            </a:r>
            <a:r>
              <a:rPr lang="cs-CZ" b="1" dirty="0"/>
              <a:t> </a:t>
            </a:r>
            <a:r>
              <a:rPr lang="en-US" dirty="0" smtClean="0"/>
              <a:t>19</a:t>
            </a:r>
            <a:r>
              <a:rPr lang="cs-CZ" dirty="0" smtClean="0"/>
              <a:t>83</a:t>
            </a:r>
          </a:p>
          <a:p>
            <a:r>
              <a:rPr lang="cs-CZ" b="1" dirty="0" err="1"/>
              <a:t>Topic</a:t>
            </a:r>
            <a:r>
              <a:rPr lang="cs-CZ" b="1" dirty="0"/>
              <a:t> </a:t>
            </a:r>
            <a:r>
              <a:rPr lang="cs-CZ" dirty="0" err="1"/>
              <a:t>Consolidated</a:t>
            </a:r>
            <a:r>
              <a:rPr lang="cs-CZ" dirty="0"/>
              <a:t> </a:t>
            </a:r>
            <a:r>
              <a:rPr lang="cs-CZ" dirty="0" err="1"/>
              <a:t>accounting</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a:p>
        </p:txBody>
      </p:sp>
    </p:spTree>
    <p:extLst>
      <p:ext uri="{BB962C8B-B14F-4D97-AF65-F5344CB8AC3E}">
        <p14:creationId xmlns:p14="http://schemas.microsoft.com/office/powerpoint/2010/main" val="33776645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Directives</a:t>
            </a:r>
            <a:r>
              <a:rPr lang="cs-CZ" dirty="0" smtClean="0"/>
              <a:t> on </a:t>
            </a:r>
            <a:r>
              <a:rPr lang="cs-CZ" dirty="0" err="1" smtClean="0"/>
              <a:t>company</a:t>
            </a:r>
            <a:r>
              <a:rPr lang="cs-CZ" dirty="0" smtClean="0"/>
              <a:t> </a:t>
            </a:r>
            <a:r>
              <a:rPr lang="cs-CZ" dirty="0" err="1" smtClean="0"/>
              <a:t>law</a:t>
            </a:r>
            <a:endParaRPr lang="cs-CZ" dirty="0"/>
          </a:p>
        </p:txBody>
      </p:sp>
      <p:sp>
        <p:nvSpPr>
          <p:cNvPr id="3" name="Zástupný symbol pro obsah 2"/>
          <p:cNvSpPr>
            <a:spLocks noGrp="1"/>
          </p:cNvSpPr>
          <p:nvPr>
            <p:ph idx="1"/>
          </p:nvPr>
        </p:nvSpPr>
        <p:spPr/>
        <p:txBody>
          <a:bodyPr/>
          <a:lstStyle/>
          <a:p>
            <a:r>
              <a:rPr lang="cs-CZ" b="1" dirty="0" err="1" smtClean="0"/>
              <a:t>Eighth</a:t>
            </a:r>
            <a:endParaRPr lang="cs-CZ" b="1" dirty="0" smtClean="0"/>
          </a:p>
          <a:p>
            <a:r>
              <a:rPr lang="cs-CZ" b="1" dirty="0" smtClean="0"/>
              <a:t>Draft </a:t>
            </a:r>
            <a:r>
              <a:rPr lang="cs-CZ" b="1" dirty="0" err="1"/>
              <a:t>dates</a:t>
            </a:r>
            <a:r>
              <a:rPr lang="cs-CZ" b="1" dirty="0"/>
              <a:t> </a:t>
            </a:r>
            <a:r>
              <a:rPr lang="cs-CZ" dirty="0" smtClean="0"/>
              <a:t>1978</a:t>
            </a:r>
          </a:p>
          <a:p>
            <a:r>
              <a:rPr lang="cs-CZ" b="1" dirty="0" err="1" smtClean="0"/>
              <a:t>Date</a:t>
            </a:r>
            <a:r>
              <a:rPr lang="cs-CZ" b="1" dirty="0" smtClean="0"/>
              <a:t> </a:t>
            </a:r>
            <a:r>
              <a:rPr lang="cs-CZ" b="1" dirty="0" err="1"/>
              <a:t>adopted</a:t>
            </a:r>
            <a:r>
              <a:rPr lang="cs-CZ" b="1" dirty="0"/>
              <a:t> </a:t>
            </a:r>
            <a:r>
              <a:rPr lang="en-US" dirty="0" smtClean="0"/>
              <a:t>19</a:t>
            </a:r>
            <a:r>
              <a:rPr lang="cs-CZ" dirty="0" smtClean="0"/>
              <a:t>84</a:t>
            </a:r>
          </a:p>
          <a:p>
            <a:r>
              <a:rPr lang="cs-CZ" b="1" dirty="0" err="1"/>
              <a:t>Topic</a:t>
            </a:r>
            <a:r>
              <a:rPr lang="cs-CZ" b="1" dirty="0"/>
              <a:t> </a:t>
            </a:r>
            <a:r>
              <a:rPr lang="en-US" dirty="0"/>
              <a:t>Qualifications and work of auditors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a:p>
        </p:txBody>
      </p:sp>
    </p:spTree>
    <p:extLst>
      <p:ext uri="{BB962C8B-B14F-4D97-AF65-F5344CB8AC3E}">
        <p14:creationId xmlns:p14="http://schemas.microsoft.com/office/powerpoint/2010/main" val="31464004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4000" dirty="0">
                <a:latin typeface="Verdana" panose="020B0604030504040204" pitchFamily="34" charset="0"/>
                <a:ea typeface="Verdana" panose="020B0604030504040204" pitchFamily="34" charset="0"/>
                <a:cs typeface="Verdana" panose="020B0604030504040204" pitchFamily="34" charset="0"/>
              </a:rPr>
              <a:t>The EU Regulation of 2002</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a:t>By the early 1990s, it had become clear, even to the European Commission, </a:t>
            </a:r>
            <a:r>
              <a:rPr lang="en-US" sz="2400" dirty="0" smtClean="0"/>
              <a:t>that</a:t>
            </a:r>
            <a:r>
              <a:rPr lang="cs-CZ" sz="2400" dirty="0" smtClean="0"/>
              <a:t> </a:t>
            </a:r>
            <a:r>
              <a:rPr lang="en-US" sz="2400" dirty="0" smtClean="0"/>
              <a:t>Directives </a:t>
            </a:r>
            <a:r>
              <a:rPr lang="en-US" sz="2400" dirty="0"/>
              <a:t>were too cumbersome and slow to achieve further useful harmonization.</a:t>
            </a:r>
          </a:p>
          <a:p>
            <a:r>
              <a:rPr lang="en-US" sz="2400" dirty="0"/>
              <a:t>The Fourth Directive, agreed in 1978, did not cover several topics and it </a:t>
            </a:r>
            <a:r>
              <a:rPr lang="en-US" sz="2400" dirty="0" smtClean="0"/>
              <a:t>had</a:t>
            </a:r>
            <a:r>
              <a:rPr lang="cs-CZ" sz="2400" dirty="0" smtClean="0"/>
              <a:t> </a:t>
            </a:r>
            <a:r>
              <a:rPr lang="en-US" sz="2400" dirty="0" smtClean="0"/>
              <a:t>been </a:t>
            </a:r>
            <a:r>
              <a:rPr lang="en-US" sz="2400" dirty="0"/>
              <a:t>too complicated to amend it often. </a:t>
            </a:r>
            <a:endParaRPr lang="cs-CZ" sz="2400" dirty="0" smtClean="0"/>
          </a:p>
          <a:p>
            <a:r>
              <a:rPr lang="en-US" sz="2400" dirty="0" smtClean="0"/>
              <a:t>Furthermore</a:t>
            </a:r>
            <a:r>
              <a:rPr lang="en-US" sz="2400" dirty="0"/>
              <a:t>, global harmonization </a:t>
            </a:r>
            <a:r>
              <a:rPr lang="en-US" sz="2400" dirty="0" smtClean="0"/>
              <a:t>had</a:t>
            </a:r>
            <a:r>
              <a:rPr lang="cs-CZ" sz="2400" dirty="0" smtClean="0"/>
              <a:t> </a:t>
            </a:r>
            <a:r>
              <a:rPr lang="en-US" sz="2400" dirty="0" smtClean="0"/>
              <a:t>become </a:t>
            </a:r>
            <a:r>
              <a:rPr lang="en-US" sz="2400" dirty="0"/>
              <a:t>more relevant than regional harmonization</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a:p>
        </p:txBody>
      </p:sp>
    </p:spTree>
    <p:extLst>
      <p:ext uri="{BB962C8B-B14F-4D97-AF65-F5344CB8AC3E}">
        <p14:creationId xmlns:p14="http://schemas.microsoft.com/office/powerpoint/2010/main" val="528487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Introduction</a:t>
            </a:r>
            <a:r>
              <a:rPr lang="cs-CZ" sz="4000" dirty="0">
                <a:latin typeface="Verdana" panose="020B0604030504040204" pitchFamily="34" charset="0"/>
                <a:ea typeface="Verdana" panose="020B0604030504040204" pitchFamily="34" charset="0"/>
                <a:cs typeface="Verdana" panose="020B0604030504040204" pitchFamily="34" charset="0"/>
              </a:rPr>
              <a:t> to </a:t>
            </a:r>
            <a:r>
              <a:rPr lang="cs-CZ" sz="4000" dirty="0" err="1">
                <a:latin typeface="Verdana" panose="020B0604030504040204" pitchFamily="34" charset="0"/>
                <a:ea typeface="Verdana" panose="020B0604030504040204" pitchFamily="34" charset="0"/>
                <a:cs typeface="Verdana" panose="020B0604030504040204" pitchFamily="34" charset="0"/>
              </a:rPr>
              <a:t>the</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European</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accounting</a:t>
            </a:r>
            <a:r>
              <a:rPr lang="cs-CZ" sz="4400" dirty="0"/>
              <a:t/>
            </a:r>
            <a:br>
              <a:rPr lang="cs-CZ" sz="4400" dirty="0"/>
            </a:br>
            <a:endParaRPr lang="cs-CZ" dirty="0"/>
          </a:p>
        </p:txBody>
      </p:sp>
      <p:sp>
        <p:nvSpPr>
          <p:cNvPr id="3" name="Zástupný symbol pro obsah 2"/>
          <p:cNvSpPr>
            <a:spLocks noGrp="1"/>
          </p:cNvSpPr>
          <p:nvPr>
            <p:ph idx="1"/>
          </p:nvPr>
        </p:nvSpPr>
        <p:spPr/>
        <p:txBody>
          <a:bodyPr/>
          <a:lstStyle/>
          <a:p>
            <a:r>
              <a:rPr lang="en-US" sz="2400" dirty="0" smtClean="0"/>
              <a:t>Financial </a:t>
            </a:r>
            <a:r>
              <a:rPr lang="en-US" sz="2400" dirty="0"/>
              <a:t>reporting could be regulated in a number of ways, including:</a:t>
            </a:r>
          </a:p>
          <a:p>
            <a:pPr lvl="1"/>
            <a:r>
              <a:rPr lang="en-US" sz="2000" dirty="0" smtClean="0"/>
              <a:t>legislation</a:t>
            </a:r>
            <a:r>
              <a:rPr lang="en-US" sz="2000" dirty="0"/>
              <a:t>, such as Companies Acts and Commercial Codes;</a:t>
            </a:r>
          </a:p>
          <a:p>
            <a:pPr lvl="1"/>
            <a:r>
              <a:rPr lang="en-US" sz="2000" dirty="0" smtClean="0"/>
              <a:t>other </a:t>
            </a:r>
            <a:r>
              <a:rPr lang="en-US" sz="2000" dirty="0"/>
              <a:t>rules issued by departments of government (such as a Ministry </a:t>
            </a:r>
            <a:r>
              <a:rPr lang="en-US" sz="2000" dirty="0" smtClean="0"/>
              <a:t>of</a:t>
            </a:r>
            <a:r>
              <a:rPr lang="cs-CZ" sz="2000" dirty="0" smtClean="0"/>
              <a:t> </a:t>
            </a:r>
            <a:r>
              <a:rPr lang="en-US" sz="2000" dirty="0"/>
              <a:t>Finance) or by committees operating under their control;</a:t>
            </a:r>
          </a:p>
          <a:p>
            <a:pPr lvl="1"/>
            <a:r>
              <a:rPr lang="en-US" sz="2000" dirty="0" smtClean="0"/>
              <a:t>rules </a:t>
            </a:r>
            <a:r>
              <a:rPr lang="en-US" sz="2000" dirty="0"/>
              <a:t>from governmental regulators of stock exchanges;</a:t>
            </a:r>
          </a:p>
          <a:p>
            <a:pPr lvl="1"/>
            <a:r>
              <a:rPr lang="en-US" sz="2000" dirty="0" smtClean="0"/>
              <a:t>rules </a:t>
            </a:r>
            <a:r>
              <a:rPr lang="en-US" sz="2000" dirty="0"/>
              <a:t>of stock exchanges;</a:t>
            </a:r>
          </a:p>
          <a:p>
            <a:pPr lvl="1"/>
            <a:r>
              <a:rPr lang="en-US" sz="2000" dirty="0" smtClean="0"/>
              <a:t>accounting </a:t>
            </a:r>
            <a:r>
              <a:rPr lang="en-US" sz="2000" dirty="0"/>
              <a:t>guidelines or standards issued by committees of the </a:t>
            </a:r>
            <a:r>
              <a:rPr lang="en-US" sz="2000" dirty="0" smtClean="0"/>
              <a:t>accountancy</a:t>
            </a:r>
            <a:r>
              <a:rPr lang="cs-CZ" sz="2000" dirty="0" smtClean="0"/>
              <a:t> </a:t>
            </a:r>
            <a:r>
              <a:rPr lang="cs-CZ" sz="2000" dirty="0" err="1"/>
              <a:t>profession</a:t>
            </a:r>
            <a:r>
              <a:rPr lang="cs-CZ" sz="2000" dirty="0"/>
              <a:t>;</a:t>
            </a:r>
          </a:p>
          <a:p>
            <a:pPr lvl="1"/>
            <a:r>
              <a:rPr lang="en-US" sz="2000" dirty="0" smtClean="0"/>
              <a:t>accounting </a:t>
            </a:r>
            <a:r>
              <a:rPr lang="en-US" sz="2000" dirty="0"/>
              <a:t>guidelines or standards issued by independent </a:t>
            </a:r>
            <a:r>
              <a:rPr lang="en-US" sz="2000" dirty="0" smtClean="0"/>
              <a:t>private-sector</a:t>
            </a:r>
            <a:r>
              <a:rPr lang="cs-CZ" sz="2000" dirty="0" smtClean="0"/>
              <a:t> </a:t>
            </a:r>
            <a:r>
              <a:rPr lang="en-US" sz="2000" dirty="0"/>
              <a:t>bodies acting in the public interest</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extLst>
      <p:ext uri="{BB962C8B-B14F-4D97-AF65-F5344CB8AC3E}">
        <p14:creationId xmlns:p14="http://schemas.microsoft.com/office/powerpoint/2010/main" val="42915286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4000" dirty="0">
                <a:latin typeface="Verdana" panose="020B0604030504040204" pitchFamily="34" charset="0"/>
                <a:ea typeface="Verdana" panose="020B0604030504040204" pitchFamily="34" charset="0"/>
                <a:cs typeface="Verdana" panose="020B0604030504040204" pitchFamily="34" charset="0"/>
              </a:rPr>
              <a:t>The EU Regulation of 2002</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smtClean="0"/>
              <a:t>It </a:t>
            </a:r>
            <a:r>
              <a:rPr lang="en-US" sz="2400" dirty="0"/>
              <a:t>had also become clear that, for large European companies, voluntary </a:t>
            </a:r>
            <a:r>
              <a:rPr lang="en-US" sz="2400" dirty="0" smtClean="0"/>
              <a:t>harmonization</a:t>
            </a:r>
            <a:r>
              <a:rPr lang="cs-CZ" sz="2400" dirty="0" smtClean="0"/>
              <a:t> </a:t>
            </a:r>
            <a:r>
              <a:rPr lang="en-US" sz="2400" dirty="0" smtClean="0"/>
              <a:t>might </a:t>
            </a:r>
            <a:r>
              <a:rPr lang="en-US" sz="2400" dirty="0"/>
              <a:t>focus on US rules over which the European Commission </a:t>
            </a:r>
            <a:r>
              <a:rPr lang="en-US" sz="2400" dirty="0" smtClean="0"/>
              <a:t>and</a:t>
            </a:r>
            <a:r>
              <a:rPr lang="cs-CZ" sz="2400" dirty="0" smtClean="0"/>
              <a:t> </a:t>
            </a:r>
            <a:r>
              <a:rPr lang="en-US" sz="2400" dirty="0" smtClean="0"/>
              <a:t>other </a:t>
            </a:r>
            <a:r>
              <a:rPr lang="en-US" sz="2400" dirty="0"/>
              <a:t>Europeans have no influence. </a:t>
            </a:r>
            <a:endParaRPr lang="cs-CZ" sz="2400" dirty="0" smtClean="0"/>
          </a:p>
          <a:p>
            <a:r>
              <a:rPr lang="en-US" sz="2400" dirty="0" smtClean="0"/>
              <a:t>Consequently</a:t>
            </a:r>
            <a:r>
              <a:rPr lang="en-US" sz="2400" dirty="0"/>
              <a:t>, from the middle of the </a:t>
            </a:r>
            <a:r>
              <a:rPr lang="en-US" sz="2400" dirty="0" smtClean="0"/>
              <a:t>1990s,</a:t>
            </a:r>
            <a:r>
              <a:rPr lang="cs-CZ" sz="2400" dirty="0" smtClean="0"/>
              <a:t> </a:t>
            </a:r>
            <a:r>
              <a:rPr lang="en-US" sz="2400" dirty="0" smtClean="0"/>
              <a:t>the </a:t>
            </a:r>
            <a:r>
              <a:rPr lang="en-US" sz="2400" dirty="0"/>
              <a:t>European Commission began to support the increasingly important efforts </a:t>
            </a:r>
            <a:r>
              <a:rPr lang="en-US" sz="2400" dirty="0" smtClean="0"/>
              <a:t>of</a:t>
            </a:r>
            <a:r>
              <a:rPr lang="cs-CZ" sz="2400" dirty="0" smtClean="0"/>
              <a:t> </a:t>
            </a:r>
            <a:r>
              <a:rPr lang="en-US" sz="2400" dirty="0" smtClean="0"/>
              <a:t>the </a:t>
            </a:r>
            <a:r>
              <a:rPr lang="en-US" sz="2400" dirty="0"/>
              <a:t>International Accounting Standards Committee (later, the IASB). </a:t>
            </a:r>
            <a:endParaRPr lang="cs-CZ" sz="2400" dirty="0" smtClean="0"/>
          </a:p>
          <a:p>
            <a:r>
              <a:rPr lang="en-US" sz="2400" dirty="0" smtClean="0"/>
              <a:t>The </a:t>
            </a:r>
            <a:r>
              <a:rPr lang="en-US" sz="2400" dirty="0"/>
              <a:t>EU </a:t>
            </a:r>
            <a:r>
              <a:rPr lang="en-US" sz="2400" dirty="0" smtClean="0"/>
              <a:t>also</a:t>
            </a:r>
            <a:r>
              <a:rPr lang="cs-CZ" sz="2400" dirty="0" smtClean="0"/>
              <a:t> </a:t>
            </a:r>
            <a:r>
              <a:rPr lang="en-US" sz="2400" dirty="0" smtClean="0"/>
              <a:t>had </a:t>
            </a:r>
            <a:r>
              <a:rPr lang="en-US" sz="2400" dirty="0"/>
              <a:t>in mind the creation of powerful harmonized European financial markets</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40</a:t>
            </a:fld>
            <a:endParaRPr lang="de-AT" altLang="en-US"/>
          </a:p>
        </p:txBody>
      </p:sp>
    </p:spTree>
    <p:extLst>
      <p:ext uri="{BB962C8B-B14F-4D97-AF65-F5344CB8AC3E}">
        <p14:creationId xmlns:p14="http://schemas.microsoft.com/office/powerpoint/2010/main" val="258726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4000" dirty="0">
                <a:latin typeface="Verdana" panose="020B0604030504040204" pitchFamily="34" charset="0"/>
                <a:ea typeface="Verdana" panose="020B0604030504040204" pitchFamily="34" charset="0"/>
                <a:cs typeface="Verdana" panose="020B0604030504040204" pitchFamily="34" charset="0"/>
              </a:rPr>
              <a:t>The EU Regulation of 2002</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a:xfrm>
            <a:off x="457200" y="1066800"/>
            <a:ext cx="8229600" cy="5486400"/>
          </a:xfrm>
        </p:spPr>
        <p:txBody>
          <a:bodyPr/>
          <a:lstStyle/>
          <a:p>
            <a:r>
              <a:rPr lang="en-US" sz="2400" dirty="0" smtClean="0"/>
              <a:t>In </a:t>
            </a:r>
            <a:r>
              <a:rPr lang="en-US" sz="2400" dirty="0"/>
              <a:t>2000, the Commission proposed the compulsory use of IFRSs for the </a:t>
            </a:r>
            <a:r>
              <a:rPr lang="en-US" sz="2400" dirty="0" smtClean="0"/>
              <a:t>consolidated</a:t>
            </a:r>
            <a:r>
              <a:rPr lang="cs-CZ" sz="2400" dirty="0" smtClean="0"/>
              <a:t> </a:t>
            </a:r>
            <a:r>
              <a:rPr lang="en-US" sz="2400" dirty="0" smtClean="0"/>
              <a:t>statements </a:t>
            </a:r>
            <a:r>
              <a:rPr lang="en-US" sz="2400" dirty="0"/>
              <a:t>of listed companies for 2005 onwards. </a:t>
            </a:r>
            <a:endParaRPr lang="cs-CZ" sz="2400" dirty="0" smtClean="0"/>
          </a:p>
          <a:p>
            <a:r>
              <a:rPr lang="en-US" sz="2400" dirty="0" smtClean="0"/>
              <a:t>This </a:t>
            </a:r>
            <a:r>
              <a:rPr lang="en-US" sz="2400" dirty="0"/>
              <a:t>was agreed by </a:t>
            </a:r>
            <a:r>
              <a:rPr lang="en-US" sz="2400" dirty="0" smtClean="0"/>
              <a:t>the</a:t>
            </a:r>
            <a:r>
              <a:rPr lang="cs-CZ" sz="2400" dirty="0" smtClean="0"/>
              <a:t> </a:t>
            </a:r>
            <a:r>
              <a:rPr lang="en-US" sz="2400" dirty="0" smtClean="0"/>
              <a:t>European </a:t>
            </a:r>
            <a:r>
              <a:rPr lang="en-US" sz="2400" dirty="0"/>
              <a:t>Parliament and the Council of Ministers in 2002, in the form of </a:t>
            </a:r>
            <a:r>
              <a:rPr lang="en-US" sz="2400" dirty="0" smtClean="0"/>
              <a:t>a</a:t>
            </a:r>
            <a:r>
              <a:rPr lang="cs-CZ" sz="2400" dirty="0" smtClean="0"/>
              <a:t> </a:t>
            </a:r>
            <a:r>
              <a:rPr lang="cs-CZ" sz="2400" dirty="0" err="1" smtClean="0"/>
              <a:t>Regulation</a:t>
            </a:r>
            <a:r>
              <a:rPr lang="cs-CZ" sz="2400" dirty="0"/>
              <a:t>.</a:t>
            </a:r>
          </a:p>
          <a:p>
            <a:r>
              <a:rPr lang="en-US" sz="2400" dirty="0"/>
              <a:t>This Regulation also allows member states to extend the use of IFRSs </a:t>
            </a:r>
            <a:r>
              <a:rPr lang="en-US" sz="2400" dirty="0" smtClean="0"/>
              <a:t>compulsorily</a:t>
            </a:r>
            <a:r>
              <a:rPr lang="cs-CZ" sz="2400" dirty="0" smtClean="0"/>
              <a:t> </a:t>
            </a:r>
            <a:r>
              <a:rPr lang="en-US" sz="2400" dirty="0" smtClean="0"/>
              <a:t>or </a:t>
            </a:r>
            <a:r>
              <a:rPr lang="en-US" sz="2400" dirty="0"/>
              <a:t>optionally to unlisted companies and unconsolidated statements. </a:t>
            </a:r>
            <a:endParaRPr lang="cs-CZ" sz="2400" dirty="0" smtClean="0"/>
          </a:p>
          <a:p>
            <a:r>
              <a:rPr lang="en-US" sz="2400" dirty="0" smtClean="0"/>
              <a:t>For</a:t>
            </a:r>
            <a:r>
              <a:rPr lang="cs-CZ" sz="2400" dirty="0"/>
              <a:t> </a:t>
            </a:r>
            <a:r>
              <a:rPr lang="en-US" sz="2400" dirty="0" smtClean="0"/>
              <a:t>any </a:t>
            </a:r>
            <a:r>
              <a:rPr lang="en-US" sz="2400" dirty="0"/>
              <a:t>companies falling under the Regulation, the national laws and standards </a:t>
            </a:r>
            <a:r>
              <a:rPr lang="en-US" sz="2400" dirty="0" smtClean="0"/>
              <a:t>on</a:t>
            </a:r>
            <a:r>
              <a:rPr lang="cs-CZ" sz="2400" dirty="0" smtClean="0"/>
              <a:t> </a:t>
            </a:r>
            <a:r>
              <a:rPr lang="en-US" sz="2400" dirty="0" smtClean="0"/>
              <a:t>accounting </a:t>
            </a:r>
            <a:r>
              <a:rPr lang="en-US" sz="2400" dirty="0"/>
              <a:t>are overridden. </a:t>
            </a:r>
            <a:endParaRPr lang="cs-CZ" sz="2400" dirty="0" smtClean="0"/>
          </a:p>
          <a:p>
            <a:r>
              <a:rPr lang="en-US" sz="2400" dirty="0" smtClean="0"/>
              <a:t>For </a:t>
            </a:r>
            <a:r>
              <a:rPr lang="en-US" sz="2400" dirty="0"/>
              <a:t>other companies, the national rules (including </a:t>
            </a:r>
            <a:r>
              <a:rPr lang="en-US" sz="2400" dirty="0" smtClean="0"/>
              <a:t>the</a:t>
            </a:r>
            <a:r>
              <a:rPr lang="cs-CZ" sz="2400" dirty="0" smtClean="0"/>
              <a:t> </a:t>
            </a:r>
            <a:r>
              <a:rPr lang="en-US" sz="2400" dirty="0" smtClean="0"/>
              <a:t>national </a:t>
            </a:r>
            <a:r>
              <a:rPr lang="en-US" sz="2400" dirty="0"/>
              <a:t>implementations of the Directives) are still in effect.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41</a:t>
            </a:fld>
            <a:endParaRPr lang="de-AT" altLang="en-US"/>
          </a:p>
        </p:txBody>
      </p:sp>
    </p:spTree>
    <p:extLst>
      <p:ext uri="{BB962C8B-B14F-4D97-AF65-F5344CB8AC3E}">
        <p14:creationId xmlns:p14="http://schemas.microsoft.com/office/powerpoint/2010/main" val="17335311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US GAAP</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b="1" dirty="0"/>
              <a:t>Generally Accepted Accounting Principles</a:t>
            </a:r>
            <a:r>
              <a:rPr lang="en-US" sz="2400" dirty="0"/>
              <a:t>, also called </a:t>
            </a:r>
            <a:r>
              <a:rPr lang="en-US" sz="2400" i="1" dirty="0"/>
              <a:t>GAAP</a:t>
            </a:r>
            <a:r>
              <a:rPr lang="en-US" sz="2400" dirty="0"/>
              <a:t> or </a:t>
            </a:r>
            <a:r>
              <a:rPr lang="en-US" sz="2400" b="1" dirty="0"/>
              <a:t>US GAAP</a:t>
            </a:r>
            <a:r>
              <a:rPr lang="en-US" sz="2400" dirty="0"/>
              <a:t>, is the accounting standard adopted by the U.S. Securities and Exchange Commission (SEC). </a:t>
            </a:r>
            <a:endParaRPr lang="cs-CZ" sz="2400" dirty="0" smtClean="0"/>
          </a:p>
          <a:p>
            <a:r>
              <a:rPr lang="en-US" sz="2400" dirty="0" smtClean="0"/>
              <a:t>While </a:t>
            </a:r>
            <a:r>
              <a:rPr lang="en-US" sz="2400" dirty="0"/>
              <a:t>the SEC has stated that it intends to move from US GAAP to the International Financial Reporting Standards (IFRS), the latter differ considerably from GAAP and progress has been slow and </a:t>
            </a:r>
            <a:r>
              <a:rPr lang="en-US" sz="2400" dirty="0" smtClean="0"/>
              <a:t>uncertain</a:t>
            </a:r>
            <a:r>
              <a:rPr lang="cs-CZ" sz="2400" dirty="0" smtClean="0"/>
              <a:t>.</a:t>
            </a:r>
            <a:endParaRPr lang="en-US" sz="2400" dirty="0"/>
          </a:p>
          <a:p>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42</a:t>
            </a:fld>
            <a:endParaRPr lang="de-AT" altLang="en-US"/>
          </a:p>
        </p:txBody>
      </p:sp>
    </p:spTree>
    <p:extLst>
      <p:ext uri="{BB962C8B-B14F-4D97-AF65-F5344CB8AC3E}">
        <p14:creationId xmlns:p14="http://schemas.microsoft.com/office/powerpoint/2010/main" val="28949635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smtClean="0">
                <a:latin typeface="Verdana" panose="020B0604030504040204" pitchFamily="34" charset="0"/>
                <a:ea typeface="Verdana" panose="020B0604030504040204" pitchFamily="34" charset="0"/>
                <a:cs typeface="Verdana" panose="020B0604030504040204" pitchFamily="34" charset="0"/>
              </a:rPr>
              <a:t>History</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US GAAP</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a:t>Auditors took the leading role in developing GAAP for business enterprises</a:t>
            </a:r>
            <a:r>
              <a:rPr lang="en-US" sz="2400" dirty="0" smtClean="0"/>
              <a:t>.</a:t>
            </a:r>
            <a:endParaRPr lang="en-US" sz="2400" dirty="0"/>
          </a:p>
          <a:p>
            <a:r>
              <a:rPr lang="en-US" sz="2400" dirty="0"/>
              <a:t>Accounting standards have historically been set by the American Institute of Certified Public Accountants (AICPA) subject to Securities and Exchange Commission regulations</a:t>
            </a:r>
            <a:r>
              <a:rPr lang="en-US" sz="2400" dirty="0" smtClean="0"/>
              <a:t>. </a:t>
            </a:r>
            <a:endParaRPr lang="cs-CZ" sz="2400" dirty="0" smtClean="0"/>
          </a:p>
          <a:p>
            <a:r>
              <a:rPr lang="en-US" sz="2400" dirty="0" smtClean="0"/>
              <a:t>The </a:t>
            </a:r>
            <a:r>
              <a:rPr lang="en-US" sz="2400" dirty="0"/>
              <a:t>AICPA first created the Committee on Accounting Procedure in 1939 and replaced that with the Accounting Principles Board in 1959.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43</a:t>
            </a:fld>
            <a:endParaRPr lang="de-AT" altLang="en-US"/>
          </a:p>
        </p:txBody>
      </p:sp>
    </p:spTree>
    <p:extLst>
      <p:ext uri="{BB962C8B-B14F-4D97-AF65-F5344CB8AC3E}">
        <p14:creationId xmlns:p14="http://schemas.microsoft.com/office/powerpoint/2010/main" val="6766401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smtClean="0">
                <a:latin typeface="Verdana" panose="020B0604030504040204" pitchFamily="34" charset="0"/>
                <a:ea typeface="Verdana" panose="020B0604030504040204" pitchFamily="34" charset="0"/>
                <a:cs typeface="Verdana" panose="020B0604030504040204" pitchFamily="34" charset="0"/>
              </a:rPr>
              <a:t>History</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US GAAP</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smtClean="0"/>
              <a:t>In </a:t>
            </a:r>
            <a:r>
              <a:rPr lang="en-US" sz="2400" dirty="0"/>
              <a:t>1973, the Accounting Principles Board was replaced by the Financial Accounting Standards Board (FASB) under the supervision of the Financial Accounting Foundation with the Financial Accounting Standards Advisory Council serving to advise and provide input on the accounting standards</a:t>
            </a:r>
            <a:r>
              <a:rPr lang="en-US" sz="2400" dirty="0" smtClean="0"/>
              <a:t>. </a:t>
            </a:r>
            <a:endParaRPr lang="cs-CZ" sz="2400" dirty="0" smtClean="0"/>
          </a:p>
          <a:p>
            <a:r>
              <a:rPr lang="en-US" sz="2400" dirty="0" smtClean="0"/>
              <a:t>Other </a:t>
            </a:r>
            <a:r>
              <a:rPr lang="en-US" sz="2400" dirty="0"/>
              <a:t>organizations involved in determining United States accounting standards include the Governmental Accounting Standards Board (GASB), formed in 1984; and the Federal Accounting Standards Advisory Board (FASAB), formed in 1990</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44</a:t>
            </a:fld>
            <a:endParaRPr lang="de-AT" altLang="en-US"/>
          </a:p>
        </p:txBody>
      </p:sp>
    </p:spTree>
    <p:extLst>
      <p:ext uri="{BB962C8B-B14F-4D97-AF65-F5344CB8AC3E}">
        <p14:creationId xmlns:p14="http://schemas.microsoft.com/office/powerpoint/2010/main" val="30338204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smtClean="0">
                <a:latin typeface="Verdana" panose="020B0604030504040204" pitchFamily="34" charset="0"/>
                <a:ea typeface="Verdana" panose="020B0604030504040204" pitchFamily="34" charset="0"/>
                <a:cs typeface="Verdana" panose="020B0604030504040204" pitchFamily="34" charset="0"/>
              </a:rPr>
              <a:t>History</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US GAAP</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smtClean="0"/>
              <a:t>Circa </a:t>
            </a:r>
            <a:r>
              <a:rPr lang="en-US" sz="2400" dirty="0"/>
              <a:t>2008, the FASB issued the FASB Accounting Standards Codification, which reorganized the thousands of US GAAP pronouncements into roughly 90 accounting topics</a:t>
            </a:r>
            <a:r>
              <a:rPr lang="en-US" sz="2400" dirty="0" smtClean="0"/>
              <a:t>.</a:t>
            </a:r>
            <a:endParaRPr lang="en-US" sz="2400" dirty="0"/>
          </a:p>
          <a:p>
            <a:r>
              <a:rPr lang="en-US" sz="2400" dirty="0"/>
              <a:t>In 2008, the Securities and Exchange Commission issued a preliminary "roadmap" that may lead the United States to abandon Generally Accepted Accounting Principles in the future, and to join more than 100 countries around the world instead in using the London-based International Financial Reporting Standards</a:t>
            </a:r>
            <a:r>
              <a:rPr lang="en-US" sz="2400" dirty="0" smtClean="0"/>
              <a:t>.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45</a:t>
            </a:fld>
            <a:endParaRPr lang="de-AT" altLang="en-US"/>
          </a:p>
        </p:txBody>
      </p:sp>
    </p:spTree>
    <p:extLst>
      <p:ext uri="{BB962C8B-B14F-4D97-AF65-F5344CB8AC3E}">
        <p14:creationId xmlns:p14="http://schemas.microsoft.com/office/powerpoint/2010/main" val="38326802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smtClean="0">
                <a:latin typeface="Verdana" panose="020B0604030504040204" pitchFamily="34" charset="0"/>
                <a:ea typeface="Verdana" panose="020B0604030504040204" pitchFamily="34" charset="0"/>
                <a:cs typeface="Verdana" panose="020B0604030504040204" pitchFamily="34" charset="0"/>
              </a:rPr>
              <a:t>History</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US GAAP</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smtClean="0"/>
              <a:t>As </a:t>
            </a:r>
            <a:r>
              <a:rPr lang="en-US" sz="2400" dirty="0"/>
              <a:t>of 2010, the convergence project was underway with the FASB meeting routinely with the IASB</a:t>
            </a:r>
            <a:r>
              <a:rPr lang="en-US" sz="2400" dirty="0" smtClean="0"/>
              <a:t>. </a:t>
            </a:r>
            <a:endParaRPr lang="cs-CZ" sz="2400" dirty="0" smtClean="0"/>
          </a:p>
          <a:p>
            <a:r>
              <a:rPr lang="en-US" sz="2400" dirty="0" smtClean="0"/>
              <a:t>The </a:t>
            </a:r>
            <a:r>
              <a:rPr lang="en-US" sz="2400" dirty="0"/>
              <a:t>SEC expressed their aim to fully adopt International Financial Reporting Standards in the U.S. by </a:t>
            </a:r>
            <a:r>
              <a:rPr lang="en-US" sz="2400" dirty="0" smtClean="0"/>
              <a:t>2014.</a:t>
            </a:r>
            <a:endParaRPr lang="cs-CZ" sz="2400" baseline="30000" dirty="0"/>
          </a:p>
          <a:p>
            <a:r>
              <a:rPr lang="en-US" sz="2400" dirty="0" smtClean="0"/>
              <a:t>With </a:t>
            </a:r>
            <a:r>
              <a:rPr lang="en-US" sz="2400" dirty="0"/>
              <a:t>the convergence of the U.S. GAAP and the international IFRS accounting systems, as the highest authority over International Financial Reporting Standards, the International Accounting Standards Board is becoming more important in the United States.</a:t>
            </a:r>
          </a:p>
          <a:p>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46</a:t>
            </a:fld>
            <a:endParaRPr lang="de-AT" altLang="en-US"/>
          </a:p>
        </p:txBody>
      </p:sp>
    </p:spTree>
    <p:extLst>
      <p:ext uri="{BB962C8B-B14F-4D97-AF65-F5344CB8AC3E}">
        <p14:creationId xmlns:p14="http://schemas.microsoft.com/office/powerpoint/2010/main" val="5992991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Basic </a:t>
            </a:r>
            <a:r>
              <a:rPr lang="cs-CZ" sz="4000" dirty="0" err="1" smtClean="0">
                <a:latin typeface="Verdana" panose="020B0604030504040204" pitchFamily="34" charset="0"/>
                <a:ea typeface="Verdana" panose="020B0604030504040204" pitchFamily="34" charset="0"/>
                <a:cs typeface="Verdana" panose="020B0604030504040204" pitchFamily="34" charset="0"/>
              </a:rPr>
              <a:t>objectives</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GAAP</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a:t>Financial reporting should provide information that is:</a:t>
            </a:r>
          </a:p>
          <a:p>
            <a:pPr lvl="1"/>
            <a:r>
              <a:rPr lang="en-US" sz="2000" dirty="0"/>
              <a:t>Useful to present to potential investors and creditors and other users in making rational investment, credit, and other financial decisions</a:t>
            </a:r>
          </a:p>
          <a:p>
            <a:pPr lvl="1"/>
            <a:r>
              <a:rPr lang="en-US" sz="2000" dirty="0"/>
              <a:t>Helpful to present to potential investors and creditors and other users in assessing the amounts, timing, and uncertainty of prospective cash receipts about economic resources, the claims to those resources, and the changes in them</a:t>
            </a:r>
          </a:p>
          <a:p>
            <a:pPr lvl="1"/>
            <a:r>
              <a:rPr lang="en-US" sz="2000" dirty="0"/>
              <a:t>Helpful for making financial decisions</a:t>
            </a:r>
          </a:p>
          <a:p>
            <a:pPr lvl="1"/>
            <a:r>
              <a:rPr lang="en-US" sz="2000" dirty="0"/>
              <a:t>Helpful in making long-term decisions</a:t>
            </a:r>
          </a:p>
          <a:p>
            <a:pPr lvl="1"/>
            <a:r>
              <a:rPr lang="en-US" sz="2000" dirty="0"/>
              <a:t>Helpful in improving the performance of the business</a:t>
            </a:r>
          </a:p>
          <a:p>
            <a:pPr lvl="1"/>
            <a:r>
              <a:rPr lang="en-US" sz="2000" dirty="0"/>
              <a:t>Useful in maintaining records</a:t>
            </a:r>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47</a:t>
            </a:fld>
            <a:endParaRPr lang="de-AT" altLang="en-US"/>
          </a:p>
        </p:txBody>
      </p:sp>
    </p:spTree>
    <p:extLst>
      <p:ext uri="{BB962C8B-B14F-4D97-AF65-F5344CB8AC3E}">
        <p14:creationId xmlns:p14="http://schemas.microsoft.com/office/powerpoint/2010/main" val="15524128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Basic </a:t>
            </a:r>
            <a:r>
              <a:rPr lang="cs-CZ" sz="4000" dirty="0" err="1" smtClean="0">
                <a:latin typeface="Verdana" panose="020B0604030504040204" pitchFamily="34" charset="0"/>
                <a:ea typeface="Verdana" panose="020B0604030504040204" pitchFamily="34" charset="0"/>
                <a:cs typeface="Verdana" panose="020B0604030504040204" pitchFamily="34" charset="0"/>
              </a:rPr>
              <a:t>concepts</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GAAP</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a:t>To achieve basic objectives and implement fundamental qualities GAAP has three basic assumptions, four basic principles, and five basic constraints</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48</a:t>
            </a:fld>
            <a:endParaRPr lang="de-AT" altLang="en-US"/>
          </a:p>
        </p:txBody>
      </p:sp>
    </p:spTree>
    <p:extLst>
      <p:ext uri="{BB962C8B-B14F-4D97-AF65-F5344CB8AC3E}">
        <p14:creationId xmlns:p14="http://schemas.microsoft.com/office/powerpoint/2010/main" val="8564897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Basic </a:t>
            </a:r>
            <a:r>
              <a:rPr lang="cs-CZ" sz="4000" dirty="0" err="1" smtClean="0">
                <a:latin typeface="Verdana" panose="020B0604030504040204" pitchFamily="34" charset="0"/>
                <a:ea typeface="Verdana" panose="020B0604030504040204" pitchFamily="34" charset="0"/>
                <a:cs typeface="Verdana" panose="020B0604030504040204" pitchFamily="34" charset="0"/>
              </a:rPr>
              <a:t>concepts</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GAAP - </a:t>
            </a:r>
            <a:r>
              <a:rPr lang="cs-CZ" sz="4000" dirty="0" err="1" smtClean="0">
                <a:latin typeface="Verdana" panose="020B0604030504040204" pitchFamily="34" charset="0"/>
                <a:ea typeface="Verdana" panose="020B0604030504040204" pitchFamily="34" charset="0"/>
                <a:cs typeface="Verdana" panose="020B0604030504040204" pitchFamily="34" charset="0"/>
              </a:rPr>
              <a:t>Assumptions</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b="1" dirty="0" smtClean="0"/>
              <a:t>Business </a:t>
            </a:r>
            <a:r>
              <a:rPr lang="en-US" sz="2400" b="1" dirty="0"/>
              <a:t>Entity:</a:t>
            </a:r>
            <a:r>
              <a:rPr lang="en-US" sz="2400" dirty="0"/>
              <a:t> The business is separate from its owners and other businesses. </a:t>
            </a:r>
            <a:endParaRPr lang="cs-CZ" sz="2400" dirty="0" smtClean="0"/>
          </a:p>
          <a:p>
            <a:pPr lvl="1"/>
            <a:r>
              <a:rPr lang="en-US" sz="2000" dirty="0" smtClean="0"/>
              <a:t>Revenue </a:t>
            </a:r>
            <a:r>
              <a:rPr lang="en-US" sz="2000" dirty="0"/>
              <a:t>and expense should be kept separate from personal </a:t>
            </a:r>
            <a:r>
              <a:rPr lang="cs-CZ" sz="2000" dirty="0" smtClean="0"/>
              <a:t>e</a:t>
            </a:r>
            <a:r>
              <a:rPr lang="en-US" sz="2000" dirty="0" err="1" smtClean="0"/>
              <a:t>xpense</a:t>
            </a:r>
            <a:r>
              <a:rPr lang="cs-CZ" sz="2000" dirty="0" smtClean="0"/>
              <a:t>.</a:t>
            </a:r>
            <a:endParaRPr lang="en-US" sz="2000" dirty="0"/>
          </a:p>
          <a:p>
            <a:r>
              <a:rPr lang="en-US" sz="2400" b="1" dirty="0"/>
              <a:t>Monetary Unit:</a:t>
            </a:r>
            <a:r>
              <a:rPr lang="en-US" sz="2400" dirty="0"/>
              <a:t> A stable currency is the unit of record. </a:t>
            </a:r>
            <a:endParaRPr lang="cs-CZ" sz="2400" dirty="0" smtClean="0"/>
          </a:p>
          <a:p>
            <a:pPr lvl="1"/>
            <a:r>
              <a:rPr lang="en-US" sz="2000" dirty="0" smtClean="0"/>
              <a:t>The </a:t>
            </a:r>
            <a:r>
              <a:rPr lang="en-US" sz="2000" dirty="0"/>
              <a:t>FASB accepts the nominal value of the US Dollar as the monetary unit of record, unadjusted for inflation.</a:t>
            </a:r>
          </a:p>
          <a:p>
            <a:r>
              <a:rPr lang="en-US" sz="2400" b="1" dirty="0"/>
              <a:t>Periodicity:</a:t>
            </a:r>
            <a:r>
              <a:rPr lang="en-US" sz="2400" dirty="0"/>
              <a:t> The economic activities of an enterprise can be divided into artificial time periods</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49</a:t>
            </a:fld>
            <a:endParaRPr lang="de-AT" altLang="en-US"/>
          </a:p>
        </p:txBody>
      </p:sp>
    </p:spTree>
    <p:extLst>
      <p:ext uri="{BB962C8B-B14F-4D97-AF65-F5344CB8AC3E}">
        <p14:creationId xmlns:p14="http://schemas.microsoft.com/office/powerpoint/2010/main" val="246466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Introduction</a:t>
            </a:r>
            <a:r>
              <a:rPr lang="cs-CZ" sz="4000" dirty="0">
                <a:latin typeface="Verdana" panose="020B0604030504040204" pitchFamily="34" charset="0"/>
                <a:ea typeface="Verdana" panose="020B0604030504040204" pitchFamily="34" charset="0"/>
                <a:cs typeface="Verdana" panose="020B0604030504040204" pitchFamily="34" charset="0"/>
              </a:rPr>
              <a:t> to </a:t>
            </a:r>
            <a:r>
              <a:rPr lang="cs-CZ" sz="4000" dirty="0" err="1">
                <a:latin typeface="Verdana" panose="020B0604030504040204" pitchFamily="34" charset="0"/>
                <a:ea typeface="Verdana" panose="020B0604030504040204" pitchFamily="34" charset="0"/>
                <a:cs typeface="Verdana" panose="020B0604030504040204" pitchFamily="34" charset="0"/>
              </a:rPr>
              <a:t>the</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European</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accounting</a:t>
            </a:r>
            <a:r>
              <a:rPr lang="cs-CZ" sz="4400" dirty="0"/>
              <a:t/>
            </a:r>
            <a:br>
              <a:rPr lang="cs-CZ" sz="4400" dirty="0"/>
            </a:br>
            <a:endParaRPr lang="cs-CZ" dirty="0"/>
          </a:p>
        </p:txBody>
      </p:sp>
      <p:sp>
        <p:nvSpPr>
          <p:cNvPr id="3" name="Zástupný symbol pro obsah 2"/>
          <p:cNvSpPr>
            <a:spLocks noGrp="1"/>
          </p:cNvSpPr>
          <p:nvPr>
            <p:ph idx="1"/>
          </p:nvPr>
        </p:nvSpPr>
        <p:spPr/>
        <p:txBody>
          <a:bodyPr/>
          <a:lstStyle/>
          <a:p>
            <a:r>
              <a:rPr lang="en-US" sz="2400" dirty="0" smtClean="0"/>
              <a:t>The </a:t>
            </a:r>
            <a:r>
              <a:rPr lang="en-US" sz="2400" dirty="0"/>
              <a:t>expression ‘accounting standard’ is used here to mean a document </a:t>
            </a:r>
            <a:r>
              <a:rPr lang="en-US" sz="2400" dirty="0" smtClean="0"/>
              <a:t>containing</a:t>
            </a:r>
            <a:r>
              <a:rPr lang="cs-CZ" sz="2400" dirty="0" smtClean="0"/>
              <a:t> </a:t>
            </a:r>
            <a:r>
              <a:rPr lang="en-US" sz="2400" dirty="0" smtClean="0"/>
              <a:t>a </a:t>
            </a:r>
            <a:r>
              <a:rPr lang="en-US" sz="2400" dirty="0"/>
              <a:t>series of instructions on a particular topic of financial reporting (</a:t>
            </a:r>
            <a:r>
              <a:rPr lang="en-US" sz="2400" dirty="0" smtClean="0"/>
              <a:t>e.g.</a:t>
            </a:r>
            <a:r>
              <a:rPr lang="cs-CZ" sz="2400" dirty="0" smtClean="0"/>
              <a:t> </a:t>
            </a:r>
            <a:r>
              <a:rPr lang="en-US" sz="2400" dirty="0" smtClean="0"/>
              <a:t>how </a:t>
            </a:r>
            <a:r>
              <a:rPr lang="en-US" sz="2400" dirty="0"/>
              <a:t>to value inventories), where the standard is written in the private (</a:t>
            </a:r>
            <a:r>
              <a:rPr lang="en-US" sz="2400" dirty="0" smtClean="0"/>
              <a:t>nongovernmental)</a:t>
            </a:r>
            <a:r>
              <a:rPr lang="cs-CZ" sz="2400" dirty="0" smtClean="0"/>
              <a:t> </a:t>
            </a:r>
            <a:r>
              <a:rPr lang="en-US" sz="2400" dirty="0" smtClean="0"/>
              <a:t>sector </a:t>
            </a:r>
            <a:r>
              <a:rPr lang="en-US" sz="2400" dirty="0"/>
              <a:t>and is intended to be obeyed in full before an enterprise </a:t>
            </a:r>
            <a:r>
              <a:rPr lang="en-US" sz="2400" dirty="0" smtClean="0"/>
              <a:t>or</a:t>
            </a:r>
            <a:r>
              <a:rPr lang="cs-CZ" sz="2400" dirty="0" smtClean="0"/>
              <a:t> </a:t>
            </a:r>
            <a:r>
              <a:rPr lang="en-US" sz="2400" dirty="0" smtClean="0"/>
              <a:t>an </a:t>
            </a:r>
            <a:r>
              <a:rPr lang="en-US" sz="2400" dirty="0"/>
              <a:t>auditor can claim compliance with the system of rules of which the </a:t>
            </a:r>
            <a:r>
              <a:rPr lang="en-US" sz="2400" dirty="0" smtClean="0"/>
              <a:t>standards</a:t>
            </a:r>
            <a:r>
              <a:rPr lang="cs-CZ" sz="2400" dirty="0" smtClean="0"/>
              <a:t> </a:t>
            </a:r>
            <a:r>
              <a:rPr lang="cs-CZ" sz="2400" dirty="0" err="1" smtClean="0"/>
              <a:t>form</a:t>
            </a:r>
            <a:r>
              <a:rPr lang="cs-CZ" sz="2400" dirty="0" smtClean="0"/>
              <a:t> </a:t>
            </a:r>
            <a:r>
              <a:rPr lang="cs-CZ" sz="2400" dirty="0"/>
              <a:t>part.</a:t>
            </a:r>
          </a:p>
          <a:p>
            <a:r>
              <a:rPr lang="en-US" sz="2400" dirty="0" smtClean="0"/>
              <a:t>For </a:t>
            </a:r>
            <a:r>
              <a:rPr lang="en-US" sz="2400" dirty="0"/>
              <a:t>financial reporting regulation, it is important to separate </a:t>
            </a:r>
            <a:r>
              <a:rPr lang="en-US" sz="2400" dirty="0" smtClean="0"/>
              <a:t>the</a:t>
            </a:r>
            <a:r>
              <a:rPr lang="cs-CZ" sz="2400" dirty="0" smtClean="0"/>
              <a:t> </a:t>
            </a:r>
            <a:r>
              <a:rPr lang="en-US" sz="2400" dirty="0" smtClean="0"/>
              <a:t>creation </a:t>
            </a:r>
            <a:r>
              <a:rPr lang="en-US" sz="2400" dirty="0"/>
              <a:t>of rules from their enforcement.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31199376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Basic </a:t>
            </a:r>
            <a:r>
              <a:rPr lang="cs-CZ" sz="4000" dirty="0" err="1" smtClean="0">
                <a:latin typeface="Verdana" panose="020B0604030504040204" pitchFamily="34" charset="0"/>
                <a:ea typeface="Verdana" panose="020B0604030504040204" pitchFamily="34" charset="0"/>
                <a:cs typeface="Verdana" panose="020B0604030504040204" pitchFamily="34" charset="0"/>
              </a:rPr>
              <a:t>concepts</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GAAP - </a:t>
            </a:r>
            <a:r>
              <a:rPr lang="cs-CZ" sz="4000" dirty="0" err="1" smtClean="0">
                <a:latin typeface="Verdana" panose="020B0604030504040204" pitchFamily="34" charset="0"/>
                <a:ea typeface="Verdana" panose="020B0604030504040204" pitchFamily="34" charset="0"/>
                <a:cs typeface="Verdana" panose="020B0604030504040204" pitchFamily="34" charset="0"/>
              </a:rPr>
              <a:t>Principles</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b="1" dirty="0" smtClean="0"/>
              <a:t>Historical </a:t>
            </a:r>
            <a:r>
              <a:rPr lang="en-US" sz="2400" b="1" dirty="0"/>
              <a:t>cost principle:</a:t>
            </a:r>
            <a:r>
              <a:rPr lang="en-US" sz="2400" dirty="0"/>
              <a:t> Companies must account for and report the acquisition costs of assets and liabilities rather than their fair market value. </a:t>
            </a:r>
            <a:endParaRPr lang="cs-CZ" sz="2400" dirty="0" smtClean="0"/>
          </a:p>
          <a:p>
            <a:pPr lvl="1"/>
            <a:r>
              <a:rPr lang="en-US" sz="2000" dirty="0" smtClean="0"/>
              <a:t>This </a:t>
            </a:r>
            <a:r>
              <a:rPr lang="en-US" sz="2000" dirty="0"/>
              <a:t>principle provides information that is reliable (removing the opportunity to provide subjective and potentially biased market values), but not very relevant. </a:t>
            </a:r>
            <a:endParaRPr lang="cs-CZ" sz="2000" dirty="0" smtClean="0"/>
          </a:p>
          <a:p>
            <a:pPr lvl="1"/>
            <a:r>
              <a:rPr lang="en-US" sz="2000" dirty="0" smtClean="0"/>
              <a:t>Thus </a:t>
            </a:r>
            <a:r>
              <a:rPr lang="en-US" sz="2000" dirty="0"/>
              <a:t>there is a trend toward the use of fair values. Most debts and securities are now reported at market values</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50</a:t>
            </a:fld>
            <a:endParaRPr lang="de-AT" altLang="en-US"/>
          </a:p>
        </p:txBody>
      </p:sp>
    </p:spTree>
    <p:extLst>
      <p:ext uri="{BB962C8B-B14F-4D97-AF65-F5344CB8AC3E}">
        <p14:creationId xmlns:p14="http://schemas.microsoft.com/office/powerpoint/2010/main" val="14882341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Basic </a:t>
            </a:r>
            <a:r>
              <a:rPr lang="cs-CZ" sz="4000" dirty="0" err="1" smtClean="0">
                <a:latin typeface="Verdana" panose="020B0604030504040204" pitchFamily="34" charset="0"/>
                <a:ea typeface="Verdana" panose="020B0604030504040204" pitchFamily="34" charset="0"/>
                <a:cs typeface="Verdana" panose="020B0604030504040204" pitchFamily="34" charset="0"/>
              </a:rPr>
              <a:t>concepts</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GAAP - </a:t>
            </a:r>
            <a:r>
              <a:rPr lang="cs-CZ" sz="4000" dirty="0" err="1" smtClean="0">
                <a:latin typeface="Verdana" panose="020B0604030504040204" pitchFamily="34" charset="0"/>
                <a:ea typeface="Verdana" panose="020B0604030504040204" pitchFamily="34" charset="0"/>
                <a:cs typeface="Verdana" panose="020B0604030504040204" pitchFamily="34" charset="0"/>
              </a:rPr>
              <a:t>Principles</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b="1" dirty="0" smtClean="0"/>
              <a:t>Revenue </a:t>
            </a:r>
            <a:r>
              <a:rPr lang="en-US" sz="2400" b="1" dirty="0"/>
              <a:t>recognition principle:</a:t>
            </a:r>
            <a:r>
              <a:rPr lang="en-US" sz="2400" dirty="0"/>
              <a:t> Companies should record revenue when earned but not when received. </a:t>
            </a:r>
            <a:endParaRPr lang="cs-CZ" sz="2400" dirty="0" smtClean="0"/>
          </a:p>
          <a:p>
            <a:pPr lvl="1"/>
            <a:r>
              <a:rPr lang="en-US" sz="2000" dirty="0" smtClean="0"/>
              <a:t>The </a:t>
            </a:r>
            <a:r>
              <a:rPr lang="en-US" sz="2000" dirty="0"/>
              <a:t>flow of cash does not have any bearing on the recognition of revenue. </a:t>
            </a:r>
            <a:endParaRPr lang="cs-CZ" sz="2000" dirty="0" smtClean="0"/>
          </a:p>
          <a:p>
            <a:pPr lvl="1"/>
            <a:r>
              <a:rPr lang="en-US" sz="2000" dirty="0" smtClean="0"/>
              <a:t>This </a:t>
            </a:r>
            <a:r>
              <a:rPr lang="en-US" sz="2000" dirty="0"/>
              <a:t>is the essence of accrual basis accounting. </a:t>
            </a:r>
            <a:endParaRPr lang="cs-CZ" sz="2000" dirty="0" smtClean="0"/>
          </a:p>
          <a:p>
            <a:pPr lvl="1"/>
            <a:r>
              <a:rPr lang="en-US" sz="2000" dirty="0" smtClean="0"/>
              <a:t>Conversely</a:t>
            </a:r>
            <a:r>
              <a:rPr lang="en-US" sz="2000" dirty="0"/>
              <a:t>, however, losses must be recognized when their occurrence becomes probable, whether or not it has actually occurred. </a:t>
            </a:r>
            <a:endParaRPr lang="cs-CZ" sz="2000" dirty="0" smtClean="0"/>
          </a:p>
          <a:p>
            <a:pPr lvl="1"/>
            <a:r>
              <a:rPr lang="en-US" sz="2000" dirty="0" smtClean="0"/>
              <a:t>This </a:t>
            </a:r>
            <a:r>
              <a:rPr lang="en-US" sz="2000" dirty="0"/>
              <a:t>comports with the constraint of </a:t>
            </a:r>
            <a:r>
              <a:rPr lang="en-US" sz="2000" b="1" dirty="0"/>
              <a:t>conservatism</a:t>
            </a:r>
            <a:r>
              <a:rPr lang="en-US" sz="2000" dirty="0"/>
              <a:t>, yet brings it into conflict with the constraint of </a:t>
            </a:r>
            <a:r>
              <a:rPr lang="en-US" sz="2000" b="1" dirty="0"/>
              <a:t>consistency</a:t>
            </a:r>
            <a:r>
              <a:rPr lang="en-US" sz="2000" dirty="0"/>
              <a:t>, in that reflecting revenues/gains is inconsistent with the way in which losses are reflected</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51</a:t>
            </a:fld>
            <a:endParaRPr lang="de-AT" altLang="en-US"/>
          </a:p>
        </p:txBody>
      </p:sp>
    </p:spTree>
    <p:extLst>
      <p:ext uri="{BB962C8B-B14F-4D97-AF65-F5344CB8AC3E}">
        <p14:creationId xmlns:p14="http://schemas.microsoft.com/office/powerpoint/2010/main" val="38697687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Basic </a:t>
            </a:r>
            <a:r>
              <a:rPr lang="cs-CZ" sz="4000" dirty="0" err="1" smtClean="0">
                <a:latin typeface="Verdana" panose="020B0604030504040204" pitchFamily="34" charset="0"/>
                <a:ea typeface="Verdana" panose="020B0604030504040204" pitchFamily="34" charset="0"/>
                <a:cs typeface="Verdana" panose="020B0604030504040204" pitchFamily="34" charset="0"/>
              </a:rPr>
              <a:t>concepts</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GAAP - </a:t>
            </a:r>
            <a:r>
              <a:rPr lang="cs-CZ" sz="4000" dirty="0" err="1" smtClean="0">
                <a:latin typeface="Verdana" panose="020B0604030504040204" pitchFamily="34" charset="0"/>
                <a:ea typeface="Verdana" panose="020B0604030504040204" pitchFamily="34" charset="0"/>
                <a:cs typeface="Verdana" panose="020B0604030504040204" pitchFamily="34" charset="0"/>
              </a:rPr>
              <a:t>Principles</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b="1" dirty="0" smtClean="0"/>
              <a:t>Matching </a:t>
            </a:r>
            <a:r>
              <a:rPr lang="en-US" sz="2400" b="1" dirty="0"/>
              <a:t>principle:</a:t>
            </a:r>
            <a:r>
              <a:rPr lang="en-US" sz="2400" dirty="0"/>
              <a:t> Expenses have to be matched with revenues as long as it is reasonable to do so. </a:t>
            </a:r>
            <a:endParaRPr lang="cs-CZ" sz="2400" dirty="0" smtClean="0"/>
          </a:p>
          <a:p>
            <a:pPr lvl="1"/>
            <a:r>
              <a:rPr lang="en-US" sz="2000" dirty="0" smtClean="0"/>
              <a:t>Expenses </a:t>
            </a:r>
            <a:r>
              <a:rPr lang="en-US" sz="2000" dirty="0"/>
              <a:t>are recognized not when the work is performed, or when a product is produced, but when the work or the product actually makes its contribution to revenue. </a:t>
            </a:r>
            <a:endParaRPr lang="cs-CZ" sz="2000" dirty="0" smtClean="0"/>
          </a:p>
          <a:p>
            <a:pPr lvl="1"/>
            <a:r>
              <a:rPr lang="en-US" sz="2000" dirty="0" smtClean="0"/>
              <a:t>Only </a:t>
            </a:r>
            <a:r>
              <a:rPr lang="en-US" sz="2000" dirty="0"/>
              <a:t>if no connection with revenue can be established, cost may be charged as expenses to the current period (e.g. office salaries and other administrative expenses). </a:t>
            </a:r>
            <a:endParaRPr lang="cs-CZ" sz="2000" dirty="0" smtClean="0"/>
          </a:p>
          <a:p>
            <a:pPr lvl="1"/>
            <a:r>
              <a:rPr lang="en-US" sz="2000" dirty="0" smtClean="0"/>
              <a:t>This </a:t>
            </a:r>
            <a:r>
              <a:rPr lang="en-US" sz="2000" dirty="0"/>
              <a:t>principle allows greater evaluation of actual profitability and performance (shows how much was spent to earn revenue). Depreciation and Cost of Goods Sold are good examples of application of this principle</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52</a:t>
            </a:fld>
            <a:endParaRPr lang="de-AT" altLang="en-US"/>
          </a:p>
        </p:txBody>
      </p:sp>
    </p:spTree>
    <p:extLst>
      <p:ext uri="{BB962C8B-B14F-4D97-AF65-F5344CB8AC3E}">
        <p14:creationId xmlns:p14="http://schemas.microsoft.com/office/powerpoint/2010/main" val="5140823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Basic </a:t>
            </a:r>
            <a:r>
              <a:rPr lang="cs-CZ" sz="4000" dirty="0" err="1" smtClean="0">
                <a:latin typeface="Verdana" panose="020B0604030504040204" pitchFamily="34" charset="0"/>
                <a:ea typeface="Verdana" panose="020B0604030504040204" pitchFamily="34" charset="0"/>
                <a:cs typeface="Verdana" panose="020B0604030504040204" pitchFamily="34" charset="0"/>
              </a:rPr>
              <a:t>concepts</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GAAP - </a:t>
            </a:r>
            <a:r>
              <a:rPr lang="cs-CZ" sz="4000" dirty="0" err="1" smtClean="0">
                <a:latin typeface="Verdana" panose="020B0604030504040204" pitchFamily="34" charset="0"/>
                <a:ea typeface="Verdana" panose="020B0604030504040204" pitchFamily="34" charset="0"/>
                <a:cs typeface="Verdana" panose="020B0604030504040204" pitchFamily="34" charset="0"/>
              </a:rPr>
              <a:t>Principles</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b="1" dirty="0" smtClean="0"/>
              <a:t>Full </a:t>
            </a:r>
            <a:r>
              <a:rPr lang="en-US" sz="2400" b="1" dirty="0"/>
              <a:t>disclosure principle:</a:t>
            </a:r>
            <a:r>
              <a:rPr lang="en-US" sz="2400" dirty="0"/>
              <a:t> The amount and kinds of information disclosed should be decided based on trade-off analysis as a larger amount of information costs more to prepare and use. </a:t>
            </a:r>
            <a:endParaRPr lang="cs-CZ" sz="2400" dirty="0" smtClean="0"/>
          </a:p>
          <a:p>
            <a:pPr lvl="1"/>
            <a:r>
              <a:rPr lang="en-US" sz="2000" dirty="0" smtClean="0"/>
              <a:t>Information </a:t>
            </a:r>
            <a:r>
              <a:rPr lang="en-US" sz="2000" dirty="0"/>
              <a:t>disclosed should be enough to make a judgment while keeping costs reasonable. Information is presented in the main body of financial statements, in the notes or as supplementary </a:t>
            </a:r>
            <a:r>
              <a:rPr lang="en-US" sz="2000" dirty="0" smtClean="0"/>
              <a:t>information</a:t>
            </a:r>
            <a:endParaRPr lang="en-US" sz="20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53</a:t>
            </a:fld>
            <a:endParaRPr lang="de-AT" altLang="en-US"/>
          </a:p>
        </p:txBody>
      </p:sp>
    </p:spTree>
    <p:extLst>
      <p:ext uri="{BB962C8B-B14F-4D97-AF65-F5344CB8AC3E}">
        <p14:creationId xmlns:p14="http://schemas.microsoft.com/office/powerpoint/2010/main" val="24831269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Basic </a:t>
            </a:r>
            <a:r>
              <a:rPr lang="cs-CZ" sz="4000" dirty="0" err="1" smtClean="0">
                <a:latin typeface="Verdana" panose="020B0604030504040204" pitchFamily="34" charset="0"/>
                <a:ea typeface="Verdana" panose="020B0604030504040204" pitchFamily="34" charset="0"/>
                <a:cs typeface="Verdana" panose="020B0604030504040204" pitchFamily="34" charset="0"/>
              </a:rPr>
              <a:t>concepts</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GAAP – </a:t>
            </a:r>
            <a:r>
              <a:rPr lang="en-US" sz="4000" dirty="0" smtClean="0">
                <a:latin typeface="Verdana" panose="020B0604030504040204" pitchFamily="34" charset="0"/>
                <a:ea typeface="Verdana" panose="020B0604030504040204" pitchFamily="34" charset="0"/>
                <a:cs typeface="Verdana" panose="020B0604030504040204" pitchFamily="34" charset="0"/>
              </a:rPr>
              <a:t>Constraints</a:t>
            </a:r>
            <a:r>
              <a:rPr lang="en-US" sz="4000" b="1" dirty="0"/>
              <a:t/>
            </a:r>
            <a:br>
              <a:rPr lang="en-US" sz="4000" b="1" dirty="0"/>
            </a:b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b="1" dirty="0" smtClean="0"/>
              <a:t>Objectivity </a:t>
            </a:r>
            <a:r>
              <a:rPr lang="en-US" sz="2400" b="1" dirty="0"/>
              <a:t>principle</a:t>
            </a:r>
            <a:r>
              <a:rPr lang="en-US" sz="2400" dirty="0"/>
              <a:t>: the company financial statements provided by the accountants should be based on objective evidence. </a:t>
            </a:r>
            <a:endParaRPr lang="cs-CZ" sz="2400" dirty="0" smtClean="0"/>
          </a:p>
          <a:p>
            <a:r>
              <a:rPr lang="en-US" sz="2400" b="1" dirty="0" smtClean="0"/>
              <a:t>Materiality </a:t>
            </a:r>
            <a:r>
              <a:rPr lang="en-US" sz="2400" b="1" dirty="0"/>
              <a:t>principle</a:t>
            </a:r>
            <a:r>
              <a:rPr lang="en-US" sz="2400" dirty="0"/>
              <a:t>: the significance of an item should be considered when it is reported. An item is considered significant when it would affect the decision of a reasonable individual. </a:t>
            </a:r>
            <a:endParaRPr lang="cs-CZ" sz="2400" dirty="0" smtClean="0"/>
          </a:p>
          <a:p>
            <a:r>
              <a:rPr lang="en-US" sz="2400" b="1" dirty="0" smtClean="0"/>
              <a:t>Consistency </a:t>
            </a:r>
            <a:r>
              <a:rPr lang="en-US" sz="2400" b="1" dirty="0"/>
              <a:t>principle</a:t>
            </a:r>
            <a:r>
              <a:rPr lang="en-US" sz="2400" dirty="0"/>
              <a:t>: It means that the company uses the same accounting principles and methods from period to period.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54</a:t>
            </a:fld>
            <a:endParaRPr lang="de-AT" altLang="en-US"/>
          </a:p>
        </p:txBody>
      </p:sp>
    </p:spTree>
    <p:extLst>
      <p:ext uri="{BB962C8B-B14F-4D97-AF65-F5344CB8AC3E}">
        <p14:creationId xmlns:p14="http://schemas.microsoft.com/office/powerpoint/2010/main" val="19559196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Basic </a:t>
            </a:r>
            <a:r>
              <a:rPr lang="cs-CZ" sz="4000" dirty="0" err="1" smtClean="0">
                <a:latin typeface="Verdana" panose="020B0604030504040204" pitchFamily="34" charset="0"/>
                <a:ea typeface="Verdana" panose="020B0604030504040204" pitchFamily="34" charset="0"/>
                <a:cs typeface="Verdana" panose="020B0604030504040204" pitchFamily="34" charset="0"/>
              </a:rPr>
              <a:t>concepts</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of</a:t>
            </a:r>
            <a:r>
              <a:rPr lang="cs-CZ" sz="4000" dirty="0" smtClean="0">
                <a:latin typeface="Verdana" panose="020B0604030504040204" pitchFamily="34" charset="0"/>
                <a:ea typeface="Verdana" panose="020B0604030504040204" pitchFamily="34" charset="0"/>
                <a:cs typeface="Verdana" panose="020B0604030504040204" pitchFamily="34" charset="0"/>
              </a:rPr>
              <a:t> GAAP – </a:t>
            </a:r>
            <a:r>
              <a:rPr lang="en-US" sz="4000" dirty="0" smtClean="0">
                <a:latin typeface="Verdana" panose="020B0604030504040204" pitchFamily="34" charset="0"/>
                <a:ea typeface="Verdana" panose="020B0604030504040204" pitchFamily="34" charset="0"/>
                <a:cs typeface="Verdana" panose="020B0604030504040204" pitchFamily="34" charset="0"/>
              </a:rPr>
              <a:t>Constraints</a:t>
            </a:r>
            <a:r>
              <a:rPr lang="en-US" sz="4000" b="1" dirty="0"/>
              <a:t/>
            </a:r>
            <a:br>
              <a:rPr lang="en-US" sz="4000" b="1" dirty="0"/>
            </a:b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b="1" dirty="0" smtClean="0"/>
              <a:t>Conservatism </a:t>
            </a:r>
            <a:r>
              <a:rPr lang="en-US" sz="2400" b="1" dirty="0"/>
              <a:t>principle</a:t>
            </a:r>
            <a:r>
              <a:rPr lang="en-US" sz="2400" dirty="0"/>
              <a:t>: when choosing between two solutions, the one which has the less favorable outcome is the solution which should be </a:t>
            </a:r>
            <a:r>
              <a:rPr lang="en-US" sz="2400" dirty="0" smtClean="0"/>
              <a:t>chosen</a:t>
            </a:r>
            <a:endParaRPr lang="cs-CZ" sz="2400" dirty="0" smtClean="0"/>
          </a:p>
          <a:p>
            <a:r>
              <a:rPr lang="en-US" sz="2400" b="1" dirty="0" smtClean="0"/>
              <a:t>Cost </a:t>
            </a:r>
            <a:r>
              <a:rPr lang="en-US" sz="2400" b="1" dirty="0"/>
              <a:t>Constraint</a:t>
            </a:r>
            <a:r>
              <a:rPr lang="en-US" sz="2400" dirty="0"/>
              <a:t>: The benefits of reporting financial information should justify and be greater than the costs imposed on supplying it. </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55</a:t>
            </a:fld>
            <a:endParaRPr lang="de-AT" altLang="en-US"/>
          </a:p>
        </p:txBody>
      </p:sp>
    </p:spTree>
    <p:extLst>
      <p:ext uri="{BB962C8B-B14F-4D97-AF65-F5344CB8AC3E}">
        <p14:creationId xmlns:p14="http://schemas.microsoft.com/office/powerpoint/2010/main" val="24623030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a:latin typeface="Verdana" panose="020B0604030504040204" pitchFamily="34" charset="0"/>
                <a:ea typeface="Verdana" panose="020B0604030504040204" pitchFamily="34" charset="0"/>
                <a:cs typeface="Verdana" panose="020B0604030504040204" pitchFamily="34" charset="0"/>
              </a:rPr>
              <a:t>Precedence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GAAP-</a:t>
            </a:r>
            <a:r>
              <a:rPr lang="cs-CZ" sz="4000" dirty="0" err="1">
                <a:latin typeface="Verdana" panose="020B0604030504040204" pitchFamily="34" charset="0"/>
                <a:ea typeface="Verdana" panose="020B0604030504040204" pitchFamily="34" charset="0"/>
                <a:cs typeface="Verdana" panose="020B0604030504040204" pitchFamily="34" charset="0"/>
              </a:rPr>
              <a:t>setting</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authorities</a:t>
            </a:r>
            <a:r>
              <a:rPr lang="cs-CZ" b="1" dirty="0"/>
              <a:t/>
            </a:r>
            <a:br>
              <a:rPr lang="cs-CZ" b="1" dirty="0"/>
            </a:br>
            <a:endParaRPr lang="cs-CZ" dirty="0"/>
          </a:p>
        </p:txBody>
      </p:sp>
      <p:sp>
        <p:nvSpPr>
          <p:cNvPr id="3" name="Zástupný symbol pro obsah 2"/>
          <p:cNvSpPr>
            <a:spLocks noGrp="1"/>
          </p:cNvSpPr>
          <p:nvPr>
            <p:ph idx="1"/>
          </p:nvPr>
        </p:nvSpPr>
        <p:spPr/>
        <p:txBody>
          <a:bodyPr/>
          <a:lstStyle/>
          <a:p>
            <a:r>
              <a:rPr lang="en-US" sz="2400" dirty="0"/>
              <a:t>In the United States, GAAP derives, in order of importance, from:</a:t>
            </a:r>
          </a:p>
          <a:p>
            <a:pPr lvl="1"/>
            <a:r>
              <a:rPr lang="en-US" sz="2000" dirty="0"/>
              <a:t>issuances from an authoritative body designated by the American Institute of Certified Public Accountants(AICPA) Council (for example, the Financial Accounting Standards Board Statements, AICPA Accounting Principles Board Opinions, and AICPA Accounting Research Bulletins);</a:t>
            </a:r>
          </a:p>
          <a:p>
            <a:pPr lvl="1"/>
            <a:r>
              <a:rPr lang="en-US" sz="2000" dirty="0"/>
              <a:t>other AICPA issuances such as AICPA Industry Guides;</a:t>
            </a:r>
          </a:p>
          <a:p>
            <a:pPr lvl="1"/>
            <a:r>
              <a:rPr lang="en-US" sz="2000" dirty="0"/>
              <a:t>industry practice</a:t>
            </a:r>
            <a:r>
              <a:rPr lang="en-US" sz="2000" dirty="0" smtClean="0"/>
              <a:t>;</a:t>
            </a:r>
            <a:endParaRPr lang="en-US" sz="2000" dirty="0"/>
          </a:p>
          <a:p>
            <a:pPr lvl="1"/>
            <a:r>
              <a:rPr lang="en-US" sz="2000" dirty="0"/>
              <a:t>into para-accounting literature in the form of books and articles.</a:t>
            </a:r>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56</a:t>
            </a:fld>
            <a:endParaRPr lang="de-AT" altLang="en-US"/>
          </a:p>
        </p:txBody>
      </p:sp>
    </p:spTree>
    <p:extLst>
      <p:ext uri="{BB962C8B-B14F-4D97-AF65-F5344CB8AC3E}">
        <p14:creationId xmlns:p14="http://schemas.microsoft.com/office/powerpoint/2010/main" val="3753880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Introduction</a:t>
            </a:r>
            <a:r>
              <a:rPr lang="cs-CZ" sz="4000" dirty="0">
                <a:latin typeface="Verdana" panose="020B0604030504040204" pitchFamily="34" charset="0"/>
                <a:ea typeface="Verdana" panose="020B0604030504040204" pitchFamily="34" charset="0"/>
                <a:cs typeface="Verdana" panose="020B0604030504040204" pitchFamily="34" charset="0"/>
              </a:rPr>
              <a:t> to </a:t>
            </a:r>
            <a:r>
              <a:rPr lang="cs-CZ" sz="4000" dirty="0" err="1">
                <a:latin typeface="Verdana" panose="020B0604030504040204" pitchFamily="34" charset="0"/>
                <a:ea typeface="Verdana" panose="020B0604030504040204" pitchFamily="34" charset="0"/>
                <a:cs typeface="Verdana" panose="020B0604030504040204" pitchFamily="34" charset="0"/>
              </a:rPr>
              <a:t>the</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European</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accounting</a:t>
            </a:r>
            <a:r>
              <a:rPr lang="cs-CZ" sz="4400" dirty="0"/>
              <a:t/>
            </a:r>
            <a:br>
              <a:rPr lang="cs-CZ" sz="4400" dirty="0"/>
            </a:br>
            <a:endParaRPr lang="cs-CZ" dirty="0"/>
          </a:p>
        </p:txBody>
      </p:sp>
      <p:sp>
        <p:nvSpPr>
          <p:cNvPr id="3" name="Zástupný symbol pro obsah 2"/>
          <p:cNvSpPr>
            <a:spLocks noGrp="1"/>
          </p:cNvSpPr>
          <p:nvPr>
            <p:ph idx="1"/>
          </p:nvPr>
        </p:nvSpPr>
        <p:spPr/>
        <p:txBody>
          <a:bodyPr/>
          <a:lstStyle/>
          <a:p>
            <a:r>
              <a:rPr lang="en-US" sz="2400" dirty="0" smtClean="0"/>
              <a:t>For </a:t>
            </a:r>
            <a:r>
              <a:rPr lang="en-US" sz="2400" dirty="0"/>
              <a:t>example, in the United States </a:t>
            </a:r>
            <a:r>
              <a:rPr lang="en-US" sz="2400" dirty="0" smtClean="0"/>
              <a:t>most</a:t>
            </a:r>
            <a:r>
              <a:rPr lang="cs-CZ" sz="2400" dirty="0" smtClean="0"/>
              <a:t> </a:t>
            </a:r>
            <a:r>
              <a:rPr lang="en-US" sz="2400" dirty="0" smtClean="0"/>
              <a:t>accounting </a:t>
            </a:r>
            <a:r>
              <a:rPr lang="en-US" sz="2400" dirty="0"/>
              <a:t>rules are to be found in accounting standards but the </a:t>
            </a:r>
            <a:r>
              <a:rPr lang="en-US" sz="2400" dirty="0" smtClean="0"/>
              <a:t>enforcement,</a:t>
            </a:r>
            <a:r>
              <a:rPr lang="cs-CZ" sz="2400" dirty="0" smtClean="0"/>
              <a:t> </a:t>
            </a:r>
            <a:r>
              <a:rPr lang="en-US" sz="2400" dirty="0" smtClean="0"/>
              <a:t>for </a:t>
            </a:r>
            <a:r>
              <a:rPr lang="en-US" sz="2400" dirty="0"/>
              <a:t>certain companies, comes from the stock exchange regulator. </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extLst>
      <p:ext uri="{BB962C8B-B14F-4D97-AF65-F5344CB8AC3E}">
        <p14:creationId xmlns:p14="http://schemas.microsoft.com/office/powerpoint/2010/main" val="1036304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Examples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regulation</a:t>
            </a:r>
            <a:r>
              <a:rPr lang="cs-CZ" sz="4000" dirty="0" smtClean="0">
                <a:latin typeface="Verdana" panose="020B0604030504040204" pitchFamily="34" charset="0"/>
                <a:ea typeface="Verdana" panose="020B0604030504040204" pitchFamily="34" charset="0"/>
                <a:cs typeface="Verdana" panose="020B0604030504040204" pitchFamily="34" charset="0"/>
              </a:rPr>
              <a:t> - </a:t>
            </a:r>
            <a:r>
              <a:rPr lang="cs-CZ" sz="4000" dirty="0" err="1" smtClean="0">
                <a:latin typeface="Verdana" panose="020B0604030504040204" pitchFamily="34" charset="0"/>
                <a:ea typeface="Verdana" panose="020B0604030504040204" pitchFamily="34" charset="0"/>
                <a:cs typeface="Verdana" panose="020B0604030504040204" pitchFamily="34" charset="0"/>
              </a:rPr>
              <a:t>Germany</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a:t>The basic source of accounting rules in Germany is the Commercial </a:t>
            </a:r>
            <a:r>
              <a:rPr lang="en-US" sz="2400" dirty="0" smtClean="0"/>
              <a:t>Code</a:t>
            </a:r>
            <a:r>
              <a:rPr lang="cs-CZ" sz="2400" dirty="0" smtClean="0"/>
              <a:t> </a:t>
            </a:r>
            <a:r>
              <a:rPr lang="en-US" sz="2400" dirty="0" smtClean="0"/>
              <a:t>(</a:t>
            </a:r>
            <a:r>
              <a:rPr lang="en-US" sz="2400" i="1" dirty="0" err="1" smtClean="0"/>
              <a:t>Handelsgesetzbuch</a:t>
            </a:r>
            <a:r>
              <a:rPr lang="en-US" sz="2400" dirty="0"/>
              <a:t>, abbreviated to HGB, and literally meaning the ‘</a:t>
            </a:r>
            <a:r>
              <a:rPr lang="en-US" sz="2400" dirty="0" smtClean="0"/>
              <a:t>commercial</a:t>
            </a:r>
            <a:r>
              <a:rPr lang="cs-CZ" sz="2400" dirty="0" smtClean="0"/>
              <a:t> </a:t>
            </a:r>
            <a:r>
              <a:rPr lang="en-US" sz="2400" dirty="0" smtClean="0"/>
              <a:t>law </a:t>
            </a:r>
            <a:r>
              <a:rPr lang="en-US" sz="2400" dirty="0"/>
              <a:t>book’). </a:t>
            </a:r>
            <a:endParaRPr lang="cs-CZ" sz="2400" dirty="0" smtClean="0"/>
          </a:p>
          <a:p>
            <a:r>
              <a:rPr lang="en-US" sz="2400" dirty="0" smtClean="0"/>
              <a:t>The </a:t>
            </a:r>
            <a:r>
              <a:rPr lang="en-US" sz="2400" dirty="0"/>
              <a:t>HGB is amended from time to time, most notably in 1985 as </a:t>
            </a:r>
            <a:r>
              <a:rPr lang="en-US" sz="2400" dirty="0" smtClean="0"/>
              <a:t>a</a:t>
            </a:r>
            <a:r>
              <a:rPr lang="cs-CZ" sz="2400" dirty="0" smtClean="0"/>
              <a:t> </a:t>
            </a:r>
            <a:r>
              <a:rPr lang="en-US" sz="2400" dirty="0" smtClean="0"/>
              <a:t>result </a:t>
            </a:r>
            <a:r>
              <a:rPr lang="en-US" sz="2400" dirty="0"/>
              <a:t>of implementation of EU </a:t>
            </a:r>
            <a:r>
              <a:rPr lang="en-US" sz="2400" dirty="0" smtClean="0"/>
              <a:t>Directives. </a:t>
            </a:r>
            <a:endParaRPr lang="cs-CZ" sz="2400" dirty="0" smtClean="0"/>
          </a:p>
          <a:p>
            <a:r>
              <a:rPr lang="en-US" sz="2400" dirty="0" smtClean="0"/>
              <a:t>The </a:t>
            </a:r>
            <a:r>
              <a:rPr lang="en-US" sz="2400" dirty="0"/>
              <a:t>HGB covers </a:t>
            </a:r>
            <a:r>
              <a:rPr lang="en-US" sz="2400" dirty="0" smtClean="0"/>
              <a:t>all</a:t>
            </a:r>
            <a:r>
              <a:rPr lang="cs-CZ" sz="2400" dirty="0" smtClean="0"/>
              <a:t> </a:t>
            </a:r>
            <a:r>
              <a:rPr lang="en-US" sz="2400" dirty="0" smtClean="0"/>
              <a:t>types </a:t>
            </a:r>
            <a:r>
              <a:rPr lang="en-US" sz="2400" dirty="0"/>
              <a:t>of enterprise in Germany, but limited companies have special rules </a:t>
            </a:r>
            <a:r>
              <a:rPr lang="en-US" sz="2400" dirty="0" smtClean="0"/>
              <a:t>and</a:t>
            </a:r>
            <a:r>
              <a:rPr lang="cs-CZ" sz="2400" dirty="0" smtClean="0"/>
              <a:t> </a:t>
            </a:r>
            <a:r>
              <a:rPr lang="en-US" sz="2400" dirty="0" smtClean="0"/>
              <a:t>larger </a:t>
            </a:r>
            <a:r>
              <a:rPr lang="en-US" sz="2400" dirty="0"/>
              <a:t>companies must be audited.</a:t>
            </a:r>
          </a:p>
          <a:p>
            <a:r>
              <a:rPr lang="en-US" sz="2400" dirty="0"/>
              <a:t>Because of the close links between tax and accounting in </a:t>
            </a:r>
            <a:r>
              <a:rPr lang="en-US" sz="2400" dirty="0" smtClean="0"/>
              <a:t>Germany</a:t>
            </a:r>
            <a:r>
              <a:rPr lang="cs-CZ" sz="2400" dirty="0" smtClean="0"/>
              <a:t>, </a:t>
            </a:r>
            <a:r>
              <a:rPr lang="en-US" sz="2400" dirty="0" smtClean="0"/>
              <a:t>the </a:t>
            </a:r>
            <a:r>
              <a:rPr lang="en-US" sz="2400" dirty="0"/>
              <a:t>rules of tax law and the decisions of tax courts are also </a:t>
            </a:r>
            <a:r>
              <a:rPr lang="en-US" sz="2400" dirty="0" smtClean="0"/>
              <a:t>important</a:t>
            </a:r>
            <a:r>
              <a:rPr lang="cs-CZ" sz="2400" dirty="0" smtClean="0"/>
              <a:t> </a:t>
            </a:r>
            <a:r>
              <a:rPr lang="en-US" sz="2400" dirty="0" smtClean="0"/>
              <a:t>for </a:t>
            </a:r>
            <a:r>
              <a:rPr lang="en-US" sz="2400" dirty="0"/>
              <a:t>financial reporting. </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2146214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Examples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regulation</a:t>
            </a:r>
            <a:r>
              <a:rPr lang="cs-CZ" sz="4000" dirty="0" smtClean="0">
                <a:latin typeface="Verdana" panose="020B0604030504040204" pitchFamily="34" charset="0"/>
                <a:ea typeface="Verdana" panose="020B0604030504040204" pitchFamily="34" charset="0"/>
                <a:cs typeface="Verdana" panose="020B0604030504040204" pitchFamily="34" charset="0"/>
              </a:rPr>
              <a:t> - </a:t>
            </a:r>
            <a:r>
              <a:rPr lang="cs-CZ" sz="4000" dirty="0" err="1" smtClean="0">
                <a:latin typeface="Verdana" panose="020B0604030504040204" pitchFamily="34" charset="0"/>
                <a:ea typeface="Verdana" panose="020B0604030504040204" pitchFamily="34" charset="0"/>
                <a:cs typeface="Verdana" panose="020B0604030504040204" pitchFamily="34" charset="0"/>
              </a:rPr>
              <a:t>Germany</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smtClean="0"/>
              <a:t>For </a:t>
            </a:r>
            <a:r>
              <a:rPr lang="en-US" sz="2400" dirty="0"/>
              <a:t>listed companies, there are some additional </a:t>
            </a:r>
            <a:r>
              <a:rPr lang="en-US" sz="2400" dirty="0" smtClean="0"/>
              <a:t>disclosure</a:t>
            </a:r>
            <a:r>
              <a:rPr lang="cs-CZ" sz="2400" dirty="0" smtClean="0"/>
              <a:t> </a:t>
            </a:r>
            <a:r>
              <a:rPr lang="en-US" sz="2400" dirty="0" smtClean="0"/>
              <a:t>requirements </a:t>
            </a:r>
            <a:r>
              <a:rPr lang="en-US" sz="2400" dirty="0"/>
              <a:t>in a special law.</a:t>
            </a:r>
          </a:p>
          <a:p>
            <a:r>
              <a:rPr lang="en-US" sz="2400" dirty="0"/>
              <a:t>Compliance with the rules is the responsibility of the management of an enterprise.</a:t>
            </a:r>
          </a:p>
          <a:p>
            <a:r>
              <a:rPr lang="en-US" sz="2400" dirty="0"/>
              <a:t>Auditors will check certain features of compliance. </a:t>
            </a:r>
            <a:endParaRPr lang="cs-CZ" sz="2400" dirty="0" smtClean="0"/>
          </a:p>
          <a:p>
            <a:r>
              <a:rPr lang="en-US" sz="2400" dirty="0" smtClean="0"/>
              <a:t>The </a:t>
            </a:r>
            <a:r>
              <a:rPr lang="en-US" sz="2400" dirty="0"/>
              <a:t>tax authorities </a:t>
            </a:r>
            <a:r>
              <a:rPr lang="en-US" sz="2400" dirty="0" smtClean="0"/>
              <a:t>will</a:t>
            </a:r>
            <a:r>
              <a:rPr lang="cs-CZ" sz="2400" dirty="0" smtClean="0"/>
              <a:t> </a:t>
            </a:r>
            <a:r>
              <a:rPr lang="en-US" sz="2400" dirty="0" smtClean="0"/>
              <a:t>check </a:t>
            </a:r>
            <a:r>
              <a:rPr lang="en-US" sz="2400" dirty="0"/>
              <a:t>matters of concern to them. </a:t>
            </a:r>
            <a:endParaRPr lang="cs-CZ" sz="2400" dirty="0" smtClean="0"/>
          </a:p>
          <a:p>
            <a:r>
              <a:rPr lang="en-US" sz="2400" dirty="0" smtClean="0"/>
              <a:t>However</a:t>
            </a:r>
            <a:r>
              <a:rPr lang="en-US" sz="2400" dirty="0"/>
              <a:t>, the consolidated financial </a:t>
            </a:r>
            <a:r>
              <a:rPr lang="en-US" sz="2400" dirty="0" smtClean="0"/>
              <a:t>statements</a:t>
            </a:r>
            <a:r>
              <a:rPr lang="cs-CZ" sz="2400" dirty="0" smtClean="0"/>
              <a:t> </a:t>
            </a:r>
            <a:r>
              <a:rPr lang="en-US" sz="2400" dirty="0" smtClean="0"/>
              <a:t>of </a:t>
            </a:r>
            <a:r>
              <a:rPr lang="en-US" sz="2400" dirty="0"/>
              <a:t>groups are generally not relevant for tax, even though parents </a:t>
            </a:r>
            <a:r>
              <a:rPr lang="en-US" sz="2400" dirty="0" smtClean="0"/>
              <a:t>and</a:t>
            </a:r>
            <a:r>
              <a:rPr lang="cs-CZ" sz="2400" dirty="0" smtClean="0"/>
              <a:t> </a:t>
            </a:r>
            <a:r>
              <a:rPr lang="en-US" sz="2400" dirty="0" smtClean="0"/>
              <a:t>certain </a:t>
            </a:r>
            <a:r>
              <a:rPr lang="en-US" sz="2400" dirty="0"/>
              <a:t>subsidiaries can sometimes be treated together for tax </a:t>
            </a:r>
            <a:r>
              <a:rPr lang="en-US" sz="2400" dirty="0" smtClean="0"/>
              <a:t>purposes</a:t>
            </a:r>
            <a:r>
              <a:rPr lang="cs-CZ" sz="2400" dirty="0" smtClean="0"/>
              <a:t>.</a:t>
            </a:r>
            <a:r>
              <a:rPr lang="en-US" sz="2400" dirty="0" smtClean="0"/>
              <a:t>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2501991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a:latin typeface="Verdana" panose="020B0604030504040204" pitchFamily="34" charset="0"/>
                <a:ea typeface="Verdana" panose="020B0604030504040204" pitchFamily="34" charset="0"/>
                <a:cs typeface="Verdana" panose="020B0604030504040204" pitchFamily="34" charset="0"/>
              </a:rPr>
              <a:t>Examples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of</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smtClean="0">
                <a:latin typeface="Verdana" panose="020B0604030504040204" pitchFamily="34" charset="0"/>
                <a:ea typeface="Verdana" panose="020B0604030504040204" pitchFamily="34" charset="0"/>
                <a:cs typeface="Verdana" panose="020B0604030504040204" pitchFamily="34" charset="0"/>
              </a:rPr>
              <a:t>regulation</a:t>
            </a:r>
            <a:r>
              <a:rPr lang="cs-CZ" sz="4000" dirty="0" smtClean="0">
                <a:latin typeface="Verdana" panose="020B0604030504040204" pitchFamily="34" charset="0"/>
                <a:ea typeface="Verdana" panose="020B0604030504040204" pitchFamily="34" charset="0"/>
                <a:cs typeface="Verdana" panose="020B0604030504040204" pitchFamily="34" charset="0"/>
              </a:rPr>
              <a:t> - </a:t>
            </a:r>
            <a:r>
              <a:rPr lang="cs-CZ" sz="4000" dirty="0" err="1" smtClean="0">
                <a:latin typeface="Verdana" panose="020B0604030504040204" pitchFamily="34" charset="0"/>
                <a:ea typeface="Verdana" panose="020B0604030504040204" pitchFamily="34" charset="0"/>
                <a:cs typeface="Verdana" panose="020B0604030504040204" pitchFamily="34" charset="0"/>
              </a:rPr>
              <a:t>Germany</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sz="2400" dirty="0" smtClean="0"/>
              <a:t>Therefore, there may not be a fully effective enforcement</a:t>
            </a:r>
            <a:r>
              <a:rPr lang="cs-CZ" sz="2400" dirty="0" smtClean="0"/>
              <a:t> </a:t>
            </a:r>
            <a:r>
              <a:rPr lang="en-US" sz="2400" dirty="0" smtClean="0"/>
              <a:t>mechanism, particularly for consolidated statements.</a:t>
            </a:r>
          </a:p>
          <a:p>
            <a:r>
              <a:rPr lang="en-US" sz="2400" dirty="0" smtClean="0"/>
              <a:t>Since 1998 in Germany, consolidated statements of listed companies have</a:t>
            </a:r>
            <a:r>
              <a:rPr lang="cs-CZ" sz="2400" dirty="0" smtClean="0"/>
              <a:t> </a:t>
            </a:r>
            <a:r>
              <a:rPr lang="en-US" sz="2400" dirty="0" smtClean="0"/>
              <a:t>been allowed to depart from the normal requirements of the HGB if they follow</a:t>
            </a:r>
            <a:r>
              <a:rPr lang="cs-CZ" sz="2400" dirty="0" smtClean="0"/>
              <a:t> </a:t>
            </a:r>
            <a:r>
              <a:rPr lang="en-US" sz="2400" dirty="0" smtClean="0"/>
              <a:t>‘internationally recognized rules’ instead. </a:t>
            </a:r>
            <a:endParaRPr lang="cs-CZ" sz="2400" dirty="0" smtClean="0"/>
          </a:p>
          <a:p>
            <a:r>
              <a:rPr lang="en-US" sz="2400" dirty="0" smtClean="0"/>
              <a:t>There are other conditions, but US</a:t>
            </a:r>
            <a:r>
              <a:rPr lang="cs-CZ" sz="2400" dirty="0" smtClean="0"/>
              <a:t> </a:t>
            </a:r>
            <a:r>
              <a:rPr lang="en-US" sz="2400" dirty="0" smtClean="0"/>
              <a:t>rules and International Standards are accepted. </a:t>
            </a:r>
            <a:endParaRPr lang="cs-CZ" sz="2400" dirty="0" smtClean="0"/>
          </a:p>
          <a:p>
            <a:r>
              <a:rPr lang="en-US" sz="2400" dirty="0" smtClean="0"/>
              <a:t>A number of large German companies</a:t>
            </a:r>
            <a:r>
              <a:rPr lang="cs-CZ" sz="2400" dirty="0" smtClean="0"/>
              <a:t> </a:t>
            </a:r>
            <a:r>
              <a:rPr lang="en-US" sz="2400" dirty="0" smtClean="0"/>
              <a:t>take advantage of this permission, and it seems that there is no mechanism</a:t>
            </a:r>
            <a:r>
              <a:rPr lang="cs-CZ" sz="2400" dirty="0" smtClean="0"/>
              <a:t> </a:t>
            </a:r>
            <a:r>
              <a:rPr lang="en-US" sz="2400" dirty="0" smtClean="0"/>
              <a:t>of enforcing the strict use of these ‘foreign’ rules.</a:t>
            </a:r>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3571640155"/>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3054</TotalTime>
  <Words>4292</Words>
  <Application>Microsoft Office PowerPoint</Application>
  <PresentationFormat>Předvádění na obrazovce (4:3)</PresentationFormat>
  <Paragraphs>305</Paragraphs>
  <Slides>56</Slides>
  <Notes>0</Notes>
  <HiddenSlides>0</HiddenSlides>
  <MMClips>0</MMClips>
  <ScaleCrop>false</ScaleCrop>
  <HeadingPairs>
    <vt:vector size="4" baseType="variant">
      <vt:variant>
        <vt:lpstr>Motiv</vt:lpstr>
      </vt:variant>
      <vt:variant>
        <vt:i4>1</vt:i4>
      </vt:variant>
      <vt:variant>
        <vt:lpstr>Nadpisy snímků</vt:lpstr>
      </vt:variant>
      <vt:variant>
        <vt:i4>56</vt:i4>
      </vt:variant>
    </vt:vector>
  </HeadingPairs>
  <TitlesOfParts>
    <vt:vector size="57" baseType="lpstr">
      <vt:lpstr>Тема1</vt:lpstr>
      <vt:lpstr>Accounting (Basics) - Lecture 12  INTRODUCTION TO THE EUROPEAN ACCOUNTING, HARMONIZATION OF ACCOUNTING, DIRECTIVES OF THE EUROPEAN UNION. US GAAP.    </vt:lpstr>
      <vt:lpstr>Content</vt:lpstr>
      <vt:lpstr>Introduction to the European accounting </vt:lpstr>
      <vt:lpstr>Introduction to the European accounting </vt:lpstr>
      <vt:lpstr>Introduction to the European accounting </vt:lpstr>
      <vt:lpstr>Introduction to the European accounting </vt:lpstr>
      <vt:lpstr>Examples of regulation - Germany</vt:lpstr>
      <vt:lpstr>Examples of regulation - Germany</vt:lpstr>
      <vt:lpstr>Examples of regulation - Germany</vt:lpstr>
      <vt:lpstr>Examples of regulation - Germany</vt:lpstr>
      <vt:lpstr>Examples of regulation - France</vt:lpstr>
      <vt:lpstr>Examples of regulation - France</vt:lpstr>
      <vt:lpstr>Examples of regulation – The United Kingdom</vt:lpstr>
      <vt:lpstr>Examples of regulation – The United Kingdom</vt:lpstr>
      <vt:lpstr>Examples of regulation – The United States</vt:lpstr>
      <vt:lpstr>Examples of regulation – The United States</vt:lpstr>
      <vt:lpstr>Examples of regulation – some other countries</vt:lpstr>
      <vt:lpstr>Generally accepted accounting principles (GAAP)</vt:lpstr>
      <vt:lpstr>Generally accepted accounting principles (GAAP)</vt:lpstr>
      <vt:lpstr>Harmonization of accounting</vt:lpstr>
      <vt:lpstr>Harmonization of accounting</vt:lpstr>
      <vt:lpstr>Harmonization of accounting</vt:lpstr>
      <vt:lpstr>Harmonization of accounting</vt:lpstr>
      <vt:lpstr>Harmonization of accounting</vt:lpstr>
      <vt:lpstr>Relevant EU Directives</vt:lpstr>
      <vt:lpstr>Relevant EU Directives</vt:lpstr>
      <vt:lpstr>Relevant EU Directives</vt:lpstr>
      <vt:lpstr>Relevant EU Directives</vt:lpstr>
      <vt:lpstr>Relevant EU Directives</vt:lpstr>
      <vt:lpstr>Relevant EU Directives</vt:lpstr>
      <vt:lpstr>Relevant EU Directives</vt:lpstr>
      <vt:lpstr>Relevant EU Directives</vt:lpstr>
      <vt:lpstr>Relevant EU Directives</vt:lpstr>
      <vt:lpstr>Relevant EU Directives</vt:lpstr>
      <vt:lpstr>Directives on company law</vt:lpstr>
      <vt:lpstr>Directives on company law</vt:lpstr>
      <vt:lpstr>Directives on company law</vt:lpstr>
      <vt:lpstr>Directives on company law</vt:lpstr>
      <vt:lpstr>The EU Regulation of 2002</vt:lpstr>
      <vt:lpstr>The EU Regulation of 2002</vt:lpstr>
      <vt:lpstr>The EU Regulation of 2002</vt:lpstr>
      <vt:lpstr>US GAAP</vt:lpstr>
      <vt:lpstr>History of US GAAP</vt:lpstr>
      <vt:lpstr>History of US GAAP</vt:lpstr>
      <vt:lpstr>History of US GAAP</vt:lpstr>
      <vt:lpstr>History of US GAAP</vt:lpstr>
      <vt:lpstr>Basic objectives of GAAP</vt:lpstr>
      <vt:lpstr>Basic concepts of GAAP</vt:lpstr>
      <vt:lpstr>Basic concepts of GAAP - Assumptions</vt:lpstr>
      <vt:lpstr>Basic concepts of GAAP - Principles</vt:lpstr>
      <vt:lpstr>Basic concepts of GAAP - Principles</vt:lpstr>
      <vt:lpstr>Basic concepts of GAAP - Principles</vt:lpstr>
      <vt:lpstr>Basic concepts of GAAP - Principles</vt:lpstr>
      <vt:lpstr>Basic concepts of GAAP – Constraints </vt:lpstr>
      <vt:lpstr>Basic concepts of GAAP – Constraints </vt:lpstr>
      <vt:lpstr>Precedence of GAAP-setting authorities </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Valouch Petr</cp:lastModifiedBy>
  <cp:revision>222</cp:revision>
  <dcterms:created xsi:type="dcterms:W3CDTF">2014-08-29T06:21:19Z</dcterms:created>
  <dcterms:modified xsi:type="dcterms:W3CDTF">2017-09-11T09:04:59Z</dcterms:modified>
</cp:coreProperties>
</file>