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41"/>
  </p:notesMasterIdLst>
  <p:sldIdLst>
    <p:sldId id="256" r:id="rId2"/>
    <p:sldId id="258" r:id="rId3"/>
    <p:sldId id="259" r:id="rId4"/>
    <p:sldId id="260" r:id="rId5"/>
    <p:sldId id="262" r:id="rId6"/>
    <p:sldId id="263" r:id="rId7"/>
    <p:sldId id="264" r:id="rId8"/>
    <p:sldId id="265" r:id="rId9"/>
    <p:sldId id="266" r:id="rId10"/>
    <p:sldId id="268" r:id="rId11"/>
    <p:sldId id="267" r:id="rId12"/>
    <p:sldId id="269" r:id="rId13"/>
    <p:sldId id="270" r:id="rId14"/>
    <p:sldId id="272" r:id="rId15"/>
    <p:sldId id="271" r:id="rId16"/>
    <p:sldId id="274" r:id="rId17"/>
    <p:sldId id="288" r:id="rId18"/>
    <p:sldId id="275" r:id="rId19"/>
    <p:sldId id="289" r:id="rId20"/>
    <p:sldId id="276" r:id="rId21"/>
    <p:sldId id="290" r:id="rId22"/>
    <p:sldId id="277" r:id="rId23"/>
    <p:sldId id="291" r:id="rId24"/>
    <p:sldId id="278" r:id="rId25"/>
    <p:sldId id="292" r:id="rId26"/>
    <p:sldId id="279" r:id="rId27"/>
    <p:sldId id="280" r:id="rId28"/>
    <p:sldId id="293" r:id="rId29"/>
    <p:sldId id="281" r:id="rId30"/>
    <p:sldId id="282" r:id="rId31"/>
    <p:sldId id="283" r:id="rId32"/>
    <p:sldId id="294" r:id="rId33"/>
    <p:sldId id="284" r:id="rId34"/>
    <p:sldId id="295" r:id="rId35"/>
    <p:sldId id="285" r:id="rId36"/>
    <p:sldId id="296" r:id="rId37"/>
    <p:sldId id="286" r:id="rId38"/>
    <p:sldId id="297" r:id="rId39"/>
    <p:sldId id="287" r:id="rId40"/>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11.9.2017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lvl="1">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13</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INTERNATIONAL FINANCIAL REPORTING STANDARDS – CONCEPTUAL FRAMEWORK.</a:t>
            </a:r>
            <a:r>
              <a:rPr lang="cs-CZ" sz="2400" dirty="0"/>
              <a:t/>
            </a:r>
            <a:br>
              <a:rPr lang="cs-CZ" sz="2400" dirty="0"/>
            </a:br>
            <a:r>
              <a:rPr lang="cs-CZ" dirty="0"/>
              <a:t/>
            </a:r>
            <a:br>
              <a:rPr lang="cs-CZ" dirty="0"/>
            </a:br>
            <a:r>
              <a:rPr lang="cs-CZ" dirty="0"/>
              <a:t/>
            </a:r>
            <a:br>
              <a:rPr lang="cs-CZ" dirty="0"/>
            </a:br>
            <a:r>
              <a:rPr lang="cs-CZ" sz="2400" dirty="0" smtClean="0">
                <a:latin typeface="Verdana" pitchFamily="34" charset="0"/>
              </a:rPr>
              <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(nature, objectives)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0000"/>
              <a:buFont typeface="+mj-lt"/>
              <a:buAutoNum type="alphaLcParenR" startAt="2"/>
            </a:pPr>
            <a:r>
              <a:rPr lang="en-US" sz="2400" b="1" dirty="0" smtClean="0"/>
              <a:t>to promote the use </a:t>
            </a:r>
            <a:r>
              <a:rPr lang="en-US" sz="2400" dirty="0" smtClean="0"/>
              <a:t>and rigorous application of those standards; </a:t>
            </a:r>
          </a:p>
          <a:p>
            <a:pPr marL="1027113" indent="-457200" defTabSz="1258888">
              <a:buSzPct val="70000"/>
              <a:buFont typeface="+mj-lt"/>
              <a:buAutoNum type="alphaLcParenR" startAt="2"/>
            </a:pPr>
            <a:r>
              <a:rPr lang="en-US" sz="2400" b="1" dirty="0" smtClean="0"/>
              <a:t>to take account of the special needs of </a:t>
            </a:r>
            <a:r>
              <a:rPr lang="cs-CZ" sz="2400" b="1" dirty="0" smtClean="0"/>
              <a:t>SM </a:t>
            </a:r>
            <a:r>
              <a:rPr lang="en-US" sz="2400" b="1" dirty="0" smtClean="0"/>
              <a:t>entities </a:t>
            </a:r>
            <a:r>
              <a:rPr lang="en-US" sz="2400" dirty="0" smtClean="0"/>
              <a:t>and emerging economies; and</a:t>
            </a:r>
            <a:endParaRPr lang="en-US" sz="2000" dirty="0" smtClean="0"/>
          </a:p>
          <a:p>
            <a:pPr marL="1027113" lvl="1" indent="-457200" defTabSz="1258888">
              <a:buClr>
                <a:schemeClr val="accent1"/>
              </a:buClr>
              <a:buSzPct val="70000"/>
              <a:buFont typeface="+mj-lt"/>
              <a:buAutoNum type="alphaLcParenR" startAt="4"/>
            </a:pPr>
            <a:r>
              <a:rPr lang="en-US" sz="2400" b="1" dirty="0">
                <a:ea typeface="+mn-ea"/>
                <a:cs typeface="+mn-cs"/>
              </a:rPr>
              <a:t>to bring about convergence</a:t>
            </a:r>
            <a:r>
              <a:rPr lang="en-US" sz="2400" dirty="0">
                <a:ea typeface="+mn-ea"/>
                <a:cs typeface="+mn-cs"/>
              </a:rPr>
              <a:t> of national accounting standards and </a:t>
            </a:r>
            <a:r>
              <a:rPr lang="cs-CZ" sz="2400" dirty="0">
                <a:ea typeface="+mn-ea"/>
                <a:cs typeface="+mn-cs"/>
              </a:rPr>
              <a:t>IAS </a:t>
            </a:r>
            <a:r>
              <a:rPr lang="en-US" sz="2400" dirty="0">
                <a:ea typeface="+mn-ea"/>
                <a:cs typeface="+mn-cs"/>
              </a:rPr>
              <a:t>and </a:t>
            </a:r>
            <a:r>
              <a:rPr lang="cs-CZ" sz="2400" dirty="0">
                <a:ea typeface="+mn-ea"/>
                <a:cs typeface="+mn-cs"/>
              </a:rPr>
              <a:t>IFRS</a:t>
            </a:r>
            <a:r>
              <a:rPr lang="en-US" sz="2400" dirty="0">
                <a:ea typeface="+mn-ea"/>
                <a:cs typeface="+mn-cs"/>
              </a:rPr>
              <a:t> to high quality solutions.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3353562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b="1" dirty="0" smtClean="0"/>
              <a:t>IASB is the standard-setting body of the IASC Foundation </a:t>
            </a:r>
            <a:r>
              <a:rPr lang="en-US" sz="2400" dirty="0" smtClean="0"/>
              <a:t>- it is responsible for approving </a:t>
            </a:r>
            <a:r>
              <a:rPr lang="cs-CZ" sz="2400" b="1" dirty="0" smtClean="0"/>
              <a:t>IFRS</a:t>
            </a:r>
            <a:r>
              <a:rPr lang="en-US" sz="2400" dirty="0" smtClean="0"/>
              <a:t> (including Interpretations) and related documents, such as the </a:t>
            </a:r>
            <a:r>
              <a:rPr lang="en-US" sz="2400" b="1" dirty="0" smtClean="0"/>
              <a:t>Framework</a:t>
            </a:r>
            <a:r>
              <a:rPr lang="en-US" sz="2400" dirty="0" smtClean="0"/>
              <a:t> for the Preparation and Presentation of Financial Statements, exposure drafts and discussion documents. </a:t>
            </a:r>
          </a:p>
          <a:p>
            <a:r>
              <a:rPr lang="en-US" sz="2400" dirty="0" smtClean="0"/>
              <a:t>The IASB achieves its objectives primarily by </a:t>
            </a:r>
            <a:r>
              <a:rPr lang="en-US" sz="2400" b="1" dirty="0" smtClean="0"/>
              <a:t>developing and publishing IFRS</a:t>
            </a:r>
            <a:r>
              <a:rPr lang="en-US" sz="2400" dirty="0" smtClean="0"/>
              <a:t> and promoting the use of those standards in </a:t>
            </a:r>
            <a:r>
              <a:rPr lang="en-US" sz="2400" b="1" dirty="0" smtClean="0"/>
              <a:t>general purpose financial statements </a:t>
            </a:r>
            <a:r>
              <a:rPr lang="en-US" sz="2400" dirty="0" smtClean="0"/>
              <a:t>and other financial reporting.</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2061384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IAS and related Interpretations, which were adopted before IFRS were developed, remain applicable with the same authority as IFRS, unless and until they are amended or withdrawn by the IASB.</a:t>
            </a:r>
          </a:p>
          <a:p>
            <a:endParaRPr lang="en-US" sz="2000" dirty="0" smtClean="0"/>
          </a:p>
          <a:p>
            <a:pPr>
              <a:buNone/>
            </a:pPr>
            <a:endParaRPr lang="en-US" sz="20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862058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IFRS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b="1" dirty="0" smtClean="0"/>
              <a:t>IFRS set out recognition, measurement, presentation and disclosure requirements dealing with transactions and other events and conditions that are important in general purpose financial statements.  </a:t>
            </a:r>
          </a:p>
          <a:p>
            <a:r>
              <a:rPr lang="en-US" sz="2400" dirty="0" smtClean="0"/>
              <a:t>IFRS are based on the Framework. </a:t>
            </a:r>
            <a:endParaRPr lang="cs-CZ" sz="2400" dirty="0" smtClean="0"/>
          </a:p>
          <a:p>
            <a:r>
              <a:rPr lang="en-US" sz="2400" dirty="0" smtClean="0"/>
              <a:t>The objective of the Framework is to facilitate the consistent and logical formulation of IFRS. </a:t>
            </a:r>
            <a:endParaRPr lang="cs-CZ" sz="2400" dirty="0" smtClean="0"/>
          </a:p>
          <a:p>
            <a:r>
              <a:rPr lang="en-US" sz="2400" dirty="0" smtClean="0"/>
              <a:t>It also provides a basis for the use of judgment in resolving accounting issues.</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152825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IFRS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IFRS are designed to apply to the general purpose financial statements and other financial reporting of </a:t>
            </a:r>
            <a:r>
              <a:rPr lang="en-US" sz="2400" b="1" dirty="0" smtClean="0"/>
              <a:t>all profit-oriented entities</a:t>
            </a:r>
            <a:r>
              <a:rPr lang="en-US" sz="2400" dirty="0" smtClean="0"/>
              <a:t>. </a:t>
            </a:r>
            <a:endParaRPr lang="cs-CZ" sz="2400" dirty="0" smtClean="0"/>
          </a:p>
          <a:p>
            <a:r>
              <a:rPr lang="en-US" sz="2400" dirty="0" smtClean="0"/>
              <a:t>The objective of financial statements is to provide information about the financial position, performance and cash flows of an entity that is useful to those users in making economic decisions.</a:t>
            </a:r>
          </a:p>
          <a:p>
            <a:endParaRPr lang="en-US" sz="2000" dirty="0" smtClean="0"/>
          </a:p>
          <a:p>
            <a:endParaRPr lang="en-US"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362709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3000"/>
            <a:ext cx="8229600" cy="5334000"/>
          </a:xfrm>
        </p:spPr>
        <p:txBody>
          <a:bodyPr/>
          <a:lstStyle/>
          <a:p>
            <a:pPr marL="342900" lvl="1" indent="-342900">
              <a:buClr>
                <a:schemeClr val="accent1"/>
              </a:buClr>
              <a:buSzPct val="65000"/>
              <a:buFont typeface="Wingdings" pitchFamily="2" charset="2"/>
              <a:buChar char="n"/>
            </a:pPr>
            <a:r>
              <a:rPr lang="en-US" sz="2200" dirty="0" smtClean="0">
                <a:ea typeface="Open Sans" pitchFamily="34" charset="0"/>
                <a:cs typeface="Open Sans" pitchFamily="34" charset="0"/>
              </a:rPr>
              <a:t>Goals of FASB and IASB -  the highest relevance, representational faithfulness, transparency and comparability of accounting information =&gt; </a:t>
            </a:r>
          </a:p>
          <a:p>
            <a:r>
              <a:rPr lang="en-US" sz="2200" b="1" dirty="0" smtClean="0">
                <a:ea typeface="Open Sans" pitchFamily="34" charset="0"/>
                <a:cs typeface="Open Sans" pitchFamily="34" charset="0"/>
              </a:rPr>
              <a:t>Memorandum of understanding or Norwalk Agreement (2002) </a:t>
            </a:r>
            <a:r>
              <a:rPr lang="en-US" sz="2200" dirty="0" smtClean="0">
                <a:ea typeface="Open Sans" pitchFamily="34" charset="0"/>
                <a:cs typeface="Open Sans" pitchFamily="34" charset="0"/>
              </a:rPr>
              <a:t>and removal of obligation of US GAAP reconciliation (2007) – “Acceptance from Foreign Private Issuers of Financial Statements Prepared in Accordance with International Financial Reporting Standards without Reconciliation to US GAAP” </a:t>
            </a:r>
          </a:p>
          <a:p>
            <a:r>
              <a:rPr lang="en-US" sz="2200" dirty="0" smtClean="0">
                <a:ea typeface="Open Sans" pitchFamily="34" charset="0"/>
                <a:cs typeface="Open Sans" pitchFamily="34" charset="0"/>
              </a:rPr>
              <a:t>General comparison of US GAAP and IAS/IFRS:</a:t>
            </a:r>
            <a:endParaRPr lang="cs-CZ" sz="2200" dirty="0" smtClean="0">
              <a:ea typeface="Open Sans" pitchFamily="34" charset="0"/>
              <a:cs typeface="Open Sans" pitchFamily="34" charset="0"/>
            </a:endParaRPr>
          </a:p>
          <a:p>
            <a:endParaRPr lang="en-US" sz="2400" dirty="0" smtClean="0">
              <a:ea typeface="Open Sans" pitchFamily="34" charset="0"/>
              <a:cs typeface="Open Sans" pitchFamily="34" charset="0"/>
            </a:endParaRPr>
          </a:p>
          <a:p>
            <a:endParaRPr lang="en-US" sz="2400" dirty="0" smtClean="0">
              <a:ea typeface="Open Sans" pitchFamily="34" charset="0"/>
              <a:cs typeface="Open Sans" pitchFamily="34" charset="0"/>
            </a:endParaRPr>
          </a:p>
          <a:p>
            <a:pPr fontAlgn="ctr"/>
            <a:endParaRPr lang="en-US" sz="1800" b="1" dirty="0" smtClean="0"/>
          </a:p>
          <a:p>
            <a:endParaRPr lang="en-US" sz="1800" dirty="0" smtClean="0">
              <a:latin typeface="Open Sans" pitchFamily="34" charset="0"/>
              <a:ea typeface="Open Sans" pitchFamily="34" charset="0"/>
              <a:cs typeface="Open Sans" pitchFamily="34" charset="0"/>
            </a:endParaRPr>
          </a:p>
          <a:p>
            <a:pPr marL="468313" lvl="1" indent="-3175" algn="just">
              <a:buNone/>
            </a:pPr>
            <a:r>
              <a:rPr lang="en-US" sz="1800" b="1" dirty="0" smtClean="0">
                <a:solidFill>
                  <a:schemeClr val="accent5">
                    <a:lumMod val="50000"/>
                  </a:schemeClr>
                </a:solidFill>
                <a:latin typeface="Open Sans" pitchFamily="34" charset="0"/>
                <a:ea typeface="Open Sans" pitchFamily="34" charset="0"/>
                <a:cs typeface="Open Sans" pitchFamily="34" charset="0"/>
              </a:rPr>
              <a:t> </a:t>
            </a:r>
          </a:p>
          <a:p>
            <a:pPr marL="2171700" lvl="5" indent="0" algn="just">
              <a:buNone/>
            </a:pPr>
            <a:endParaRPr lang="en-US" sz="1200" dirty="0" smtClean="0">
              <a:latin typeface="Open Sans" pitchFamily="34" charset="0"/>
              <a:ea typeface="Open Sans" pitchFamily="34" charset="0"/>
              <a:cs typeface="Open Sans" pitchFamily="34" charset="0"/>
            </a:endParaRPr>
          </a:p>
          <a:p>
            <a:pPr marL="2171700" lvl="5" indent="0" algn="r">
              <a:buNone/>
            </a:pPr>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IFRS vs. GAAP</a:t>
            </a:r>
            <a:endParaRPr lang="en-US" sz="4000" dirty="0">
              <a:latin typeface="Verdana" pitchFamily="34" charset="0"/>
              <a:ea typeface="Verdana" pitchFamily="34" charset="0"/>
              <a:cs typeface="Verdana" pitchFamily="34" charset="0"/>
            </a:endParaRPr>
          </a:p>
        </p:txBody>
      </p:sp>
      <p:graphicFrame>
        <p:nvGraphicFramePr>
          <p:cNvPr id="8" name="Таблица 7"/>
          <p:cNvGraphicFramePr>
            <a:graphicFrameLocks noGrp="1"/>
          </p:cNvGraphicFramePr>
          <p:nvPr/>
        </p:nvGraphicFramePr>
        <p:xfrm>
          <a:off x="838200" y="5074920"/>
          <a:ext cx="7238999" cy="1097280"/>
        </p:xfrm>
        <a:graphic>
          <a:graphicData uri="http://schemas.openxmlformats.org/drawingml/2006/table">
            <a:tbl>
              <a:tblPr firstRow="1" bandRow="1">
                <a:tableStyleId>{5940675A-B579-460E-94D1-54222C63F5DA}</a:tableStyleId>
              </a:tblPr>
              <a:tblGrid>
                <a:gridCol w="3910724"/>
                <a:gridCol w="3328275"/>
              </a:tblGrid>
              <a:tr h="370840">
                <a:tc>
                  <a:txBody>
                    <a:bodyPr/>
                    <a:lstStyle/>
                    <a:p>
                      <a:pPr algn="ctr"/>
                      <a:r>
                        <a:rPr lang="en-US" sz="2000" u="sng" dirty="0" smtClean="0">
                          <a:solidFill>
                            <a:schemeClr val="tx1"/>
                          </a:solidFill>
                        </a:rPr>
                        <a:t>US GAAP</a:t>
                      </a:r>
                    </a:p>
                  </a:txBody>
                  <a:tcPr anchor="ctr"/>
                </a:tc>
                <a:tc>
                  <a:txBody>
                    <a:bodyPr/>
                    <a:lstStyle/>
                    <a:p>
                      <a:pPr algn="ctr"/>
                      <a:r>
                        <a:rPr lang="en-US" sz="2000" u="sng" dirty="0" smtClean="0">
                          <a:solidFill>
                            <a:schemeClr val="tx1"/>
                          </a:solidFill>
                        </a:rPr>
                        <a:t>IFRS</a:t>
                      </a:r>
                      <a:endParaRPr lang="en-US" sz="2000" b="0" u="sng" dirty="0">
                        <a:solidFill>
                          <a:schemeClr val="tx1"/>
                        </a:solidFill>
                        <a:latin typeface="+mn-lt"/>
                      </a:endParaRPr>
                    </a:p>
                  </a:txBody>
                  <a:tcPr anchor="ctr"/>
                </a:tc>
              </a:tr>
              <a:tr h="370840">
                <a:tc>
                  <a:txBody>
                    <a:bodyPr/>
                    <a:lstStyle/>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rules-based</a:t>
                      </a:r>
                      <a:endParaRPr lang="ru-RU" sz="2000" dirty="0" smtClean="0"/>
                    </a:p>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procedure-oriented </a:t>
                      </a:r>
                      <a:endParaRPr lang="ru-RU" sz="2000" dirty="0" smtClean="0"/>
                    </a:p>
                  </a:txBody>
                  <a:tcPr/>
                </a:tc>
                <a:tc>
                  <a:txBody>
                    <a:bodyPr/>
                    <a:lstStyle/>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principles-based </a:t>
                      </a:r>
                      <a:endParaRPr lang="ru-RU" sz="2000" dirty="0" smtClean="0"/>
                    </a:p>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objective-oriented</a:t>
                      </a:r>
                      <a:endParaRPr lang="ru-RU" sz="2000" dirty="0" smtClean="0"/>
                    </a:p>
                  </a:txBody>
                  <a:tcPr/>
                </a:tc>
              </a:tr>
            </a:tbl>
          </a:graphicData>
        </a:graphic>
      </p:graphicFrame>
    </p:spTree>
    <p:extLst>
      <p:ext uri="{BB962C8B-B14F-4D97-AF65-F5344CB8AC3E}">
        <p14:creationId xmlns:p14="http://schemas.microsoft.com/office/powerpoint/2010/main" val="31950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smtClean="0">
                <a:latin typeface="Verdana" pitchFamily="34" charset="0"/>
                <a:ea typeface="Verdana" pitchFamily="34" charset="0"/>
                <a:cs typeface="Verdana" pitchFamily="34" charset="0"/>
              </a:rPr>
              <a:t>IFRS </a:t>
            </a:r>
            <a:r>
              <a:rPr lang="cs-CZ" sz="4000" dirty="0" err="1">
                <a:latin typeface="Verdana" pitchFamily="34" charset="0"/>
                <a:ea typeface="Verdana" pitchFamily="34" charset="0"/>
                <a:cs typeface="Verdana" pitchFamily="34" charset="0"/>
              </a:rPr>
              <a:t>A</a:t>
            </a:r>
            <a:r>
              <a:rPr lang="cs-CZ" sz="4000" dirty="0" err="1" smtClean="0">
                <a:latin typeface="Verdana" pitchFamily="34" charset="0"/>
                <a:ea typeface="Verdana" pitchFamily="34" charset="0"/>
                <a:cs typeface="Verdana" pitchFamily="34" charset="0"/>
              </a:rPr>
              <a:t>ssets</a:t>
            </a:r>
            <a:endParaRPr lang="en-US" sz="4000" dirty="0"/>
          </a:p>
        </p:txBody>
      </p:sp>
      <p:sp>
        <p:nvSpPr>
          <p:cNvPr id="3" name="Содержимое 2"/>
          <p:cNvSpPr>
            <a:spLocks noGrp="1"/>
          </p:cNvSpPr>
          <p:nvPr>
            <p:ph idx="1"/>
          </p:nvPr>
        </p:nvSpPr>
        <p:spPr/>
        <p:txBody>
          <a:bodyPr/>
          <a:lstStyle/>
          <a:p>
            <a:r>
              <a:rPr lang="en-US" sz="2400" dirty="0" smtClean="0"/>
              <a:t>IFRS </a:t>
            </a:r>
            <a:r>
              <a:rPr lang="en-US" sz="2400" b="1" dirty="0" smtClean="0"/>
              <a:t>guidance for assets </a:t>
            </a:r>
            <a:r>
              <a:rPr lang="en-US" sz="2400" dirty="0" smtClean="0"/>
              <a:t>recognize</a:t>
            </a:r>
            <a:r>
              <a:rPr lang="cs-CZ" sz="2400" dirty="0" smtClean="0"/>
              <a:t>s </a:t>
            </a:r>
            <a:r>
              <a:rPr lang="en-US" sz="2400" dirty="0" smtClean="0"/>
              <a:t>as </a:t>
            </a:r>
            <a:r>
              <a:rPr lang="en-US" sz="2400" dirty="0" smtClean="0"/>
              <a:t>assets:</a:t>
            </a:r>
          </a:p>
          <a:p>
            <a:pPr marL="1027113" indent="-457200" defTabSz="1258888">
              <a:buSzPct val="75000"/>
              <a:buFont typeface="+mj-lt"/>
              <a:buAutoNum type="alphaLcParenR"/>
            </a:pPr>
            <a:r>
              <a:rPr lang="en-US" sz="2400" dirty="0" smtClean="0"/>
              <a:t>The future economic benefit of an asset is its potential to contribute, directly or indirectly, to the flow of cash and cash equivalents to the entity. Those cash flows may come from using the asset or from disposing of it.</a:t>
            </a:r>
          </a:p>
          <a:p>
            <a:pPr marL="1027113" indent="-457200" defTabSz="1258888">
              <a:buSzPct val="75000"/>
              <a:buFont typeface="+mj-lt"/>
              <a:buAutoNum type="alphaLcParenR"/>
            </a:pPr>
            <a:r>
              <a:rPr lang="en-US" sz="2400" dirty="0" smtClean="0"/>
              <a:t>Many assets, for example property, plant and equipment, have a physical form. However, physical form is not essential to the existence of an asset. Some assets are intangible.</a:t>
            </a:r>
          </a:p>
          <a:p>
            <a:endParaRPr lang="en-US"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733741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smtClean="0">
                <a:latin typeface="Verdana" pitchFamily="34" charset="0"/>
                <a:ea typeface="Verdana" pitchFamily="34" charset="0"/>
                <a:cs typeface="Verdana" pitchFamily="34" charset="0"/>
              </a:rPr>
              <a:t>IFRS </a:t>
            </a:r>
            <a:r>
              <a:rPr lang="cs-CZ" sz="4000" dirty="0" err="1">
                <a:latin typeface="Verdana" pitchFamily="34" charset="0"/>
                <a:ea typeface="Verdana" pitchFamily="34" charset="0"/>
                <a:cs typeface="Verdana" pitchFamily="34" charset="0"/>
              </a:rPr>
              <a:t>A</a:t>
            </a:r>
            <a:r>
              <a:rPr lang="cs-CZ" sz="4000" dirty="0" err="1" smtClean="0">
                <a:latin typeface="Verdana" pitchFamily="34" charset="0"/>
                <a:ea typeface="Verdana" pitchFamily="34" charset="0"/>
                <a:cs typeface="Verdana" pitchFamily="34" charset="0"/>
              </a:rPr>
              <a:t>ssets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400" dirty="0" smtClean="0"/>
              <a:t>In determining the existence of an asset, the right of ownership is not essential. Thus, for example, property held on a lease is an asset if the entity controls the benefits that are expected to flow from the property. </a:t>
            </a:r>
          </a:p>
          <a:p>
            <a:endParaRPr lang="en-US"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1609797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smtClean="0">
                <a:latin typeface="Verdana" pitchFamily="34" charset="0"/>
                <a:ea typeface="Verdana" pitchFamily="34" charset="0"/>
                <a:cs typeface="Verdana" pitchFamily="34" charset="0"/>
              </a:rPr>
              <a:t>IFRS </a:t>
            </a:r>
            <a:r>
              <a:rPr lang="cs-CZ" sz="4000" dirty="0" err="1" smtClean="0">
                <a:latin typeface="Verdana" pitchFamily="34" charset="0"/>
                <a:ea typeface="Verdana" pitchFamily="34" charset="0"/>
                <a:cs typeface="Verdana" pitchFamily="34" charset="0"/>
              </a:rPr>
              <a:t>liabilities</a:t>
            </a:r>
            <a:endParaRPr lang="en-US" sz="4000" dirty="0"/>
          </a:p>
        </p:txBody>
      </p:sp>
      <p:sp>
        <p:nvSpPr>
          <p:cNvPr id="3" name="Содержимое 2"/>
          <p:cNvSpPr>
            <a:spLocks noGrp="1"/>
          </p:cNvSpPr>
          <p:nvPr>
            <p:ph idx="1"/>
          </p:nvPr>
        </p:nvSpPr>
        <p:spPr/>
        <p:txBody>
          <a:bodyPr/>
          <a:lstStyle/>
          <a:p>
            <a:r>
              <a:rPr lang="en-US" sz="2400" dirty="0" smtClean="0"/>
              <a:t>IFRS </a:t>
            </a:r>
            <a:r>
              <a:rPr lang="en-US" sz="2400" b="1" dirty="0" smtClean="0"/>
              <a:t>guidance for liabilities </a:t>
            </a:r>
            <a:r>
              <a:rPr lang="en-US" sz="2400" dirty="0" smtClean="0"/>
              <a:t>recognize</a:t>
            </a:r>
            <a:r>
              <a:rPr lang="cs-CZ" sz="2400" dirty="0" smtClean="0"/>
              <a:t>s</a:t>
            </a:r>
            <a:r>
              <a:rPr lang="en-US" sz="2400" dirty="0" smtClean="0"/>
              <a:t> as liabilities:</a:t>
            </a:r>
          </a:p>
          <a:p>
            <a:pPr marL="1027113" indent="-457200" defTabSz="1258888">
              <a:buSzPct val="75000"/>
              <a:buFont typeface="+mj-lt"/>
              <a:buAutoNum type="alphaLcParenR"/>
            </a:pPr>
            <a:r>
              <a:rPr lang="en-US" sz="2400" dirty="0" smtClean="0"/>
              <a:t>An essential characteristic of a liability is that the entity has a present obligation to act or perform in a particular way. The obligation may be either a legal obligation or a constructive obligation:</a:t>
            </a:r>
          </a:p>
          <a:p>
            <a:pPr marL="1384300" indent="-514350" defTabSz="1258888">
              <a:buSzPct val="75000"/>
              <a:buFont typeface="+mj-lt"/>
              <a:buAutoNum type="romanLcPeriod"/>
            </a:pPr>
            <a:r>
              <a:rPr lang="en-US" sz="2400" dirty="0" smtClean="0"/>
              <a:t>A legal obligation is legally enforceable as a consequence of a binding contract or statutory requirement. </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3253127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smtClean="0">
                <a:latin typeface="Verdana" pitchFamily="34" charset="0"/>
                <a:ea typeface="Verdana" pitchFamily="34" charset="0"/>
                <a:cs typeface="Verdana" pitchFamily="34" charset="0"/>
              </a:rPr>
              <a:t>IFRS </a:t>
            </a:r>
            <a:r>
              <a:rPr lang="cs-CZ" sz="4000" dirty="0" err="1" smtClean="0">
                <a:latin typeface="Verdana" pitchFamily="34" charset="0"/>
                <a:ea typeface="Verdana" pitchFamily="34" charset="0"/>
                <a:cs typeface="Verdana" pitchFamily="34" charset="0"/>
              </a:rPr>
              <a:t>liabilities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startAt="2"/>
            </a:pPr>
            <a:r>
              <a:rPr lang="en-US" sz="2400" dirty="0" smtClean="0"/>
              <a:t>A constructive obligation is an obligation that derives from an entity’s actions when by an established pattern of past practice, published policies or a sufficiently specific current statement, the entity has indicated to other parties that it will accept particular responsibilities, and, as a result, the entity has created a valid expectation on the part of those other parties that it will discharge (fulfill) those responsibilities.</a:t>
            </a:r>
          </a:p>
          <a:p>
            <a:pPr marL="1027113" indent="-457200" defTabSz="1258888">
              <a:buSzPct val="75000"/>
              <a:buNone/>
            </a:pPr>
            <a:endParaRPr lang="en-US"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278601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cs-CZ" sz="2000" dirty="0"/>
              <a:t>International </a:t>
            </a:r>
            <a:r>
              <a:rPr lang="cs-CZ" sz="2000" dirty="0" err="1"/>
              <a:t>Financial</a:t>
            </a:r>
            <a:r>
              <a:rPr lang="cs-CZ" sz="2000" dirty="0"/>
              <a:t> Reporting </a:t>
            </a:r>
            <a:r>
              <a:rPr lang="cs-CZ" sz="2000" dirty="0" err="1" smtClean="0"/>
              <a:t>Standards</a:t>
            </a:r>
            <a:endParaRPr lang="cs-CZ" sz="2000" dirty="0" smtClean="0"/>
          </a:p>
          <a:p>
            <a:r>
              <a:rPr lang="cs-CZ" sz="2000" dirty="0" smtClean="0"/>
              <a:t> </a:t>
            </a:r>
            <a:r>
              <a:rPr lang="cs-CZ" sz="2000" dirty="0" err="1"/>
              <a:t>C</a:t>
            </a:r>
            <a:r>
              <a:rPr lang="cs-CZ" sz="2000" dirty="0" err="1" smtClean="0"/>
              <a:t>onceptual</a:t>
            </a:r>
            <a:r>
              <a:rPr lang="cs-CZ" sz="2000" dirty="0" smtClean="0"/>
              <a:t> </a:t>
            </a:r>
            <a:r>
              <a:rPr lang="cs-CZ" sz="2000" dirty="0" err="1" smtClean="0"/>
              <a:t>framework</a:t>
            </a:r>
            <a:r>
              <a:rPr lang="cs-CZ" sz="2000" dirty="0" smtClean="0"/>
              <a:t> </a:t>
            </a:r>
            <a:r>
              <a:rPr lang="cs-CZ" sz="2000" dirty="0" err="1" smtClean="0"/>
              <a:t>of</a:t>
            </a:r>
            <a:r>
              <a:rPr lang="cs-CZ" sz="2000" dirty="0" smtClean="0"/>
              <a:t> IFRS</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a:latin typeface="Verdana" pitchFamily="34" charset="0"/>
                <a:ea typeface="Verdana" pitchFamily="34" charset="0"/>
                <a:cs typeface="Verdana" pitchFamily="34" charset="0"/>
              </a:rPr>
              <a:t>IFRS </a:t>
            </a:r>
            <a:r>
              <a:rPr lang="cs-CZ" sz="4000" dirty="0" err="1">
                <a:latin typeface="Verdana" pitchFamily="34" charset="0"/>
                <a:ea typeface="Verdana" pitchFamily="34" charset="0"/>
                <a:cs typeface="Verdana" pitchFamily="34" charset="0"/>
              </a:rPr>
              <a:t>liabilities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400" dirty="0" smtClean="0"/>
              <a:t>The settlement of a present obligation usually involves the payment of cash, transfer of other assets, provision of services, the replacement of that obligation with another obligation, or conversion of the obligation to equity. An obligation may also be extinguished by other means, such as a creditor waiving or forfeiting its rights.</a:t>
            </a:r>
          </a:p>
          <a:p>
            <a:endParaRPr lang="en-US" sz="20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4251577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a:latin typeface="Verdana" pitchFamily="34" charset="0"/>
                <a:ea typeface="Verdana" pitchFamily="34" charset="0"/>
                <a:cs typeface="Verdana" pitchFamily="34" charset="0"/>
              </a:rPr>
              <a:t>IFRS </a:t>
            </a:r>
            <a:r>
              <a:rPr lang="cs-CZ" sz="4000" dirty="0" err="1" smtClean="0">
                <a:latin typeface="Verdana" pitchFamily="34" charset="0"/>
                <a:ea typeface="Verdana" pitchFamily="34" charset="0"/>
                <a:cs typeface="Verdana" pitchFamily="34" charset="0"/>
              </a:rPr>
              <a:t>Equity</a:t>
            </a:r>
            <a:endParaRPr lang="en-US" sz="4000" dirty="0"/>
          </a:p>
        </p:txBody>
      </p:sp>
      <p:sp>
        <p:nvSpPr>
          <p:cNvPr id="3" name="Содержимое 2"/>
          <p:cNvSpPr>
            <a:spLocks noGrp="1"/>
          </p:cNvSpPr>
          <p:nvPr>
            <p:ph idx="1"/>
          </p:nvPr>
        </p:nvSpPr>
        <p:spPr/>
        <p:txBody>
          <a:bodyPr/>
          <a:lstStyle/>
          <a:p>
            <a:r>
              <a:rPr lang="en-US" sz="2400" dirty="0" smtClean="0"/>
              <a:t>IFRS </a:t>
            </a:r>
            <a:r>
              <a:rPr lang="en-US" sz="2400" b="1" dirty="0" smtClean="0"/>
              <a:t>guidance for equity </a:t>
            </a:r>
            <a:r>
              <a:rPr lang="en-US" sz="2400" dirty="0" smtClean="0"/>
              <a:t>recognize</a:t>
            </a:r>
            <a:r>
              <a:rPr lang="cs-CZ" sz="2400" dirty="0" smtClean="0"/>
              <a:t>s</a:t>
            </a:r>
            <a:r>
              <a:rPr lang="en-US" sz="2400" dirty="0" smtClean="0"/>
              <a:t> as equity:</a:t>
            </a:r>
          </a:p>
          <a:p>
            <a:pPr marL="1027113" indent="-457200" defTabSz="1258888">
              <a:buSzPct val="75000"/>
              <a:buFont typeface="+mj-lt"/>
              <a:buAutoNum type="alphaLcParenR"/>
            </a:pPr>
            <a:r>
              <a:rPr lang="en-US" sz="2400" dirty="0" smtClean="0"/>
              <a:t>Equity is the residual of recognized assets minus recognized liabilities. </a:t>
            </a:r>
          </a:p>
          <a:p>
            <a:pPr marL="1027113" indent="-457200" defTabSz="1258888">
              <a:buSzPct val="75000"/>
              <a:buFont typeface="+mj-lt"/>
              <a:buAutoNum type="alphaLcParenR"/>
            </a:pPr>
            <a:r>
              <a:rPr lang="en-US" sz="2400" dirty="0" smtClean="0"/>
              <a:t>It may be </a:t>
            </a:r>
            <a:r>
              <a:rPr lang="en-US" sz="2400" dirty="0" err="1" smtClean="0"/>
              <a:t>subclassified</a:t>
            </a:r>
            <a:r>
              <a:rPr lang="en-US" sz="2400" dirty="0" smtClean="0"/>
              <a:t> in the statement of financial position. For example, in a corporate entity, </a:t>
            </a:r>
            <a:r>
              <a:rPr lang="en-US" sz="2400" dirty="0" err="1" smtClean="0"/>
              <a:t>subclassifications</a:t>
            </a:r>
            <a:r>
              <a:rPr lang="en-US" sz="2400" dirty="0" smtClean="0"/>
              <a:t> may include funds contributed by shareholders, retained earnings and gains or losses recognized directly in equity.</a:t>
            </a:r>
          </a:p>
          <a:p>
            <a:endParaRPr lang="en-US" sz="2400" dirty="0"/>
          </a:p>
        </p:txBody>
      </p:sp>
      <p:sp>
        <p:nvSpPr>
          <p:cNvPr id="4" name="Дата 3"/>
          <p:cNvSpPr>
            <a:spLocks noGrp="1"/>
          </p:cNvSpPr>
          <p:nvPr>
            <p:ph type="dt" sz="half" idx="10"/>
          </p:nvPr>
        </p:nvSpPr>
        <p:spPr/>
        <p:txBody>
          <a:bodyPr/>
          <a:lstStyle/>
          <a:p>
            <a:pPr>
              <a:defRPr/>
            </a:pPr>
            <a:r>
              <a:rPr lang="en-US" altLang="en-US" dirty="0" smtClean="0"/>
              <a:t>Sep 21,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3609494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400" b="1" dirty="0" smtClean="0"/>
              <a:t>Performance is the relationship of the income and expenses of an entity during a reporting period</a:t>
            </a:r>
            <a:r>
              <a:rPr lang="en-US" sz="2400" dirty="0" smtClean="0"/>
              <a:t>. </a:t>
            </a:r>
            <a:endParaRPr lang="cs-CZ" sz="2400" dirty="0" smtClean="0"/>
          </a:p>
          <a:p>
            <a:r>
              <a:rPr lang="en-US" sz="2400" dirty="0" smtClean="0"/>
              <a:t>IFRS permits entities to present performance in a single financial statement (a statement of comprehensive income) or in two financial statements (an income statement and a statement of comprehensive income). </a:t>
            </a:r>
          </a:p>
          <a:p>
            <a:r>
              <a:rPr lang="en-US" sz="2400" dirty="0" smtClean="0"/>
              <a:t>Total comprehensive income and profit or loss are frequently used as measures of performance or as the basis for other measures, such as return on investment or earnings per share. </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3566490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400" dirty="0" smtClean="0"/>
              <a:t>IFRS defines </a:t>
            </a:r>
            <a:r>
              <a:rPr lang="en-US" sz="2400" b="1" dirty="0" smtClean="0"/>
              <a:t>income and expenses </a:t>
            </a:r>
            <a:r>
              <a:rPr lang="en-US" sz="2400" dirty="0" smtClean="0"/>
              <a:t>as follows:</a:t>
            </a:r>
          </a:p>
          <a:p>
            <a:pPr marL="1027113" indent="-457200" defTabSz="1258888">
              <a:buSzPct val="75000"/>
              <a:buFont typeface="+mj-lt"/>
              <a:buAutoNum type="alphaLcParenR"/>
            </a:pPr>
            <a:r>
              <a:rPr lang="en-US" sz="2400" b="1" dirty="0" smtClean="0"/>
              <a:t>Income </a:t>
            </a:r>
            <a:r>
              <a:rPr lang="en-US" sz="2400" dirty="0" smtClean="0"/>
              <a:t>is increases in economic benefits during the reporting period in the form of inflows or enhancements of assets or decreases of liabilities that result in increases in equity, other than those relating to contributions from equity investors. The definition of income encompasses both revenue and gains: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2780139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400" b="1" dirty="0" smtClean="0"/>
              <a:t>Revenue</a:t>
            </a:r>
            <a:r>
              <a:rPr lang="en-US" sz="2400" dirty="0" smtClean="0"/>
              <a:t> is income that arises in the course of the ordinary activities of an entity and is referred to by a variety of names including sales, fees, interest, dividends, royalties and rent.</a:t>
            </a:r>
          </a:p>
          <a:p>
            <a:pPr marL="1384300" indent="-514350" defTabSz="1258888">
              <a:buSzPct val="75000"/>
              <a:buFont typeface="+mj-lt"/>
              <a:buAutoNum type="romanLcPeriod"/>
            </a:pPr>
            <a:r>
              <a:rPr lang="en-US" sz="2400" b="1" dirty="0" smtClean="0"/>
              <a:t>Gains</a:t>
            </a:r>
            <a:r>
              <a:rPr lang="en-US" sz="2400" dirty="0" smtClean="0"/>
              <a:t> are other items that meet the definition of income but are not revenue. When gains are recognized in the statement of comprehensive income, they are usually displayed separately because knowledge of them is useful for making economic decisions.</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dirty="0"/>
          </a:p>
        </p:txBody>
      </p:sp>
    </p:spTree>
    <p:extLst>
      <p:ext uri="{BB962C8B-B14F-4D97-AF65-F5344CB8AC3E}">
        <p14:creationId xmlns:p14="http://schemas.microsoft.com/office/powerpoint/2010/main" val="906296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400" b="1" dirty="0" smtClean="0"/>
              <a:t>Expenses </a:t>
            </a:r>
            <a:r>
              <a:rPr lang="en-US" sz="2400" dirty="0" smtClean="0"/>
              <a:t>are decreases in economic benefits during the reporting period in the form of outflows or depletions of assets or incurrences of liabilities that result in decreases in equity, other than those relating to distributions to equity investors. The definition of expenses encompasses losses as well as those expenses that arise in the course of the ordinary activities of the entity.</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dirty="0"/>
          </a:p>
        </p:txBody>
      </p:sp>
    </p:spTree>
    <p:extLst>
      <p:ext uri="{BB962C8B-B14F-4D97-AF65-F5344CB8AC3E}">
        <p14:creationId xmlns:p14="http://schemas.microsoft.com/office/powerpoint/2010/main" val="537173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Performance</a:t>
            </a:r>
            <a:endParaRPr lang="en-US" sz="4000" dirty="0"/>
          </a:p>
        </p:txBody>
      </p:sp>
      <p:sp>
        <p:nvSpPr>
          <p:cNvPr id="3" name="Содержимое 2"/>
          <p:cNvSpPr>
            <a:spLocks noGrp="1"/>
          </p:cNvSpPr>
          <p:nvPr>
            <p:ph idx="1"/>
          </p:nvPr>
        </p:nvSpPr>
        <p:spPr>
          <a:xfrm>
            <a:off x="457200" y="1219200"/>
            <a:ext cx="8229600" cy="4530725"/>
          </a:xfrm>
        </p:spPr>
        <p:txBody>
          <a:bodyPr/>
          <a:lstStyle/>
          <a:p>
            <a:pPr marL="1384300" indent="-514350" defTabSz="1258888">
              <a:buSzPct val="75000"/>
              <a:buFont typeface="+mj-lt"/>
              <a:buAutoNum type="romanLcPeriod"/>
            </a:pPr>
            <a:r>
              <a:rPr lang="en-US" sz="2400" b="1" dirty="0" smtClean="0"/>
              <a:t>Expenses</a:t>
            </a:r>
            <a:r>
              <a:rPr lang="en-US" sz="2400" dirty="0" smtClean="0"/>
              <a:t> that arise in the course of the ordinary activities of the entity include, for example, cost of sales, wages and depreciation. They usually take the form of an outflow or depletion of assets such as cash and cash equivalents, inventory, or property, plant and equipment.</a:t>
            </a:r>
          </a:p>
          <a:p>
            <a:pPr marL="1384300" indent="-514350" defTabSz="1258888">
              <a:buSzPct val="75000"/>
              <a:buFont typeface="+mj-lt"/>
              <a:buAutoNum type="romanLcPeriod"/>
            </a:pPr>
            <a:r>
              <a:rPr lang="en-US" sz="2400" b="1" dirty="0" smtClean="0"/>
              <a:t>Losses</a:t>
            </a:r>
            <a:r>
              <a:rPr lang="en-US" sz="2400" dirty="0" smtClean="0"/>
              <a:t> are other items that meet the definition of expenses and may arise in the course of the ordinary activities of the entity. When losses are recognized in the statement of comprehensive income, they are usually presented separately because knowledge of them is useful for making economic decisions.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1072882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400" dirty="0" smtClean="0"/>
              <a:t>Recognition is the process of incorporating in the financial statements an item that meets the definition of an asset, liability, income or expense and satisfies the following </a:t>
            </a:r>
            <a:r>
              <a:rPr lang="en-US" sz="2400" u="sng" dirty="0" smtClean="0"/>
              <a:t>criteria</a:t>
            </a:r>
            <a:r>
              <a:rPr lang="en-US" sz="2400" dirty="0" smtClean="0"/>
              <a:t>:</a:t>
            </a:r>
          </a:p>
          <a:p>
            <a:pPr marL="1027113" indent="-457200" defTabSz="1258888">
              <a:buSzPct val="75000"/>
              <a:buFont typeface="+mj-lt"/>
              <a:buAutoNum type="alphaLcParenR"/>
            </a:pPr>
            <a:r>
              <a:rPr lang="en-US" sz="2400" dirty="0" smtClean="0"/>
              <a:t>it is </a:t>
            </a:r>
            <a:r>
              <a:rPr lang="en-US" sz="2400" b="1" dirty="0" smtClean="0"/>
              <a:t>probable</a:t>
            </a:r>
            <a:r>
              <a:rPr lang="en-US" sz="2400" dirty="0" smtClean="0"/>
              <a:t> that any future economic benefit associated with the item will flow to or from the entity </a:t>
            </a:r>
          </a:p>
          <a:p>
            <a:pPr marL="1027113" indent="-457200" defTabSz="1258888">
              <a:buSzPct val="75000"/>
              <a:buFont typeface="+mj-lt"/>
              <a:buAutoNum type="alphaLcParenR"/>
            </a:pPr>
            <a:r>
              <a:rPr lang="en-US" sz="2400" dirty="0" smtClean="0"/>
              <a:t>the item has a cost or value that can be </a:t>
            </a:r>
            <a:r>
              <a:rPr lang="en-US" sz="2400" b="1" dirty="0" smtClean="0"/>
              <a:t>measured reliably </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2254847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pPr defTabSz="1258888"/>
            <a:r>
              <a:rPr lang="en-US" sz="2400" b="1" dirty="0" smtClean="0"/>
              <a:t>Measurement is the process of determining the monetary amounts at which an entity measures assets, liabilities, income and expenses in its financial statements</a:t>
            </a:r>
            <a:r>
              <a:rPr lang="en-US" sz="2400" dirty="0" smtClean="0"/>
              <a:t>. Measurement involves the selection of a basis of measurement. Two common measurement bases are: </a:t>
            </a:r>
          </a:p>
          <a:p>
            <a:pPr marL="1027113" indent="-457200" defTabSz="1258888">
              <a:buSzPct val="75000"/>
              <a:buFont typeface="+mj-lt"/>
              <a:buAutoNum type="alphaLcParenR"/>
            </a:pPr>
            <a:r>
              <a:rPr lang="en-US" sz="2400" b="1" dirty="0" smtClean="0"/>
              <a:t>Historical cost</a:t>
            </a:r>
            <a:r>
              <a:rPr lang="en-US" sz="2400" dirty="0" smtClean="0"/>
              <a:t>:</a:t>
            </a:r>
            <a:endParaRPr lang="cs-CZ" sz="2400" dirty="0" smtClean="0"/>
          </a:p>
          <a:p>
            <a:pPr marL="1411288" lvl="1" indent="-514350" defTabSz="1258888">
              <a:buClr>
                <a:schemeClr val="accent1"/>
              </a:buClr>
              <a:buSzPct val="75000"/>
              <a:buFont typeface="+mj-lt"/>
              <a:buAutoNum type="romanLcPeriod"/>
            </a:pPr>
            <a:r>
              <a:rPr lang="en-US" sz="2000" dirty="0"/>
              <a:t>for assets - it is the amount of cash or cash equivalents paid or the fair value of the consideration given to acquire the asset at the time of its acquisition. </a:t>
            </a:r>
          </a:p>
          <a:p>
            <a:pPr marL="1027113" indent="-457200" defTabSz="1258888">
              <a:buSzPct val="75000"/>
              <a:buFont typeface="+mj-lt"/>
              <a:buAutoNum type="alphaLcParenR"/>
            </a:pPr>
            <a:endParaRPr lang="en-US" sz="24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3679148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855787"/>
          </a:xfrm>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a:xfrm>
            <a:off x="457200" y="1676400"/>
            <a:ext cx="8229600" cy="4454525"/>
          </a:xfrm>
        </p:spPr>
        <p:txBody>
          <a:bodyPr/>
          <a:lstStyle/>
          <a:p>
            <a:endParaRPr lang="en-US" sz="2000" dirty="0" smtClean="0"/>
          </a:p>
          <a:p>
            <a:pPr marL="1384300" indent="-514350" defTabSz="1258888">
              <a:buSzPct val="75000"/>
              <a:buFont typeface="+mj-lt"/>
              <a:buAutoNum type="romanLcPeriod" startAt="2"/>
            </a:pPr>
            <a:r>
              <a:rPr lang="en-US" sz="2400" dirty="0" smtClean="0"/>
              <a:t>for liabilities - it is the amount of proceeds of cash or cash equivalents received or the fair value of non-cash assets received in exchange for the obligation at the time the obligation is incurred, or in some circumstances (for example, income tax) the amounts of cash or cash equivalents expected to be paid to settle the liability in the normal course of business. </a:t>
            </a:r>
          </a:p>
          <a:p>
            <a:pPr marL="1379538" indent="0">
              <a:buNone/>
            </a:pPr>
            <a:r>
              <a:rPr lang="en-US" sz="2400" dirty="0" smtClean="0"/>
              <a:t>Amortized historical cost is the historical cost of an asset or liability plus or minus that portion of its historical cost previously recognized as expense or income.</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dirty="0"/>
          </a:p>
        </p:txBody>
      </p:sp>
    </p:spTree>
    <p:extLst>
      <p:ext uri="{BB962C8B-B14F-4D97-AF65-F5344CB8AC3E}">
        <p14:creationId xmlns:p14="http://schemas.microsoft.com/office/powerpoint/2010/main" val="175832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latin typeface="Verdana" panose="020B0604030504040204" pitchFamily="34" charset="0"/>
                <a:ea typeface="Verdana" panose="020B0604030504040204" pitchFamily="34" charset="0"/>
                <a:cs typeface="Verdana" panose="020B0604030504040204" pitchFamily="34" charset="0"/>
              </a:rPr>
              <a:t>International </a:t>
            </a:r>
            <a:r>
              <a:rPr lang="cs-CZ" sz="4000" dirty="0" err="1">
                <a:latin typeface="Verdana" panose="020B0604030504040204" pitchFamily="34" charset="0"/>
                <a:ea typeface="Verdana" panose="020B0604030504040204" pitchFamily="34" charset="0"/>
                <a:cs typeface="Verdana" panose="020B0604030504040204" pitchFamily="34" charset="0"/>
              </a:rPr>
              <a:t>Accounting</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Standards</a:t>
            </a:r>
            <a:r>
              <a:rPr lang="cs-CZ" sz="4000" dirty="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Board</a:t>
            </a:r>
            <a:r>
              <a:rPr lang="cs-CZ" b="1" dirty="0"/>
              <a:t/>
            </a:r>
            <a:br>
              <a:rPr lang="cs-CZ" b="1" dirty="0"/>
            </a:br>
            <a:endParaRPr lang="cs-CZ" dirty="0"/>
          </a:p>
        </p:txBody>
      </p:sp>
      <p:sp>
        <p:nvSpPr>
          <p:cNvPr id="3" name="Zástupný symbol pro obsah 2"/>
          <p:cNvSpPr>
            <a:spLocks noGrp="1"/>
          </p:cNvSpPr>
          <p:nvPr>
            <p:ph idx="1"/>
          </p:nvPr>
        </p:nvSpPr>
        <p:spPr/>
        <p:txBody>
          <a:bodyPr/>
          <a:lstStyle/>
          <a:p>
            <a:r>
              <a:rPr lang="en-US" sz="2400" dirty="0"/>
              <a:t>The </a:t>
            </a:r>
            <a:r>
              <a:rPr lang="en-US" sz="2400" b="1" dirty="0"/>
              <a:t>International Accounting Standards Board</a:t>
            </a:r>
            <a:r>
              <a:rPr lang="en-US" sz="2400" dirty="0"/>
              <a:t> (</a:t>
            </a:r>
            <a:r>
              <a:rPr lang="en-US" sz="2400" b="1" dirty="0"/>
              <a:t>IASB</a:t>
            </a:r>
            <a:r>
              <a:rPr lang="en-US" sz="2400" dirty="0"/>
              <a:t>) is the independent, accounting standard-setting body of the IFRS Foundation</a:t>
            </a:r>
            <a:r>
              <a:rPr lang="en-US" sz="2400" dirty="0" smtClean="0"/>
              <a:t>.</a:t>
            </a:r>
            <a:endParaRPr lang="en-US" sz="2400" dirty="0"/>
          </a:p>
          <a:p>
            <a:r>
              <a:rPr lang="en-US" sz="2400" dirty="0"/>
              <a:t>The IASB was founded on April 1, 2001, as the successor to the International Accounting Standards Committee (IASC). </a:t>
            </a:r>
            <a:endParaRPr lang="cs-CZ" sz="2400" dirty="0" smtClean="0"/>
          </a:p>
          <a:p>
            <a:r>
              <a:rPr lang="en-US" sz="2400" dirty="0" smtClean="0"/>
              <a:t>It </a:t>
            </a:r>
            <a:r>
              <a:rPr lang="en-US" sz="2400" dirty="0"/>
              <a:t>is responsible for developing International Financial Reporting Standards (IFRS), previously known as International Accounting Standards (IAS) and promoting the use and application of these standards.</a:t>
            </a:r>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252633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and measurement of assets, liabilities, income and expenses. Accrual basis </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endParaRPr lang="en-US" sz="2000" dirty="0" smtClean="0"/>
          </a:p>
          <a:p>
            <a:pPr marL="1027113" indent="-457200" defTabSz="1258888">
              <a:buSzPct val="75000"/>
              <a:buFont typeface="+mj-lt"/>
              <a:buAutoNum type="alphaLcParenR" startAt="2"/>
            </a:pPr>
            <a:endParaRPr lang="en-US" sz="1200" dirty="0" smtClean="0"/>
          </a:p>
          <a:p>
            <a:pPr marL="1027113" indent="-457200" defTabSz="1258888">
              <a:buSzPct val="75000"/>
              <a:buFont typeface="+mj-lt"/>
              <a:buAutoNum type="alphaLcParenR" startAt="2"/>
            </a:pPr>
            <a:r>
              <a:rPr lang="en-US" sz="2400" b="1" dirty="0" smtClean="0"/>
              <a:t>Fair value </a:t>
            </a:r>
            <a:r>
              <a:rPr lang="en-US" sz="2400" dirty="0" smtClean="0"/>
              <a:t>– it is the amount for which an asset could be exchanged, or a liability settled, between knowledgeable, willing parties in an arm’s length transaction.</a:t>
            </a:r>
          </a:p>
          <a:p>
            <a:r>
              <a:rPr lang="en-US" sz="2400" dirty="0" smtClean="0"/>
              <a:t>An entity shall prepare its financial statements, except for cash flow information, using the </a:t>
            </a:r>
            <a:r>
              <a:rPr lang="en-US" sz="2400" b="1" dirty="0" smtClean="0"/>
              <a:t>accrual basis of accounting</a:t>
            </a:r>
            <a:r>
              <a:rPr lang="en-US" sz="2400" dirty="0" smtClean="0"/>
              <a:t>. On the accrual basis, </a:t>
            </a:r>
            <a:r>
              <a:rPr lang="en-US" sz="2400" b="1" dirty="0" smtClean="0"/>
              <a:t>items are recognized as assets, liabilities, equity, income or expenses when they satisfy the definitions and recognition criteria for those items</a:t>
            </a:r>
            <a:r>
              <a:rPr lang="en-US" sz="2400" dirty="0" smtClean="0"/>
              <a:t>.</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2034383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An entity shall </a:t>
            </a:r>
            <a:r>
              <a:rPr lang="en-US" sz="2400" b="1" dirty="0" smtClean="0"/>
              <a:t>recognize an asset in the statement of financial position when it is probable that the future economic benefits will flow to the entity and the asset has a cost or value that can be measured reliably. </a:t>
            </a:r>
            <a:endParaRPr lang="cs-CZ" sz="2400" b="1" dirty="0" smtClean="0"/>
          </a:p>
          <a:p>
            <a:r>
              <a:rPr lang="en-US" sz="2400" dirty="0" smtClean="0"/>
              <a:t>An asset is not recognized when expenditure has been incurred for which it is considered not probable that economic benefits will flow to the entity beyond the current reporting period. </a:t>
            </a:r>
            <a:endParaRPr lang="cs-CZ" sz="2400" dirty="0" smtClean="0"/>
          </a:p>
          <a:p>
            <a:r>
              <a:rPr lang="en-US" sz="2400" dirty="0" smtClean="0"/>
              <a:t>Instead such a transaction results in the recognition of an expense in the statement of comprehensive income.</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1401351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An entity </a:t>
            </a:r>
            <a:r>
              <a:rPr lang="en-US" sz="2400" b="1" dirty="0" smtClean="0"/>
              <a:t>shall not recognize a contingent asset as an asset</a:t>
            </a:r>
            <a:r>
              <a:rPr lang="en-US" sz="2400" dirty="0" smtClean="0"/>
              <a:t>. </a:t>
            </a:r>
            <a:endParaRPr lang="cs-CZ" sz="2400" dirty="0" smtClean="0"/>
          </a:p>
          <a:p>
            <a:r>
              <a:rPr lang="en-US" sz="2400" dirty="0" smtClean="0"/>
              <a:t>However, when the flow of future economic benefits to the entity is virtually certain, then the related asset is not a contingent asset, and its recognition is appropriate.</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3239657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400" dirty="0"/>
              <a:t>An entity </a:t>
            </a:r>
            <a:r>
              <a:rPr lang="en-US" sz="2400" b="1" dirty="0"/>
              <a:t>shall recognize a liability in the statement of financial position when</a:t>
            </a:r>
            <a:r>
              <a:rPr lang="en-US" sz="2400" dirty="0" smtClean="0"/>
              <a:t>:</a:t>
            </a:r>
            <a:endParaRPr lang="en-US" sz="2400" dirty="0"/>
          </a:p>
          <a:p>
            <a:pPr marL="1027113" indent="-457200" defTabSz="1258888">
              <a:buSzPct val="75000"/>
              <a:buFont typeface="+mj-lt"/>
              <a:buAutoNum type="alphaLcParenR"/>
            </a:pPr>
            <a:r>
              <a:rPr lang="en-US" sz="2400" dirty="0" smtClean="0"/>
              <a:t>the entity has an obligation at the end of the reporting period as a result of a past event,</a:t>
            </a:r>
          </a:p>
          <a:p>
            <a:pPr marL="1027113" indent="-457200" defTabSz="1258888">
              <a:buSzPct val="75000"/>
              <a:buFont typeface="+mj-lt"/>
              <a:buAutoNum type="alphaLcParenR"/>
            </a:pPr>
            <a:r>
              <a:rPr lang="en-US" sz="2400" dirty="0" smtClean="0"/>
              <a:t>it is probable that the entity will be required to transfer resources embodying economic benefits in settlement, and</a:t>
            </a:r>
          </a:p>
          <a:p>
            <a:pPr marL="1027113" indent="-457200" defTabSz="1258888">
              <a:buSzPct val="75000"/>
              <a:buFont typeface="+mj-lt"/>
              <a:buAutoNum type="alphaLcParenR"/>
            </a:pPr>
            <a:r>
              <a:rPr lang="en-US" sz="2400" dirty="0" smtClean="0"/>
              <a:t>the settlement amount can be measured reliably.</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4196401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400" dirty="0" smtClean="0"/>
              <a:t>A </a:t>
            </a:r>
            <a:r>
              <a:rPr lang="en-US" sz="2400" b="1" dirty="0" smtClean="0"/>
              <a:t>contingent liability </a:t>
            </a:r>
            <a:r>
              <a:rPr lang="en-US" sz="2400" dirty="0" smtClean="0"/>
              <a:t>is either </a:t>
            </a:r>
            <a:r>
              <a:rPr lang="en-US" sz="2400" b="1" dirty="0" smtClean="0"/>
              <a:t>a possible but uncertain obligation </a:t>
            </a:r>
            <a:r>
              <a:rPr lang="en-US" sz="2400" dirty="0" smtClean="0"/>
              <a:t>or </a:t>
            </a:r>
            <a:r>
              <a:rPr lang="en-US" sz="2400" b="1" dirty="0" smtClean="0"/>
              <a:t>a present obligation that is not recognized</a:t>
            </a:r>
            <a:r>
              <a:rPr lang="en-US" sz="2400" dirty="0" smtClean="0"/>
              <a:t> because it fails to meet one or both of recognition conditions. </a:t>
            </a:r>
          </a:p>
          <a:p>
            <a:r>
              <a:rPr lang="en-US" sz="2400" dirty="0" smtClean="0"/>
              <a:t>The </a:t>
            </a:r>
            <a:r>
              <a:rPr lang="en-US" sz="2400" b="1" dirty="0" smtClean="0"/>
              <a:t>recognition of income results directly from the recognition and measurement of assets and liabilities</a:t>
            </a:r>
            <a:r>
              <a:rPr lang="en-US" sz="2400" dirty="0" smtClean="0"/>
              <a:t>. </a:t>
            </a:r>
            <a:endParaRPr lang="cs-CZ" sz="2400" dirty="0" smtClean="0"/>
          </a:p>
          <a:p>
            <a:r>
              <a:rPr lang="en-US" sz="2400" dirty="0" smtClean="0"/>
              <a:t>An entity shall recognize income in the statement of comprehensive income when an increase in future economic benefits related to an increase in an asset or a decrease of a liability has arisen that can be measured reliably.</a:t>
            </a:r>
          </a:p>
          <a:p>
            <a:endParaRPr lang="en-US" sz="2000" dirty="0" smtClean="0"/>
          </a:p>
          <a:p>
            <a:endParaRPr lang="en-US" sz="20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1951768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400" dirty="0" smtClean="0"/>
              <a:t>The </a:t>
            </a:r>
            <a:r>
              <a:rPr lang="en-US" sz="2400" b="1" dirty="0" smtClean="0"/>
              <a:t>recognition of expenses results directly from the recognition and measurement of assets and liabilities</a:t>
            </a:r>
            <a:r>
              <a:rPr lang="en-US" sz="2400" dirty="0" smtClean="0"/>
              <a:t>. An entity shall recognize expenses in the statement of comprehensive income when a decrease in future economic benefits related to a decrease in an asset or an increase of a liability has arisen that can be measured reliably.</a:t>
            </a:r>
          </a:p>
          <a:p>
            <a:r>
              <a:rPr lang="en-US" sz="2400" b="1" dirty="0" smtClean="0"/>
              <a:t>Total comprehensive income is the arithmetical difference between income and expenses</a:t>
            </a:r>
            <a:r>
              <a:rPr lang="en-US" sz="2400" dirty="0" smtClean="0"/>
              <a:t>. It is not a separate element of financial statements, and a separate recognition principle is not needed for it.</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Tree>
    <p:extLst>
      <p:ext uri="{BB962C8B-B14F-4D97-AF65-F5344CB8AC3E}">
        <p14:creationId xmlns:p14="http://schemas.microsoft.com/office/powerpoint/2010/main" val="16855321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in financial statements</a:t>
            </a:r>
            <a:endParaRPr lang="en-US" sz="4000" dirty="0"/>
          </a:p>
        </p:txBody>
      </p:sp>
      <p:sp>
        <p:nvSpPr>
          <p:cNvPr id="3" name="Содержимое 2"/>
          <p:cNvSpPr>
            <a:spLocks noGrp="1"/>
          </p:cNvSpPr>
          <p:nvPr>
            <p:ph idx="1"/>
          </p:nvPr>
        </p:nvSpPr>
        <p:spPr/>
        <p:txBody>
          <a:bodyPr/>
          <a:lstStyle/>
          <a:p>
            <a:r>
              <a:rPr lang="en-US" sz="2400" b="1" dirty="0" smtClean="0"/>
              <a:t>Profit or loss is the arithmetical difference between income and expenses other than those items of income and expense </a:t>
            </a:r>
            <a:r>
              <a:rPr lang="en-US" sz="2400" dirty="0" smtClean="0"/>
              <a:t>that IFRS classifies as items of other comprehensive income. It is not a separate element of financial statements, and a separate recognition principle is not needed for it.</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2277263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400" dirty="0" smtClean="0"/>
              <a:t>At </a:t>
            </a:r>
            <a:r>
              <a:rPr lang="en-US" sz="2400" b="1" dirty="0" smtClean="0"/>
              <a:t>initial recognition </a:t>
            </a:r>
            <a:r>
              <a:rPr lang="en-US" sz="2400" dirty="0" smtClean="0"/>
              <a:t>an entity shall measure assets and liabilities at </a:t>
            </a:r>
            <a:r>
              <a:rPr lang="en-US" sz="2400" b="1" dirty="0" smtClean="0"/>
              <a:t>historical cost</a:t>
            </a:r>
            <a:r>
              <a:rPr lang="en-US" sz="2400" dirty="0" smtClean="0"/>
              <a:t>.	</a:t>
            </a:r>
          </a:p>
          <a:p>
            <a:r>
              <a:rPr lang="en-US" sz="2400" dirty="0" smtClean="0"/>
              <a:t>During </a:t>
            </a:r>
            <a:r>
              <a:rPr lang="en-US" sz="2400" b="1" dirty="0" smtClean="0"/>
              <a:t>subsequent measurement </a:t>
            </a:r>
            <a:r>
              <a:rPr lang="en-US" sz="2400" dirty="0" smtClean="0"/>
              <a:t>it is necessary to distinguish between </a:t>
            </a:r>
            <a:r>
              <a:rPr lang="en-US" sz="2400" b="1" dirty="0" smtClean="0"/>
              <a:t>financial and non-financial assets and liabilities</a:t>
            </a:r>
            <a:r>
              <a:rPr lang="en-US" sz="2400" dirty="0" smtClean="0"/>
              <a:t>. Basic </a:t>
            </a:r>
            <a:r>
              <a:rPr lang="en-US" sz="2400" b="1" dirty="0" smtClean="0"/>
              <a:t>financial assets and basic financial liabilities </a:t>
            </a:r>
            <a:r>
              <a:rPr lang="en-US" sz="2400" dirty="0" smtClean="0"/>
              <a:t>are subsequently measured at </a:t>
            </a:r>
            <a:r>
              <a:rPr lang="en-US" sz="2400" b="1" dirty="0" smtClean="0"/>
              <a:t>amortized cost less impairment</a:t>
            </a:r>
            <a:r>
              <a:rPr lang="en-US" sz="2400" dirty="0" smtClean="0"/>
              <a:t>. </a:t>
            </a:r>
          </a:p>
          <a:p>
            <a:endParaRPr lang="en-US" sz="24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14945080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dirty="0" smtClean="0"/>
          </a:p>
          <a:p>
            <a:r>
              <a:rPr lang="en-US" sz="2400" dirty="0" smtClean="0"/>
              <a:t>Most </a:t>
            </a:r>
            <a:r>
              <a:rPr lang="en-US" sz="2400" b="1" dirty="0" smtClean="0"/>
              <a:t>non-financial assets that an entity initially recognized at historical cost </a:t>
            </a:r>
            <a:r>
              <a:rPr lang="en-US" sz="2400" dirty="0" smtClean="0"/>
              <a:t>are subsequently measured on other measurement bases. For example:</a:t>
            </a:r>
          </a:p>
          <a:p>
            <a:pPr marL="1027113" indent="-457200" defTabSz="1258888">
              <a:buSzPct val="75000"/>
              <a:buFont typeface="+mj-lt"/>
              <a:buAutoNum type="alphaLcParenR"/>
            </a:pPr>
            <a:r>
              <a:rPr lang="en-US" sz="2400" dirty="0" smtClean="0"/>
              <a:t>An entity measures property, plant and equipment at the lower of depreciated cost and recoverable amount.</a:t>
            </a:r>
          </a:p>
          <a:p>
            <a:pPr marL="1027113" indent="-457200" defTabSz="1258888">
              <a:buSzPct val="75000"/>
              <a:buFont typeface="+mj-lt"/>
              <a:buAutoNum type="alphaLcParenR" startAt="2"/>
            </a:pPr>
            <a:r>
              <a:rPr lang="en-US" sz="2400" dirty="0"/>
              <a:t>An entity measures inventories at the lower of cost and selling price less costs to complete and sell.</a:t>
            </a:r>
          </a:p>
          <a:p>
            <a:pPr marL="1027113" indent="-457200" defTabSz="1258888">
              <a:buSzPct val="75000"/>
              <a:buFont typeface="+mj-lt"/>
              <a:buAutoNum type="alphaLcParenR" startAt="2"/>
            </a:pPr>
            <a:r>
              <a:rPr lang="en-US" sz="2400" dirty="0"/>
              <a:t>An entity recognizes an impairment loss relating to non-financial assets that are in use or held for sale.</a:t>
            </a:r>
          </a:p>
          <a:p>
            <a:endParaRPr lang="en-US" sz="24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441245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in financial statements. Offsetting</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400" dirty="0" smtClean="0"/>
              <a:t>Measurement of assets at those lower amounts is intended to ensure that an asset is not measured at an amount greater than the entity expects to recover from the sale or use of that asset. </a:t>
            </a:r>
          </a:p>
          <a:p>
            <a:r>
              <a:rPr lang="en-US" sz="2400" dirty="0" smtClean="0"/>
              <a:t>Most liabilities other than financial liabilities are measured at the best estimate of the amount that would be required to settle the obligation at the reporting date</a:t>
            </a:r>
            <a:r>
              <a:rPr lang="en-US" sz="2400" b="1" dirty="0" smtClean="0"/>
              <a:t>.</a:t>
            </a:r>
          </a:p>
          <a:p>
            <a:r>
              <a:rPr lang="en-US" sz="2400" dirty="0" smtClean="0"/>
              <a:t>An entity shall not offset assets and liabilities, or income and expenses, unless required or permitted by IFRS</a:t>
            </a:r>
            <a:r>
              <a:rPr lang="cs-CZ" sz="2400" dirty="0" smtClean="0"/>
              <a:t>.</a:t>
            </a:r>
            <a:endParaRPr lang="en-US" sz="2400" dirty="0" smtClean="0"/>
          </a:p>
          <a:p>
            <a:endParaRPr lang="en-US" sz="20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Tree>
    <p:extLst>
      <p:ext uri="{BB962C8B-B14F-4D97-AF65-F5344CB8AC3E}">
        <p14:creationId xmlns:p14="http://schemas.microsoft.com/office/powerpoint/2010/main" val="425251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IFRS</a:t>
            </a:r>
            <a:endParaRPr lang="cs-CZ" dirty="0"/>
          </a:p>
        </p:txBody>
      </p:sp>
      <p:sp>
        <p:nvSpPr>
          <p:cNvPr id="3" name="Zástupný symbol pro obsah 2"/>
          <p:cNvSpPr>
            <a:spLocks noGrp="1"/>
          </p:cNvSpPr>
          <p:nvPr>
            <p:ph idx="1"/>
          </p:nvPr>
        </p:nvSpPr>
        <p:spPr/>
        <p:txBody>
          <a:bodyPr/>
          <a:lstStyle/>
          <a:p>
            <a:r>
              <a:rPr lang="en-US" sz="2400" dirty="0"/>
              <a:t>The </a:t>
            </a:r>
            <a:r>
              <a:rPr lang="en-US" sz="2400" b="1" dirty="0"/>
              <a:t>International Financial Reporting Standards</a:t>
            </a:r>
            <a:r>
              <a:rPr lang="en-US" sz="2400" dirty="0"/>
              <a:t>, usually called the </a:t>
            </a:r>
            <a:r>
              <a:rPr lang="en-US" sz="2400" b="1" dirty="0"/>
              <a:t>IFRS Standards</a:t>
            </a:r>
            <a:r>
              <a:rPr lang="en-US" sz="2400" dirty="0" smtClean="0"/>
              <a:t>, </a:t>
            </a:r>
            <a:r>
              <a:rPr lang="en-US" sz="2400" dirty="0"/>
              <a:t>are standards issued by the IFRS Foundation and the International Accounting Standards Board (IASB) to provide a common global language for business affairs so that company accounts are understandable and comparable across international boundaries. </a:t>
            </a:r>
            <a:endParaRPr lang="cs-CZ" sz="2400" dirty="0" smtClean="0"/>
          </a:p>
          <a:p>
            <a:r>
              <a:rPr lang="en-US" sz="2400" dirty="0" smtClean="0"/>
              <a:t>They </a:t>
            </a:r>
            <a:r>
              <a:rPr lang="en-US" sz="2400" dirty="0"/>
              <a:t>are a consequence of growing international shareholding and trade and are particularly important for companies that have dealings in several countries. </a:t>
            </a:r>
            <a:endParaRPr lang="cs-CZ" sz="2400" dirty="0" smtClean="0"/>
          </a:p>
          <a:p>
            <a:r>
              <a:rPr lang="en-US" sz="2400" dirty="0" smtClean="0"/>
              <a:t>They </a:t>
            </a:r>
            <a:r>
              <a:rPr lang="en-US" sz="2400" dirty="0"/>
              <a:t>are progressively </a:t>
            </a:r>
            <a:r>
              <a:rPr lang="en-US" sz="2400" dirty="0" smtClean="0"/>
              <a:t>replacing </a:t>
            </a:r>
            <a:r>
              <a:rPr lang="en-US" sz="2400" dirty="0"/>
              <a:t>many different national accounting standards.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402914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IFRS</a:t>
            </a:r>
            <a:endParaRPr lang="cs-CZ" dirty="0"/>
          </a:p>
        </p:txBody>
      </p:sp>
      <p:sp>
        <p:nvSpPr>
          <p:cNvPr id="3" name="Zástupný symbol pro obsah 2"/>
          <p:cNvSpPr>
            <a:spLocks noGrp="1"/>
          </p:cNvSpPr>
          <p:nvPr>
            <p:ph idx="1"/>
          </p:nvPr>
        </p:nvSpPr>
        <p:spPr/>
        <p:txBody>
          <a:bodyPr/>
          <a:lstStyle/>
          <a:p>
            <a:r>
              <a:rPr lang="en-US" sz="2400" dirty="0" smtClean="0"/>
              <a:t>They </a:t>
            </a:r>
            <a:r>
              <a:rPr lang="en-US" sz="2400" dirty="0"/>
              <a:t>are the rules to be followed by accountants to maintain books of accounts which are comparable, understandable, reliable and relevant as per the users internal or external. </a:t>
            </a:r>
            <a:endParaRPr lang="cs-CZ" sz="2400" dirty="0" smtClean="0"/>
          </a:p>
          <a:p>
            <a:r>
              <a:rPr lang="en-US" sz="2400" dirty="0" smtClean="0"/>
              <a:t>IFRS</a:t>
            </a:r>
            <a:r>
              <a:rPr lang="en-US" sz="2400" dirty="0"/>
              <a:t>, with the exception of </a:t>
            </a:r>
            <a:r>
              <a:rPr lang="en-US" sz="2400" i="1" dirty="0"/>
              <a:t>IAS 29 Financial Reporting in Hyperinflationary Economies</a:t>
            </a:r>
            <a:r>
              <a:rPr lang="en-US" sz="2400" dirty="0"/>
              <a:t> and </a:t>
            </a:r>
            <a:r>
              <a:rPr lang="en-US" sz="2400" i="1" dirty="0"/>
              <a:t>IFRIC 7 Applying the Restatement Approach under IAS 29</a:t>
            </a:r>
            <a:r>
              <a:rPr lang="en-US" sz="2400" dirty="0"/>
              <a:t>, are authorized in terms of the historical cost paradigm</a:t>
            </a:r>
            <a:r>
              <a:rPr lang="en-US" sz="2400" dirty="0" smtClean="0"/>
              <a:t>.</a:t>
            </a:r>
            <a:endParaRPr lang="cs-CZ" sz="2400" dirty="0" smtClean="0"/>
          </a:p>
          <a:p>
            <a:r>
              <a:rPr lang="en-US" sz="2400" dirty="0" smtClean="0"/>
              <a:t>IAS </a:t>
            </a:r>
            <a:r>
              <a:rPr lang="en-US" sz="2400" dirty="0"/>
              <a:t>29 and IFRIC 7 are authorized in terms of the units of constant purchasing power </a:t>
            </a:r>
            <a:r>
              <a:rPr lang="en-US" sz="2400" dirty="0" smtClean="0"/>
              <a:t>paradigm</a:t>
            </a:r>
            <a:r>
              <a:rPr lang="cs-CZ"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122849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IFRS</a:t>
            </a:r>
            <a:endParaRPr lang="cs-CZ" dirty="0"/>
          </a:p>
        </p:txBody>
      </p:sp>
      <p:sp>
        <p:nvSpPr>
          <p:cNvPr id="3" name="Zástupný symbol pro obsah 2"/>
          <p:cNvSpPr>
            <a:spLocks noGrp="1"/>
          </p:cNvSpPr>
          <p:nvPr>
            <p:ph idx="1"/>
          </p:nvPr>
        </p:nvSpPr>
        <p:spPr/>
        <p:txBody>
          <a:bodyPr/>
          <a:lstStyle/>
          <a:p>
            <a:r>
              <a:rPr lang="en-US" sz="2400" dirty="0" smtClean="0"/>
              <a:t>IFRS </a:t>
            </a:r>
            <a:r>
              <a:rPr lang="en-US" sz="2400" dirty="0"/>
              <a:t>began as an attempt to harmonize accounting across the European Union but the value of harmonization quickly made the concept attractive around the world. </a:t>
            </a:r>
            <a:endParaRPr lang="cs-CZ" sz="2400" dirty="0" smtClean="0"/>
          </a:p>
          <a:p>
            <a:r>
              <a:rPr lang="en-US" sz="2400" dirty="0" smtClean="0"/>
              <a:t>However</a:t>
            </a:r>
            <a:r>
              <a:rPr lang="en-US" sz="2400" dirty="0"/>
              <a:t>, it has been debated whether or not de facto harmonization has occurred. </a:t>
            </a:r>
            <a:endParaRPr lang="cs-CZ" sz="2400" dirty="0" smtClean="0"/>
          </a:p>
          <a:p>
            <a:r>
              <a:rPr lang="en-US" sz="2400" dirty="0" smtClean="0"/>
              <a:t>Standards </a:t>
            </a:r>
            <a:r>
              <a:rPr lang="en-US" sz="2400" dirty="0"/>
              <a:t>that were issued by IASC (the predecessor of IASB) are still within use today and go by the name </a:t>
            </a:r>
            <a:r>
              <a:rPr lang="en-US" sz="2400" b="1" dirty="0"/>
              <a:t>International Accounting Standards</a:t>
            </a:r>
            <a:r>
              <a:rPr lang="en-US" sz="2400" dirty="0"/>
              <a:t> (IAS), while standards issued by IASB are called IFRS.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327119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IFRS</a:t>
            </a:r>
            <a:endParaRPr lang="cs-CZ" dirty="0"/>
          </a:p>
        </p:txBody>
      </p:sp>
      <p:sp>
        <p:nvSpPr>
          <p:cNvPr id="3" name="Zástupný symbol pro obsah 2"/>
          <p:cNvSpPr>
            <a:spLocks noGrp="1"/>
          </p:cNvSpPr>
          <p:nvPr>
            <p:ph idx="1"/>
          </p:nvPr>
        </p:nvSpPr>
        <p:spPr>
          <a:xfrm>
            <a:off x="457200" y="1066800"/>
            <a:ext cx="8229600" cy="4530725"/>
          </a:xfrm>
        </p:spPr>
        <p:txBody>
          <a:bodyPr/>
          <a:lstStyle/>
          <a:p>
            <a:r>
              <a:rPr lang="en-US" sz="2400" dirty="0" smtClean="0"/>
              <a:t>IAS </a:t>
            </a:r>
            <a:r>
              <a:rPr lang="en-US" sz="2400" dirty="0"/>
              <a:t>were issued between 1973 and 2001 by the Board of the International Accounting Standards Committee (IASC). </a:t>
            </a:r>
            <a:endParaRPr lang="cs-CZ" sz="2400" dirty="0" smtClean="0"/>
          </a:p>
          <a:p>
            <a:r>
              <a:rPr lang="en-US" sz="2400" dirty="0" smtClean="0"/>
              <a:t>On </a:t>
            </a:r>
            <a:r>
              <a:rPr lang="en-US" sz="2400" dirty="0"/>
              <a:t>1 April 2001, the new International Accounting Standards Board (IASB) took over from the IASC the responsibility for setting International Accounting Standards. </a:t>
            </a:r>
            <a:endParaRPr lang="cs-CZ" sz="2400" dirty="0" smtClean="0"/>
          </a:p>
          <a:p>
            <a:r>
              <a:rPr lang="en-US" sz="2400" dirty="0" smtClean="0"/>
              <a:t>During </a:t>
            </a:r>
            <a:r>
              <a:rPr lang="en-US" sz="2400" dirty="0"/>
              <a:t>its first meeting the new Board adopted existing IAS and Standing Interpretations Committee standards (SICs). </a:t>
            </a:r>
            <a:endParaRPr lang="cs-CZ" sz="2400" dirty="0" smtClean="0"/>
          </a:p>
          <a:p>
            <a:r>
              <a:rPr lang="en-US" sz="2400" dirty="0" smtClean="0"/>
              <a:t>The </a:t>
            </a:r>
            <a:r>
              <a:rPr lang="en-US" sz="2400" dirty="0"/>
              <a:t>IASB has continued to develop standards calling the new standards "International Financial Reporting Standards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408465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IFRS</a:t>
            </a:r>
            <a:endParaRPr lang="cs-CZ" dirty="0"/>
          </a:p>
        </p:txBody>
      </p:sp>
      <p:sp>
        <p:nvSpPr>
          <p:cNvPr id="3" name="Zástupný symbol pro obsah 2"/>
          <p:cNvSpPr>
            <a:spLocks noGrp="1"/>
          </p:cNvSpPr>
          <p:nvPr>
            <p:ph idx="1"/>
          </p:nvPr>
        </p:nvSpPr>
        <p:spPr/>
        <p:txBody>
          <a:bodyPr/>
          <a:lstStyle/>
          <a:p>
            <a:r>
              <a:rPr lang="en-US" sz="2400" dirty="0" smtClean="0"/>
              <a:t>Criticisms </a:t>
            </a:r>
            <a:r>
              <a:rPr lang="en-US" sz="2400" dirty="0"/>
              <a:t>of IFRS are </a:t>
            </a:r>
            <a:endParaRPr lang="cs-CZ" sz="2400" dirty="0" smtClean="0"/>
          </a:p>
          <a:p>
            <a:pPr lvl="1"/>
            <a:r>
              <a:rPr lang="en-US" sz="2000" dirty="0" smtClean="0"/>
              <a:t>(</a:t>
            </a:r>
            <a:r>
              <a:rPr lang="en-US" sz="2000" dirty="0"/>
              <a:t>1) that they are not being adopted in the US </a:t>
            </a:r>
            <a:endParaRPr lang="cs-CZ" sz="2000" dirty="0" smtClean="0"/>
          </a:p>
          <a:p>
            <a:pPr lvl="1"/>
            <a:r>
              <a:rPr lang="en-US" sz="2000" dirty="0" smtClean="0"/>
              <a:t>(</a:t>
            </a:r>
            <a:r>
              <a:rPr lang="en-US" sz="2000" dirty="0"/>
              <a:t>2) a number of criticisms from France and </a:t>
            </a:r>
            <a:endParaRPr lang="cs-CZ" sz="2000" dirty="0" smtClean="0"/>
          </a:p>
          <a:p>
            <a:pPr lvl="1"/>
            <a:r>
              <a:rPr lang="en-US" sz="2000" dirty="0" smtClean="0"/>
              <a:t>(</a:t>
            </a:r>
            <a:r>
              <a:rPr lang="en-US" sz="2000" dirty="0"/>
              <a:t>3) that </a:t>
            </a:r>
            <a:r>
              <a:rPr lang="en-US" sz="2000" i="1" dirty="0"/>
              <a:t>IAS 29 Financial Reporting in Hyperinflationary Economies</a:t>
            </a:r>
            <a:r>
              <a:rPr lang="en-US" sz="2000" dirty="0"/>
              <a:t> had no positive effect at all during 6 years in Zimbabwe's hyperinflationary economy. </a:t>
            </a:r>
            <a:endParaRPr lang="cs-CZ" sz="2000" dirty="0" smtClean="0"/>
          </a:p>
          <a:p>
            <a:pPr lvl="1"/>
            <a:endParaRPr lang="cs-CZ" sz="2000" dirty="0"/>
          </a:p>
          <a:p>
            <a:pPr lvl="1"/>
            <a:r>
              <a:rPr lang="en-US" sz="2400" dirty="0">
                <a:ea typeface="+mn-ea"/>
                <a:cs typeface="+mn-cs"/>
              </a:rPr>
              <a:t>The IASB offered responses to the first two criticisms, but has offered no response to the last criticism while IAS 29 was as of March 2014 being implemented in its original ineffective form in Venezuela and Belarus.</a:t>
            </a:r>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186974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Regulation – IASB (nature, objectives)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The International Accounting Standards Board (IASB) was established in 2001 as part of the International Accounting Standards Committee (IASC) Foundation. </a:t>
            </a:r>
          </a:p>
          <a:p>
            <a:r>
              <a:rPr lang="en-US" sz="2400" dirty="0" smtClean="0"/>
              <a:t>The </a:t>
            </a:r>
            <a:r>
              <a:rPr lang="en-US" sz="2400" b="1" dirty="0" smtClean="0"/>
              <a:t>objectives </a:t>
            </a:r>
            <a:r>
              <a:rPr lang="en-US" sz="2400" dirty="0" smtClean="0"/>
              <a:t>of the IASC Foundation and of the IASB are:</a:t>
            </a:r>
          </a:p>
          <a:p>
            <a:pPr marL="1027113" indent="-457200" defTabSz="1258888">
              <a:buSzPct val="75000"/>
              <a:buFont typeface="+mj-lt"/>
              <a:buAutoNum type="alphaLcParenR"/>
            </a:pPr>
            <a:r>
              <a:rPr lang="en-US" sz="2400" b="1" dirty="0" smtClean="0"/>
              <a:t>to develop  a single set </a:t>
            </a:r>
            <a:r>
              <a:rPr lang="en-US" sz="2400" dirty="0" smtClean="0"/>
              <a:t>of high quality, understandable and enforceable </a:t>
            </a:r>
            <a:r>
              <a:rPr lang="en-US" sz="2400" b="1" dirty="0" smtClean="0"/>
              <a:t>global accounting standards </a:t>
            </a:r>
            <a:r>
              <a:rPr lang="en-US" sz="2400" dirty="0" smtClean="0"/>
              <a:t>that require high quality, transparent and comparable information in financial statements and other financial reporting to help participants in the world’s capital markets and other users make economic decisions;</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1394289739"/>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3160</TotalTime>
  <Words>2830</Words>
  <Application>Microsoft Office PowerPoint</Application>
  <PresentationFormat>Předvádění na obrazovce (4:3)</PresentationFormat>
  <Paragraphs>197</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Тема1</vt:lpstr>
      <vt:lpstr>Accounting (Basics) - Lecture 13  INTERNATIONAL FINANCIAL REPORTING STANDARDS – CONCEPTUAL FRAMEWORK.    </vt:lpstr>
      <vt:lpstr>Content</vt:lpstr>
      <vt:lpstr>International Accounting Standards Board </vt:lpstr>
      <vt:lpstr>IFRS</vt:lpstr>
      <vt:lpstr>IFRS</vt:lpstr>
      <vt:lpstr>IFRS</vt:lpstr>
      <vt:lpstr>IFRS</vt:lpstr>
      <vt:lpstr>IFRS</vt:lpstr>
      <vt:lpstr>Regulation – IASB (nature, objectives)</vt:lpstr>
      <vt:lpstr>Regulation – IASB (nature, objectives)</vt:lpstr>
      <vt:lpstr>Regulation – IASB (functions)</vt:lpstr>
      <vt:lpstr>Regulation – IASB (functions)</vt:lpstr>
      <vt:lpstr>Regulation - IFRS</vt:lpstr>
      <vt:lpstr>Regulation - IFRS</vt:lpstr>
      <vt:lpstr>Regulation - IFRS vs. GAAP</vt:lpstr>
      <vt:lpstr>IFRS Assets</vt:lpstr>
      <vt:lpstr>IFRS Assets</vt:lpstr>
      <vt:lpstr>IFRS liabilities</vt:lpstr>
      <vt:lpstr>IFRS liabilities</vt:lpstr>
      <vt:lpstr>IFRS liabilities</vt:lpstr>
      <vt:lpstr>IFRS Equity</vt:lpstr>
      <vt:lpstr>Performance </vt:lpstr>
      <vt:lpstr>Performance </vt:lpstr>
      <vt:lpstr>Performance</vt:lpstr>
      <vt:lpstr>Performance</vt:lpstr>
      <vt:lpstr>Performance</vt:lpstr>
      <vt:lpstr>Recognition and measurement of assets, liabilities, income and expenses. Accrual basis </vt:lpstr>
      <vt:lpstr>Recognition and measurement of assets, liabilities, income and expenses. Accrual basis </vt:lpstr>
      <vt:lpstr>Recognition and measurement of assets, liabilities, income and expenses. Accrual basis </vt:lpstr>
      <vt:lpstr>Recognition and measurement of assets, liabilities, income and expenses. Accrual basis </vt:lpstr>
      <vt:lpstr>Recognition in financial statements </vt:lpstr>
      <vt:lpstr>Recognition in financial statements </vt:lpstr>
      <vt:lpstr>Recognition in financial statements</vt:lpstr>
      <vt:lpstr>Recognition in financial statements</vt:lpstr>
      <vt:lpstr>Recognition in financial statements</vt:lpstr>
      <vt:lpstr>Recognition in financial statements</vt:lpstr>
      <vt:lpstr>Initial and subsequent measurement in financial statements  </vt:lpstr>
      <vt:lpstr>Initial and subsequent measurement in financial statements  </vt:lpstr>
      <vt:lpstr>Initial and subsequent measurement in financial statements. Offsetting</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228</cp:revision>
  <dcterms:created xsi:type="dcterms:W3CDTF">2014-08-29T06:21:19Z</dcterms:created>
  <dcterms:modified xsi:type="dcterms:W3CDTF">2017-09-11T10:36:40Z</dcterms:modified>
</cp:coreProperties>
</file>