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sldIdLst>
    <p:sldId id="256" r:id="rId2"/>
    <p:sldId id="258" r:id="rId3"/>
    <p:sldId id="270" r:id="rId4"/>
    <p:sldId id="271" r:id="rId5"/>
    <p:sldId id="272" r:id="rId6"/>
    <p:sldId id="273" r:id="rId7"/>
    <p:sldId id="275" r:id="rId8"/>
    <p:sldId id="276" r:id="rId9"/>
    <p:sldId id="278" r:id="rId10"/>
    <p:sldId id="279"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5" r:id="rId35"/>
    <p:sldId id="306" r:id="rId36"/>
    <p:sldId id="304" r:id="rId37"/>
    <p:sldId id="308" r:id="rId38"/>
    <p:sldId id="309" r:id="rId39"/>
    <p:sldId id="310" r:id="rId40"/>
    <p:sldId id="311" r:id="rId41"/>
    <p:sldId id="307" r:id="rId42"/>
    <p:sldId id="312" r:id="rId43"/>
    <p:sldId id="313" r:id="rId44"/>
    <p:sldId id="314" r:id="rId45"/>
    <p:sldId id="315" r:id="rId46"/>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p:scale>
          <a:sx n="70" d="100"/>
          <a:sy n="70" d="100"/>
        </p:scale>
        <p:origin x="-2220" y="-9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62000" y="1295400"/>
            <a:ext cx="7623175" cy="2590800"/>
          </a:xfrm>
        </p:spPr>
        <p:txBody>
          <a:bodyPr/>
          <a:lstStyle/>
          <a:p>
            <a:r>
              <a:rPr lang="en-US" sz="3200" dirty="0" smtClean="0">
                <a:latin typeface="Verdana" pitchFamily="34" charset="0"/>
              </a:rPr>
              <a:t>Accounting (Basics) - Lecture 1</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SUBSTANCE AND FUNCTIONS OF ACCOUNTING, GENERAL ACCOUNTING PRINCIPLES. BALANCE SHEET, ITS FUNCITON, SYSTEM AND UTILIZATION.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600" dirty="0">
                <a:latin typeface="Verdana" panose="020B0604030504040204" pitchFamily="34" charset="0"/>
                <a:ea typeface="Verdana" panose="020B0604030504040204" pitchFamily="34" charset="0"/>
                <a:cs typeface="Verdana" panose="020B0604030504040204" pitchFamily="34" charset="0"/>
              </a:rPr>
              <a:t>Development of financial accounting concepts and principles</a:t>
            </a:r>
          </a:p>
        </p:txBody>
      </p:sp>
      <p:sp>
        <p:nvSpPr>
          <p:cNvPr id="3" name="Zástupný symbol pro obsah 2"/>
          <p:cNvSpPr>
            <a:spLocks noGrp="1"/>
          </p:cNvSpPr>
          <p:nvPr>
            <p:ph idx="1"/>
          </p:nvPr>
        </p:nvSpPr>
        <p:spPr/>
        <p:txBody>
          <a:bodyPr/>
          <a:lstStyle/>
          <a:p>
            <a:r>
              <a:rPr lang="en-US" sz="2400" dirty="0" smtClean="0"/>
              <a:t>Accounting </a:t>
            </a:r>
            <a:r>
              <a:rPr lang="en-US" sz="2400" dirty="0"/>
              <a:t>principles have been developed by individuals to help make accounting data more useful in an ever-changing society. </a:t>
            </a:r>
            <a:endParaRPr lang="cs-CZ" sz="2400" dirty="0" smtClean="0"/>
          </a:p>
          <a:p>
            <a:r>
              <a:rPr lang="en-US" sz="2400" dirty="0"/>
              <a:t>They represent guides for the achievement of the desired results, based on reason, observation, and experimentation. </a:t>
            </a:r>
            <a:endParaRPr lang="cs-CZ" sz="2400" dirty="0"/>
          </a:p>
          <a:p>
            <a:r>
              <a:rPr lang="en-US" sz="2400" dirty="0"/>
              <a:t>The selection of the best method from among many alternatives has come about gradually, and in some areas a clear consensus is still lacking. </a:t>
            </a:r>
            <a:endParaRPr lang="cs-CZ" sz="2400"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extLst>
      <p:ext uri="{BB962C8B-B14F-4D97-AF65-F5344CB8AC3E}">
        <p14:creationId xmlns:p14="http://schemas.microsoft.com/office/powerpoint/2010/main" val="2466488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600" dirty="0">
                <a:latin typeface="Verdana" panose="020B0604030504040204" pitchFamily="34" charset="0"/>
                <a:ea typeface="Verdana" panose="020B0604030504040204" pitchFamily="34" charset="0"/>
                <a:cs typeface="Verdana" panose="020B0604030504040204" pitchFamily="34" charset="0"/>
              </a:rPr>
              <a:t>Development of financial accounting concepts and principles</a:t>
            </a:r>
          </a:p>
        </p:txBody>
      </p:sp>
      <p:sp>
        <p:nvSpPr>
          <p:cNvPr id="3" name="Zástupný symbol pro obsah 2"/>
          <p:cNvSpPr>
            <a:spLocks noGrp="1"/>
          </p:cNvSpPr>
          <p:nvPr>
            <p:ph idx="1"/>
          </p:nvPr>
        </p:nvSpPr>
        <p:spPr/>
        <p:txBody>
          <a:bodyPr/>
          <a:lstStyle/>
          <a:p>
            <a:r>
              <a:rPr lang="en-US" sz="2400" dirty="0" smtClean="0"/>
              <a:t>These </a:t>
            </a:r>
            <a:r>
              <a:rPr lang="en-US" sz="2400" dirty="0"/>
              <a:t>principles are continually reexamined and revised to keep pace with the increasing complexity of business operations. </a:t>
            </a:r>
            <a:endParaRPr lang="cs-CZ" sz="2400" dirty="0" smtClean="0"/>
          </a:p>
          <a:p>
            <a:r>
              <a:rPr lang="en-US" sz="2400" dirty="0" smtClean="0"/>
              <a:t>General </a:t>
            </a:r>
            <a:r>
              <a:rPr lang="en-US" sz="2400" dirty="0"/>
              <a:t>acceptance among the members of the accounting profession is the criterion for determining an accounting principle.</a:t>
            </a:r>
            <a:endParaRPr lang="cs-CZ" sz="2400"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1956980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en-US" sz="3600" dirty="0">
                <a:latin typeface="Verdana" panose="020B0604030504040204" pitchFamily="34" charset="0"/>
                <a:ea typeface="Verdana" panose="020B0604030504040204" pitchFamily="34" charset="0"/>
                <a:cs typeface="Verdana" panose="020B0604030504040204" pitchFamily="34" charset="0"/>
              </a:rPr>
              <a:t>Practical keeping of accounting evidence</a:t>
            </a:r>
            <a:r>
              <a:rPr lang="cs-CZ" sz="4400" b="1" dirty="0"/>
              <a:t/>
            </a:r>
            <a:br>
              <a:rPr lang="cs-CZ" sz="4400" b="1" dirty="0"/>
            </a:br>
            <a:endParaRPr lang="cs-CZ" dirty="0"/>
          </a:p>
        </p:txBody>
      </p:sp>
      <p:sp>
        <p:nvSpPr>
          <p:cNvPr id="3" name="Zástupný symbol pro obsah 2"/>
          <p:cNvSpPr>
            <a:spLocks noGrp="1"/>
          </p:cNvSpPr>
          <p:nvPr>
            <p:ph idx="1"/>
          </p:nvPr>
        </p:nvSpPr>
        <p:spPr/>
        <p:txBody>
          <a:bodyPr/>
          <a:lstStyle/>
          <a:p>
            <a:r>
              <a:rPr lang="en-US" sz="2400" dirty="0"/>
              <a:t>The practical keeping of accounting evidence can be divided into 2 basic groups</a:t>
            </a:r>
            <a:r>
              <a:rPr lang="en-US" sz="2400" dirty="0" smtClean="0"/>
              <a:t>:</a:t>
            </a:r>
            <a:endParaRPr lang="cs-CZ" sz="2400" dirty="0" smtClean="0"/>
          </a:p>
          <a:p>
            <a:endParaRPr lang="cs-CZ" sz="2400" i="1" dirty="0"/>
          </a:p>
          <a:p>
            <a:r>
              <a:rPr lang="en-US" sz="2400" dirty="0"/>
              <a:t>1. Hand-making evidence</a:t>
            </a:r>
            <a:endParaRPr lang="cs-CZ" sz="2400" i="1" dirty="0"/>
          </a:p>
          <a:p>
            <a:r>
              <a:rPr lang="en-US" sz="2400" dirty="0"/>
              <a:t>2. Computerized accounting </a:t>
            </a:r>
            <a:r>
              <a:rPr lang="en-US" sz="2400" dirty="0" smtClean="0"/>
              <a:t>system</a:t>
            </a:r>
            <a:endParaRPr lang="cs-CZ" sz="2400" dirty="0" smtClean="0"/>
          </a:p>
          <a:p>
            <a:endParaRPr lang="cs-CZ" sz="2400" i="1" dirty="0"/>
          </a:p>
          <a:p>
            <a:r>
              <a:rPr lang="en-US" sz="2400" dirty="0"/>
              <a:t>The hand-making accounting evidence has started to be a history. </a:t>
            </a:r>
            <a:endParaRPr lang="cs-CZ" sz="2400" dirty="0" smtClean="0"/>
          </a:p>
          <a:p>
            <a:r>
              <a:rPr lang="en-US" sz="2400" dirty="0" smtClean="0"/>
              <a:t>This </a:t>
            </a:r>
            <a:r>
              <a:rPr lang="en-US" sz="2400" dirty="0"/>
              <a:t>system of evidence of accounting files is able only in case of smaller accounting units or businessmen</a:t>
            </a:r>
            <a:r>
              <a:rPr lang="en-US" sz="2400" dirty="0" smtClean="0"/>
              <a:t>.</a:t>
            </a:r>
            <a:endParaRPr lang="cs-CZ" sz="2400" i="1"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extLst>
      <p:ext uri="{BB962C8B-B14F-4D97-AF65-F5344CB8AC3E}">
        <p14:creationId xmlns:p14="http://schemas.microsoft.com/office/powerpoint/2010/main" val="3977484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en-US" sz="3600" dirty="0">
                <a:latin typeface="Verdana" panose="020B0604030504040204" pitchFamily="34" charset="0"/>
                <a:ea typeface="Verdana" panose="020B0604030504040204" pitchFamily="34" charset="0"/>
                <a:cs typeface="Verdana" panose="020B0604030504040204" pitchFamily="34" charset="0"/>
              </a:rPr>
              <a:t>Practical keeping of accounting evidence</a:t>
            </a:r>
            <a:r>
              <a:rPr lang="cs-CZ" sz="4400" b="1" dirty="0"/>
              <a:t/>
            </a:r>
            <a:br>
              <a:rPr lang="cs-CZ" sz="4400" b="1" dirty="0"/>
            </a:br>
            <a:endParaRPr lang="cs-CZ" dirty="0"/>
          </a:p>
        </p:txBody>
      </p:sp>
      <p:sp>
        <p:nvSpPr>
          <p:cNvPr id="3" name="Zástupný symbol pro obsah 2"/>
          <p:cNvSpPr>
            <a:spLocks noGrp="1"/>
          </p:cNvSpPr>
          <p:nvPr>
            <p:ph idx="1"/>
          </p:nvPr>
        </p:nvSpPr>
        <p:spPr/>
        <p:txBody>
          <a:bodyPr/>
          <a:lstStyle/>
          <a:p>
            <a:r>
              <a:rPr lang="en-US" sz="2400" dirty="0" smtClean="0"/>
              <a:t>Only </a:t>
            </a:r>
            <a:r>
              <a:rPr lang="en-US" sz="2400" dirty="0"/>
              <a:t>the computerized accounting system is the leading form of keeping of accounting in bigger companies. </a:t>
            </a:r>
            <a:endParaRPr lang="cs-CZ" sz="2400" dirty="0" smtClean="0"/>
          </a:p>
          <a:p>
            <a:r>
              <a:rPr lang="en-US" sz="2400" dirty="0" smtClean="0"/>
              <a:t>Since </a:t>
            </a:r>
            <a:r>
              <a:rPr lang="en-US" sz="2400" dirty="0"/>
              <a:t>the electronic computer was first used to process business data in the middle of the twentieth century, it has played an ever increasing role in the design of accounting systems and the processing of accounting data. </a:t>
            </a:r>
            <a:endParaRPr lang="cs-CZ" sz="2400" dirty="0" smtClean="0"/>
          </a:p>
          <a:p>
            <a:r>
              <a:rPr lang="en-US" sz="2400" dirty="0" smtClean="0"/>
              <a:t>It </a:t>
            </a:r>
            <a:r>
              <a:rPr lang="en-US" sz="2400" dirty="0"/>
              <a:t>has generally enabled interested users of accounting information to receive relevant economic data on a more timely basis at a lower cost</a:t>
            </a:r>
            <a:r>
              <a:rPr lang="en-US" sz="2400" dirty="0" smtClean="0"/>
              <a:t>.</a:t>
            </a:r>
            <a:endParaRPr lang="cs-CZ" sz="2400" i="1"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113771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en-US" sz="3600" dirty="0">
                <a:latin typeface="Verdana" panose="020B0604030504040204" pitchFamily="34" charset="0"/>
                <a:ea typeface="Verdana" panose="020B0604030504040204" pitchFamily="34" charset="0"/>
                <a:cs typeface="Verdana" panose="020B0604030504040204" pitchFamily="34" charset="0"/>
              </a:rPr>
              <a:t>Practical keeping of accounting evidence</a:t>
            </a:r>
            <a:r>
              <a:rPr lang="cs-CZ" sz="4400" b="1" dirty="0"/>
              <a:t/>
            </a:r>
            <a:br>
              <a:rPr lang="cs-CZ" sz="4400" b="1" dirty="0"/>
            </a:br>
            <a:endParaRPr lang="cs-CZ" dirty="0"/>
          </a:p>
        </p:txBody>
      </p:sp>
      <p:sp>
        <p:nvSpPr>
          <p:cNvPr id="3" name="Zástupný symbol pro obsah 2"/>
          <p:cNvSpPr>
            <a:spLocks noGrp="1"/>
          </p:cNvSpPr>
          <p:nvPr>
            <p:ph idx="1"/>
          </p:nvPr>
        </p:nvSpPr>
        <p:spPr/>
        <p:txBody>
          <a:bodyPr/>
          <a:lstStyle/>
          <a:p>
            <a:r>
              <a:rPr lang="en-US" sz="2400" dirty="0" smtClean="0"/>
              <a:t>The </a:t>
            </a:r>
            <a:r>
              <a:rPr lang="en-US" sz="2400" dirty="0"/>
              <a:t>integration of the electronic computer into accounting systems has created both opportunities and challenges for accountants. </a:t>
            </a:r>
            <a:endParaRPr lang="cs-CZ" sz="2400" dirty="0" smtClean="0"/>
          </a:p>
          <a:p>
            <a:r>
              <a:rPr lang="en-US" sz="2400" dirty="0" smtClean="0"/>
              <a:t>The </a:t>
            </a:r>
            <a:r>
              <a:rPr lang="en-US" sz="2400" dirty="0"/>
              <a:t>computer provides opportunities for accountants to analyze efficiently a greater quantity of economic data for reporting to users. </a:t>
            </a:r>
            <a:endParaRPr lang="cs-CZ" sz="2400" dirty="0" smtClean="0"/>
          </a:p>
          <a:p>
            <a:r>
              <a:rPr lang="en-US" sz="2400" dirty="0" smtClean="0"/>
              <a:t>As </a:t>
            </a:r>
            <a:r>
              <a:rPr lang="en-US" sz="2400" dirty="0"/>
              <a:t>the use of computers in business continues to accelerate, there will be an increasing demand for accountants to aid the analysis, design, and implementation of these systems. </a:t>
            </a:r>
            <a:endParaRPr lang="cs-CZ" sz="2400"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3578124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en-US" sz="3600" dirty="0">
                <a:latin typeface="Verdana" panose="020B0604030504040204" pitchFamily="34" charset="0"/>
                <a:ea typeface="Verdana" panose="020B0604030504040204" pitchFamily="34" charset="0"/>
                <a:cs typeface="Verdana" panose="020B0604030504040204" pitchFamily="34" charset="0"/>
              </a:rPr>
              <a:t>Practical keeping of accounting evidence</a:t>
            </a:r>
            <a:r>
              <a:rPr lang="cs-CZ" sz="4400" b="1" dirty="0"/>
              <a:t/>
            </a:r>
            <a:br>
              <a:rPr lang="cs-CZ" sz="4400" b="1" dirty="0"/>
            </a:br>
            <a:endParaRPr lang="cs-CZ" dirty="0"/>
          </a:p>
        </p:txBody>
      </p:sp>
      <p:sp>
        <p:nvSpPr>
          <p:cNvPr id="3" name="Zástupný symbol pro obsah 2"/>
          <p:cNvSpPr>
            <a:spLocks noGrp="1"/>
          </p:cNvSpPr>
          <p:nvPr>
            <p:ph idx="1"/>
          </p:nvPr>
        </p:nvSpPr>
        <p:spPr/>
        <p:txBody>
          <a:bodyPr/>
          <a:lstStyle/>
          <a:p>
            <a:r>
              <a:rPr lang="en-US" sz="2400" dirty="0" smtClean="0"/>
              <a:t>This </a:t>
            </a:r>
            <a:r>
              <a:rPr lang="en-US" sz="2400" dirty="0"/>
              <a:t>responsibility will create ever greater challenges for accountants to obtain a complete understanding of business operations and the principles of designing systems that will gather all accurate, relevant data on a timely basis.</a:t>
            </a:r>
            <a:endParaRPr lang="cs-CZ" sz="2400" i="1" dirty="0"/>
          </a:p>
          <a:p>
            <a:r>
              <a:rPr lang="en-US" sz="2400" i="1" dirty="0"/>
              <a:t>A lot of software companies develop special accounting software used for keeping of accounting evidence. </a:t>
            </a:r>
            <a:endParaRPr lang="cs-CZ" sz="2400" i="1" dirty="0" smtClean="0"/>
          </a:p>
          <a:p>
            <a:r>
              <a:rPr lang="en-US" sz="2400" i="1" dirty="0" smtClean="0"/>
              <a:t>The </a:t>
            </a:r>
            <a:r>
              <a:rPr lang="en-US" sz="2400" i="1" dirty="0"/>
              <a:t>latest sophistic versions of accounting software (but of course the most expensive versions) allow to the business entities not only to keep the accurate accounting evidence but also to use the accounting data effectively for better managing of the business.</a:t>
            </a:r>
            <a:endParaRPr lang="cs-CZ" sz="2400"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extLst>
      <p:ext uri="{BB962C8B-B14F-4D97-AF65-F5344CB8AC3E}">
        <p14:creationId xmlns:p14="http://schemas.microsoft.com/office/powerpoint/2010/main" val="3393777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Financial</a:t>
            </a:r>
            <a:r>
              <a:rPr lang="cs-CZ" dirty="0" smtClean="0"/>
              <a:t> </a:t>
            </a:r>
            <a:r>
              <a:rPr lang="cs-CZ" dirty="0" err="1" smtClean="0"/>
              <a:t>statements</a:t>
            </a:r>
            <a:endParaRPr lang="cs-CZ" dirty="0"/>
          </a:p>
        </p:txBody>
      </p:sp>
      <p:sp>
        <p:nvSpPr>
          <p:cNvPr id="3" name="Zástupný symbol pro obsah 2"/>
          <p:cNvSpPr>
            <a:spLocks noGrp="1"/>
          </p:cNvSpPr>
          <p:nvPr>
            <p:ph idx="1"/>
          </p:nvPr>
        </p:nvSpPr>
        <p:spPr/>
        <p:txBody>
          <a:bodyPr/>
          <a:lstStyle/>
          <a:p>
            <a:r>
              <a:rPr lang="cs-CZ" dirty="0" smtClean="0"/>
              <a:t>A set </a:t>
            </a:r>
            <a:r>
              <a:rPr lang="cs-CZ" dirty="0" err="1" smtClean="0"/>
              <a:t>of</a:t>
            </a:r>
            <a:r>
              <a:rPr lang="cs-CZ" dirty="0" smtClean="0"/>
              <a:t> </a:t>
            </a:r>
            <a:r>
              <a:rPr lang="cs-CZ" dirty="0" err="1" smtClean="0"/>
              <a:t>financial</a:t>
            </a:r>
            <a:r>
              <a:rPr lang="cs-CZ" dirty="0" smtClean="0"/>
              <a:t> </a:t>
            </a:r>
            <a:r>
              <a:rPr lang="cs-CZ" dirty="0" err="1" smtClean="0"/>
              <a:t>statements</a:t>
            </a:r>
            <a:r>
              <a:rPr lang="cs-CZ" dirty="0" smtClean="0"/>
              <a:t> </a:t>
            </a:r>
            <a:r>
              <a:rPr lang="cs-CZ" dirty="0" err="1" smtClean="0"/>
              <a:t>include</a:t>
            </a:r>
            <a:r>
              <a:rPr lang="cs-CZ" dirty="0" smtClean="0"/>
              <a:t>:</a:t>
            </a:r>
          </a:p>
          <a:p>
            <a:pPr lvl="1"/>
            <a:r>
              <a:rPr lang="cs-CZ" dirty="0" err="1" smtClean="0"/>
              <a:t>The</a:t>
            </a:r>
            <a:r>
              <a:rPr lang="cs-CZ" dirty="0" smtClean="0"/>
              <a:t> </a:t>
            </a:r>
            <a:r>
              <a:rPr lang="cs-CZ" dirty="0" err="1" smtClean="0"/>
              <a:t>statement</a:t>
            </a:r>
            <a:r>
              <a:rPr lang="cs-CZ" dirty="0" smtClean="0"/>
              <a:t> </a:t>
            </a:r>
            <a:r>
              <a:rPr lang="cs-CZ" dirty="0" err="1" smtClean="0"/>
              <a:t>of</a:t>
            </a:r>
            <a:r>
              <a:rPr lang="cs-CZ" dirty="0" smtClean="0"/>
              <a:t> </a:t>
            </a:r>
            <a:r>
              <a:rPr lang="cs-CZ" dirty="0" err="1" smtClean="0"/>
              <a:t>financial</a:t>
            </a:r>
            <a:r>
              <a:rPr lang="cs-CZ" dirty="0" smtClean="0"/>
              <a:t> </a:t>
            </a:r>
            <a:r>
              <a:rPr lang="cs-CZ" dirty="0" err="1" smtClean="0"/>
              <a:t>position</a:t>
            </a:r>
            <a:r>
              <a:rPr lang="cs-CZ" dirty="0" smtClean="0"/>
              <a:t> (</a:t>
            </a:r>
            <a:r>
              <a:rPr lang="cs-CZ" dirty="0" err="1" smtClean="0"/>
              <a:t>sometimes</a:t>
            </a:r>
            <a:r>
              <a:rPr lang="cs-CZ" dirty="0" smtClean="0"/>
              <a:t> </a:t>
            </a:r>
            <a:r>
              <a:rPr lang="cs-CZ" dirty="0" err="1" smtClean="0"/>
              <a:t>named</a:t>
            </a:r>
            <a:r>
              <a:rPr lang="cs-CZ" dirty="0" smtClean="0"/>
              <a:t> as </a:t>
            </a:r>
            <a:r>
              <a:rPr lang="cs-CZ" dirty="0" err="1" smtClean="0"/>
              <a:t>The</a:t>
            </a:r>
            <a:r>
              <a:rPr lang="cs-CZ" dirty="0" smtClean="0"/>
              <a:t> balance </a:t>
            </a:r>
            <a:r>
              <a:rPr lang="cs-CZ" dirty="0" err="1" smtClean="0"/>
              <a:t>sheet</a:t>
            </a:r>
            <a:r>
              <a:rPr lang="cs-CZ" dirty="0" smtClean="0"/>
              <a:t>)</a:t>
            </a:r>
            <a:endParaRPr lang="cs-CZ" dirty="0" smtClean="0"/>
          </a:p>
          <a:p>
            <a:pPr lvl="1"/>
            <a:r>
              <a:rPr lang="cs-CZ" dirty="0" err="1" smtClean="0"/>
              <a:t>The</a:t>
            </a:r>
            <a:r>
              <a:rPr lang="cs-CZ" dirty="0" smtClean="0"/>
              <a:t> </a:t>
            </a:r>
            <a:r>
              <a:rPr lang="cs-CZ" dirty="0" err="1" smtClean="0"/>
              <a:t>statement</a:t>
            </a:r>
            <a:r>
              <a:rPr lang="cs-CZ" dirty="0" smtClean="0"/>
              <a:t> </a:t>
            </a:r>
            <a:r>
              <a:rPr lang="cs-CZ" dirty="0" err="1" smtClean="0"/>
              <a:t>of</a:t>
            </a:r>
            <a:r>
              <a:rPr lang="cs-CZ" dirty="0" smtClean="0"/>
              <a:t> profit </a:t>
            </a:r>
            <a:r>
              <a:rPr lang="cs-CZ" dirty="0" err="1" smtClean="0"/>
              <a:t>or</a:t>
            </a:r>
            <a:r>
              <a:rPr lang="cs-CZ" dirty="0" smtClean="0"/>
              <a:t> </a:t>
            </a:r>
            <a:r>
              <a:rPr lang="cs-CZ" dirty="0" err="1" smtClean="0"/>
              <a:t>loss</a:t>
            </a:r>
            <a:r>
              <a:rPr lang="cs-CZ" dirty="0" smtClean="0"/>
              <a:t> and </a:t>
            </a:r>
            <a:r>
              <a:rPr lang="cs-CZ" dirty="0" err="1" smtClean="0"/>
              <a:t>other</a:t>
            </a:r>
            <a:r>
              <a:rPr lang="cs-CZ" dirty="0" smtClean="0"/>
              <a:t> </a:t>
            </a:r>
            <a:r>
              <a:rPr lang="cs-CZ" dirty="0" err="1" smtClean="0"/>
              <a:t>comprehensive</a:t>
            </a:r>
            <a:r>
              <a:rPr lang="cs-CZ" dirty="0" smtClean="0"/>
              <a:t> </a:t>
            </a:r>
            <a:r>
              <a:rPr lang="cs-CZ" dirty="0" err="1" smtClean="0"/>
              <a:t>income</a:t>
            </a:r>
            <a:r>
              <a:rPr lang="cs-CZ" dirty="0" smtClean="0"/>
              <a:t> (</a:t>
            </a:r>
            <a:r>
              <a:rPr lang="cs-CZ" dirty="0" err="1" smtClean="0"/>
              <a:t>sometimes</a:t>
            </a:r>
            <a:r>
              <a:rPr lang="cs-CZ" dirty="0" smtClean="0"/>
              <a:t> </a:t>
            </a:r>
            <a:r>
              <a:rPr lang="cs-CZ" dirty="0" err="1" smtClean="0"/>
              <a:t>named</a:t>
            </a:r>
            <a:r>
              <a:rPr lang="cs-CZ" dirty="0" smtClean="0"/>
              <a:t> as </a:t>
            </a:r>
            <a:r>
              <a:rPr lang="cs-CZ" dirty="0" err="1" smtClean="0"/>
              <a:t>The</a:t>
            </a:r>
            <a:r>
              <a:rPr lang="cs-CZ" dirty="0" smtClean="0"/>
              <a:t> </a:t>
            </a:r>
            <a:r>
              <a:rPr lang="cs-CZ" dirty="0" err="1" smtClean="0"/>
              <a:t>income</a:t>
            </a:r>
            <a:r>
              <a:rPr lang="cs-CZ" dirty="0" smtClean="0"/>
              <a:t> </a:t>
            </a:r>
            <a:r>
              <a:rPr lang="cs-CZ" dirty="0" err="1" smtClean="0"/>
              <a:t>statement</a:t>
            </a:r>
            <a:r>
              <a:rPr lang="cs-CZ" dirty="0" smtClean="0"/>
              <a:t>)</a:t>
            </a:r>
            <a:endParaRPr lang="cs-CZ" dirty="0" smtClean="0"/>
          </a:p>
          <a:p>
            <a:pPr lvl="1"/>
            <a:r>
              <a:rPr lang="cs-CZ" dirty="0" err="1" smtClean="0"/>
              <a:t>The</a:t>
            </a:r>
            <a:r>
              <a:rPr lang="cs-CZ" dirty="0" smtClean="0"/>
              <a:t> </a:t>
            </a:r>
            <a:r>
              <a:rPr lang="cs-CZ" dirty="0" err="1" smtClean="0"/>
              <a:t>statement</a:t>
            </a:r>
            <a:r>
              <a:rPr lang="cs-CZ" dirty="0" smtClean="0"/>
              <a:t> </a:t>
            </a:r>
            <a:r>
              <a:rPr lang="cs-CZ" dirty="0" err="1" smtClean="0"/>
              <a:t>of</a:t>
            </a:r>
            <a:r>
              <a:rPr lang="cs-CZ" dirty="0" smtClean="0"/>
              <a:t> </a:t>
            </a:r>
            <a:r>
              <a:rPr lang="cs-CZ" dirty="0" err="1" smtClean="0"/>
              <a:t>changes</a:t>
            </a:r>
            <a:r>
              <a:rPr lang="cs-CZ" dirty="0" smtClean="0"/>
              <a:t> in </a:t>
            </a:r>
            <a:r>
              <a:rPr lang="cs-CZ" dirty="0" err="1" smtClean="0"/>
              <a:t>equity</a:t>
            </a:r>
            <a:endParaRPr lang="cs-CZ" dirty="0" smtClean="0"/>
          </a:p>
          <a:p>
            <a:pPr lvl="1"/>
            <a:r>
              <a:rPr lang="cs-CZ" dirty="0" err="1" smtClean="0"/>
              <a:t>The</a:t>
            </a:r>
            <a:r>
              <a:rPr lang="cs-CZ" dirty="0" smtClean="0"/>
              <a:t> </a:t>
            </a:r>
            <a:r>
              <a:rPr lang="cs-CZ" dirty="0" err="1" smtClean="0"/>
              <a:t>statement</a:t>
            </a:r>
            <a:r>
              <a:rPr lang="cs-CZ" dirty="0" smtClean="0"/>
              <a:t> </a:t>
            </a:r>
            <a:r>
              <a:rPr lang="cs-CZ" dirty="0" err="1" smtClean="0"/>
              <a:t>of</a:t>
            </a:r>
            <a:r>
              <a:rPr lang="cs-CZ" dirty="0" smtClean="0"/>
              <a:t> cash </a:t>
            </a:r>
            <a:r>
              <a:rPr lang="cs-CZ" dirty="0" err="1" smtClean="0"/>
              <a:t>flows</a:t>
            </a:r>
            <a:endParaRPr lang="cs-CZ" dirty="0" smtClean="0"/>
          </a:p>
          <a:p>
            <a:pPr lvl="1"/>
            <a:r>
              <a:rPr lang="cs-CZ" dirty="0" err="1" smtClean="0"/>
              <a:t>The</a:t>
            </a:r>
            <a:r>
              <a:rPr lang="cs-CZ" dirty="0" smtClean="0"/>
              <a:t> notes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2018654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statement</a:t>
            </a:r>
            <a:r>
              <a:rPr lang="cs-CZ" dirty="0" smtClean="0"/>
              <a:t> </a:t>
            </a:r>
            <a:r>
              <a:rPr lang="cs-CZ" dirty="0" err="1" smtClean="0"/>
              <a:t>of</a:t>
            </a:r>
            <a:r>
              <a:rPr lang="cs-CZ" dirty="0" smtClean="0"/>
              <a:t> </a:t>
            </a:r>
            <a:r>
              <a:rPr lang="cs-CZ" dirty="0" err="1" smtClean="0"/>
              <a:t>financial</a:t>
            </a:r>
            <a:r>
              <a:rPr lang="cs-CZ" dirty="0" smtClean="0"/>
              <a:t> </a:t>
            </a:r>
            <a:r>
              <a:rPr lang="cs-CZ" dirty="0" err="1" smtClean="0"/>
              <a:t>position</a:t>
            </a:r>
            <a:r>
              <a:rPr lang="cs-CZ" dirty="0" smtClean="0"/>
              <a:t> – balance </a:t>
            </a:r>
            <a:r>
              <a:rPr lang="cs-CZ" dirty="0" err="1" smtClean="0"/>
              <a:t>sheet</a:t>
            </a:r>
            <a:endParaRPr lang="cs-CZ" dirty="0"/>
          </a:p>
        </p:txBody>
      </p:sp>
      <p:sp>
        <p:nvSpPr>
          <p:cNvPr id="3" name="Zástupný symbol pro obsah 2"/>
          <p:cNvSpPr>
            <a:spLocks noGrp="1"/>
          </p:cNvSpPr>
          <p:nvPr>
            <p:ph idx="1"/>
          </p:nvPr>
        </p:nvSpPr>
        <p:spPr/>
        <p:txBody>
          <a:bodyPr/>
          <a:lstStyle/>
          <a:p>
            <a:r>
              <a:rPr lang="cs-CZ" dirty="0" err="1" smtClean="0"/>
              <a:t>This</a:t>
            </a:r>
            <a:r>
              <a:rPr lang="cs-CZ" dirty="0" smtClean="0"/>
              <a:t> </a:t>
            </a:r>
            <a:r>
              <a:rPr lang="cs-CZ" dirty="0" err="1" smtClean="0"/>
              <a:t>summarises</a:t>
            </a:r>
            <a:r>
              <a:rPr lang="cs-CZ" dirty="0" smtClean="0"/>
              <a:t> </a:t>
            </a:r>
            <a:r>
              <a:rPr lang="cs-CZ" dirty="0" err="1" smtClean="0"/>
              <a:t>the</a:t>
            </a:r>
            <a:r>
              <a:rPr lang="cs-CZ" dirty="0" smtClean="0"/>
              <a:t> </a:t>
            </a:r>
            <a:r>
              <a:rPr lang="cs-CZ" dirty="0" err="1" smtClean="0"/>
              <a:t>assets</a:t>
            </a:r>
            <a:r>
              <a:rPr lang="cs-CZ" dirty="0" smtClean="0"/>
              <a:t>, </a:t>
            </a:r>
            <a:r>
              <a:rPr lang="cs-CZ" dirty="0" err="1" smtClean="0"/>
              <a:t>liabilities</a:t>
            </a:r>
            <a:r>
              <a:rPr lang="cs-CZ" dirty="0" smtClean="0"/>
              <a:t> </a:t>
            </a:r>
            <a:r>
              <a:rPr lang="cs-CZ" dirty="0" smtClean="0"/>
              <a:t>and </a:t>
            </a:r>
            <a:r>
              <a:rPr lang="cs-CZ" dirty="0" err="1" smtClean="0"/>
              <a:t>equity</a:t>
            </a:r>
            <a:r>
              <a:rPr lang="cs-CZ" dirty="0" smtClean="0"/>
              <a:t> </a:t>
            </a:r>
            <a:r>
              <a:rPr lang="cs-CZ" dirty="0" err="1" smtClean="0"/>
              <a:t>balances</a:t>
            </a:r>
            <a:r>
              <a:rPr lang="cs-CZ" dirty="0" smtClean="0"/>
              <a:t> </a:t>
            </a:r>
            <a:r>
              <a:rPr lang="cs-CZ" dirty="0" err="1" smtClean="0"/>
              <a:t>of</a:t>
            </a:r>
            <a:r>
              <a:rPr lang="cs-CZ" dirty="0" smtClean="0"/>
              <a:t> </a:t>
            </a:r>
            <a:r>
              <a:rPr lang="cs-CZ" dirty="0" err="1" smtClean="0"/>
              <a:t>the</a:t>
            </a:r>
            <a:r>
              <a:rPr lang="cs-CZ" dirty="0" smtClean="0"/>
              <a:t> business </a:t>
            </a:r>
            <a:r>
              <a:rPr lang="cs-CZ" dirty="0" err="1" smtClean="0"/>
              <a:t>at</a:t>
            </a:r>
            <a:r>
              <a:rPr lang="cs-CZ" dirty="0" smtClean="0"/>
              <a:t> </a:t>
            </a:r>
            <a:r>
              <a:rPr lang="cs-CZ" dirty="0" err="1" smtClean="0"/>
              <a:t>the</a:t>
            </a:r>
            <a:r>
              <a:rPr lang="cs-CZ" dirty="0" smtClean="0"/>
              <a:t> end </a:t>
            </a:r>
            <a:r>
              <a:rPr lang="cs-CZ" dirty="0" err="1" smtClean="0"/>
              <a:t>of</a:t>
            </a:r>
            <a:r>
              <a:rPr lang="cs-CZ" dirty="0" smtClean="0"/>
              <a:t> </a:t>
            </a:r>
            <a:r>
              <a:rPr lang="cs-CZ" dirty="0" err="1" smtClean="0"/>
              <a:t>the</a:t>
            </a:r>
            <a:r>
              <a:rPr lang="cs-CZ" dirty="0" smtClean="0"/>
              <a:t> reporting period.</a:t>
            </a:r>
          </a:p>
          <a:p>
            <a:r>
              <a:rPr lang="cs-CZ" dirty="0" smtClean="0"/>
              <a:t>Balance </a:t>
            </a:r>
            <a:r>
              <a:rPr lang="cs-CZ" dirty="0" err="1" smtClean="0"/>
              <a:t>sheet</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extLst>
      <p:ext uri="{BB962C8B-B14F-4D97-AF65-F5344CB8AC3E}">
        <p14:creationId xmlns:p14="http://schemas.microsoft.com/office/powerpoint/2010/main" val="987314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statement</a:t>
            </a:r>
            <a:r>
              <a:rPr lang="cs-CZ" dirty="0" smtClean="0"/>
              <a:t> </a:t>
            </a:r>
            <a:r>
              <a:rPr lang="cs-CZ" dirty="0" err="1" smtClean="0"/>
              <a:t>of</a:t>
            </a:r>
            <a:r>
              <a:rPr lang="cs-CZ" dirty="0" smtClean="0"/>
              <a:t> profit </a:t>
            </a:r>
            <a:r>
              <a:rPr lang="cs-CZ" dirty="0" err="1" smtClean="0"/>
              <a:t>or</a:t>
            </a:r>
            <a:r>
              <a:rPr lang="cs-CZ" dirty="0" smtClean="0"/>
              <a:t> </a:t>
            </a:r>
            <a:r>
              <a:rPr lang="cs-CZ" dirty="0" err="1" smtClean="0"/>
              <a:t>loss</a:t>
            </a:r>
            <a:r>
              <a:rPr lang="cs-CZ" dirty="0" smtClean="0"/>
              <a:t> – </a:t>
            </a:r>
            <a:r>
              <a:rPr lang="cs-CZ" dirty="0" err="1" smtClean="0"/>
              <a:t>income</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cs-CZ" dirty="0" err="1" smtClean="0"/>
              <a:t>This</a:t>
            </a:r>
            <a:r>
              <a:rPr lang="cs-CZ" dirty="0" smtClean="0"/>
              <a:t> </a:t>
            </a:r>
            <a:r>
              <a:rPr lang="cs-CZ" dirty="0" err="1" smtClean="0"/>
              <a:t>statement</a:t>
            </a:r>
            <a:r>
              <a:rPr lang="cs-CZ" dirty="0" smtClean="0"/>
              <a:t> </a:t>
            </a:r>
            <a:r>
              <a:rPr lang="cs-CZ" dirty="0" err="1" smtClean="0"/>
              <a:t>summarises</a:t>
            </a:r>
            <a:r>
              <a:rPr lang="cs-CZ" dirty="0" smtClean="0"/>
              <a:t> </a:t>
            </a:r>
            <a:r>
              <a:rPr lang="cs-CZ" dirty="0" err="1" smtClean="0"/>
              <a:t>the</a:t>
            </a:r>
            <a:r>
              <a:rPr lang="cs-CZ" dirty="0" smtClean="0"/>
              <a:t> </a:t>
            </a:r>
            <a:r>
              <a:rPr lang="cs-CZ" dirty="0" err="1" smtClean="0"/>
              <a:t>revenues</a:t>
            </a:r>
            <a:r>
              <a:rPr lang="cs-CZ" dirty="0" smtClean="0"/>
              <a:t> </a:t>
            </a:r>
            <a:r>
              <a:rPr lang="cs-CZ" dirty="0" err="1" smtClean="0"/>
              <a:t>earned</a:t>
            </a:r>
            <a:r>
              <a:rPr lang="cs-CZ" dirty="0" smtClean="0"/>
              <a:t> and </a:t>
            </a:r>
            <a:r>
              <a:rPr lang="cs-CZ" dirty="0" err="1" smtClean="0"/>
              <a:t>expenses</a:t>
            </a:r>
            <a:r>
              <a:rPr lang="cs-CZ" dirty="0" smtClean="0"/>
              <a:t> </a:t>
            </a:r>
            <a:r>
              <a:rPr lang="cs-CZ" dirty="0" err="1" smtClean="0"/>
              <a:t>incurred</a:t>
            </a:r>
            <a:r>
              <a:rPr lang="cs-CZ" dirty="0" smtClean="0"/>
              <a:t> by </a:t>
            </a:r>
            <a:r>
              <a:rPr lang="cs-CZ" dirty="0" err="1" smtClean="0"/>
              <a:t>the</a:t>
            </a:r>
            <a:r>
              <a:rPr lang="cs-CZ" dirty="0" smtClean="0"/>
              <a:t> business </a:t>
            </a:r>
            <a:r>
              <a:rPr lang="cs-CZ" dirty="0" err="1" smtClean="0"/>
              <a:t>throughout</a:t>
            </a:r>
            <a:r>
              <a:rPr lang="cs-CZ" dirty="0" smtClean="0"/>
              <a:t> </a:t>
            </a:r>
            <a:r>
              <a:rPr lang="cs-CZ" dirty="0" err="1" smtClean="0"/>
              <a:t>the</a:t>
            </a:r>
            <a:r>
              <a:rPr lang="cs-CZ" dirty="0" smtClean="0"/>
              <a:t> </a:t>
            </a:r>
            <a:r>
              <a:rPr lang="cs-CZ" dirty="0" err="1" smtClean="0"/>
              <a:t>whole</a:t>
            </a:r>
            <a:r>
              <a:rPr lang="cs-CZ" dirty="0" smtClean="0"/>
              <a:t> </a:t>
            </a:r>
            <a:r>
              <a:rPr lang="cs-CZ" dirty="0" err="1" smtClean="0"/>
              <a:t>of</a:t>
            </a:r>
            <a:r>
              <a:rPr lang="cs-CZ" dirty="0" smtClean="0"/>
              <a:t> </a:t>
            </a:r>
            <a:r>
              <a:rPr lang="cs-CZ" dirty="0" err="1" smtClean="0"/>
              <a:t>the</a:t>
            </a:r>
            <a:r>
              <a:rPr lang="cs-CZ" dirty="0" smtClean="0"/>
              <a:t> reporting period</a:t>
            </a:r>
          </a:p>
          <a:p>
            <a:r>
              <a:rPr lang="cs-CZ" dirty="0" err="1" smtClean="0"/>
              <a:t>Income</a:t>
            </a:r>
            <a:r>
              <a:rPr lang="cs-CZ" dirty="0" smtClean="0"/>
              <a:t> </a:t>
            </a:r>
            <a:r>
              <a:rPr lang="cs-CZ" dirty="0" err="1" smtClean="0"/>
              <a:t>statement</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extLst>
      <p:ext uri="{BB962C8B-B14F-4D97-AF65-F5344CB8AC3E}">
        <p14:creationId xmlns:p14="http://schemas.microsoft.com/office/powerpoint/2010/main" val="1498887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statement</a:t>
            </a:r>
            <a:r>
              <a:rPr lang="cs-CZ" dirty="0" smtClean="0"/>
              <a:t> </a:t>
            </a:r>
            <a:r>
              <a:rPr lang="cs-CZ" dirty="0" err="1" smtClean="0"/>
              <a:t>of</a:t>
            </a:r>
            <a:r>
              <a:rPr lang="cs-CZ" dirty="0" smtClean="0"/>
              <a:t> </a:t>
            </a:r>
            <a:r>
              <a:rPr lang="cs-CZ" dirty="0" err="1" smtClean="0"/>
              <a:t>changes</a:t>
            </a:r>
            <a:r>
              <a:rPr lang="cs-CZ" dirty="0" smtClean="0"/>
              <a:t> in </a:t>
            </a:r>
            <a:r>
              <a:rPr lang="cs-CZ" dirty="0" err="1" smtClean="0"/>
              <a:t>equity</a:t>
            </a:r>
            <a:endParaRPr lang="cs-CZ" dirty="0"/>
          </a:p>
        </p:txBody>
      </p:sp>
      <p:sp>
        <p:nvSpPr>
          <p:cNvPr id="3" name="Zástupný symbol pro obsah 2"/>
          <p:cNvSpPr>
            <a:spLocks noGrp="1"/>
          </p:cNvSpPr>
          <p:nvPr>
            <p:ph idx="1"/>
          </p:nvPr>
        </p:nvSpPr>
        <p:spPr/>
        <p:txBody>
          <a:bodyPr/>
          <a:lstStyle/>
          <a:p>
            <a:r>
              <a:rPr lang="cs-CZ" dirty="0" err="1" smtClean="0"/>
              <a:t>This</a:t>
            </a:r>
            <a:r>
              <a:rPr lang="cs-CZ" dirty="0" smtClean="0"/>
              <a:t> </a:t>
            </a:r>
            <a:r>
              <a:rPr lang="cs-CZ" dirty="0" err="1" smtClean="0"/>
              <a:t>statement</a:t>
            </a:r>
            <a:r>
              <a:rPr lang="cs-CZ" dirty="0" smtClean="0"/>
              <a:t> </a:t>
            </a:r>
            <a:r>
              <a:rPr lang="cs-CZ" dirty="0" err="1" smtClean="0"/>
              <a:t>summarises</a:t>
            </a:r>
            <a:r>
              <a:rPr lang="cs-CZ" dirty="0" smtClean="0"/>
              <a:t> </a:t>
            </a:r>
            <a:r>
              <a:rPr lang="cs-CZ" dirty="0" err="1" smtClean="0"/>
              <a:t>the</a:t>
            </a:r>
            <a:r>
              <a:rPr lang="cs-CZ" dirty="0" smtClean="0"/>
              <a:t> </a:t>
            </a:r>
            <a:r>
              <a:rPr lang="cs-CZ" dirty="0" err="1" smtClean="0"/>
              <a:t>movement</a:t>
            </a:r>
            <a:r>
              <a:rPr lang="cs-CZ" dirty="0" smtClean="0"/>
              <a:t> in </a:t>
            </a:r>
            <a:r>
              <a:rPr lang="cs-CZ" dirty="0" err="1" smtClean="0"/>
              <a:t>equity</a:t>
            </a:r>
            <a:r>
              <a:rPr lang="cs-CZ" dirty="0" smtClean="0"/>
              <a:t> </a:t>
            </a:r>
            <a:r>
              <a:rPr lang="cs-CZ" dirty="0" err="1" smtClean="0"/>
              <a:t>balances</a:t>
            </a:r>
            <a:r>
              <a:rPr lang="cs-CZ" dirty="0" smtClean="0"/>
              <a:t> (</a:t>
            </a:r>
            <a:r>
              <a:rPr lang="cs-CZ" dirty="0" err="1" smtClean="0"/>
              <a:t>share</a:t>
            </a:r>
            <a:r>
              <a:rPr lang="cs-CZ" dirty="0" smtClean="0"/>
              <a:t> </a:t>
            </a:r>
            <a:r>
              <a:rPr lang="cs-CZ" dirty="0" err="1" smtClean="0"/>
              <a:t>capital</a:t>
            </a:r>
            <a:r>
              <a:rPr lang="cs-CZ" dirty="0" smtClean="0"/>
              <a:t>, </a:t>
            </a:r>
            <a:r>
              <a:rPr lang="cs-CZ" dirty="0" err="1" smtClean="0"/>
              <a:t>share</a:t>
            </a:r>
            <a:r>
              <a:rPr lang="cs-CZ" dirty="0" smtClean="0"/>
              <a:t> </a:t>
            </a:r>
            <a:r>
              <a:rPr lang="cs-CZ" dirty="0" err="1" smtClean="0"/>
              <a:t>premium</a:t>
            </a:r>
            <a:r>
              <a:rPr lang="cs-CZ" dirty="0" smtClean="0"/>
              <a:t>, </a:t>
            </a:r>
            <a:r>
              <a:rPr lang="cs-CZ" dirty="0" err="1" smtClean="0"/>
              <a:t>revaluation</a:t>
            </a:r>
            <a:r>
              <a:rPr lang="cs-CZ" dirty="0" smtClean="0"/>
              <a:t> </a:t>
            </a:r>
            <a:r>
              <a:rPr lang="cs-CZ" dirty="0" err="1" smtClean="0"/>
              <a:t>reserve</a:t>
            </a:r>
            <a:r>
              <a:rPr lang="cs-CZ" dirty="0" smtClean="0"/>
              <a:t>, </a:t>
            </a:r>
            <a:r>
              <a:rPr lang="cs-CZ" dirty="0" err="1" smtClean="0"/>
              <a:t>retained</a:t>
            </a:r>
            <a:r>
              <a:rPr lang="cs-CZ" dirty="0" smtClean="0"/>
              <a:t> </a:t>
            </a:r>
            <a:r>
              <a:rPr lang="cs-CZ" dirty="0" err="1" smtClean="0"/>
              <a:t>earnings</a:t>
            </a:r>
            <a:r>
              <a:rPr lang="cs-CZ" dirty="0" smtClean="0"/>
              <a:t>) </a:t>
            </a:r>
            <a:r>
              <a:rPr lang="cs-CZ" dirty="0" err="1" smtClean="0"/>
              <a:t>from</a:t>
            </a:r>
            <a:r>
              <a:rPr lang="cs-CZ" dirty="0" smtClean="0"/>
              <a:t> </a:t>
            </a:r>
            <a:r>
              <a:rPr lang="cs-CZ" dirty="0" err="1" smtClean="0"/>
              <a:t>the</a:t>
            </a:r>
            <a:r>
              <a:rPr lang="cs-CZ" dirty="0" smtClean="0"/>
              <a:t> </a:t>
            </a:r>
            <a:r>
              <a:rPr lang="cs-CZ" dirty="0" err="1" smtClean="0"/>
              <a:t>beginning</a:t>
            </a:r>
            <a:r>
              <a:rPr lang="cs-CZ" dirty="0" smtClean="0"/>
              <a:t> </a:t>
            </a:r>
            <a:r>
              <a:rPr lang="cs-CZ" dirty="0" err="1" smtClean="0"/>
              <a:t>of</a:t>
            </a:r>
            <a:r>
              <a:rPr lang="cs-CZ" dirty="0" smtClean="0"/>
              <a:t> </a:t>
            </a:r>
            <a:r>
              <a:rPr lang="cs-CZ" dirty="0" err="1" smtClean="0"/>
              <a:t>the</a:t>
            </a:r>
            <a:r>
              <a:rPr lang="cs-CZ" dirty="0" smtClean="0"/>
              <a:t> reporting period to </a:t>
            </a:r>
            <a:r>
              <a:rPr lang="cs-CZ" dirty="0" err="1" smtClean="0"/>
              <a:t>the</a:t>
            </a:r>
            <a:r>
              <a:rPr lang="cs-CZ" dirty="0" smtClean="0"/>
              <a:t> end</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extLst>
      <p:ext uri="{BB962C8B-B14F-4D97-AF65-F5344CB8AC3E}">
        <p14:creationId xmlns:p14="http://schemas.microsoft.com/office/powerpoint/2010/main" val="4252429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pPr eaLnBrk="0" hangingPunct="0">
              <a:spcBef>
                <a:spcPts val="600"/>
              </a:spcBef>
            </a:pPr>
            <a:r>
              <a:rPr lang="en-GB" sz="2000" dirty="0" smtClean="0"/>
              <a:t>Substance and functions of accounting</a:t>
            </a:r>
          </a:p>
          <a:p>
            <a:pPr eaLnBrk="0" hangingPunct="0">
              <a:spcBef>
                <a:spcPts val="600"/>
              </a:spcBef>
            </a:pPr>
            <a:r>
              <a:rPr lang="en-GB" sz="2000" dirty="0" smtClean="0"/>
              <a:t>General accounting principles</a:t>
            </a:r>
          </a:p>
          <a:p>
            <a:pPr eaLnBrk="0" hangingPunct="0">
              <a:spcBef>
                <a:spcPts val="600"/>
              </a:spcBef>
            </a:pPr>
            <a:r>
              <a:rPr lang="en-GB" sz="2000" dirty="0" smtClean="0"/>
              <a:t>Balance sheet</a:t>
            </a:r>
          </a:p>
          <a:p>
            <a:pPr eaLnBrk="0" hangingPunct="0">
              <a:spcBef>
                <a:spcPts val="600"/>
              </a:spcBef>
            </a:pPr>
            <a:r>
              <a:rPr lang="en-GB" sz="2000" dirty="0" smtClean="0"/>
              <a:t>Function, system and utilization of balance sheet</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statement</a:t>
            </a:r>
            <a:r>
              <a:rPr lang="cs-CZ" dirty="0" smtClean="0"/>
              <a:t> </a:t>
            </a:r>
            <a:r>
              <a:rPr lang="cs-CZ" dirty="0" err="1" smtClean="0"/>
              <a:t>of</a:t>
            </a:r>
            <a:r>
              <a:rPr lang="cs-CZ" dirty="0" smtClean="0"/>
              <a:t> cash </a:t>
            </a:r>
            <a:r>
              <a:rPr lang="cs-CZ" dirty="0" err="1" smtClean="0"/>
              <a:t>flows</a:t>
            </a:r>
            <a:endParaRPr lang="cs-CZ" dirty="0"/>
          </a:p>
        </p:txBody>
      </p:sp>
      <p:sp>
        <p:nvSpPr>
          <p:cNvPr id="3" name="Zástupný symbol pro obsah 2"/>
          <p:cNvSpPr>
            <a:spLocks noGrp="1"/>
          </p:cNvSpPr>
          <p:nvPr>
            <p:ph idx="1"/>
          </p:nvPr>
        </p:nvSpPr>
        <p:spPr/>
        <p:txBody>
          <a:bodyPr/>
          <a:lstStyle/>
          <a:p>
            <a:r>
              <a:rPr lang="cs-CZ" dirty="0" err="1" smtClean="0"/>
              <a:t>It</a:t>
            </a:r>
            <a:r>
              <a:rPr lang="cs-CZ" dirty="0" smtClean="0"/>
              <a:t> </a:t>
            </a:r>
            <a:r>
              <a:rPr lang="cs-CZ" dirty="0" err="1" smtClean="0"/>
              <a:t>summarises</a:t>
            </a:r>
            <a:r>
              <a:rPr lang="cs-CZ" dirty="0" smtClean="0"/>
              <a:t> </a:t>
            </a:r>
            <a:r>
              <a:rPr lang="cs-CZ" dirty="0" err="1" smtClean="0"/>
              <a:t>the</a:t>
            </a:r>
            <a:r>
              <a:rPr lang="cs-CZ" dirty="0" smtClean="0"/>
              <a:t> cash </a:t>
            </a:r>
            <a:r>
              <a:rPr lang="cs-CZ" dirty="0" err="1" smtClean="0"/>
              <a:t>physically</a:t>
            </a:r>
            <a:r>
              <a:rPr lang="cs-CZ" dirty="0" smtClean="0"/>
              <a:t> </a:t>
            </a:r>
            <a:r>
              <a:rPr lang="cs-CZ" dirty="0" err="1" smtClean="0"/>
              <a:t>paid</a:t>
            </a:r>
            <a:r>
              <a:rPr lang="cs-CZ" dirty="0" smtClean="0"/>
              <a:t> and </a:t>
            </a:r>
            <a:r>
              <a:rPr lang="cs-CZ" dirty="0" err="1" smtClean="0"/>
              <a:t>received</a:t>
            </a:r>
            <a:r>
              <a:rPr lang="cs-CZ" dirty="0" smtClean="0"/>
              <a:t> </a:t>
            </a:r>
            <a:r>
              <a:rPr lang="cs-CZ" dirty="0" err="1" smtClean="0"/>
              <a:t>throughout</a:t>
            </a:r>
            <a:r>
              <a:rPr lang="cs-CZ" dirty="0" smtClean="0"/>
              <a:t> </a:t>
            </a:r>
            <a:r>
              <a:rPr lang="cs-CZ" dirty="0" err="1" smtClean="0"/>
              <a:t>the</a:t>
            </a:r>
            <a:r>
              <a:rPr lang="cs-CZ" dirty="0" smtClean="0"/>
              <a:t> reporting period</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extLst>
      <p:ext uri="{BB962C8B-B14F-4D97-AF65-F5344CB8AC3E}">
        <p14:creationId xmlns:p14="http://schemas.microsoft.com/office/powerpoint/2010/main" val="3122276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notes</a:t>
            </a:r>
            <a:endParaRPr lang="cs-CZ" dirty="0"/>
          </a:p>
        </p:txBody>
      </p:sp>
      <p:sp>
        <p:nvSpPr>
          <p:cNvPr id="3" name="Zástupný symbol pro obsah 2"/>
          <p:cNvSpPr>
            <a:spLocks noGrp="1"/>
          </p:cNvSpPr>
          <p:nvPr>
            <p:ph idx="1"/>
          </p:nvPr>
        </p:nvSpPr>
        <p:spPr/>
        <p:txBody>
          <a:bodyPr/>
          <a:lstStyle/>
          <a:p>
            <a:r>
              <a:rPr lang="cs-CZ" dirty="0" smtClean="0"/>
              <a:t>These </a:t>
            </a:r>
            <a:r>
              <a:rPr lang="cs-CZ" dirty="0" err="1" smtClean="0"/>
              <a:t>comprise</a:t>
            </a:r>
            <a:r>
              <a:rPr lang="cs-CZ" dirty="0" smtClean="0"/>
              <a:t> </a:t>
            </a:r>
            <a:r>
              <a:rPr lang="cs-CZ" dirty="0" err="1" smtClean="0"/>
              <a:t>the</a:t>
            </a:r>
            <a:r>
              <a:rPr lang="cs-CZ" dirty="0" smtClean="0"/>
              <a:t> </a:t>
            </a:r>
            <a:r>
              <a:rPr lang="cs-CZ" dirty="0" err="1" smtClean="0"/>
              <a:t>accounting</a:t>
            </a:r>
            <a:r>
              <a:rPr lang="cs-CZ" dirty="0" smtClean="0"/>
              <a:t> </a:t>
            </a:r>
            <a:r>
              <a:rPr lang="cs-CZ" dirty="0" err="1" smtClean="0"/>
              <a:t>policies</a:t>
            </a:r>
            <a:r>
              <a:rPr lang="cs-CZ" dirty="0" smtClean="0"/>
              <a:t> </a:t>
            </a:r>
            <a:r>
              <a:rPr lang="cs-CZ" dirty="0" err="1" smtClean="0"/>
              <a:t>disclosures</a:t>
            </a:r>
            <a:r>
              <a:rPr lang="cs-CZ" dirty="0" smtClean="0"/>
              <a:t> and </a:t>
            </a:r>
            <a:r>
              <a:rPr lang="cs-CZ" dirty="0" err="1" smtClean="0"/>
              <a:t>any</a:t>
            </a:r>
            <a:r>
              <a:rPr lang="cs-CZ" dirty="0" smtClean="0"/>
              <a:t> </a:t>
            </a:r>
            <a:r>
              <a:rPr lang="cs-CZ" dirty="0" err="1" smtClean="0"/>
              <a:t>other</a:t>
            </a:r>
            <a:r>
              <a:rPr lang="cs-CZ" dirty="0" smtClean="0"/>
              <a:t> </a:t>
            </a:r>
            <a:r>
              <a:rPr lang="cs-CZ" dirty="0" err="1" smtClean="0"/>
              <a:t>disclosures</a:t>
            </a:r>
            <a:r>
              <a:rPr lang="cs-CZ" dirty="0" smtClean="0"/>
              <a:t> </a:t>
            </a:r>
            <a:r>
              <a:rPr lang="cs-CZ" dirty="0" err="1" smtClean="0"/>
              <a:t>required</a:t>
            </a:r>
            <a:r>
              <a:rPr lang="cs-CZ" dirty="0" smtClean="0"/>
              <a:t> to </a:t>
            </a:r>
            <a:r>
              <a:rPr lang="cs-CZ" dirty="0" err="1" smtClean="0"/>
              <a:t>enable</a:t>
            </a:r>
            <a:r>
              <a:rPr lang="cs-CZ" dirty="0" smtClean="0"/>
              <a:t> to </a:t>
            </a:r>
            <a:r>
              <a:rPr lang="cs-CZ" dirty="0" err="1" smtClean="0"/>
              <a:t>the</a:t>
            </a:r>
            <a:r>
              <a:rPr lang="cs-CZ" dirty="0" smtClean="0"/>
              <a:t> </a:t>
            </a:r>
            <a:r>
              <a:rPr lang="cs-CZ" dirty="0" err="1" smtClean="0"/>
              <a:t>shareholders</a:t>
            </a:r>
            <a:r>
              <a:rPr lang="cs-CZ" dirty="0" smtClean="0"/>
              <a:t> to make </a:t>
            </a:r>
            <a:r>
              <a:rPr lang="cs-CZ" dirty="0" err="1" smtClean="0"/>
              <a:t>informed</a:t>
            </a:r>
            <a:r>
              <a:rPr lang="cs-CZ" dirty="0" smtClean="0"/>
              <a:t> </a:t>
            </a:r>
            <a:r>
              <a:rPr lang="cs-CZ" dirty="0" err="1" smtClean="0"/>
              <a:t>decisions</a:t>
            </a:r>
            <a:r>
              <a:rPr lang="cs-CZ" dirty="0" smtClean="0"/>
              <a:t> </a:t>
            </a:r>
            <a:r>
              <a:rPr lang="cs-CZ" dirty="0" err="1" smtClean="0"/>
              <a:t>about</a:t>
            </a:r>
            <a:r>
              <a:rPr lang="cs-CZ" dirty="0" smtClean="0"/>
              <a:t> </a:t>
            </a:r>
            <a:r>
              <a:rPr lang="cs-CZ" dirty="0" err="1" smtClean="0"/>
              <a:t>the</a:t>
            </a:r>
            <a:r>
              <a:rPr lang="cs-CZ" dirty="0" smtClean="0"/>
              <a:t> business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4135525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Qualitative</a:t>
            </a:r>
            <a:r>
              <a:rPr lang="cs-CZ" dirty="0" smtClean="0"/>
              <a:t> </a:t>
            </a:r>
            <a:r>
              <a:rPr lang="cs-CZ" dirty="0" err="1" smtClean="0"/>
              <a:t>characteristics</a:t>
            </a:r>
            <a:endParaRPr lang="cs-CZ" dirty="0"/>
          </a:p>
        </p:txBody>
      </p:sp>
      <p:sp>
        <p:nvSpPr>
          <p:cNvPr id="3" name="Zástupný symbol pro obsah 2"/>
          <p:cNvSpPr>
            <a:spLocks noGrp="1"/>
          </p:cNvSpPr>
          <p:nvPr>
            <p:ph idx="1"/>
          </p:nvPr>
        </p:nvSpPr>
        <p:spPr/>
        <p:txBody>
          <a:bodyPr/>
          <a:lstStyle/>
          <a:p>
            <a:r>
              <a:rPr lang="cs-CZ" dirty="0" smtClean="0"/>
              <a:t>These are </a:t>
            </a:r>
            <a:r>
              <a:rPr lang="cs-CZ" dirty="0" err="1" smtClean="0"/>
              <a:t>the</a:t>
            </a:r>
            <a:r>
              <a:rPr lang="cs-CZ" dirty="0" smtClean="0"/>
              <a:t> </a:t>
            </a:r>
            <a:r>
              <a:rPr lang="cs-CZ" dirty="0" err="1" smtClean="0"/>
              <a:t>attributes</a:t>
            </a:r>
            <a:r>
              <a:rPr lang="cs-CZ" dirty="0" smtClean="0"/>
              <a:t> </a:t>
            </a:r>
            <a:r>
              <a:rPr lang="cs-CZ" dirty="0" err="1" smtClean="0"/>
              <a:t>that</a:t>
            </a:r>
            <a:r>
              <a:rPr lang="cs-CZ" dirty="0" smtClean="0"/>
              <a:t> make </a:t>
            </a:r>
            <a:r>
              <a:rPr lang="cs-CZ" dirty="0" err="1" smtClean="0"/>
              <a:t>information</a:t>
            </a:r>
            <a:r>
              <a:rPr lang="cs-CZ" dirty="0" smtClean="0"/>
              <a:t> </a:t>
            </a:r>
            <a:r>
              <a:rPr lang="cs-CZ" dirty="0" err="1" smtClean="0"/>
              <a:t>provided</a:t>
            </a:r>
            <a:r>
              <a:rPr lang="cs-CZ" dirty="0" smtClean="0"/>
              <a:t> in </a:t>
            </a:r>
            <a:r>
              <a:rPr lang="cs-CZ" dirty="0" err="1" smtClean="0"/>
              <a:t>financial</a:t>
            </a:r>
            <a:r>
              <a:rPr lang="cs-CZ" dirty="0" smtClean="0"/>
              <a:t> </a:t>
            </a:r>
            <a:r>
              <a:rPr lang="cs-CZ" dirty="0" err="1" smtClean="0"/>
              <a:t>statements</a:t>
            </a:r>
            <a:r>
              <a:rPr lang="cs-CZ" dirty="0" smtClean="0"/>
              <a:t> </a:t>
            </a:r>
            <a:r>
              <a:rPr lang="cs-CZ" dirty="0" err="1" smtClean="0"/>
              <a:t>useful</a:t>
            </a:r>
            <a:r>
              <a:rPr lang="cs-CZ" dirty="0" smtClean="0"/>
              <a:t> to </a:t>
            </a:r>
            <a:r>
              <a:rPr lang="cs-CZ" dirty="0" err="1" smtClean="0"/>
              <a:t>others</a:t>
            </a:r>
            <a:endParaRPr lang="cs-CZ" dirty="0" smtClean="0"/>
          </a:p>
          <a:p>
            <a:r>
              <a:rPr lang="cs-CZ" dirty="0" err="1" smtClean="0"/>
              <a:t>We</a:t>
            </a:r>
            <a:r>
              <a:rPr lang="cs-CZ" dirty="0" smtClean="0"/>
              <a:t> split </a:t>
            </a:r>
            <a:r>
              <a:rPr lang="cs-CZ" dirty="0" err="1" smtClean="0"/>
              <a:t>the</a:t>
            </a:r>
            <a:r>
              <a:rPr lang="cs-CZ" dirty="0" smtClean="0"/>
              <a:t> </a:t>
            </a:r>
            <a:r>
              <a:rPr lang="cs-CZ" dirty="0" err="1" smtClean="0"/>
              <a:t>qulitative</a:t>
            </a:r>
            <a:r>
              <a:rPr lang="cs-CZ" dirty="0" smtClean="0"/>
              <a:t> </a:t>
            </a:r>
            <a:r>
              <a:rPr lang="cs-CZ" dirty="0" err="1" smtClean="0"/>
              <a:t>characteristics</a:t>
            </a:r>
            <a:r>
              <a:rPr lang="cs-CZ" dirty="0" smtClean="0"/>
              <a:t> </a:t>
            </a:r>
            <a:r>
              <a:rPr lang="cs-CZ" dirty="0" err="1" smtClean="0"/>
              <a:t>into</a:t>
            </a:r>
            <a:r>
              <a:rPr lang="cs-CZ" dirty="0" smtClean="0"/>
              <a:t> </a:t>
            </a:r>
            <a:r>
              <a:rPr lang="cs-CZ" dirty="0" err="1" smtClean="0"/>
              <a:t>two</a:t>
            </a:r>
            <a:r>
              <a:rPr lang="cs-CZ" dirty="0" smtClean="0"/>
              <a:t> </a:t>
            </a:r>
            <a:r>
              <a:rPr lang="cs-CZ" dirty="0" err="1" smtClean="0"/>
              <a:t>groups</a:t>
            </a:r>
            <a:endParaRPr lang="cs-CZ" dirty="0" smtClean="0"/>
          </a:p>
          <a:p>
            <a:r>
              <a:rPr lang="cs-CZ" dirty="0" smtClean="0"/>
              <a:t>1) </a:t>
            </a:r>
            <a:r>
              <a:rPr lang="cs-CZ" dirty="0" err="1" smtClean="0"/>
              <a:t>Fundamental</a:t>
            </a:r>
            <a:r>
              <a:rPr lang="cs-CZ" dirty="0" smtClean="0"/>
              <a:t> </a:t>
            </a:r>
            <a:r>
              <a:rPr lang="cs-CZ" dirty="0" err="1" smtClean="0"/>
              <a:t>qualitative</a:t>
            </a:r>
            <a:r>
              <a:rPr lang="cs-CZ" dirty="0" smtClean="0"/>
              <a:t> </a:t>
            </a:r>
            <a:r>
              <a:rPr lang="cs-CZ" dirty="0" err="1" smtClean="0"/>
              <a:t>characteristics</a:t>
            </a:r>
            <a:endParaRPr lang="cs-CZ" dirty="0" smtClean="0"/>
          </a:p>
          <a:p>
            <a:r>
              <a:rPr lang="cs-CZ" dirty="0" smtClean="0"/>
              <a:t>2) </a:t>
            </a:r>
            <a:r>
              <a:rPr lang="cs-CZ" dirty="0" err="1" smtClean="0"/>
              <a:t>Enhancing</a:t>
            </a:r>
            <a:r>
              <a:rPr lang="cs-CZ" dirty="0" smtClean="0"/>
              <a:t> </a:t>
            </a:r>
            <a:r>
              <a:rPr lang="cs-CZ" dirty="0" err="1" smtClean="0"/>
              <a:t>qualitative</a:t>
            </a:r>
            <a:r>
              <a:rPr lang="cs-CZ" dirty="0" smtClean="0"/>
              <a:t> </a:t>
            </a:r>
            <a:r>
              <a:rPr lang="cs-CZ" dirty="0" err="1" smtClean="0"/>
              <a:t>characteristics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extLst>
      <p:ext uri="{BB962C8B-B14F-4D97-AF65-F5344CB8AC3E}">
        <p14:creationId xmlns:p14="http://schemas.microsoft.com/office/powerpoint/2010/main" val="1676941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Fundamental</a:t>
            </a:r>
            <a:r>
              <a:rPr lang="cs-CZ" dirty="0" smtClean="0"/>
              <a:t> </a:t>
            </a:r>
            <a:r>
              <a:rPr lang="cs-CZ" dirty="0" err="1" smtClean="0"/>
              <a:t>qualitative</a:t>
            </a:r>
            <a:r>
              <a:rPr lang="cs-CZ" dirty="0" smtClean="0"/>
              <a:t> </a:t>
            </a:r>
            <a:r>
              <a:rPr lang="cs-CZ" dirty="0" err="1" smtClean="0"/>
              <a:t>characteristics</a:t>
            </a:r>
            <a:endParaRPr lang="cs-CZ" dirty="0"/>
          </a:p>
        </p:txBody>
      </p:sp>
      <p:sp>
        <p:nvSpPr>
          <p:cNvPr id="3" name="Zástupný symbol pro obsah 2"/>
          <p:cNvSpPr>
            <a:spLocks noGrp="1"/>
          </p:cNvSpPr>
          <p:nvPr>
            <p:ph idx="1"/>
          </p:nvPr>
        </p:nvSpPr>
        <p:spPr/>
        <p:txBody>
          <a:bodyPr/>
          <a:lstStyle/>
          <a:p>
            <a:r>
              <a:rPr lang="cs-CZ" dirty="0" smtClean="0"/>
              <a:t>Relevance</a:t>
            </a:r>
          </a:p>
          <a:p>
            <a:pPr lvl="1"/>
            <a:r>
              <a:rPr lang="cs-CZ" dirty="0" err="1" smtClean="0"/>
              <a:t>Information</a:t>
            </a:r>
            <a:r>
              <a:rPr lang="cs-CZ" dirty="0" smtClean="0"/>
              <a:t> </a:t>
            </a:r>
            <a:r>
              <a:rPr lang="cs-CZ" dirty="0" err="1" smtClean="0"/>
              <a:t>is</a:t>
            </a:r>
            <a:r>
              <a:rPr lang="cs-CZ" dirty="0" smtClean="0"/>
              <a:t> </a:t>
            </a:r>
            <a:r>
              <a:rPr lang="cs-CZ" dirty="0" err="1" smtClean="0"/>
              <a:t>relevant</a:t>
            </a:r>
            <a:r>
              <a:rPr lang="cs-CZ" dirty="0" smtClean="0"/>
              <a:t> </a:t>
            </a:r>
            <a:r>
              <a:rPr lang="cs-CZ" dirty="0" err="1" smtClean="0"/>
              <a:t>if</a:t>
            </a:r>
            <a:r>
              <a:rPr lang="cs-CZ" dirty="0" smtClean="0"/>
              <a:t> </a:t>
            </a:r>
            <a:r>
              <a:rPr lang="cs-CZ" dirty="0" err="1" smtClean="0"/>
              <a:t>it</a:t>
            </a:r>
            <a:r>
              <a:rPr lang="cs-CZ" dirty="0" smtClean="0"/>
              <a:t> has </a:t>
            </a:r>
            <a:r>
              <a:rPr lang="cs-CZ" dirty="0" err="1" smtClean="0"/>
              <a:t>the</a:t>
            </a:r>
            <a:r>
              <a:rPr lang="cs-CZ" dirty="0" smtClean="0"/>
              <a:t> </a:t>
            </a:r>
            <a:r>
              <a:rPr lang="cs-CZ" dirty="0" err="1" smtClean="0"/>
              <a:t>ability</a:t>
            </a:r>
            <a:r>
              <a:rPr lang="cs-CZ" dirty="0" smtClean="0"/>
              <a:t> to influence </a:t>
            </a:r>
            <a:r>
              <a:rPr lang="cs-CZ" dirty="0" err="1" smtClean="0"/>
              <a:t>the</a:t>
            </a:r>
            <a:r>
              <a:rPr lang="cs-CZ" dirty="0" smtClean="0"/>
              <a:t> </a:t>
            </a:r>
            <a:r>
              <a:rPr lang="cs-CZ" dirty="0" err="1" smtClean="0"/>
              <a:t>economic</a:t>
            </a:r>
            <a:r>
              <a:rPr lang="cs-CZ" dirty="0" smtClean="0"/>
              <a:t> </a:t>
            </a:r>
            <a:r>
              <a:rPr lang="cs-CZ" dirty="0" err="1" smtClean="0"/>
              <a:t>decisions</a:t>
            </a:r>
            <a:r>
              <a:rPr lang="cs-CZ" dirty="0" smtClean="0"/>
              <a:t> </a:t>
            </a:r>
            <a:r>
              <a:rPr lang="cs-CZ" dirty="0" err="1" smtClean="0"/>
              <a:t>of</a:t>
            </a:r>
            <a:r>
              <a:rPr lang="cs-CZ" dirty="0" smtClean="0"/>
              <a:t> </a:t>
            </a:r>
            <a:r>
              <a:rPr lang="cs-CZ" dirty="0" err="1" smtClean="0"/>
              <a:t>users</a:t>
            </a:r>
            <a:endParaRPr lang="cs-CZ" dirty="0" smtClean="0"/>
          </a:p>
          <a:p>
            <a:pPr lvl="1"/>
            <a:r>
              <a:rPr lang="cs-CZ" dirty="0" smtClean="0"/>
              <a:t>and </a:t>
            </a:r>
            <a:r>
              <a:rPr lang="cs-CZ" dirty="0" err="1" smtClean="0"/>
              <a:t>is</a:t>
            </a:r>
            <a:r>
              <a:rPr lang="cs-CZ" dirty="0" smtClean="0"/>
              <a:t> </a:t>
            </a:r>
            <a:r>
              <a:rPr lang="cs-CZ" dirty="0" err="1" smtClean="0"/>
              <a:t>provided</a:t>
            </a:r>
            <a:r>
              <a:rPr lang="cs-CZ" dirty="0" smtClean="0"/>
              <a:t> in </a:t>
            </a:r>
            <a:r>
              <a:rPr lang="cs-CZ" dirty="0" err="1" smtClean="0"/>
              <a:t>time</a:t>
            </a:r>
            <a:r>
              <a:rPr lang="cs-CZ" dirty="0" smtClean="0"/>
              <a:t> to influence </a:t>
            </a:r>
            <a:r>
              <a:rPr lang="cs-CZ" dirty="0" err="1" smtClean="0"/>
              <a:t>those</a:t>
            </a:r>
            <a:r>
              <a:rPr lang="cs-CZ" dirty="0" smtClean="0"/>
              <a:t> </a:t>
            </a:r>
            <a:r>
              <a:rPr lang="cs-CZ" dirty="0" err="1" smtClean="0"/>
              <a:t>decisions</a:t>
            </a:r>
            <a:endParaRPr lang="cs-CZ" dirty="0" smtClean="0"/>
          </a:p>
          <a:p>
            <a:r>
              <a:rPr lang="cs-CZ" dirty="0" err="1" smtClean="0"/>
              <a:t>Faithful</a:t>
            </a:r>
            <a:r>
              <a:rPr lang="cs-CZ" dirty="0" smtClean="0"/>
              <a:t> </a:t>
            </a:r>
            <a:r>
              <a:rPr lang="cs-CZ" dirty="0" err="1" smtClean="0"/>
              <a:t>representation</a:t>
            </a:r>
            <a:endParaRPr lang="cs-CZ" dirty="0" smtClean="0"/>
          </a:p>
          <a:p>
            <a:pPr lvl="1"/>
            <a:r>
              <a:rPr lang="cs-CZ" dirty="0" err="1" smtClean="0"/>
              <a:t>If</a:t>
            </a:r>
            <a:r>
              <a:rPr lang="cs-CZ" dirty="0" smtClean="0"/>
              <a:t> </a:t>
            </a:r>
            <a:r>
              <a:rPr lang="cs-CZ" dirty="0" err="1" smtClean="0"/>
              <a:t>information</a:t>
            </a:r>
            <a:r>
              <a:rPr lang="cs-CZ" dirty="0" smtClean="0"/>
              <a:t> </a:t>
            </a:r>
            <a:r>
              <a:rPr lang="cs-CZ" dirty="0" err="1" smtClean="0"/>
              <a:t>is</a:t>
            </a:r>
            <a:r>
              <a:rPr lang="cs-CZ" dirty="0" smtClean="0"/>
              <a:t> to </a:t>
            </a:r>
            <a:r>
              <a:rPr lang="cs-CZ" dirty="0" err="1" smtClean="0"/>
              <a:t>represent</a:t>
            </a:r>
            <a:r>
              <a:rPr lang="cs-CZ" dirty="0" smtClean="0"/>
              <a:t> </a:t>
            </a:r>
            <a:r>
              <a:rPr lang="cs-CZ" dirty="0" err="1" smtClean="0"/>
              <a:t>faithfully</a:t>
            </a:r>
            <a:r>
              <a:rPr lang="cs-CZ" dirty="0" smtClean="0"/>
              <a:t> </a:t>
            </a:r>
            <a:r>
              <a:rPr lang="cs-CZ" dirty="0" err="1" smtClean="0"/>
              <a:t>the</a:t>
            </a:r>
            <a:r>
              <a:rPr lang="cs-CZ" dirty="0" smtClean="0"/>
              <a:t> </a:t>
            </a:r>
            <a:r>
              <a:rPr lang="cs-CZ" dirty="0" err="1" smtClean="0"/>
              <a:t>transactions</a:t>
            </a:r>
            <a:r>
              <a:rPr lang="cs-CZ" dirty="0" smtClean="0"/>
              <a:t> and </a:t>
            </a:r>
            <a:r>
              <a:rPr lang="cs-CZ" dirty="0" err="1" smtClean="0"/>
              <a:t>other</a:t>
            </a:r>
            <a:r>
              <a:rPr lang="cs-CZ" dirty="0" smtClean="0"/>
              <a:t> </a:t>
            </a:r>
            <a:r>
              <a:rPr lang="cs-CZ" dirty="0" err="1" smtClean="0"/>
              <a:t>events</a:t>
            </a:r>
            <a:r>
              <a:rPr lang="cs-CZ" dirty="0" smtClean="0"/>
              <a:t> </a:t>
            </a:r>
            <a:r>
              <a:rPr lang="cs-CZ" dirty="0" err="1" smtClean="0"/>
              <a:t>that</a:t>
            </a:r>
            <a:r>
              <a:rPr lang="cs-CZ" dirty="0" smtClean="0"/>
              <a:t> </a:t>
            </a:r>
            <a:r>
              <a:rPr lang="cs-CZ" dirty="0" err="1" smtClean="0"/>
              <a:t>it</a:t>
            </a:r>
            <a:r>
              <a:rPr lang="cs-CZ" dirty="0" smtClean="0"/>
              <a:t> </a:t>
            </a:r>
            <a:r>
              <a:rPr lang="cs-CZ" dirty="0" err="1" smtClean="0"/>
              <a:t>purports</a:t>
            </a:r>
            <a:r>
              <a:rPr lang="cs-CZ" dirty="0" smtClean="0"/>
              <a:t> to </a:t>
            </a:r>
            <a:r>
              <a:rPr lang="cs-CZ" dirty="0" err="1" smtClean="0"/>
              <a:t>represent</a:t>
            </a:r>
            <a:r>
              <a:rPr lang="cs-CZ" dirty="0" smtClean="0"/>
              <a:t>, </a:t>
            </a:r>
            <a:r>
              <a:rPr lang="cs-CZ" dirty="0" err="1" smtClean="0"/>
              <a:t>they</a:t>
            </a:r>
            <a:r>
              <a:rPr lang="cs-CZ" dirty="0" smtClean="0"/>
              <a:t> </a:t>
            </a:r>
            <a:r>
              <a:rPr lang="cs-CZ" dirty="0" err="1" smtClean="0"/>
              <a:t>must</a:t>
            </a:r>
            <a:r>
              <a:rPr lang="cs-CZ" dirty="0" smtClean="0"/>
              <a:t> </a:t>
            </a:r>
            <a:r>
              <a:rPr lang="cs-CZ" dirty="0" err="1" smtClean="0"/>
              <a:t>be</a:t>
            </a:r>
            <a:r>
              <a:rPr lang="cs-CZ" dirty="0" smtClean="0"/>
              <a:t> </a:t>
            </a:r>
            <a:r>
              <a:rPr lang="cs-CZ" dirty="0" err="1" smtClean="0"/>
              <a:t>accounted</a:t>
            </a:r>
            <a:r>
              <a:rPr lang="cs-CZ" dirty="0" smtClean="0"/>
              <a:t> </a:t>
            </a:r>
            <a:r>
              <a:rPr lang="cs-CZ" dirty="0" err="1" smtClean="0"/>
              <a:t>for</a:t>
            </a:r>
            <a:r>
              <a:rPr lang="cs-CZ" dirty="0" smtClean="0"/>
              <a:t> and </a:t>
            </a:r>
            <a:r>
              <a:rPr lang="cs-CZ" dirty="0" err="1" smtClean="0"/>
              <a:t>presented</a:t>
            </a:r>
            <a:r>
              <a:rPr lang="cs-CZ" dirty="0" smtClean="0"/>
              <a:t> in </a:t>
            </a:r>
            <a:r>
              <a:rPr lang="cs-CZ" dirty="0" err="1" smtClean="0"/>
              <a:t>accordance</a:t>
            </a:r>
            <a:r>
              <a:rPr lang="cs-CZ" dirty="0" smtClean="0"/>
              <a:t> </a:t>
            </a:r>
            <a:r>
              <a:rPr lang="cs-CZ" dirty="0" err="1" smtClean="0"/>
              <a:t>with</a:t>
            </a:r>
            <a:r>
              <a:rPr lang="cs-CZ" dirty="0" smtClean="0"/>
              <a:t> </a:t>
            </a:r>
            <a:r>
              <a:rPr lang="cs-CZ" dirty="0" err="1" smtClean="0"/>
              <a:t>their</a:t>
            </a:r>
            <a:r>
              <a:rPr lang="cs-CZ" dirty="0" smtClean="0"/>
              <a:t> substance and </a:t>
            </a:r>
            <a:r>
              <a:rPr lang="cs-CZ" dirty="0" err="1" smtClean="0"/>
              <a:t>economic</a:t>
            </a:r>
            <a:r>
              <a:rPr lang="cs-CZ" dirty="0" smtClean="0"/>
              <a:t> reality and not </a:t>
            </a:r>
            <a:r>
              <a:rPr lang="cs-CZ" dirty="0" err="1" smtClean="0"/>
              <a:t>merely</a:t>
            </a:r>
            <a:r>
              <a:rPr lang="cs-CZ" dirty="0" smtClean="0"/>
              <a:t> </a:t>
            </a:r>
            <a:r>
              <a:rPr lang="cs-CZ" dirty="0" err="1" smtClean="0"/>
              <a:t>their</a:t>
            </a:r>
            <a:r>
              <a:rPr lang="cs-CZ" dirty="0" smtClean="0"/>
              <a:t> </a:t>
            </a:r>
            <a:r>
              <a:rPr lang="cs-CZ" dirty="0" err="1" smtClean="0"/>
              <a:t>legal</a:t>
            </a:r>
            <a:r>
              <a:rPr lang="cs-CZ" dirty="0" smtClean="0"/>
              <a:t> </a:t>
            </a:r>
            <a:r>
              <a:rPr lang="cs-CZ" dirty="0" err="1" smtClean="0"/>
              <a:t>form</a:t>
            </a:r>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3673587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Enhancing</a:t>
            </a:r>
            <a:r>
              <a:rPr lang="cs-CZ" dirty="0" smtClean="0"/>
              <a:t> </a:t>
            </a:r>
            <a:r>
              <a:rPr lang="cs-CZ" dirty="0" err="1" smtClean="0"/>
              <a:t>qualitative</a:t>
            </a:r>
            <a:r>
              <a:rPr lang="cs-CZ" dirty="0" smtClean="0"/>
              <a:t> </a:t>
            </a:r>
            <a:r>
              <a:rPr lang="cs-CZ" dirty="0" err="1" smtClean="0"/>
              <a:t>characteristics</a:t>
            </a:r>
            <a:endParaRPr lang="cs-CZ" dirty="0"/>
          </a:p>
        </p:txBody>
      </p:sp>
      <p:sp>
        <p:nvSpPr>
          <p:cNvPr id="3" name="Zástupný symbol pro obsah 2"/>
          <p:cNvSpPr>
            <a:spLocks noGrp="1"/>
          </p:cNvSpPr>
          <p:nvPr>
            <p:ph idx="1"/>
          </p:nvPr>
        </p:nvSpPr>
        <p:spPr/>
        <p:txBody>
          <a:bodyPr/>
          <a:lstStyle/>
          <a:p>
            <a:r>
              <a:rPr lang="cs-CZ" dirty="0" err="1" smtClean="0"/>
              <a:t>Comparability</a:t>
            </a:r>
            <a:endParaRPr lang="cs-CZ" dirty="0" smtClean="0"/>
          </a:p>
          <a:p>
            <a:r>
              <a:rPr lang="cs-CZ" dirty="0" err="1" smtClean="0"/>
              <a:t>Verifiability</a:t>
            </a:r>
            <a:endParaRPr lang="cs-CZ" dirty="0" smtClean="0"/>
          </a:p>
          <a:p>
            <a:r>
              <a:rPr lang="cs-CZ" dirty="0" err="1" smtClean="0"/>
              <a:t>Timeliness</a:t>
            </a:r>
            <a:endParaRPr lang="cs-CZ" dirty="0" smtClean="0"/>
          </a:p>
          <a:p>
            <a:r>
              <a:rPr lang="cs-CZ" dirty="0" err="1" smtClean="0"/>
              <a:t>Understandability</a:t>
            </a:r>
            <a:endParaRPr lang="cs-CZ" dirty="0" smtClean="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extLst>
      <p:ext uri="{BB962C8B-B14F-4D97-AF65-F5344CB8AC3E}">
        <p14:creationId xmlns:p14="http://schemas.microsoft.com/office/powerpoint/2010/main" val="3106159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Enhancing</a:t>
            </a:r>
            <a:r>
              <a:rPr lang="cs-CZ" dirty="0" smtClean="0"/>
              <a:t> </a:t>
            </a:r>
            <a:r>
              <a:rPr lang="cs-CZ" dirty="0" err="1" smtClean="0"/>
              <a:t>qualitative</a:t>
            </a:r>
            <a:r>
              <a:rPr lang="cs-CZ" dirty="0" smtClean="0"/>
              <a:t> </a:t>
            </a:r>
            <a:r>
              <a:rPr lang="cs-CZ" dirty="0" err="1" smtClean="0"/>
              <a:t>characteristics</a:t>
            </a:r>
            <a:endParaRPr lang="cs-CZ" dirty="0"/>
          </a:p>
        </p:txBody>
      </p:sp>
      <p:sp>
        <p:nvSpPr>
          <p:cNvPr id="3" name="Zástupný symbol pro obsah 2"/>
          <p:cNvSpPr>
            <a:spLocks noGrp="1"/>
          </p:cNvSpPr>
          <p:nvPr>
            <p:ph idx="1"/>
          </p:nvPr>
        </p:nvSpPr>
        <p:spPr/>
        <p:txBody>
          <a:bodyPr/>
          <a:lstStyle/>
          <a:p>
            <a:r>
              <a:rPr lang="cs-CZ" dirty="0" err="1" smtClean="0"/>
              <a:t>Comparability</a:t>
            </a:r>
            <a:endParaRPr lang="cs-CZ" dirty="0" smtClean="0"/>
          </a:p>
          <a:p>
            <a:pPr marL="344487" lvl="1" indent="0">
              <a:buNone/>
            </a:pPr>
            <a:r>
              <a:rPr lang="cs-CZ" dirty="0" err="1" smtClean="0"/>
              <a:t>Users</a:t>
            </a:r>
            <a:r>
              <a:rPr lang="cs-CZ" dirty="0" smtClean="0"/>
              <a:t> </a:t>
            </a:r>
            <a:r>
              <a:rPr lang="cs-CZ" dirty="0" err="1" smtClean="0"/>
              <a:t>must</a:t>
            </a:r>
            <a:r>
              <a:rPr lang="cs-CZ" dirty="0" smtClean="0"/>
              <a:t> </a:t>
            </a:r>
            <a:r>
              <a:rPr lang="cs-CZ" dirty="0" err="1" smtClean="0"/>
              <a:t>be</a:t>
            </a:r>
            <a:r>
              <a:rPr lang="cs-CZ" dirty="0" smtClean="0"/>
              <a:t> </a:t>
            </a:r>
            <a:r>
              <a:rPr lang="cs-CZ" dirty="0" err="1" smtClean="0"/>
              <a:t>able</a:t>
            </a:r>
            <a:r>
              <a:rPr lang="cs-CZ" dirty="0" smtClean="0"/>
              <a:t> to:</a:t>
            </a:r>
          </a:p>
          <a:p>
            <a:pPr lvl="1"/>
            <a:r>
              <a:rPr lang="cs-CZ" dirty="0" err="1" smtClean="0"/>
              <a:t>compare</a:t>
            </a:r>
            <a:r>
              <a:rPr lang="cs-CZ" dirty="0" smtClean="0"/>
              <a:t> </a:t>
            </a:r>
            <a:r>
              <a:rPr lang="cs-CZ" dirty="0" err="1" smtClean="0"/>
              <a:t>the</a:t>
            </a:r>
            <a:r>
              <a:rPr lang="cs-CZ" dirty="0" smtClean="0"/>
              <a:t> </a:t>
            </a:r>
            <a:r>
              <a:rPr lang="cs-CZ" dirty="0" err="1" smtClean="0"/>
              <a:t>financial</a:t>
            </a:r>
            <a:r>
              <a:rPr lang="cs-CZ" dirty="0" smtClean="0"/>
              <a:t> </a:t>
            </a:r>
            <a:r>
              <a:rPr lang="cs-CZ" dirty="0" err="1" smtClean="0"/>
              <a:t>statements</a:t>
            </a:r>
            <a:r>
              <a:rPr lang="cs-CZ" dirty="0" smtClean="0"/>
              <a:t> </a:t>
            </a:r>
            <a:r>
              <a:rPr lang="cs-CZ" dirty="0" err="1" smtClean="0"/>
              <a:t>of</a:t>
            </a:r>
            <a:r>
              <a:rPr lang="cs-CZ" dirty="0" smtClean="0"/>
              <a:t> </a:t>
            </a:r>
            <a:r>
              <a:rPr lang="cs-CZ" dirty="0" err="1" smtClean="0"/>
              <a:t>an</a:t>
            </a:r>
            <a:r>
              <a:rPr lang="cs-CZ" dirty="0" smtClean="0"/>
              <a:t> entity </a:t>
            </a:r>
            <a:r>
              <a:rPr lang="cs-CZ" dirty="0" err="1" smtClean="0"/>
              <a:t>over</a:t>
            </a:r>
            <a:r>
              <a:rPr lang="cs-CZ" dirty="0" smtClean="0"/>
              <a:t> </a:t>
            </a:r>
            <a:r>
              <a:rPr lang="cs-CZ" dirty="0" err="1" smtClean="0"/>
              <a:t>time</a:t>
            </a:r>
            <a:r>
              <a:rPr lang="cs-CZ" dirty="0" smtClean="0"/>
              <a:t> to </a:t>
            </a:r>
            <a:r>
              <a:rPr lang="cs-CZ" dirty="0" err="1" smtClean="0"/>
              <a:t>identify</a:t>
            </a:r>
            <a:r>
              <a:rPr lang="cs-CZ" dirty="0" smtClean="0"/>
              <a:t> </a:t>
            </a:r>
            <a:r>
              <a:rPr lang="cs-CZ" dirty="0" err="1" smtClean="0"/>
              <a:t>trends</a:t>
            </a:r>
            <a:r>
              <a:rPr lang="cs-CZ" dirty="0" smtClean="0"/>
              <a:t> in </a:t>
            </a:r>
            <a:r>
              <a:rPr lang="cs-CZ" dirty="0" err="1" smtClean="0"/>
              <a:t>its</a:t>
            </a:r>
            <a:r>
              <a:rPr lang="cs-CZ" dirty="0" smtClean="0"/>
              <a:t> </a:t>
            </a:r>
            <a:r>
              <a:rPr lang="cs-CZ" dirty="0" err="1" smtClean="0"/>
              <a:t>financial</a:t>
            </a:r>
            <a:r>
              <a:rPr lang="cs-CZ" dirty="0" smtClean="0"/>
              <a:t> </a:t>
            </a:r>
            <a:r>
              <a:rPr lang="cs-CZ" dirty="0" err="1" smtClean="0"/>
              <a:t>position</a:t>
            </a:r>
            <a:r>
              <a:rPr lang="cs-CZ" dirty="0" smtClean="0"/>
              <a:t> and </a:t>
            </a:r>
            <a:r>
              <a:rPr lang="cs-CZ" dirty="0" smtClean="0"/>
              <a:t>performance</a:t>
            </a:r>
          </a:p>
          <a:p>
            <a:pPr lvl="1"/>
            <a:r>
              <a:rPr lang="cs-CZ" dirty="0" err="1"/>
              <a:t>c</a:t>
            </a:r>
            <a:r>
              <a:rPr lang="cs-CZ" dirty="0" err="1" smtClean="0"/>
              <a:t>ompare</a:t>
            </a:r>
            <a:r>
              <a:rPr lang="cs-CZ" dirty="0" smtClean="0"/>
              <a:t> </a:t>
            </a:r>
            <a:r>
              <a:rPr lang="cs-CZ" dirty="0" err="1" smtClean="0"/>
              <a:t>the</a:t>
            </a:r>
            <a:r>
              <a:rPr lang="cs-CZ" dirty="0" smtClean="0"/>
              <a:t> </a:t>
            </a:r>
            <a:r>
              <a:rPr lang="cs-CZ" dirty="0" err="1" smtClean="0"/>
              <a:t>financial</a:t>
            </a:r>
            <a:r>
              <a:rPr lang="cs-CZ" dirty="0" smtClean="0"/>
              <a:t> </a:t>
            </a:r>
            <a:r>
              <a:rPr lang="cs-CZ" dirty="0" err="1" smtClean="0"/>
              <a:t>statements</a:t>
            </a:r>
            <a:r>
              <a:rPr lang="cs-CZ" dirty="0" smtClean="0"/>
              <a:t> </a:t>
            </a:r>
            <a:r>
              <a:rPr lang="cs-CZ" dirty="0" err="1" smtClean="0"/>
              <a:t>of</a:t>
            </a:r>
            <a:r>
              <a:rPr lang="cs-CZ" dirty="0" smtClean="0"/>
              <a:t> </a:t>
            </a:r>
            <a:r>
              <a:rPr lang="cs-CZ" dirty="0" err="1" smtClean="0"/>
              <a:t>different</a:t>
            </a:r>
            <a:r>
              <a:rPr lang="cs-CZ" dirty="0" smtClean="0"/>
              <a:t> </a:t>
            </a:r>
            <a:r>
              <a:rPr lang="cs-CZ" dirty="0" err="1" smtClean="0"/>
              <a:t>entities</a:t>
            </a:r>
            <a:r>
              <a:rPr lang="cs-CZ" dirty="0" smtClean="0"/>
              <a:t> to </a:t>
            </a:r>
            <a:r>
              <a:rPr lang="cs-CZ" dirty="0" err="1" smtClean="0"/>
              <a:t>evaluate</a:t>
            </a:r>
            <a:r>
              <a:rPr lang="cs-CZ" dirty="0" smtClean="0"/>
              <a:t> </a:t>
            </a:r>
            <a:r>
              <a:rPr lang="cs-CZ" dirty="0" err="1" smtClean="0"/>
              <a:t>their</a:t>
            </a:r>
            <a:r>
              <a:rPr lang="cs-CZ" dirty="0" smtClean="0"/>
              <a:t> </a:t>
            </a:r>
            <a:r>
              <a:rPr lang="cs-CZ" dirty="0" err="1" smtClean="0"/>
              <a:t>relative</a:t>
            </a:r>
            <a:r>
              <a:rPr lang="cs-CZ" dirty="0" smtClean="0"/>
              <a:t> </a:t>
            </a:r>
            <a:r>
              <a:rPr lang="cs-CZ" dirty="0" err="1" smtClean="0"/>
              <a:t>financial</a:t>
            </a:r>
            <a:r>
              <a:rPr lang="cs-CZ" dirty="0" smtClean="0"/>
              <a:t> performance and </a:t>
            </a:r>
            <a:r>
              <a:rPr lang="cs-CZ" dirty="0" err="1" smtClean="0"/>
              <a:t>financial</a:t>
            </a:r>
            <a:r>
              <a:rPr lang="cs-CZ" dirty="0" smtClean="0"/>
              <a:t> </a:t>
            </a:r>
            <a:r>
              <a:rPr lang="cs-CZ" dirty="0" err="1" smtClean="0"/>
              <a:t>position</a:t>
            </a:r>
            <a:endParaRPr lang="cs-CZ" dirty="0" smtClean="0"/>
          </a:p>
          <a:p>
            <a:pPr lvl="1"/>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extLst>
      <p:ext uri="{BB962C8B-B14F-4D97-AF65-F5344CB8AC3E}">
        <p14:creationId xmlns:p14="http://schemas.microsoft.com/office/powerpoint/2010/main" val="3769516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Enhancing</a:t>
            </a:r>
            <a:r>
              <a:rPr lang="cs-CZ" dirty="0"/>
              <a:t> </a:t>
            </a:r>
            <a:r>
              <a:rPr lang="cs-CZ" dirty="0" err="1"/>
              <a:t>qualitative</a:t>
            </a:r>
            <a:r>
              <a:rPr lang="cs-CZ" dirty="0"/>
              <a:t> </a:t>
            </a:r>
            <a:r>
              <a:rPr lang="cs-CZ" dirty="0" err="1"/>
              <a:t>characteristics</a:t>
            </a:r>
            <a:endParaRPr lang="cs-CZ" dirty="0"/>
          </a:p>
        </p:txBody>
      </p:sp>
      <p:sp>
        <p:nvSpPr>
          <p:cNvPr id="3" name="Zástupný symbol pro obsah 2"/>
          <p:cNvSpPr>
            <a:spLocks noGrp="1"/>
          </p:cNvSpPr>
          <p:nvPr>
            <p:ph idx="1"/>
          </p:nvPr>
        </p:nvSpPr>
        <p:spPr/>
        <p:txBody>
          <a:bodyPr/>
          <a:lstStyle/>
          <a:p>
            <a:r>
              <a:rPr lang="cs-CZ" dirty="0" err="1" smtClean="0"/>
              <a:t>Verifiability</a:t>
            </a:r>
            <a:endParaRPr lang="cs-CZ" dirty="0" smtClean="0"/>
          </a:p>
          <a:p>
            <a:pPr lvl="1"/>
            <a:r>
              <a:rPr lang="cs-CZ" dirty="0" smtClean="0"/>
              <a:t>Direct – </a:t>
            </a:r>
            <a:r>
              <a:rPr lang="cs-CZ" dirty="0" err="1" smtClean="0"/>
              <a:t>verifying</a:t>
            </a:r>
            <a:r>
              <a:rPr lang="cs-CZ" dirty="0" smtClean="0"/>
              <a:t> </a:t>
            </a:r>
            <a:r>
              <a:rPr lang="cs-CZ" dirty="0" err="1" smtClean="0"/>
              <a:t>an</a:t>
            </a:r>
            <a:r>
              <a:rPr lang="cs-CZ" dirty="0" smtClean="0"/>
              <a:t> </a:t>
            </a:r>
            <a:r>
              <a:rPr lang="cs-CZ" dirty="0" err="1" smtClean="0"/>
              <a:t>amount</a:t>
            </a:r>
            <a:r>
              <a:rPr lang="cs-CZ" dirty="0" smtClean="0"/>
              <a:t> </a:t>
            </a:r>
            <a:r>
              <a:rPr lang="cs-CZ" dirty="0" err="1" smtClean="0"/>
              <a:t>or</a:t>
            </a:r>
            <a:r>
              <a:rPr lang="cs-CZ" dirty="0" smtClean="0"/>
              <a:t> </a:t>
            </a:r>
            <a:r>
              <a:rPr lang="cs-CZ" dirty="0" err="1" smtClean="0"/>
              <a:t>other</a:t>
            </a:r>
            <a:r>
              <a:rPr lang="cs-CZ" dirty="0" smtClean="0"/>
              <a:t> </a:t>
            </a:r>
            <a:r>
              <a:rPr lang="cs-CZ" dirty="0" err="1" smtClean="0"/>
              <a:t>representation</a:t>
            </a:r>
            <a:r>
              <a:rPr lang="cs-CZ" dirty="0" smtClean="0"/>
              <a:t> </a:t>
            </a:r>
            <a:r>
              <a:rPr lang="cs-CZ" dirty="0" err="1" smtClean="0"/>
              <a:t>through</a:t>
            </a:r>
            <a:r>
              <a:rPr lang="cs-CZ" dirty="0" smtClean="0"/>
              <a:t> direct </a:t>
            </a:r>
            <a:r>
              <a:rPr lang="cs-CZ" dirty="0" err="1" smtClean="0"/>
              <a:t>observation</a:t>
            </a:r>
            <a:r>
              <a:rPr lang="cs-CZ" dirty="0" smtClean="0"/>
              <a:t> </a:t>
            </a:r>
            <a:r>
              <a:rPr lang="cs-CZ" dirty="0" smtClean="0"/>
              <a:t>(</a:t>
            </a:r>
            <a:r>
              <a:rPr lang="cs-CZ" dirty="0" err="1" smtClean="0"/>
              <a:t>i.e</a:t>
            </a:r>
            <a:r>
              <a:rPr lang="cs-CZ" dirty="0" smtClean="0"/>
              <a:t>. </a:t>
            </a:r>
            <a:r>
              <a:rPr lang="cs-CZ" dirty="0" err="1" smtClean="0"/>
              <a:t>counting</a:t>
            </a:r>
            <a:r>
              <a:rPr lang="cs-CZ" dirty="0" smtClean="0"/>
              <a:t> cash)</a:t>
            </a:r>
          </a:p>
          <a:p>
            <a:pPr lvl="1"/>
            <a:r>
              <a:rPr lang="cs-CZ" dirty="0" err="1" smtClean="0"/>
              <a:t>Indirect</a:t>
            </a:r>
            <a:r>
              <a:rPr lang="cs-CZ" dirty="0" smtClean="0"/>
              <a:t> – </a:t>
            </a:r>
            <a:r>
              <a:rPr lang="cs-CZ" dirty="0" err="1" smtClean="0"/>
              <a:t>checking</a:t>
            </a:r>
            <a:r>
              <a:rPr lang="cs-CZ" dirty="0" smtClean="0"/>
              <a:t> </a:t>
            </a:r>
            <a:r>
              <a:rPr lang="cs-CZ" dirty="0" err="1" smtClean="0"/>
              <a:t>the</a:t>
            </a:r>
            <a:r>
              <a:rPr lang="cs-CZ" dirty="0" smtClean="0"/>
              <a:t> </a:t>
            </a:r>
            <a:r>
              <a:rPr lang="cs-CZ" dirty="0" err="1" smtClean="0"/>
              <a:t>inputs</a:t>
            </a:r>
            <a:r>
              <a:rPr lang="cs-CZ" dirty="0" smtClean="0"/>
              <a:t> to a model, </a:t>
            </a:r>
            <a:r>
              <a:rPr lang="cs-CZ" dirty="0" err="1" smtClean="0"/>
              <a:t>formula</a:t>
            </a:r>
            <a:r>
              <a:rPr lang="cs-CZ" dirty="0" smtClean="0"/>
              <a:t> </a:t>
            </a:r>
            <a:r>
              <a:rPr lang="cs-CZ" dirty="0" err="1" smtClean="0"/>
              <a:t>or</a:t>
            </a:r>
            <a:r>
              <a:rPr lang="cs-CZ" dirty="0" smtClean="0"/>
              <a:t> </a:t>
            </a:r>
            <a:r>
              <a:rPr lang="cs-CZ" dirty="0" err="1" smtClean="0"/>
              <a:t>other</a:t>
            </a:r>
            <a:r>
              <a:rPr lang="cs-CZ" dirty="0" smtClean="0"/>
              <a:t> </a:t>
            </a:r>
            <a:r>
              <a:rPr lang="cs-CZ" dirty="0" err="1" smtClean="0"/>
              <a:t>technique</a:t>
            </a:r>
            <a:r>
              <a:rPr lang="cs-CZ" dirty="0" smtClean="0"/>
              <a:t> and </a:t>
            </a:r>
            <a:r>
              <a:rPr lang="cs-CZ" dirty="0" err="1" smtClean="0"/>
              <a:t>recalculation</a:t>
            </a:r>
            <a:r>
              <a:rPr lang="cs-CZ" dirty="0" smtClean="0"/>
              <a:t> </a:t>
            </a:r>
            <a:r>
              <a:rPr lang="cs-CZ" dirty="0" err="1" smtClean="0"/>
              <a:t>the</a:t>
            </a:r>
            <a:r>
              <a:rPr lang="cs-CZ" dirty="0" smtClean="0"/>
              <a:t> </a:t>
            </a:r>
            <a:r>
              <a:rPr lang="cs-CZ" dirty="0" err="1" smtClean="0"/>
              <a:t>outputs</a:t>
            </a:r>
            <a:r>
              <a:rPr lang="cs-CZ" dirty="0" smtClean="0"/>
              <a:t> </a:t>
            </a:r>
            <a:r>
              <a:rPr lang="cs-CZ" dirty="0" err="1" smtClean="0"/>
              <a:t>using</a:t>
            </a:r>
            <a:r>
              <a:rPr lang="cs-CZ" dirty="0" smtClean="0"/>
              <a:t> </a:t>
            </a:r>
            <a:r>
              <a:rPr lang="cs-CZ" dirty="0" err="1" smtClean="0"/>
              <a:t>the</a:t>
            </a:r>
            <a:r>
              <a:rPr lang="cs-CZ" dirty="0" smtClean="0"/>
              <a:t> </a:t>
            </a:r>
            <a:r>
              <a:rPr lang="cs-CZ" dirty="0" err="1" smtClean="0"/>
              <a:t>same</a:t>
            </a:r>
            <a:r>
              <a:rPr lang="cs-CZ" dirty="0" smtClean="0"/>
              <a:t> </a:t>
            </a:r>
            <a:r>
              <a:rPr lang="cs-CZ" dirty="0" err="1" smtClean="0"/>
              <a:t>methodology</a:t>
            </a:r>
            <a:endParaRPr lang="cs-CZ" dirty="0" smtClean="0"/>
          </a:p>
          <a:p>
            <a:pPr lvl="1"/>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extLst>
      <p:ext uri="{BB962C8B-B14F-4D97-AF65-F5344CB8AC3E}">
        <p14:creationId xmlns:p14="http://schemas.microsoft.com/office/powerpoint/2010/main" val="3079336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Enhancing</a:t>
            </a:r>
            <a:r>
              <a:rPr lang="cs-CZ" dirty="0"/>
              <a:t> </a:t>
            </a:r>
            <a:r>
              <a:rPr lang="cs-CZ" dirty="0" err="1"/>
              <a:t>qualitative</a:t>
            </a:r>
            <a:r>
              <a:rPr lang="cs-CZ" dirty="0"/>
              <a:t> </a:t>
            </a:r>
            <a:r>
              <a:rPr lang="cs-CZ" dirty="0" err="1"/>
              <a:t>characteristics</a:t>
            </a:r>
            <a:endParaRPr lang="cs-CZ" dirty="0"/>
          </a:p>
        </p:txBody>
      </p:sp>
      <p:sp>
        <p:nvSpPr>
          <p:cNvPr id="3" name="Zástupný symbol pro obsah 2"/>
          <p:cNvSpPr>
            <a:spLocks noGrp="1"/>
          </p:cNvSpPr>
          <p:nvPr>
            <p:ph idx="1"/>
          </p:nvPr>
        </p:nvSpPr>
        <p:spPr/>
        <p:txBody>
          <a:bodyPr/>
          <a:lstStyle/>
          <a:p>
            <a:r>
              <a:rPr lang="cs-CZ" dirty="0" err="1" smtClean="0"/>
              <a:t>Timeliness</a:t>
            </a:r>
            <a:endParaRPr lang="cs-CZ" dirty="0" smtClean="0"/>
          </a:p>
          <a:p>
            <a:pPr lvl="1"/>
            <a:r>
              <a:rPr lang="cs-CZ" dirty="0" err="1" smtClean="0"/>
              <a:t>Means</a:t>
            </a:r>
            <a:r>
              <a:rPr lang="cs-CZ" dirty="0" smtClean="0"/>
              <a:t> </a:t>
            </a:r>
            <a:r>
              <a:rPr lang="cs-CZ" dirty="0" err="1" smtClean="0"/>
              <a:t>having</a:t>
            </a:r>
            <a:r>
              <a:rPr lang="cs-CZ" dirty="0" smtClean="0"/>
              <a:t> </a:t>
            </a:r>
            <a:r>
              <a:rPr lang="cs-CZ" dirty="0" err="1" smtClean="0"/>
              <a:t>information</a:t>
            </a:r>
            <a:r>
              <a:rPr lang="cs-CZ" dirty="0" smtClean="0"/>
              <a:t> </a:t>
            </a:r>
            <a:r>
              <a:rPr lang="cs-CZ" dirty="0" err="1" smtClean="0"/>
              <a:t>available</a:t>
            </a:r>
            <a:r>
              <a:rPr lang="cs-CZ" dirty="0" smtClean="0"/>
              <a:t> to </a:t>
            </a:r>
            <a:r>
              <a:rPr lang="cs-CZ" dirty="0" err="1" smtClean="0"/>
              <a:t>decision</a:t>
            </a:r>
            <a:r>
              <a:rPr lang="cs-CZ" dirty="0" smtClean="0"/>
              <a:t> </a:t>
            </a:r>
            <a:r>
              <a:rPr lang="cs-CZ" dirty="0" err="1" smtClean="0"/>
              <a:t>makers</a:t>
            </a:r>
            <a:r>
              <a:rPr lang="cs-CZ" dirty="0" smtClean="0"/>
              <a:t> in </a:t>
            </a:r>
            <a:r>
              <a:rPr lang="cs-CZ" dirty="0" err="1" smtClean="0"/>
              <a:t>time</a:t>
            </a:r>
            <a:r>
              <a:rPr lang="cs-CZ" dirty="0" smtClean="0"/>
              <a:t> to </a:t>
            </a:r>
            <a:r>
              <a:rPr lang="cs-CZ" dirty="0" err="1" smtClean="0"/>
              <a:t>be</a:t>
            </a:r>
            <a:r>
              <a:rPr lang="cs-CZ" dirty="0" smtClean="0"/>
              <a:t> </a:t>
            </a:r>
            <a:r>
              <a:rPr lang="cs-CZ" dirty="0" err="1" smtClean="0"/>
              <a:t>capable</a:t>
            </a:r>
            <a:r>
              <a:rPr lang="cs-CZ" dirty="0" smtClean="0"/>
              <a:t> </a:t>
            </a:r>
            <a:r>
              <a:rPr lang="cs-CZ" dirty="0" err="1" smtClean="0"/>
              <a:t>of</a:t>
            </a:r>
            <a:r>
              <a:rPr lang="cs-CZ" dirty="0" smtClean="0"/>
              <a:t> </a:t>
            </a:r>
            <a:r>
              <a:rPr lang="cs-CZ" dirty="0" err="1" smtClean="0"/>
              <a:t>influencing</a:t>
            </a:r>
            <a:r>
              <a:rPr lang="cs-CZ" dirty="0" smtClean="0"/>
              <a:t> </a:t>
            </a:r>
            <a:r>
              <a:rPr lang="cs-CZ" dirty="0" err="1" smtClean="0"/>
              <a:t>their</a:t>
            </a:r>
            <a:r>
              <a:rPr lang="cs-CZ" dirty="0" smtClean="0"/>
              <a:t> </a:t>
            </a:r>
            <a:r>
              <a:rPr lang="cs-CZ" dirty="0" err="1" smtClean="0"/>
              <a:t>decisions</a:t>
            </a:r>
            <a:endParaRPr lang="cs-CZ" dirty="0" smtClean="0"/>
          </a:p>
          <a:p>
            <a:pPr lvl="1"/>
            <a:r>
              <a:rPr lang="cs-CZ" dirty="0" err="1" smtClean="0"/>
              <a:t>Generally</a:t>
            </a:r>
            <a:r>
              <a:rPr lang="cs-CZ" dirty="0" smtClean="0"/>
              <a:t> </a:t>
            </a:r>
            <a:r>
              <a:rPr lang="cs-CZ" dirty="0" err="1" smtClean="0"/>
              <a:t>the</a:t>
            </a:r>
            <a:r>
              <a:rPr lang="cs-CZ" dirty="0" smtClean="0"/>
              <a:t> </a:t>
            </a:r>
            <a:r>
              <a:rPr lang="cs-CZ" dirty="0" err="1" smtClean="0"/>
              <a:t>older</a:t>
            </a:r>
            <a:r>
              <a:rPr lang="cs-CZ" dirty="0" smtClean="0"/>
              <a:t> </a:t>
            </a:r>
            <a:r>
              <a:rPr lang="cs-CZ" dirty="0" err="1" smtClean="0"/>
              <a:t>the</a:t>
            </a:r>
            <a:r>
              <a:rPr lang="cs-CZ" dirty="0" smtClean="0"/>
              <a:t> </a:t>
            </a:r>
            <a:r>
              <a:rPr lang="cs-CZ" dirty="0" err="1" smtClean="0"/>
              <a:t>information</a:t>
            </a:r>
            <a:r>
              <a:rPr lang="cs-CZ" dirty="0" smtClean="0"/>
              <a:t> </a:t>
            </a:r>
            <a:r>
              <a:rPr lang="cs-CZ" dirty="0" err="1" smtClean="0"/>
              <a:t>is</a:t>
            </a:r>
            <a:r>
              <a:rPr lang="cs-CZ" dirty="0" smtClean="0"/>
              <a:t>, </a:t>
            </a:r>
            <a:r>
              <a:rPr lang="cs-CZ" dirty="0" err="1" smtClean="0"/>
              <a:t>the</a:t>
            </a:r>
            <a:r>
              <a:rPr lang="cs-CZ" dirty="0" smtClean="0"/>
              <a:t> </a:t>
            </a:r>
            <a:r>
              <a:rPr lang="cs-CZ" dirty="0" err="1" smtClean="0"/>
              <a:t>less</a:t>
            </a:r>
            <a:r>
              <a:rPr lang="cs-CZ" dirty="0" smtClean="0"/>
              <a:t> </a:t>
            </a:r>
            <a:r>
              <a:rPr lang="cs-CZ" dirty="0" err="1" smtClean="0"/>
              <a:t>useful</a:t>
            </a:r>
            <a:r>
              <a:rPr lang="cs-CZ" dirty="0" smtClean="0"/>
              <a:t> </a:t>
            </a:r>
            <a:r>
              <a:rPr lang="cs-CZ" dirty="0" err="1" smtClean="0"/>
              <a:t>it</a:t>
            </a:r>
            <a:r>
              <a:rPr lang="cs-CZ" dirty="0" smtClean="0"/>
              <a:t> </a:t>
            </a:r>
            <a:r>
              <a:rPr lang="cs-CZ" dirty="0" err="1" smtClean="0"/>
              <a:t>becomes</a:t>
            </a:r>
            <a:endParaRPr lang="cs-CZ" dirty="0" smtClean="0"/>
          </a:p>
          <a:p>
            <a:pPr lvl="1"/>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extLst>
      <p:ext uri="{BB962C8B-B14F-4D97-AF65-F5344CB8AC3E}">
        <p14:creationId xmlns:p14="http://schemas.microsoft.com/office/powerpoint/2010/main" val="1090457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Enhancing</a:t>
            </a:r>
            <a:r>
              <a:rPr lang="cs-CZ" dirty="0"/>
              <a:t> </a:t>
            </a:r>
            <a:r>
              <a:rPr lang="cs-CZ" dirty="0" err="1"/>
              <a:t>qualitative</a:t>
            </a:r>
            <a:r>
              <a:rPr lang="cs-CZ" dirty="0"/>
              <a:t> </a:t>
            </a:r>
            <a:r>
              <a:rPr lang="cs-CZ" dirty="0" err="1"/>
              <a:t>characteristics</a:t>
            </a:r>
            <a:endParaRPr lang="cs-CZ" dirty="0"/>
          </a:p>
        </p:txBody>
      </p:sp>
      <p:sp>
        <p:nvSpPr>
          <p:cNvPr id="3" name="Zástupný symbol pro obsah 2"/>
          <p:cNvSpPr>
            <a:spLocks noGrp="1"/>
          </p:cNvSpPr>
          <p:nvPr>
            <p:ph idx="1"/>
          </p:nvPr>
        </p:nvSpPr>
        <p:spPr/>
        <p:txBody>
          <a:bodyPr/>
          <a:lstStyle/>
          <a:p>
            <a:r>
              <a:rPr lang="cs-CZ" dirty="0" err="1" smtClean="0"/>
              <a:t>Understandability</a:t>
            </a:r>
            <a:endParaRPr lang="cs-CZ" dirty="0" smtClean="0"/>
          </a:p>
          <a:p>
            <a:pPr lvl="1"/>
            <a:r>
              <a:rPr lang="cs-CZ" dirty="0" err="1" smtClean="0"/>
              <a:t>Depends</a:t>
            </a:r>
            <a:r>
              <a:rPr lang="cs-CZ" dirty="0" smtClean="0"/>
              <a:t> on </a:t>
            </a:r>
            <a:r>
              <a:rPr lang="cs-CZ" dirty="0" err="1" smtClean="0"/>
              <a:t>the</a:t>
            </a:r>
            <a:r>
              <a:rPr lang="cs-CZ" dirty="0" smtClean="0"/>
              <a:t> </a:t>
            </a:r>
            <a:r>
              <a:rPr lang="cs-CZ" dirty="0" err="1" smtClean="0"/>
              <a:t>way</a:t>
            </a:r>
            <a:r>
              <a:rPr lang="cs-CZ" dirty="0" smtClean="0"/>
              <a:t> in </a:t>
            </a:r>
            <a:r>
              <a:rPr lang="cs-CZ" dirty="0" err="1" smtClean="0"/>
              <a:t>which</a:t>
            </a:r>
            <a:r>
              <a:rPr lang="cs-CZ" dirty="0" smtClean="0"/>
              <a:t> </a:t>
            </a:r>
            <a:r>
              <a:rPr lang="cs-CZ" dirty="0" err="1" smtClean="0"/>
              <a:t>information</a:t>
            </a:r>
            <a:r>
              <a:rPr lang="cs-CZ" dirty="0" smtClean="0"/>
              <a:t> </a:t>
            </a:r>
            <a:r>
              <a:rPr lang="cs-CZ" dirty="0" err="1" smtClean="0"/>
              <a:t>is</a:t>
            </a:r>
            <a:r>
              <a:rPr lang="cs-CZ" dirty="0" smtClean="0"/>
              <a:t> </a:t>
            </a:r>
            <a:r>
              <a:rPr lang="cs-CZ" dirty="0" err="1" smtClean="0"/>
              <a:t>presented</a:t>
            </a:r>
            <a:r>
              <a:rPr lang="cs-CZ" dirty="0" smtClean="0"/>
              <a:t> and </a:t>
            </a:r>
            <a:r>
              <a:rPr lang="cs-CZ" dirty="0" err="1" smtClean="0"/>
              <a:t>the</a:t>
            </a:r>
            <a:r>
              <a:rPr lang="cs-CZ" dirty="0" smtClean="0"/>
              <a:t> </a:t>
            </a:r>
            <a:r>
              <a:rPr lang="cs-CZ" dirty="0" err="1" smtClean="0"/>
              <a:t>capabilities</a:t>
            </a:r>
            <a:r>
              <a:rPr lang="cs-CZ" dirty="0" smtClean="0"/>
              <a:t> </a:t>
            </a:r>
            <a:r>
              <a:rPr lang="cs-CZ" dirty="0" err="1" smtClean="0"/>
              <a:t>of</a:t>
            </a:r>
            <a:r>
              <a:rPr lang="cs-CZ" dirty="0" smtClean="0"/>
              <a:t> </a:t>
            </a:r>
            <a:r>
              <a:rPr lang="cs-CZ" dirty="0" err="1" smtClean="0"/>
              <a:t>users</a:t>
            </a:r>
            <a:endParaRPr lang="cs-CZ" dirty="0" smtClean="0"/>
          </a:p>
          <a:p>
            <a:pPr lvl="1"/>
            <a:r>
              <a:rPr lang="cs-CZ" dirty="0" err="1" smtClean="0"/>
              <a:t>It</a:t>
            </a:r>
            <a:r>
              <a:rPr lang="cs-CZ" dirty="0" smtClean="0"/>
              <a:t> </a:t>
            </a:r>
            <a:r>
              <a:rPr lang="cs-CZ" dirty="0" err="1" smtClean="0"/>
              <a:t>is</a:t>
            </a:r>
            <a:r>
              <a:rPr lang="cs-CZ" dirty="0" smtClean="0"/>
              <a:t> </a:t>
            </a:r>
            <a:r>
              <a:rPr lang="cs-CZ" dirty="0" err="1" smtClean="0"/>
              <a:t>assumed</a:t>
            </a:r>
            <a:r>
              <a:rPr lang="cs-CZ" dirty="0" smtClean="0"/>
              <a:t> </a:t>
            </a:r>
            <a:r>
              <a:rPr lang="cs-CZ" dirty="0" err="1" smtClean="0"/>
              <a:t>that</a:t>
            </a:r>
            <a:r>
              <a:rPr lang="cs-CZ" dirty="0" smtClean="0"/>
              <a:t> </a:t>
            </a:r>
            <a:r>
              <a:rPr lang="cs-CZ" dirty="0" err="1" smtClean="0"/>
              <a:t>users</a:t>
            </a:r>
            <a:r>
              <a:rPr lang="cs-CZ" dirty="0" smtClean="0"/>
              <a:t> </a:t>
            </a:r>
            <a:r>
              <a:rPr lang="cs-CZ" dirty="0" err="1" smtClean="0"/>
              <a:t>have</a:t>
            </a:r>
            <a:r>
              <a:rPr lang="cs-CZ" dirty="0" smtClean="0"/>
              <a:t> a </a:t>
            </a:r>
            <a:r>
              <a:rPr lang="cs-CZ" dirty="0" err="1" smtClean="0"/>
              <a:t>reasonable</a:t>
            </a:r>
            <a:r>
              <a:rPr lang="cs-CZ" dirty="0" smtClean="0"/>
              <a:t> </a:t>
            </a:r>
            <a:r>
              <a:rPr lang="cs-CZ" dirty="0" err="1" smtClean="0"/>
              <a:t>knowledge</a:t>
            </a:r>
            <a:r>
              <a:rPr lang="cs-CZ" dirty="0" smtClean="0"/>
              <a:t> </a:t>
            </a:r>
            <a:r>
              <a:rPr lang="cs-CZ" dirty="0" err="1" smtClean="0"/>
              <a:t>of</a:t>
            </a:r>
            <a:r>
              <a:rPr lang="cs-CZ" dirty="0" smtClean="0"/>
              <a:t> business and </a:t>
            </a:r>
            <a:r>
              <a:rPr lang="cs-CZ" dirty="0" err="1" smtClean="0"/>
              <a:t>economic</a:t>
            </a:r>
            <a:r>
              <a:rPr lang="cs-CZ" dirty="0" smtClean="0"/>
              <a:t> </a:t>
            </a:r>
            <a:r>
              <a:rPr lang="cs-CZ" dirty="0" err="1" smtClean="0"/>
              <a:t>activities</a:t>
            </a:r>
            <a:r>
              <a:rPr lang="cs-CZ" dirty="0" smtClean="0"/>
              <a:t> and are </a:t>
            </a:r>
            <a:r>
              <a:rPr lang="cs-CZ" dirty="0" err="1" smtClean="0"/>
              <a:t>willing</a:t>
            </a:r>
            <a:r>
              <a:rPr lang="cs-CZ" dirty="0" smtClean="0"/>
              <a:t> to study </a:t>
            </a:r>
            <a:r>
              <a:rPr lang="cs-CZ" dirty="0" err="1" smtClean="0"/>
              <a:t>the</a:t>
            </a:r>
            <a:r>
              <a:rPr lang="cs-CZ" dirty="0" smtClean="0"/>
              <a:t> </a:t>
            </a:r>
            <a:r>
              <a:rPr lang="cs-CZ" dirty="0" err="1" smtClean="0"/>
              <a:t>information</a:t>
            </a:r>
            <a:r>
              <a:rPr lang="cs-CZ" dirty="0" smtClean="0"/>
              <a:t> </a:t>
            </a:r>
            <a:r>
              <a:rPr lang="cs-CZ" dirty="0" err="1" smtClean="0"/>
              <a:t>provided</a:t>
            </a:r>
            <a:r>
              <a:rPr lang="cs-CZ" dirty="0" smtClean="0"/>
              <a:t> </a:t>
            </a:r>
            <a:r>
              <a:rPr lang="cs-CZ" dirty="0" err="1" smtClean="0"/>
              <a:t>with</a:t>
            </a:r>
            <a:r>
              <a:rPr lang="cs-CZ" dirty="0" smtClean="0"/>
              <a:t> </a:t>
            </a:r>
            <a:r>
              <a:rPr lang="cs-CZ" dirty="0" err="1" smtClean="0"/>
              <a:t>reasonable</a:t>
            </a:r>
            <a:r>
              <a:rPr lang="cs-CZ" dirty="0" smtClean="0"/>
              <a:t> </a:t>
            </a:r>
            <a:r>
              <a:rPr lang="cs-CZ" dirty="0" err="1" smtClean="0"/>
              <a:t>dilligence</a:t>
            </a:r>
            <a:endParaRPr lang="cs-CZ" dirty="0" smtClean="0"/>
          </a:p>
          <a:p>
            <a:pPr lvl="1"/>
            <a:r>
              <a:rPr lang="cs-CZ" dirty="0" err="1" smtClean="0"/>
              <a:t>For</a:t>
            </a:r>
            <a:r>
              <a:rPr lang="cs-CZ" dirty="0" smtClean="0"/>
              <a:t> </a:t>
            </a:r>
            <a:r>
              <a:rPr lang="cs-CZ" dirty="0" err="1" smtClean="0"/>
              <a:t>information</a:t>
            </a:r>
            <a:r>
              <a:rPr lang="cs-CZ" dirty="0" smtClean="0"/>
              <a:t> to </a:t>
            </a:r>
            <a:r>
              <a:rPr lang="cs-CZ" dirty="0" err="1" smtClean="0"/>
              <a:t>be</a:t>
            </a:r>
            <a:r>
              <a:rPr lang="cs-CZ" dirty="0" smtClean="0"/>
              <a:t> </a:t>
            </a:r>
            <a:r>
              <a:rPr lang="cs-CZ" dirty="0" err="1" smtClean="0"/>
              <a:t>understandable</a:t>
            </a:r>
            <a:r>
              <a:rPr lang="cs-CZ" dirty="0" smtClean="0"/>
              <a:t> </a:t>
            </a:r>
            <a:r>
              <a:rPr lang="cs-CZ" dirty="0" err="1" smtClean="0"/>
              <a:t>users</a:t>
            </a:r>
            <a:r>
              <a:rPr lang="cs-CZ" dirty="0" smtClean="0"/>
              <a:t> </a:t>
            </a:r>
            <a:r>
              <a:rPr lang="cs-CZ" dirty="0" err="1" smtClean="0"/>
              <a:t>need</a:t>
            </a:r>
            <a:r>
              <a:rPr lang="cs-CZ" dirty="0" smtClean="0"/>
              <a:t> to </a:t>
            </a:r>
            <a:r>
              <a:rPr lang="cs-CZ" dirty="0" err="1" smtClean="0"/>
              <a:t>be</a:t>
            </a:r>
            <a:r>
              <a:rPr lang="cs-CZ" dirty="0" smtClean="0"/>
              <a:t> </a:t>
            </a:r>
            <a:r>
              <a:rPr lang="cs-CZ" dirty="0" err="1" smtClean="0"/>
              <a:t>able</a:t>
            </a:r>
            <a:r>
              <a:rPr lang="cs-CZ" dirty="0" smtClean="0"/>
              <a:t> to </a:t>
            </a:r>
            <a:r>
              <a:rPr lang="cs-CZ" dirty="0" err="1" smtClean="0"/>
              <a:t>perceive</a:t>
            </a:r>
            <a:r>
              <a:rPr lang="cs-CZ" dirty="0" smtClean="0"/>
              <a:t> </a:t>
            </a:r>
            <a:r>
              <a:rPr lang="cs-CZ" dirty="0" err="1" smtClean="0"/>
              <a:t>its</a:t>
            </a:r>
            <a:r>
              <a:rPr lang="cs-CZ" dirty="0" smtClean="0"/>
              <a:t> </a:t>
            </a:r>
            <a:r>
              <a:rPr lang="cs-CZ" dirty="0" err="1" smtClean="0"/>
              <a:t>significance</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extLst>
      <p:ext uri="{BB962C8B-B14F-4D97-AF65-F5344CB8AC3E}">
        <p14:creationId xmlns:p14="http://schemas.microsoft.com/office/powerpoint/2010/main" val="3112434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Other</a:t>
            </a:r>
            <a:r>
              <a:rPr lang="cs-CZ" dirty="0" smtClean="0"/>
              <a:t> </a:t>
            </a:r>
            <a:r>
              <a:rPr lang="cs-CZ" dirty="0" err="1" smtClean="0"/>
              <a:t>important</a:t>
            </a:r>
            <a:r>
              <a:rPr lang="cs-CZ" dirty="0" smtClean="0"/>
              <a:t> </a:t>
            </a:r>
            <a:r>
              <a:rPr lang="cs-CZ" dirty="0" err="1" smtClean="0"/>
              <a:t>accounting</a:t>
            </a:r>
            <a:r>
              <a:rPr lang="cs-CZ" dirty="0" smtClean="0"/>
              <a:t> </a:t>
            </a:r>
            <a:r>
              <a:rPr lang="cs-CZ" dirty="0" err="1" smtClean="0"/>
              <a:t>principles</a:t>
            </a:r>
            <a:endParaRPr lang="cs-CZ" dirty="0"/>
          </a:p>
        </p:txBody>
      </p:sp>
      <p:sp>
        <p:nvSpPr>
          <p:cNvPr id="3" name="Zástupný symbol pro obsah 2"/>
          <p:cNvSpPr>
            <a:spLocks noGrp="1"/>
          </p:cNvSpPr>
          <p:nvPr>
            <p:ph idx="1"/>
          </p:nvPr>
        </p:nvSpPr>
        <p:spPr/>
        <p:txBody>
          <a:bodyPr/>
          <a:lstStyle/>
          <a:p>
            <a:r>
              <a:rPr lang="cs-CZ" dirty="0" err="1" smtClean="0"/>
              <a:t>There</a:t>
            </a:r>
            <a:r>
              <a:rPr lang="cs-CZ" dirty="0" smtClean="0"/>
              <a:t> are </a:t>
            </a:r>
            <a:r>
              <a:rPr lang="cs-CZ" dirty="0" err="1" smtClean="0"/>
              <a:t>numbers</a:t>
            </a:r>
            <a:r>
              <a:rPr lang="cs-CZ" dirty="0" smtClean="0"/>
              <a:t> </a:t>
            </a:r>
            <a:r>
              <a:rPr lang="cs-CZ" dirty="0" err="1" smtClean="0"/>
              <a:t>of</a:t>
            </a:r>
            <a:r>
              <a:rPr lang="cs-CZ" dirty="0" smtClean="0"/>
              <a:t> </a:t>
            </a:r>
            <a:r>
              <a:rPr lang="cs-CZ" dirty="0" err="1" smtClean="0"/>
              <a:t>other</a:t>
            </a:r>
            <a:r>
              <a:rPr lang="cs-CZ" dirty="0" smtClean="0"/>
              <a:t> </a:t>
            </a:r>
            <a:r>
              <a:rPr lang="cs-CZ" dirty="0" err="1" smtClean="0"/>
              <a:t>accounting</a:t>
            </a:r>
            <a:r>
              <a:rPr lang="cs-CZ" dirty="0" smtClean="0"/>
              <a:t> </a:t>
            </a:r>
            <a:r>
              <a:rPr lang="cs-CZ" dirty="0" err="1" smtClean="0"/>
              <a:t>principles</a:t>
            </a:r>
            <a:r>
              <a:rPr lang="cs-CZ" dirty="0" smtClean="0"/>
              <a:t> </a:t>
            </a:r>
            <a:r>
              <a:rPr lang="cs-CZ" dirty="0" err="1" smtClean="0"/>
              <a:t>that</a:t>
            </a:r>
            <a:r>
              <a:rPr lang="cs-CZ" dirty="0" smtClean="0"/>
              <a:t> </a:t>
            </a:r>
            <a:r>
              <a:rPr lang="cs-CZ" dirty="0" err="1" smtClean="0"/>
              <a:t>underpin</a:t>
            </a:r>
            <a:r>
              <a:rPr lang="cs-CZ" dirty="0" smtClean="0"/>
              <a:t> </a:t>
            </a:r>
            <a:r>
              <a:rPr lang="cs-CZ" dirty="0" err="1" smtClean="0"/>
              <a:t>the</a:t>
            </a:r>
            <a:r>
              <a:rPr lang="cs-CZ" dirty="0" smtClean="0"/>
              <a:t> </a:t>
            </a:r>
            <a:r>
              <a:rPr lang="cs-CZ" dirty="0" err="1" smtClean="0"/>
              <a:t>preparation</a:t>
            </a:r>
            <a:r>
              <a:rPr lang="cs-CZ" dirty="0" smtClean="0"/>
              <a:t> </a:t>
            </a:r>
            <a:r>
              <a:rPr lang="cs-CZ" dirty="0" err="1" smtClean="0"/>
              <a:t>of</a:t>
            </a:r>
            <a:r>
              <a:rPr lang="cs-CZ" dirty="0" smtClean="0"/>
              <a:t> </a:t>
            </a:r>
            <a:r>
              <a:rPr lang="cs-CZ" dirty="0" err="1" smtClean="0"/>
              <a:t>financial</a:t>
            </a:r>
            <a:r>
              <a:rPr lang="cs-CZ" dirty="0" smtClean="0"/>
              <a:t> </a:t>
            </a:r>
            <a:r>
              <a:rPr lang="cs-CZ" dirty="0" err="1" smtClean="0"/>
              <a:t>statements</a:t>
            </a:r>
            <a:r>
              <a:rPr lang="cs-CZ" dirty="0" smtClean="0"/>
              <a:t>. </a:t>
            </a:r>
            <a:r>
              <a:rPr lang="cs-CZ" dirty="0" err="1" smtClean="0"/>
              <a:t>The</a:t>
            </a:r>
            <a:r>
              <a:rPr lang="cs-CZ" dirty="0" smtClean="0"/>
              <a:t> most </a:t>
            </a:r>
            <a:r>
              <a:rPr lang="cs-CZ" dirty="0" err="1" smtClean="0"/>
              <a:t>significant</a:t>
            </a:r>
            <a:r>
              <a:rPr lang="cs-CZ" dirty="0" smtClean="0"/>
              <a:t> </a:t>
            </a:r>
            <a:r>
              <a:rPr lang="cs-CZ" dirty="0" err="1" smtClean="0"/>
              <a:t>ones</a:t>
            </a:r>
            <a:r>
              <a:rPr lang="cs-CZ" dirty="0" smtClean="0"/>
              <a:t> </a:t>
            </a:r>
            <a:r>
              <a:rPr lang="cs-CZ" dirty="0" err="1" smtClean="0"/>
              <a:t>include</a:t>
            </a:r>
            <a:endParaRPr lang="cs-CZ" dirty="0" smtClean="0"/>
          </a:p>
          <a:p>
            <a:pPr lvl="1"/>
            <a:r>
              <a:rPr lang="cs-CZ" dirty="0" err="1" smtClean="0"/>
              <a:t>The</a:t>
            </a:r>
            <a:r>
              <a:rPr lang="cs-CZ" dirty="0" smtClean="0"/>
              <a:t> business entity </a:t>
            </a:r>
            <a:r>
              <a:rPr lang="cs-CZ" dirty="0" err="1" smtClean="0"/>
              <a:t>concept</a:t>
            </a:r>
            <a:endParaRPr lang="cs-CZ" dirty="0" smtClean="0"/>
          </a:p>
          <a:p>
            <a:pPr lvl="1"/>
            <a:r>
              <a:rPr lang="cs-CZ" dirty="0" err="1" smtClean="0"/>
              <a:t>The</a:t>
            </a:r>
            <a:r>
              <a:rPr lang="cs-CZ" dirty="0" smtClean="0"/>
              <a:t> </a:t>
            </a:r>
            <a:r>
              <a:rPr lang="cs-CZ" dirty="0" err="1" smtClean="0"/>
              <a:t>accruals</a:t>
            </a:r>
            <a:r>
              <a:rPr lang="cs-CZ" dirty="0" smtClean="0"/>
              <a:t> </a:t>
            </a:r>
            <a:r>
              <a:rPr lang="cs-CZ" dirty="0" err="1" smtClean="0"/>
              <a:t>basis</a:t>
            </a:r>
            <a:r>
              <a:rPr lang="cs-CZ" dirty="0" smtClean="0"/>
              <a:t> </a:t>
            </a:r>
            <a:r>
              <a:rPr lang="cs-CZ" dirty="0" err="1" smtClean="0"/>
              <a:t>of</a:t>
            </a:r>
            <a:r>
              <a:rPr lang="cs-CZ" dirty="0" smtClean="0"/>
              <a:t> </a:t>
            </a:r>
            <a:r>
              <a:rPr lang="cs-CZ" dirty="0" err="1" smtClean="0"/>
              <a:t>accounting</a:t>
            </a:r>
            <a:endParaRPr lang="cs-CZ" dirty="0" smtClean="0"/>
          </a:p>
          <a:p>
            <a:pPr lvl="1"/>
            <a:r>
              <a:rPr lang="cs-CZ" dirty="0" err="1" smtClean="0"/>
              <a:t>The</a:t>
            </a:r>
            <a:r>
              <a:rPr lang="cs-CZ" dirty="0" smtClean="0"/>
              <a:t> </a:t>
            </a:r>
            <a:r>
              <a:rPr lang="cs-CZ" dirty="0" err="1" smtClean="0"/>
              <a:t>going</a:t>
            </a:r>
            <a:r>
              <a:rPr lang="cs-CZ" dirty="0" smtClean="0"/>
              <a:t> </a:t>
            </a:r>
            <a:r>
              <a:rPr lang="cs-CZ" dirty="0" err="1" smtClean="0"/>
              <a:t>concern</a:t>
            </a:r>
            <a:r>
              <a:rPr lang="cs-CZ" dirty="0" smtClean="0"/>
              <a:t> </a:t>
            </a:r>
            <a:r>
              <a:rPr lang="cs-CZ" dirty="0" err="1" smtClean="0"/>
              <a:t>assumption</a:t>
            </a:r>
            <a:endParaRPr lang="cs-CZ" dirty="0" smtClean="0"/>
          </a:p>
          <a:p>
            <a:pPr lvl="1"/>
            <a:r>
              <a:rPr lang="cs-CZ" dirty="0" smtClean="0"/>
              <a:t>Substance </a:t>
            </a:r>
            <a:r>
              <a:rPr lang="cs-CZ" dirty="0" err="1" smtClean="0"/>
              <a:t>over</a:t>
            </a:r>
            <a:r>
              <a:rPr lang="cs-CZ" dirty="0" smtClean="0"/>
              <a:t> </a:t>
            </a:r>
            <a:r>
              <a:rPr lang="cs-CZ" dirty="0" err="1" smtClean="0"/>
              <a:t>form</a:t>
            </a:r>
            <a:endParaRPr lang="cs-CZ" dirty="0" smtClean="0"/>
          </a:p>
          <a:p>
            <a:pPr lvl="1"/>
            <a:r>
              <a:rPr lang="cs-CZ" dirty="0" err="1" smtClean="0"/>
              <a:t>Consistency</a:t>
            </a:r>
            <a:endParaRPr lang="cs-CZ" dirty="0" smtClean="0"/>
          </a:p>
          <a:p>
            <a:pPr lvl="1"/>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extLst>
      <p:ext uri="{BB962C8B-B14F-4D97-AF65-F5344CB8AC3E}">
        <p14:creationId xmlns:p14="http://schemas.microsoft.com/office/powerpoint/2010/main" val="328024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sz="4000" dirty="0" smtClean="0">
                <a:latin typeface="Verdana" pitchFamily="34" charset="0"/>
              </a:rPr>
              <a:t>What is accounting</a:t>
            </a:r>
            <a:endParaRPr lang="en-GB" sz="4000" dirty="0"/>
          </a:p>
        </p:txBody>
      </p:sp>
      <p:sp>
        <p:nvSpPr>
          <p:cNvPr id="3" name="Содержимое 2"/>
          <p:cNvSpPr>
            <a:spLocks noGrp="1"/>
          </p:cNvSpPr>
          <p:nvPr>
            <p:ph idx="1"/>
          </p:nvPr>
        </p:nvSpPr>
        <p:spPr/>
        <p:txBody>
          <a:bodyPr/>
          <a:lstStyle/>
          <a:p>
            <a:pPr eaLnBrk="0" hangingPunct="0">
              <a:spcBef>
                <a:spcPts val="600"/>
              </a:spcBef>
            </a:pPr>
            <a:endParaRPr lang="en-US" sz="2400" dirty="0" smtClean="0"/>
          </a:p>
          <a:p>
            <a:r>
              <a:rPr lang="en-GB" sz="2400" dirty="0" smtClean="0"/>
              <a:t>System of recording, categorizing, </a:t>
            </a:r>
            <a:r>
              <a:rPr lang="en-GB" sz="2400" dirty="0" smtClean="0"/>
              <a:t>sum</a:t>
            </a:r>
            <a:r>
              <a:rPr lang="cs-CZ" sz="2400" dirty="0" smtClean="0"/>
              <a:t>m</a:t>
            </a:r>
            <a:r>
              <a:rPr lang="en-GB" sz="2400" dirty="0" err="1" smtClean="0"/>
              <a:t>ar</a:t>
            </a:r>
            <a:r>
              <a:rPr lang="cs-CZ" sz="2400" dirty="0" smtClean="0"/>
              <a:t>i</a:t>
            </a:r>
            <a:r>
              <a:rPr lang="en-GB" sz="2400" dirty="0" smtClean="0"/>
              <a:t>zing and communicating financial information about an organization</a:t>
            </a:r>
          </a:p>
          <a:p>
            <a:r>
              <a:rPr lang="en-GB" sz="2400" dirty="0" smtClean="0"/>
              <a:t>Often called the „language of business“</a:t>
            </a:r>
          </a:p>
          <a:p>
            <a:r>
              <a:rPr lang="en-GB" sz="2400" dirty="0" smtClean="0"/>
              <a:t>Helps decision-makers make good economic decisions</a:t>
            </a:r>
          </a:p>
          <a:p>
            <a:r>
              <a:rPr lang="en-GB" sz="2400" dirty="0" smtClean="0"/>
              <a:t>Communicates financial consequences of business decision</a:t>
            </a:r>
            <a:endParaRPr lang="en-GB" sz="2400"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Other</a:t>
            </a:r>
            <a:r>
              <a:rPr lang="cs-CZ" dirty="0" smtClean="0"/>
              <a:t> </a:t>
            </a:r>
            <a:r>
              <a:rPr lang="cs-CZ" dirty="0" err="1" smtClean="0"/>
              <a:t>important</a:t>
            </a:r>
            <a:r>
              <a:rPr lang="cs-CZ" dirty="0" smtClean="0"/>
              <a:t> </a:t>
            </a:r>
            <a:r>
              <a:rPr lang="cs-CZ" dirty="0" err="1" smtClean="0"/>
              <a:t>accounting</a:t>
            </a:r>
            <a:r>
              <a:rPr lang="cs-CZ" dirty="0" smtClean="0"/>
              <a:t> </a:t>
            </a:r>
            <a:r>
              <a:rPr lang="cs-CZ" dirty="0" err="1" smtClean="0"/>
              <a:t>principles</a:t>
            </a:r>
            <a:endParaRPr lang="cs-CZ" dirty="0"/>
          </a:p>
        </p:txBody>
      </p:sp>
      <p:sp>
        <p:nvSpPr>
          <p:cNvPr id="3" name="Zástupný symbol pro obsah 2"/>
          <p:cNvSpPr>
            <a:spLocks noGrp="1"/>
          </p:cNvSpPr>
          <p:nvPr>
            <p:ph idx="1"/>
          </p:nvPr>
        </p:nvSpPr>
        <p:spPr/>
        <p:txBody>
          <a:bodyPr/>
          <a:lstStyle/>
          <a:p>
            <a:r>
              <a:rPr lang="cs-CZ" dirty="0" err="1" smtClean="0"/>
              <a:t>The</a:t>
            </a:r>
            <a:r>
              <a:rPr lang="cs-CZ" dirty="0" smtClean="0"/>
              <a:t> business entity </a:t>
            </a:r>
            <a:r>
              <a:rPr lang="cs-CZ" dirty="0" err="1" smtClean="0"/>
              <a:t>concept</a:t>
            </a:r>
            <a:endParaRPr lang="cs-CZ" dirty="0" smtClean="0"/>
          </a:p>
          <a:p>
            <a:pPr lvl="1"/>
            <a:r>
              <a:rPr lang="cs-CZ" dirty="0" err="1" smtClean="0"/>
              <a:t>This</a:t>
            </a:r>
            <a:r>
              <a:rPr lang="cs-CZ" dirty="0" smtClean="0"/>
              <a:t> </a:t>
            </a:r>
            <a:r>
              <a:rPr lang="cs-CZ" dirty="0" err="1" smtClean="0"/>
              <a:t>principle</a:t>
            </a:r>
            <a:r>
              <a:rPr lang="cs-CZ" dirty="0" smtClean="0"/>
              <a:t> </a:t>
            </a:r>
            <a:r>
              <a:rPr lang="cs-CZ" dirty="0" err="1" smtClean="0"/>
              <a:t>means</a:t>
            </a:r>
            <a:r>
              <a:rPr lang="cs-CZ" dirty="0" smtClean="0"/>
              <a:t> </a:t>
            </a:r>
            <a:r>
              <a:rPr lang="cs-CZ" dirty="0" err="1" smtClean="0"/>
              <a:t>that</a:t>
            </a:r>
            <a:r>
              <a:rPr lang="cs-CZ" dirty="0" smtClean="0"/>
              <a:t> </a:t>
            </a:r>
            <a:r>
              <a:rPr lang="cs-CZ" dirty="0" err="1" smtClean="0"/>
              <a:t>the</a:t>
            </a:r>
            <a:r>
              <a:rPr lang="cs-CZ" dirty="0" smtClean="0"/>
              <a:t> </a:t>
            </a:r>
            <a:r>
              <a:rPr lang="cs-CZ" dirty="0" err="1" smtClean="0"/>
              <a:t>financial</a:t>
            </a:r>
            <a:r>
              <a:rPr lang="cs-CZ" dirty="0" smtClean="0"/>
              <a:t> </a:t>
            </a:r>
            <a:r>
              <a:rPr lang="cs-CZ" dirty="0" err="1" smtClean="0"/>
              <a:t>accounting</a:t>
            </a:r>
            <a:r>
              <a:rPr lang="cs-CZ" dirty="0" smtClean="0"/>
              <a:t> </a:t>
            </a:r>
            <a:r>
              <a:rPr lang="cs-CZ" dirty="0" err="1" smtClean="0"/>
              <a:t>information</a:t>
            </a:r>
            <a:r>
              <a:rPr lang="cs-CZ" dirty="0" smtClean="0"/>
              <a:t> </a:t>
            </a:r>
            <a:r>
              <a:rPr lang="cs-CZ" dirty="0" err="1" smtClean="0"/>
              <a:t>presented</a:t>
            </a:r>
            <a:r>
              <a:rPr lang="cs-CZ" dirty="0" smtClean="0"/>
              <a:t> in </a:t>
            </a:r>
            <a:r>
              <a:rPr lang="cs-CZ" dirty="0" err="1" smtClean="0"/>
              <a:t>the</a:t>
            </a:r>
            <a:r>
              <a:rPr lang="cs-CZ" dirty="0" smtClean="0"/>
              <a:t> </a:t>
            </a:r>
            <a:r>
              <a:rPr lang="cs-CZ" dirty="0" err="1" smtClean="0"/>
              <a:t>financial</a:t>
            </a:r>
            <a:r>
              <a:rPr lang="cs-CZ" dirty="0" smtClean="0"/>
              <a:t> </a:t>
            </a:r>
            <a:r>
              <a:rPr lang="cs-CZ" dirty="0" err="1" smtClean="0"/>
              <a:t>statements</a:t>
            </a:r>
            <a:r>
              <a:rPr lang="cs-CZ" dirty="0" smtClean="0"/>
              <a:t> </a:t>
            </a:r>
            <a:r>
              <a:rPr lang="cs-CZ" dirty="0" err="1" smtClean="0"/>
              <a:t>relates</a:t>
            </a:r>
            <a:r>
              <a:rPr lang="cs-CZ" dirty="0" smtClean="0"/>
              <a:t> </a:t>
            </a:r>
            <a:r>
              <a:rPr lang="cs-CZ" dirty="0" err="1" smtClean="0"/>
              <a:t>only</a:t>
            </a:r>
            <a:r>
              <a:rPr lang="cs-CZ" dirty="0" smtClean="0"/>
              <a:t> to </a:t>
            </a:r>
            <a:r>
              <a:rPr lang="cs-CZ" dirty="0" err="1" smtClean="0"/>
              <a:t>the</a:t>
            </a:r>
            <a:r>
              <a:rPr lang="cs-CZ" dirty="0" smtClean="0"/>
              <a:t> </a:t>
            </a:r>
            <a:r>
              <a:rPr lang="cs-CZ" dirty="0" err="1" smtClean="0"/>
              <a:t>activities</a:t>
            </a:r>
            <a:r>
              <a:rPr lang="cs-CZ" dirty="0" smtClean="0"/>
              <a:t> </a:t>
            </a:r>
            <a:r>
              <a:rPr lang="cs-CZ" dirty="0" err="1" smtClean="0"/>
              <a:t>of</a:t>
            </a:r>
            <a:r>
              <a:rPr lang="cs-CZ" dirty="0" smtClean="0"/>
              <a:t> </a:t>
            </a:r>
            <a:r>
              <a:rPr lang="cs-CZ" dirty="0" err="1" smtClean="0"/>
              <a:t>the</a:t>
            </a:r>
            <a:r>
              <a:rPr lang="cs-CZ" dirty="0" smtClean="0"/>
              <a:t> business and not to </a:t>
            </a:r>
            <a:r>
              <a:rPr lang="cs-CZ" dirty="0" err="1" smtClean="0"/>
              <a:t>those</a:t>
            </a:r>
            <a:r>
              <a:rPr lang="cs-CZ" dirty="0" smtClean="0"/>
              <a:t> </a:t>
            </a:r>
            <a:r>
              <a:rPr lang="cs-CZ" dirty="0" err="1" smtClean="0"/>
              <a:t>of</a:t>
            </a:r>
            <a:r>
              <a:rPr lang="cs-CZ" dirty="0" smtClean="0"/>
              <a:t> </a:t>
            </a:r>
            <a:r>
              <a:rPr lang="cs-CZ" dirty="0" err="1" smtClean="0"/>
              <a:t>the</a:t>
            </a:r>
            <a:r>
              <a:rPr lang="cs-CZ" dirty="0" smtClean="0"/>
              <a:t> </a:t>
            </a:r>
            <a:r>
              <a:rPr lang="cs-CZ" dirty="0" err="1" smtClean="0"/>
              <a:t>owner</a:t>
            </a:r>
            <a:endParaRPr lang="cs-CZ" dirty="0" smtClean="0"/>
          </a:p>
          <a:p>
            <a:pPr lvl="1"/>
            <a:r>
              <a:rPr lang="cs-CZ" dirty="0" err="1" smtClean="0"/>
              <a:t>From</a:t>
            </a:r>
            <a:r>
              <a:rPr lang="cs-CZ" dirty="0" smtClean="0"/>
              <a:t> </a:t>
            </a:r>
            <a:r>
              <a:rPr lang="cs-CZ" dirty="0" err="1" smtClean="0"/>
              <a:t>an</a:t>
            </a:r>
            <a:r>
              <a:rPr lang="cs-CZ" dirty="0" smtClean="0"/>
              <a:t> </a:t>
            </a:r>
            <a:r>
              <a:rPr lang="cs-CZ" dirty="0" err="1" smtClean="0"/>
              <a:t>accounting</a:t>
            </a:r>
            <a:r>
              <a:rPr lang="cs-CZ" dirty="0" smtClean="0"/>
              <a:t> </a:t>
            </a:r>
            <a:r>
              <a:rPr lang="cs-CZ" dirty="0" err="1" smtClean="0"/>
              <a:t>perspective</a:t>
            </a:r>
            <a:r>
              <a:rPr lang="cs-CZ" dirty="0" smtClean="0"/>
              <a:t> </a:t>
            </a:r>
            <a:r>
              <a:rPr lang="cs-CZ" dirty="0" err="1" smtClean="0"/>
              <a:t>the</a:t>
            </a:r>
            <a:r>
              <a:rPr lang="cs-CZ" dirty="0" smtClean="0"/>
              <a:t> business </a:t>
            </a:r>
            <a:r>
              <a:rPr lang="cs-CZ" dirty="0" err="1" smtClean="0"/>
              <a:t>is</a:t>
            </a:r>
            <a:r>
              <a:rPr lang="cs-CZ" dirty="0" smtClean="0"/>
              <a:t> </a:t>
            </a:r>
            <a:r>
              <a:rPr lang="cs-CZ" dirty="0" err="1" smtClean="0"/>
              <a:t>treated</a:t>
            </a:r>
            <a:r>
              <a:rPr lang="cs-CZ" dirty="0" smtClean="0"/>
              <a:t> as </a:t>
            </a:r>
            <a:r>
              <a:rPr lang="cs-CZ" dirty="0" err="1" smtClean="0"/>
              <a:t>being</a:t>
            </a:r>
            <a:r>
              <a:rPr lang="cs-CZ" dirty="0" smtClean="0"/>
              <a:t> </a:t>
            </a:r>
            <a:r>
              <a:rPr lang="cs-CZ" dirty="0" err="1" smtClean="0"/>
              <a:t>separate</a:t>
            </a:r>
            <a:r>
              <a:rPr lang="cs-CZ" dirty="0" smtClean="0"/>
              <a:t> </a:t>
            </a:r>
            <a:r>
              <a:rPr lang="cs-CZ" dirty="0" err="1" smtClean="0"/>
              <a:t>from</a:t>
            </a:r>
            <a:r>
              <a:rPr lang="cs-CZ" dirty="0" smtClean="0"/>
              <a:t> </a:t>
            </a:r>
            <a:r>
              <a:rPr lang="cs-CZ" dirty="0" err="1" smtClean="0"/>
              <a:t>its</a:t>
            </a:r>
            <a:r>
              <a:rPr lang="cs-CZ" dirty="0" smtClean="0"/>
              <a:t> </a:t>
            </a:r>
            <a:r>
              <a:rPr lang="cs-CZ" dirty="0" err="1" smtClean="0"/>
              <a:t>owners</a:t>
            </a:r>
            <a:endParaRPr lang="cs-CZ" dirty="0" smtClean="0"/>
          </a:p>
          <a:p>
            <a:pPr lvl="1"/>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extLst>
      <p:ext uri="{BB962C8B-B14F-4D97-AF65-F5344CB8AC3E}">
        <p14:creationId xmlns:p14="http://schemas.microsoft.com/office/powerpoint/2010/main" val="3985950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Other</a:t>
            </a:r>
            <a:r>
              <a:rPr lang="cs-CZ" dirty="0" smtClean="0"/>
              <a:t> </a:t>
            </a:r>
            <a:r>
              <a:rPr lang="cs-CZ" dirty="0" err="1" smtClean="0"/>
              <a:t>important</a:t>
            </a:r>
            <a:r>
              <a:rPr lang="cs-CZ" dirty="0" smtClean="0"/>
              <a:t> </a:t>
            </a:r>
            <a:r>
              <a:rPr lang="cs-CZ" dirty="0" err="1" smtClean="0"/>
              <a:t>accounting</a:t>
            </a:r>
            <a:r>
              <a:rPr lang="cs-CZ" dirty="0" smtClean="0"/>
              <a:t> </a:t>
            </a:r>
            <a:r>
              <a:rPr lang="cs-CZ" dirty="0" err="1" smtClean="0"/>
              <a:t>principles</a:t>
            </a:r>
            <a:endParaRPr lang="cs-CZ" dirty="0"/>
          </a:p>
        </p:txBody>
      </p:sp>
      <p:sp>
        <p:nvSpPr>
          <p:cNvPr id="3" name="Zástupný symbol pro obsah 2"/>
          <p:cNvSpPr>
            <a:spLocks noGrp="1"/>
          </p:cNvSpPr>
          <p:nvPr>
            <p:ph idx="1"/>
          </p:nvPr>
        </p:nvSpPr>
        <p:spPr/>
        <p:txBody>
          <a:bodyPr/>
          <a:lstStyle/>
          <a:p>
            <a:r>
              <a:rPr lang="cs-CZ" dirty="0" err="1" smtClean="0"/>
              <a:t>The</a:t>
            </a:r>
            <a:r>
              <a:rPr lang="cs-CZ" dirty="0" smtClean="0"/>
              <a:t> </a:t>
            </a:r>
            <a:r>
              <a:rPr lang="cs-CZ" dirty="0" err="1" smtClean="0"/>
              <a:t>accruals</a:t>
            </a:r>
            <a:r>
              <a:rPr lang="cs-CZ" dirty="0" smtClean="0"/>
              <a:t> </a:t>
            </a:r>
            <a:r>
              <a:rPr lang="cs-CZ" dirty="0" err="1" smtClean="0"/>
              <a:t>basis</a:t>
            </a:r>
            <a:r>
              <a:rPr lang="cs-CZ" dirty="0" smtClean="0"/>
              <a:t> </a:t>
            </a:r>
            <a:r>
              <a:rPr lang="cs-CZ" dirty="0" err="1" smtClean="0"/>
              <a:t>of</a:t>
            </a:r>
            <a:r>
              <a:rPr lang="cs-CZ" dirty="0" smtClean="0"/>
              <a:t> </a:t>
            </a:r>
            <a:r>
              <a:rPr lang="cs-CZ" dirty="0" err="1" smtClean="0"/>
              <a:t>accounting</a:t>
            </a:r>
            <a:endParaRPr lang="cs-CZ" dirty="0" smtClean="0"/>
          </a:p>
          <a:p>
            <a:pPr lvl="1"/>
            <a:r>
              <a:rPr lang="cs-CZ" dirty="0" err="1" smtClean="0"/>
              <a:t>The</a:t>
            </a:r>
            <a:r>
              <a:rPr lang="cs-CZ" dirty="0" smtClean="0"/>
              <a:t> </a:t>
            </a:r>
            <a:r>
              <a:rPr lang="cs-CZ" dirty="0" err="1" smtClean="0"/>
              <a:t>transactions</a:t>
            </a:r>
            <a:r>
              <a:rPr lang="cs-CZ" dirty="0" smtClean="0"/>
              <a:t> are </a:t>
            </a:r>
            <a:r>
              <a:rPr lang="cs-CZ" dirty="0" err="1" smtClean="0"/>
              <a:t>recorded</a:t>
            </a:r>
            <a:r>
              <a:rPr lang="cs-CZ" dirty="0" smtClean="0"/>
              <a:t> </a:t>
            </a:r>
            <a:r>
              <a:rPr lang="cs-CZ" dirty="0" err="1" smtClean="0"/>
              <a:t>when</a:t>
            </a:r>
            <a:r>
              <a:rPr lang="cs-CZ" dirty="0" smtClean="0"/>
              <a:t> </a:t>
            </a:r>
            <a:r>
              <a:rPr lang="cs-CZ" dirty="0" err="1" smtClean="0"/>
              <a:t>revenues</a:t>
            </a:r>
            <a:r>
              <a:rPr lang="cs-CZ" dirty="0" smtClean="0"/>
              <a:t> are </a:t>
            </a:r>
            <a:r>
              <a:rPr lang="cs-CZ" dirty="0" err="1" smtClean="0"/>
              <a:t>earned</a:t>
            </a:r>
            <a:r>
              <a:rPr lang="cs-CZ" dirty="0" smtClean="0"/>
              <a:t> and </a:t>
            </a:r>
            <a:r>
              <a:rPr lang="cs-CZ" dirty="0" err="1" smtClean="0"/>
              <a:t>when</a:t>
            </a:r>
            <a:r>
              <a:rPr lang="cs-CZ" dirty="0" smtClean="0"/>
              <a:t> </a:t>
            </a:r>
            <a:r>
              <a:rPr lang="cs-CZ" dirty="0" err="1" smtClean="0"/>
              <a:t>expenses</a:t>
            </a:r>
            <a:r>
              <a:rPr lang="cs-CZ" dirty="0" smtClean="0"/>
              <a:t> are </a:t>
            </a:r>
            <a:r>
              <a:rPr lang="cs-CZ" dirty="0" err="1" smtClean="0"/>
              <a:t>incurred</a:t>
            </a:r>
            <a:endParaRPr lang="cs-CZ" dirty="0" smtClean="0"/>
          </a:p>
          <a:p>
            <a:pPr lvl="1"/>
            <a:r>
              <a:rPr lang="cs-CZ" dirty="0" err="1" smtClean="0"/>
              <a:t>This</a:t>
            </a:r>
            <a:r>
              <a:rPr lang="cs-CZ" dirty="0" smtClean="0"/>
              <a:t> </a:t>
            </a:r>
            <a:r>
              <a:rPr lang="cs-CZ" dirty="0" err="1" smtClean="0"/>
              <a:t>pays</a:t>
            </a:r>
            <a:r>
              <a:rPr lang="cs-CZ" dirty="0" smtClean="0"/>
              <a:t> no </a:t>
            </a:r>
            <a:r>
              <a:rPr lang="cs-CZ" dirty="0" err="1" smtClean="0"/>
              <a:t>regard</a:t>
            </a:r>
            <a:r>
              <a:rPr lang="cs-CZ" dirty="0" smtClean="0"/>
              <a:t> to </a:t>
            </a:r>
            <a:r>
              <a:rPr lang="cs-CZ" dirty="0" err="1" smtClean="0"/>
              <a:t>the</a:t>
            </a:r>
            <a:r>
              <a:rPr lang="cs-CZ" dirty="0" smtClean="0"/>
              <a:t> </a:t>
            </a:r>
            <a:r>
              <a:rPr lang="cs-CZ" dirty="0" err="1" smtClean="0"/>
              <a:t>timing</a:t>
            </a:r>
            <a:r>
              <a:rPr lang="cs-CZ" dirty="0" smtClean="0"/>
              <a:t> </a:t>
            </a:r>
            <a:r>
              <a:rPr lang="cs-CZ" dirty="0" err="1" smtClean="0"/>
              <a:t>of</a:t>
            </a:r>
            <a:r>
              <a:rPr lang="cs-CZ" dirty="0" smtClean="0"/>
              <a:t> </a:t>
            </a:r>
            <a:r>
              <a:rPr lang="cs-CZ" dirty="0" err="1" smtClean="0"/>
              <a:t>the</a:t>
            </a:r>
            <a:r>
              <a:rPr lang="cs-CZ" dirty="0" smtClean="0"/>
              <a:t> cash </a:t>
            </a:r>
            <a:r>
              <a:rPr lang="cs-CZ" dirty="0" err="1" smtClean="0"/>
              <a:t>payment</a:t>
            </a:r>
            <a:r>
              <a:rPr lang="cs-CZ" dirty="0" smtClean="0"/>
              <a:t> </a:t>
            </a:r>
            <a:r>
              <a:rPr lang="cs-CZ" dirty="0" err="1" smtClean="0"/>
              <a:t>or</a:t>
            </a:r>
            <a:r>
              <a:rPr lang="cs-CZ" dirty="0" smtClean="0"/>
              <a:t> </a:t>
            </a:r>
            <a:r>
              <a:rPr lang="cs-CZ" dirty="0" err="1" smtClean="0"/>
              <a:t>receipt</a:t>
            </a:r>
            <a:endParaRPr lang="cs-CZ" dirty="0" smtClean="0"/>
          </a:p>
          <a:p>
            <a:pPr lvl="1"/>
            <a:r>
              <a:rPr lang="cs-CZ" sz="2000" dirty="0" err="1" smtClean="0"/>
              <a:t>For</a:t>
            </a:r>
            <a:r>
              <a:rPr lang="cs-CZ" sz="2000" dirty="0" smtClean="0"/>
              <a:t> </a:t>
            </a:r>
            <a:r>
              <a:rPr lang="cs-CZ" sz="2000" dirty="0" err="1" smtClean="0"/>
              <a:t>example</a:t>
            </a:r>
            <a:r>
              <a:rPr lang="cs-CZ" sz="2000" dirty="0" smtClean="0"/>
              <a:t> </a:t>
            </a:r>
            <a:r>
              <a:rPr lang="cs-CZ" sz="2000" dirty="0" err="1" smtClean="0"/>
              <a:t>if</a:t>
            </a:r>
            <a:r>
              <a:rPr lang="cs-CZ" sz="2000" dirty="0" smtClean="0"/>
              <a:t> a business </a:t>
            </a:r>
            <a:r>
              <a:rPr lang="cs-CZ" sz="2000" dirty="0" err="1" smtClean="0"/>
              <a:t>enters</a:t>
            </a:r>
            <a:r>
              <a:rPr lang="cs-CZ" sz="2000" dirty="0" smtClean="0"/>
              <a:t> </a:t>
            </a:r>
            <a:r>
              <a:rPr lang="cs-CZ" sz="2000" dirty="0" err="1" smtClean="0"/>
              <a:t>into</a:t>
            </a:r>
            <a:r>
              <a:rPr lang="cs-CZ" sz="2000" dirty="0" smtClean="0"/>
              <a:t> a </a:t>
            </a:r>
            <a:r>
              <a:rPr lang="cs-CZ" sz="2000" dirty="0" err="1" smtClean="0"/>
              <a:t>contractual</a:t>
            </a:r>
            <a:r>
              <a:rPr lang="cs-CZ" sz="2000" dirty="0" smtClean="0"/>
              <a:t> arrangement to </a:t>
            </a:r>
            <a:r>
              <a:rPr lang="cs-CZ" sz="2000" dirty="0" err="1" smtClean="0"/>
              <a:t>sell</a:t>
            </a:r>
            <a:r>
              <a:rPr lang="cs-CZ" sz="2000" dirty="0" smtClean="0"/>
              <a:t> </a:t>
            </a:r>
            <a:r>
              <a:rPr lang="cs-CZ" sz="2000" dirty="0" err="1" smtClean="0"/>
              <a:t>goods</a:t>
            </a:r>
            <a:r>
              <a:rPr lang="cs-CZ" sz="2000" dirty="0" smtClean="0"/>
              <a:t> to </a:t>
            </a:r>
            <a:r>
              <a:rPr lang="cs-CZ" sz="2000" dirty="0" err="1" smtClean="0"/>
              <a:t>another</a:t>
            </a:r>
            <a:r>
              <a:rPr lang="cs-CZ" sz="2000" dirty="0" smtClean="0"/>
              <a:t> </a:t>
            </a:r>
            <a:r>
              <a:rPr lang="cs-CZ" sz="2000" dirty="0" smtClean="0"/>
              <a:t>entity, </a:t>
            </a:r>
            <a:r>
              <a:rPr lang="cs-CZ" sz="2000" dirty="0" err="1" smtClean="0"/>
              <a:t>the</a:t>
            </a:r>
            <a:r>
              <a:rPr lang="cs-CZ" sz="2000" dirty="0" smtClean="0"/>
              <a:t> </a:t>
            </a:r>
            <a:r>
              <a:rPr lang="cs-CZ" sz="2000" dirty="0" err="1" smtClean="0"/>
              <a:t>sale</a:t>
            </a:r>
            <a:r>
              <a:rPr lang="cs-CZ" sz="2000" dirty="0" smtClean="0"/>
              <a:t> </a:t>
            </a:r>
            <a:r>
              <a:rPr lang="cs-CZ" sz="2000" dirty="0" err="1" smtClean="0"/>
              <a:t>is</a:t>
            </a:r>
            <a:r>
              <a:rPr lang="cs-CZ" sz="2000" dirty="0" smtClean="0"/>
              <a:t> </a:t>
            </a:r>
            <a:r>
              <a:rPr lang="cs-CZ" sz="2000" dirty="0" err="1" smtClean="0"/>
              <a:t>recorded</a:t>
            </a:r>
            <a:r>
              <a:rPr lang="cs-CZ" sz="2000" dirty="0" smtClean="0"/>
              <a:t> </a:t>
            </a:r>
            <a:r>
              <a:rPr lang="cs-CZ" sz="2000" dirty="0" err="1" smtClean="0"/>
              <a:t>when</a:t>
            </a:r>
            <a:r>
              <a:rPr lang="cs-CZ" sz="2000" dirty="0" smtClean="0"/>
              <a:t> </a:t>
            </a:r>
            <a:r>
              <a:rPr lang="cs-CZ" sz="2000" dirty="0" err="1" smtClean="0"/>
              <a:t>the</a:t>
            </a:r>
            <a:r>
              <a:rPr lang="cs-CZ" sz="2000" dirty="0" smtClean="0"/>
              <a:t> </a:t>
            </a:r>
            <a:r>
              <a:rPr lang="cs-CZ" sz="2000" dirty="0" err="1" smtClean="0"/>
              <a:t>contractual</a:t>
            </a:r>
            <a:r>
              <a:rPr lang="cs-CZ" sz="2000" dirty="0" smtClean="0"/>
              <a:t> duty has </a:t>
            </a:r>
            <a:r>
              <a:rPr lang="cs-CZ" sz="2000" dirty="0" err="1" smtClean="0"/>
              <a:t>been</a:t>
            </a:r>
            <a:r>
              <a:rPr lang="cs-CZ" sz="2000" dirty="0" smtClean="0"/>
              <a:t> </a:t>
            </a:r>
            <a:r>
              <a:rPr lang="cs-CZ" sz="2000" dirty="0" err="1" smtClean="0"/>
              <a:t>satisfied</a:t>
            </a:r>
            <a:r>
              <a:rPr lang="cs-CZ" sz="2000" dirty="0" smtClean="0"/>
              <a:t> – </a:t>
            </a:r>
            <a:r>
              <a:rPr lang="cs-CZ" sz="2000" dirty="0" err="1" smtClean="0"/>
              <a:t>that</a:t>
            </a:r>
            <a:r>
              <a:rPr lang="cs-CZ" sz="2000" dirty="0" smtClean="0"/>
              <a:t> </a:t>
            </a:r>
            <a:r>
              <a:rPr lang="cs-CZ" sz="2000" dirty="0" err="1" smtClean="0"/>
              <a:t>is</a:t>
            </a:r>
            <a:r>
              <a:rPr lang="cs-CZ" sz="2000" dirty="0" smtClean="0"/>
              <a:t> </a:t>
            </a:r>
            <a:r>
              <a:rPr lang="cs-CZ" sz="2000" dirty="0" err="1" smtClean="0"/>
              <a:t>likely</a:t>
            </a:r>
            <a:r>
              <a:rPr lang="cs-CZ" sz="2000" dirty="0" smtClean="0"/>
              <a:t> </a:t>
            </a:r>
            <a:r>
              <a:rPr lang="cs-CZ" sz="2000" dirty="0" err="1" smtClean="0"/>
              <a:t>when</a:t>
            </a:r>
            <a:r>
              <a:rPr lang="cs-CZ" sz="2000" dirty="0" smtClean="0"/>
              <a:t> </a:t>
            </a:r>
            <a:r>
              <a:rPr lang="cs-CZ" sz="2000" dirty="0" err="1" smtClean="0"/>
              <a:t>the</a:t>
            </a:r>
            <a:r>
              <a:rPr lang="cs-CZ" sz="2000" dirty="0" smtClean="0"/>
              <a:t> </a:t>
            </a:r>
            <a:r>
              <a:rPr lang="cs-CZ" sz="2000" dirty="0" err="1" smtClean="0"/>
              <a:t>goods</a:t>
            </a:r>
            <a:r>
              <a:rPr lang="cs-CZ" sz="2000" dirty="0" smtClean="0"/>
              <a:t> </a:t>
            </a:r>
            <a:r>
              <a:rPr lang="cs-CZ" sz="2000" dirty="0" err="1" smtClean="0"/>
              <a:t>have</a:t>
            </a:r>
            <a:r>
              <a:rPr lang="cs-CZ" sz="2000" dirty="0" smtClean="0"/>
              <a:t> </a:t>
            </a:r>
            <a:r>
              <a:rPr lang="cs-CZ" sz="2000" dirty="0" err="1" smtClean="0"/>
              <a:t>been</a:t>
            </a:r>
            <a:r>
              <a:rPr lang="cs-CZ" sz="2000" dirty="0" smtClean="0"/>
              <a:t> </a:t>
            </a:r>
            <a:r>
              <a:rPr lang="cs-CZ" sz="2000" dirty="0" err="1" smtClean="0"/>
              <a:t>upplied</a:t>
            </a:r>
            <a:r>
              <a:rPr lang="cs-CZ" sz="2000" dirty="0" smtClean="0"/>
              <a:t> and </a:t>
            </a:r>
            <a:r>
              <a:rPr lang="cs-CZ" sz="2000" dirty="0" err="1" smtClean="0"/>
              <a:t>accepted</a:t>
            </a:r>
            <a:r>
              <a:rPr lang="cs-CZ" sz="2000" dirty="0" smtClean="0"/>
              <a:t> by </a:t>
            </a:r>
            <a:r>
              <a:rPr lang="cs-CZ" sz="2000" dirty="0" err="1" smtClean="0"/>
              <a:t>the</a:t>
            </a:r>
            <a:r>
              <a:rPr lang="cs-CZ" sz="2000" dirty="0" smtClean="0"/>
              <a:t> </a:t>
            </a:r>
            <a:r>
              <a:rPr lang="cs-CZ" sz="2000" dirty="0" err="1" smtClean="0"/>
              <a:t>customer</a:t>
            </a:r>
            <a:r>
              <a:rPr lang="cs-CZ" sz="2000" dirty="0" smtClean="0"/>
              <a:t>. </a:t>
            </a:r>
            <a:r>
              <a:rPr lang="cs-CZ" sz="2000" dirty="0" err="1" smtClean="0"/>
              <a:t>The</a:t>
            </a:r>
            <a:r>
              <a:rPr lang="cs-CZ" sz="2000" dirty="0" smtClean="0"/>
              <a:t> </a:t>
            </a:r>
            <a:r>
              <a:rPr lang="cs-CZ" sz="2000" dirty="0" err="1" smtClean="0"/>
              <a:t>payment</a:t>
            </a:r>
            <a:r>
              <a:rPr lang="cs-CZ" sz="2000" dirty="0" smtClean="0"/>
              <a:t> </a:t>
            </a:r>
            <a:r>
              <a:rPr lang="cs-CZ" sz="2000" dirty="0" err="1" smtClean="0"/>
              <a:t>may</a:t>
            </a:r>
            <a:r>
              <a:rPr lang="cs-CZ" sz="2000" dirty="0" smtClean="0"/>
              <a:t> not </a:t>
            </a:r>
            <a:r>
              <a:rPr lang="cs-CZ" sz="2000" dirty="0" err="1" smtClean="0"/>
              <a:t>be</a:t>
            </a:r>
            <a:r>
              <a:rPr lang="cs-CZ" sz="2000" dirty="0" smtClean="0"/>
              <a:t> </a:t>
            </a:r>
            <a:r>
              <a:rPr lang="cs-CZ" sz="2000" dirty="0" err="1" smtClean="0"/>
              <a:t>received</a:t>
            </a:r>
            <a:r>
              <a:rPr lang="cs-CZ" sz="2000" dirty="0" smtClean="0"/>
              <a:t> </a:t>
            </a:r>
            <a:r>
              <a:rPr lang="cs-CZ" sz="2000" dirty="0" err="1" smtClean="0"/>
              <a:t>for</a:t>
            </a:r>
            <a:r>
              <a:rPr lang="cs-CZ" sz="2000" dirty="0" smtClean="0"/>
              <a:t> </a:t>
            </a:r>
            <a:r>
              <a:rPr lang="cs-CZ" sz="2000" dirty="0" err="1" smtClean="0"/>
              <a:t>another</a:t>
            </a:r>
            <a:r>
              <a:rPr lang="cs-CZ" sz="2000" dirty="0" smtClean="0"/>
              <a:t> </a:t>
            </a:r>
            <a:r>
              <a:rPr lang="cs-CZ" sz="2000" dirty="0" err="1" smtClean="0"/>
              <a:t>month</a:t>
            </a:r>
            <a:r>
              <a:rPr lang="cs-CZ" sz="2000" dirty="0" smtClean="0"/>
              <a:t> but in </a:t>
            </a:r>
            <a:r>
              <a:rPr lang="cs-CZ" sz="2000" dirty="0" err="1" smtClean="0"/>
              <a:t>accounting</a:t>
            </a:r>
            <a:r>
              <a:rPr lang="cs-CZ" sz="2000" dirty="0" smtClean="0"/>
              <a:t> </a:t>
            </a:r>
            <a:r>
              <a:rPr lang="cs-CZ" sz="2000" dirty="0" err="1" smtClean="0"/>
              <a:t>terms</a:t>
            </a:r>
            <a:r>
              <a:rPr lang="cs-CZ" sz="2000" dirty="0" smtClean="0"/>
              <a:t> </a:t>
            </a:r>
            <a:r>
              <a:rPr lang="cs-CZ" sz="2000" dirty="0" err="1" smtClean="0"/>
              <a:t>the</a:t>
            </a:r>
            <a:r>
              <a:rPr lang="cs-CZ" sz="2000" dirty="0" smtClean="0"/>
              <a:t> </a:t>
            </a:r>
            <a:r>
              <a:rPr lang="cs-CZ" sz="2000" dirty="0" err="1" smtClean="0"/>
              <a:t>sale</a:t>
            </a:r>
            <a:r>
              <a:rPr lang="cs-CZ" sz="2000" dirty="0" smtClean="0"/>
              <a:t> has </a:t>
            </a:r>
            <a:r>
              <a:rPr lang="cs-CZ" sz="2000" dirty="0" err="1" smtClean="0"/>
              <a:t>taken</a:t>
            </a:r>
            <a:r>
              <a:rPr lang="cs-CZ" sz="2000" dirty="0" smtClean="0"/>
              <a:t> place and </a:t>
            </a:r>
            <a:r>
              <a:rPr lang="cs-CZ" sz="2000" dirty="0" err="1" smtClean="0"/>
              <a:t>should</a:t>
            </a:r>
            <a:r>
              <a:rPr lang="cs-CZ" sz="2000" dirty="0" smtClean="0"/>
              <a:t> </a:t>
            </a:r>
            <a:r>
              <a:rPr lang="cs-CZ" sz="2000" dirty="0" err="1" smtClean="0"/>
              <a:t>be</a:t>
            </a:r>
            <a:r>
              <a:rPr lang="cs-CZ" sz="2000" dirty="0" smtClean="0"/>
              <a:t> </a:t>
            </a:r>
            <a:r>
              <a:rPr lang="cs-CZ" sz="2000" dirty="0" err="1" smtClean="0"/>
              <a:t>recognised</a:t>
            </a:r>
            <a:r>
              <a:rPr lang="cs-CZ" sz="2000" dirty="0" smtClean="0"/>
              <a:t> in </a:t>
            </a:r>
            <a:r>
              <a:rPr lang="cs-CZ" sz="2000" dirty="0" err="1" smtClean="0"/>
              <a:t>the</a:t>
            </a:r>
            <a:r>
              <a:rPr lang="cs-CZ" sz="2000" dirty="0" smtClean="0"/>
              <a:t> </a:t>
            </a:r>
            <a:r>
              <a:rPr lang="cs-CZ" sz="2000" dirty="0" err="1" smtClean="0"/>
              <a:t>financial</a:t>
            </a:r>
            <a:r>
              <a:rPr lang="cs-CZ" sz="2000" dirty="0" smtClean="0"/>
              <a:t> </a:t>
            </a:r>
            <a:r>
              <a:rPr lang="cs-CZ" sz="2000" dirty="0" err="1" smtClean="0"/>
              <a:t>statements</a:t>
            </a:r>
            <a:r>
              <a:rPr lang="cs-CZ" sz="2000" dirty="0" smtClean="0"/>
              <a:t>.</a:t>
            </a:r>
          </a:p>
          <a:p>
            <a:pPr lvl="1"/>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extLst>
      <p:ext uri="{BB962C8B-B14F-4D97-AF65-F5344CB8AC3E}">
        <p14:creationId xmlns:p14="http://schemas.microsoft.com/office/powerpoint/2010/main" val="4229936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Other</a:t>
            </a:r>
            <a:r>
              <a:rPr lang="cs-CZ" dirty="0" smtClean="0"/>
              <a:t> </a:t>
            </a:r>
            <a:r>
              <a:rPr lang="cs-CZ" dirty="0" err="1" smtClean="0"/>
              <a:t>important</a:t>
            </a:r>
            <a:r>
              <a:rPr lang="cs-CZ" dirty="0" smtClean="0"/>
              <a:t> </a:t>
            </a:r>
            <a:r>
              <a:rPr lang="cs-CZ" dirty="0" err="1" smtClean="0"/>
              <a:t>accounting</a:t>
            </a:r>
            <a:r>
              <a:rPr lang="cs-CZ" dirty="0" smtClean="0"/>
              <a:t> </a:t>
            </a:r>
            <a:r>
              <a:rPr lang="cs-CZ" dirty="0" err="1" smtClean="0"/>
              <a:t>principles</a:t>
            </a:r>
            <a:endParaRPr lang="cs-CZ" dirty="0"/>
          </a:p>
        </p:txBody>
      </p:sp>
      <p:sp>
        <p:nvSpPr>
          <p:cNvPr id="3" name="Zástupný symbol pro obsah 2"/>
          <p:cNvSpPr>
            <a:spLocks noGrp="1"/>
          </p:cNvSpPr>
          <p:nvPr>
            <p:ph idx="1"/>
          </p:nvPr>
        </p:nvSpPr>
        <p:spPr/>
        <p:txBody>
          <a:bodyPr/>
          <a:lstStyle/>
          <a:p>
            <a:r>
              <a:rPr lang="cs-CZ" dirty="0" err="1" smtClean="0"/>
              <a:t>The</a:t>
            </a:r>
            <a:r>
              <a:rPr lang="cs-CZ" dirty="0" smtClean="0"/>
              <a:t> </a:t>
            </a:r>
            <a:r>
              <a:rPr lang="cs-CZ" dirty="0" err="1" smtClean="0"/>
              <a:t>going</a:t>
            </a:r>
            <a:r>
              <a:rPr lang="cs-CZ" dirty="0" smtClean="0"/>
              <a:t> </a:t>
            </a:r>
            <a:r>
              <a:rPr lang="cs-CZ" dirty="0" err="1" smtClean="0"/>
              <a:t>concern</a:t>
            </a:r>
            <a:r>
              <a:rPr lang="cs-CZ" dirty="0" smtClean="0"/>
              <a:t> </a:t>
            </a:r>
            <a:r>
              <a:rPr lang="cs-CZ" dirty="0" err="1" smtClean="0"/>
              <a:t>assumption</a:t>
            </a:r>
            <a:endParaRPr lang="cs-CZ" dirty="0" smtClean="0"/>
          </a:p>
          <a:p>
            <a:pPr lvl="1"/>
            <a:r>
              <a:rPr lang="cs-CZ" dirty="0" err="1" smtClean="0"/>
              <a:t>Financial</a:t>
            </a:r>
            <a:r>
              <a:rPr lang="cs-CZ" dirty="0" smtClean="0"/>
              <a:t> </a:t>
            </a:r>
            <a:r>
              <a:rPr lang="cs-CZ" dirty="0" err="1" smtClean="0"/>
              <a:t>statements</a:t>
            </a:r>
            <a:r>
              <a:rPr lang="cs-CZ" dirty="0" smtClean="0"/>
              <a:t> are </a:t>
            </a:r>
            <a:r>
              <a:rPr lang="cs-CZ" dirty="0" err="1" smtClean="0"/>
              <a:t>prepared</a:t>
            </a:r>
            <a:r>
              <a:rPr lang="cs-CZ" dirty="0" smtClean="0"/>
              <a:t> on </a:t>
            </a:r>
            <a:r>
              <a:rPr lang="cs-CZ" dirty="0" err="1" smtClean="0"/>
              <a:t>the</a:t>
            </a:r>
            <a:r>
              <a:rPr lang="cs-CZ" dirty="0" smtClean="0"/>
              <a:t> </a:t>
            </a:r>
            <a:r>
              <a:rPr lang="cs-CZ" dirty="0" err="1" smtClean="0"/>
              <a:t>basis</a:t>
            </a:r>
            <a:r>
              <a:rPr lang="cs-CZ" dirty="0" smtClean="0"/>
              <a:t> </a:t>
            </a:r>
            <a:r>
              <a:rPr lang="cs-CZ" dirty="0" err="1" smtClean="0"/>
              <a:t>that</a:t>
            </a:r>
            <a:r>
              <a:rPr lang="cs-CZ" dirty="0" smtClean="0"/>
              <a:t> </a:t>
            </a:r>
            <a:r>
              <a:rPr lang="cs-CZ" dirty="0" err="1" smtClean="0"/>
              <a:t>the</a:t>
            </a:r>
            <a:r>
              <a:rPr lang="cs-CZ" dirty="0" smtClean="0"/>
              <a:t> entity </a:t>
            </a:r>
            <a:r>
              <a:rPr lang="cs-CZ" dirty="0" err="1" smtClean="0"/>
              <a:t>will</a:t>
            </a:r>
            <a:r>
              <a:rPr lang="cs-CZ" dirty="0" smtClean="0"/>
              <a:t> </a:t>
            </a:r>
            <a:r>
              <a:rPr lang="cs-CZ" dirty="0" err="1" smtClean="0"/>
              <a:t>continue</a:t>
            </a:r>
            <a:r>
              <a:rPr lang="cs-CZ" dirty="0" smtClean="0"/>
              <a:t> to </a:t>
            </a:r>
            <a:r>
              <a:rPr lang="cs-CZ" dirty="0" err="1" smtClean="0"/>
              <a:t>trade</a:t>
            </a:r>
            <a:r>
              <a:rPr lang="cs-CZ" dirty="0" smtClean="0"/>
              <a:t> </a:t>
            </a:r>
            <a:r>
              <a:rPr lang="cs-CZ" dirty="0" err="1" smtClean="0"/>
              <a:t>for</a:t>
            </a:r>
            <a:r>
              <a:rPr lang="cs-CZ" dirty="0" smtClean="0"/>
              <a:t> </a:t>
            </a:r>
            <a:r>
              <a:rPr lang="cs-CZ" dirty="0" err="1" smtClean="0"/>
              <a:t>the</a:t>
            </a:r>
            <a:r>
              <a:rPr lang="cs-CZ" dirty="0" smtClean="0"/>
              <a:t> </a:t>
            </a:r>
            <a:r>
              <a:rPr lang="cs-CZ" dirty="0" err="1" smtClean="0"/>
              <a:t>foreseeable</a:t>
            </a:r>
            <a:r>
              <a:rPr lang="cs-CZ" dirty="0" smtClean="0"/>
              <a:t> </a:t>
            </a:r>
            <a:r>
              <a:rPr lang="cs-CZ" dirty="0" err="1"/>
              <a:t>f</a:t>
            </a:r>
            <a:r>
              <a:rPr lang="cs-CZ" dirty="0" err="1" smtClean="0"/>
              <a:t>uture</a:t>
            </a:r>
            <a:r>
              <a:rPr lang="cs-CZ" dirty="0" smtClean="0"/>
              <a:t> </a:t>
            </a:r>
            <a:endParaRPr lang="cs-CZ" dirty="0" smtClean="0"/>
          </a:p>
          <a:p>
            <a:pPr lvl="1"/>
            <a:r>
              <a:rPr lang="cs-CZ" dirty="0" smtClean="0"/>
              <a:t>i. e. </a:t>
            </a:r>
            <a:r>
              <a:rPr lang="cs-CZ" dirty="0" err="1" smtClean="0"/>
              <a:t>it</a:t>
            </a:r>
            <a:r>
              <a:rPr lang="cs-CZ" dirty="0" smtClean="0"/>
              <a:t> has </a:t>
            </a:r>
            <a:r>
              <a:rPr lang="cs-CZ" dirty="0" err="1" smtClean="0"/>
              <a:t>neither</a:t>
            </a:r>
            <a:r>
              <a:rPr lang="cs-CZ" dirty="0" smtClean="0"/>
              <a:t> </a:t>
            </a:r>
            <a:r>
              <a:rPr lang="cs-CZ" dirty="0" err="1" smtClean="0"/>
              <a:t>the</a:t>
            </a:r>
            <a:r>
              <a:rPr lang="cs-CZ" dirty="0" smtClean="0"/>
              <a:t> </a:t>
            </a:r>
            <a:r>
              <a:rPr lang="cs-CZ" dirty="0" err="1" smtClean="0"/>
              <a:t>need</a:t>
            </a:r>
            <a:r>
              <a:rPr lang="cs-CZ" dirty="0" smtClean="0"/>
              <a:t> nor </a:t>
            </a:r>
            <a:r>
              <a:rPr lang="cs-CZ" dirty="0" err="1" smtClean="0"/>
              <a:t>the</a:t>
            </a:r>
            <a:r>
              <a:rPr lang="cs-CZ" dirty="0" smtClean="0"/>
              <a:t> </a:t>
            </a:r>
            <a:r>
              <a:rPr lang="cs-CZ" dirty="0" err="1" smtClean="0"/>
              <a:t>intention</a:t>
            </a:r>
            <a:r>
              <a:rPr lang="cs-CZ" dirty="0" smtClean="0"/>
              <a:t> to </a:t>
            </a:r>
            <a:r>
              <a:rPr lang="cs-CZ" dirty="0" err="1" smtClean="0"/>
              <a:t>liquidate</a:t>
            </a:r>
            <a:r>
              <a:rPr lang="cs-CZ" dirty="0" smtClean="0"/>
              <a:t> </a:t>
            </a:r>
            <a:r>
              <a:rPr lang="cs-CZ" dirty="0" err="1" smtClean="0"/>
              <a:t>its</a:t>
            </a:r>
            <a:r>
              <a:rPr lang="cs-CZ" dirty="0" smtClean="0"/>
              <a:t> </a:t>
            </a:r>
            <a:r>
              <a:rPr lang="cs-CZ" dirty="0" err="1" smtClean="0"/>
              <a:t>operations</a:t>
            </a:r>
            <a:endParaRPr lang="cs-CZ" dirty="0" smtClean="0"/>
          </a:p>
          <a:p>
            <a:pPr lvl="1"/>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extLst>
      <p:ext uri="{BB962C8B-B14F-4D97-AF65-F5344CB8AC3E}">
        <p14:creationId xmlns:p14="http://schemas.microsoft.com/office/powerpoint/2010/main" val="1037200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Other</a:t>
            </a:r>
            <a:r>
              <a:rPr lang="cs-CZ" dirty="0" smtClean="0"/>
              <a:t> </a:t>
            </a:r>
            <a:r>
              <a:rPr lang="cs-CZ" dirty="0" err="1" smtClean="0"/>
              <a:t>important</a:t>
            </a:r>
            <a:r>
              <a:rPr lang="cs-CZ" dirty="0" smtClean="0"/>
              <a:t> </a:t>
            </a:r>
            <a:r>
              <a:rPr lang="cs-CZ" dirty="0" err="1" smtClean="0"/>
              <a:t>accounting</a:t>
            </a:r>
            <a:r>
              <a:rPr lang="cs-CZ" dirty="0" smtClean="0"/>
              <a:t> </a:t>
            </a:r>
            <a:r>
              <a:rPr lang="cs-CZ" dirty="0" err="1" smtClean="0"/>
              <a:t>principles</a:t>
            </a:r>
            <a:endParaRPr lang="cs-CZ" dirty="0"/>
          </a:p>
        </p:txBody>
      </p:sp>
      <p:sp>
        <p:nvSpPr>
          <p:cNvPr id="3" name="Zástupný symbol pro obsah 2"/>
          <p:cNvSpPr>
            <a:spLocks noGrp="1"/>
          </p:cNvSpPr>
          <p:nvPr>
            <p:ph idx="1"/>
          </p:nvPr>
        </p:nvSpPr>
        <p:spPr/>
        <p:txBody>
          <a:bodyPr/>
          <a:lstStyle/>
          <a:p>
            <a:r>
              <a:rPr lang="cs-CZ" dirty="0" smtClean="0"/>
              <a:t>Substance </a:t>
            </a:r>
            <a:r>
              <a:rPr lang="cs-CZ" dirty="0" err="1" smtClean="0"/>
              <a:t>over</a:t>
            </a:r>
            <a:r>
              <a:rPr lang="cs-CZ" dirty="0" smtClean="0"/>
              <a:t> </a:t>
            </a:r>
            <a:r>
              <a:rPr lang="cs-CZ" dirty="0" err="1" smtClean="0"/>
              <a:t>form</a:t>
            </a:r>
            <a:endParaRPr lang="cs-CZ" dirty="0" smtClean="0"/>
          </a:p>
          <a:p>
            <a:pPr lvl="1"/>
            <a:r>
              <a:rPr lang="cs-CZ" dirty="0" err="1" smtClean="0"/>
              <a:t>If</a:t>
            </a:r>
            <a:r>
              <a:rPr lang="cs-CZ" dirty="0" smtClean="0"/>
              <a:t> </a:t>
            </a:r>
            <a:r>
              <a:rPr lang="cs-CZ" dirty="0" err="1" smtClean="0"/>
              <a:t>the</a:t>
            </a:r>
            <a:r>
              <a:rPr lang="cs-CZ" dirty="0" smtClean="0"/>
              <a:t> </a:t>
            </a:r>
            <a:r>
              <a:rPr lang="cs-CZ" dirty="0" err="1" smtClean="0"/>
              <a:t>information</a:t>
            </a:r>
            <a:r>
              <a:rPr lang="cs-CZ" dirty="0" smtClean="0"/>
              <a:t> </a:t>
            </a:r>
            <a:r>
              <a:rPr lang="cs-CZ" dirty="0" err="1" smtClean="0"/>
              <a:t>is</a:t>
            </a:r>
            <a:r>
              <a:rPr lang="cs-CZ" dirty="0" smtClean="0"/>
              <a:t> to </a:t>
            </a:r>
            <a:r>
              <a:rPr lang="cs-CZ" dirty="0" err="1" smtClean="0"/>
              <a:t>be</a:t>
            </a:r>
            <a:r>
              <a:rPr lang="cs-CZ" dirty="0" smtClean="0"/>
              <a:t> </a:t>
            </a:r>
            <a:r>
              <a:rPr lang="cs-CZ" dirty="0" err="1" smtClean="0"/>
              <a:t>presented</a:t>
            </a:r>
            <a:r>
              <a:rPr lang="cs-CZ" dirty="0" smtClean="0"/>
              <a:t> </a:t>
            </a:r>
            <a:r>
              <a:rPr lang="cs-CZ" dirty="0" err="1" smtClean="0"/>
              <a:t>faithfully</a:t>
            </a:r>
            <a:r>
              <a:rPr lang="cs-CZ" dirty="0" smtClean="0"/>
              <a:t> </a:t>
            </a:r>
            <a:r>
              <a:rPr lang="cs-CZ" dirty="0" err="1" smtClean="0"/>
              <a:t>the</a:t>
            </a:r>
            <a:r>
              <a:rPr lang="cs-CZ" dirty="0" smtClean="0"/>
              <a:t> </a:t>
            </a:r>
            <a:r>
              <a:rPr lang="cs-CZ" dirty="0" err="1" smtClean="0"/>
              <a:t>economic</a:t>
            </a:r>
            <a:r>
              <a:rPr lang="cs-CZ" dirty="0" smtClean="0"/>
              <a:t> reality </a:t>
            </a:r>
            <a:r>
              <a:rPr lang="cs-CZ" dirty="0" err="1" smtClean="0"/>
              <a:t>must</a:t>
            </a:r>
            <a:r>
              <a:rPr lang="cs-CZ" dirty="0" smtClean="0"/>
              <a:t> </a:t>
            </a:r>
            <a:r>
              <a:rPr lang="cs-CZ" dirty="0" err="1" smtClean="0"/>
              <a:t>be</a:t>
            </a:r>
            <a:r>
              <a:rPr lang="cs-CZ" dirty="0" smtClean="0"/>
              <a:t> </a:t>
            </a:r>
            <a:r>
              <a:rPr lang="cs-CZ" dirty="0" err="1" smtClean="0"/>
              <a:t>accounted</a:t>
            </a:r>
            <a:r>
              <a:rPr lang="cs-CZ" dirty="0" smtClean="0"/>
              <a:t> </a:t>
            </a:r>
            <a:r>
              <a:rPr lang="cs-CZ" dirty="0" err="1" smtClean="0"/>
              <a:t>for</a:t>
            </a:r>
            <a:r>
              <a:rPr lang="cs-CZ" dirty="0" smtClean="0"/>
              <a:t> and not just </a:t>
            </a:r>
            <a:r>
              <a:rPr lang="cs-CZ" dirty="0" err="1" smtClean="0"/>
              <a:t>the</a:t>
            </a:r>
            <a:r>
              <a:rPr lang="cs-CZ" dirty="0" smtClean="0"/>
              <a:t> </a:t>
            </a:r>
            <a:r>
              <a:rPr lang="cs-CZ" dirty="0" err="1" smtClean="0"/>
              <a:t>legal</a:t>
            </a:r>
            <a:r>
              <a:rPr lang="cs-CZ" dirty="0" smtClean="0"/>
              <a:t> </a:t>
            </a:r>
            <a:r>
              <a:rPr lang="cs-CZ" dirty="0" err="1" smtClean="0"/>
              <a:t>form</a:t>
            </a:r>
            <a:endParaRPr lang="cs-CZ" dirty="0" smtClean="0"/>
          </a:p>
          <a:p>
            <a:pPr lvl="1"/>
            <a:r>
              <a:rPr lang="cs-CZ" dirty="0" err="1" smtClean="0"/>
              <a:t>Example</a:t>
            </a:r>
            <a:r>
              <a:rPr lang="cs-CZ" dirty="0" smtClean="0"/>
              <a:t>: </a:t>
            </a:r>
            <a:r>
              <a:rPr lang="cs-CZ" dirty="0" err="1" smtClean="0"/>
              <a:t>accounting</a:t>
            </a:r>
            <a:r>
              <a:rPr lang="cs-CZ" dirty="0" smtClean="0"/>
              <a:t> </a:t>
            </a:r>
            <a:r>
              <a:rPr lang="cs-CZ" dirty="0" err="1" smtClean="0"/>
              <a:t>treatment</a:t>
            </a:r>
            <a:r>
              <a:rPr lang="cs-CZ" dirty="0" smtClean="0"/>
              <a:t> </a:t>
            </a:r>
            <a:r>
              <a:rPr lang="cs-CZ" dirty="0" err="1" smtClean="0"/>
              <a:t>of</a:t>
            </a:r>
            <a:r>
              <a:rPr lang="cs-CZ" dirty="0" smtClean="0"/>
              <a:t> </a:t>
            </a:r>
            <a:r>
              <a:rPr lang="cs-CZ" dirty="0" err="1" smtClean="0"/>
              <a:t>redeemable</a:t>
            </a:r>
            <a:r>
              <a:rPr lang="cs-CZ" dirty="0" smtClean="0"/>
              <a:t> preference </a:t>
            </a:r>
            <a:r>
              <a:rPr lang="cs-CZ" dirty="0" err="1" smtClean="0"/>
              <a:t>shares</a:t>
            </a:r>
            <a:r>
              <a:rPr lang="cs-CZ" dirty="0" smtClean="0"/>
              <a:t> – on </a:t>
            </a:r>
            <a:r>
              <a:rPr lang="cs-CZ" dirty="0" err="1" smtClean="0"/>
              <a:t>legal</a:t>
            </a:r>
            <a:r>
              <a:rPr lang="cs-CZ" dirty="0" smtClean="0"/>
              <a:t> </a:t>
            </a:r>
            <a:r>
              <a:rPr lang="cs-CZ" dirty="0" err="1" smtClean="0"/>
              <a:t>form</a:t>
            </a:r>
            <a:r>
              <a:rPr lang="cs-CZ" dirty="0" smtClean="0"/>
              <a:t> these are </a:t>
            </a:r>
            <a:r>
              <a:rPr lang="cs-CZ" dirty="0" err="1" smtClean="0"/>
              <a:t>shares</a:t>
            </a:r>
            <a:r>
              <a:rPr lang="cs-CZ" dirty="0" smtClean="0"/>
              <a:t>, </a:t>
            </a:r>
            <a:r>
              <a:rPr lang="cs-CZ" dirty="0" err="1" smtClean="0"/>
              <a:t>there</a:t>
            </a:r>
            <a:r>
              <a:rPr lang="cs-CZ" dirty="0" smtClean="0"/>
              <a:t> </a:t>
            </a:r>
            <a:r>
              <a:rPr lang="cs-CZ" dirty="0" err="1" smtClean="0"/>
              <a:t>is</a:t>
            </a:r>
            <a:r>
              <a:rPr lang="cs-CZ" dirty="0" smtClean="0"/>
              <a:t> </a:t>
            </a:r>
            <a:r>
              <a:rPr lang="cs-CZ" dirty="0" err="1" smtClean="0"/>
              <a:t>an</a:t>
            </a:r>
            <a:r>
              <a:rPr lang="cs-CZ" dirty="0" smtClean="0"/>
              <a:t> </a:t>
            </a:r>
            <a:r>
              <a:rPr lang="cs-CZ" dirty="0" err="1" smtClean="0"/>
              <a:t>obligation</a:t>
            </a:r>
            <a:r>
              <a:rPr lang="cs-CZ" dirty="0" smtClean="0"/>
              <a:t> to </a:t>
            </a:r>
            <a:r>
              <a:rPr lang="cs-CZ" dirty="0" err="1" smtClean="0"/>
              <a:t>repay</a:t>
            </a:r>
            <a:r>
              <a:rPr lang="cs-CZ" dirty="0" smtClean="0"/>
              <a:t> </a:t>
            </a:r>
            <a:r>
              <a:rPr lang="cs-CZ" dirty="0" err="1" smtClean="0"/>
              <a:t>the</a:t>
            </a:r>
            <a:r>
              <a:rPr lang="cs-CZ" dirty="0" smtClean="0"/>
              <a:t> preference </a:t>
            </a:r>
            <a:r>
              <a:rPr lang="cs-CZ" dirty="0" err="1" smtClean="0"/>
              <a:t>share</a:t>
            </a:r>
            <a:r>
              <a:rPr lang="cs-CZ" dirty="0" smtClean="0"/>
              <a:t> </a:t>
            </a:r>
            <a:r>
              <a:rPr lang="cs-CZ" dirty="0" err="1" smtClean="0"/>
              <a:t>holders</a:t>
            </a:r>
            <a:r>
              <a:rPr lang="cs-CZ" dirty="0" smtClean="0"/>
              <a:t> and so </a:t>
            </a:r>
            <a:r>
              <a:rPr lang="cs-CZ" dirty="0" err="1" smtClean="0"/>
              <a:t>they</a:t>
            </a:r>
            <a:r>
              <a:rPr lang="cs-CZ" dirty="0" smtClean="0"/>
              <a:t> are </a:t>
            </a:r>
            <a:r>
              <a:rPr lang="cs-CZ" dirty="0" err="1" smtClean="0"/>
              <a:t>accounted</a:t>
            </a:r>
            <a:r>
              <a:rPr lang="cs-CZ" dirty="0" smtClean="0"/>
              <a:t> </a:t>
            </a:r>
            <a:r>
              <a:rPr lang="cs-CZ" dirty="0" err="1" smtClean="0"/>
              <a:t>for</a:t>
            </a:r>
            <a:r>
              <a:rPr lang="cs-CZ" dirty="0" smtClean="0"/>
              <a:t> as </a:t>
            </a:r>
            <a:r>
              <a:rPr lang="cs-CZ" dirty="0" err="1" smtClean="0"/>
              <a:t>debt</a:t>
            </a:r>
            <a:endParaRPr lang="cs-CZ" dirty="0" smtClean="0"/>
          </a:p>
          <a:p>
            <a:pPr lvl="1"/>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extLst>
      <p:ext uri="{BB962C8B-B14F-4D97-AF65-F5344CB8AC3E}">
        <p14:creationId xmlns:p14="http://schemas.microsoft.com/office/powerpoint/2010/main" val="41986339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Other</a:t>
            </a:r>
            <a:r>
              <a:rPr lang="cs-CZ" dirty="0" smtClean="0"/>
              <a:t> </a:t>
            </a:r>
            <a:r>
              <a:rPr lang="cs-CZ" dirty="0" err="1" smtClean="0"/>
              <a:t>important</a:t>
            </a:r>
            <a:r>
              <a:rPr lang="cs-CZ" dirty="0" smtClean="0"/>
              <a:t> </a:t>
            </a:r>
            <a:r>
              <a:rPr lang="cs-CZ" dirty="0" err="1" smtClean="0"/>
              <a:t>accounting</a:t>
            </a:r>
            <a:r>
              <a:rPr lang="cs-CZ" dirty="0" smtClean="0"/>
              <a:t> </a:t>
            </a:r>
            <a:r>
              <a:rPr lang="cs-CZ" dirty="0" err="1" smtClean="0"/>
              <a:t>principles</a:t>
            </a:r>
            <a:endParaRPr lang="cs-CZ" dirty="0"/>
          </a:p>
        </p:txBody>
      </p:sp>
      <p:sp>
        <p:nvSpPr>
          <p:cNvPr id="3" name="Zástupný symbol pro obsah 2"/>
          <p:cNvSpPr>
            <a:spLocks noGrp="1"/>
          </p:cNvSpPr>
          <p:nvPr>
            <p:ph idx="1"/>
          </p:nvPr>
        </p:nvSpPr>
        <p:spPr/>
        <p:txBody>
          <a:bodyPr/>
          <a:lstStyle/>
          <a:p>
            <a:r>
              <a:rPr lang="cs-CZ" dirty="0" err="1" smtClean="0"/>
              <a:t>Consistency</a:t>
            </a:r>
            <a:endParaRPr lang="cs-CZ" dirty="0" smtClean="0"/>
          </a:p>
          <a:p>
            <a:pPr lvl="1"/>
            <a:r>
              <a:rPr lang="cs-CZ" dirty="0" err="1" smtClean="0"/>
              <a:t>Users</a:t>
            </a:r>
            <a:r>
              <a:rPr lang="cs-CZ" dirty="0" smtClean="0"/>
              <a:t> </a:t>
            </a:r>
            <a:r>
              <a:rPr lang="cs-CZ" dirty="0" err="1" smtClean="0"/>
              <a:t>of</a:t>
            </a:r>
            <a:r>
              <a:rPr lang="cs-CZ" dirty="0" smtClean="0"/>
              <a:t> </a:t>
            </a:r>
            <a:r>
              <a:rPr lang="cs-CZ" dirty="0" err="1" smtClean="0"/>
              <a:t>the</a:t>
            </a:r>
            <a:r>
              <a:rPr lang="cs-CZ" dirty="0" smtClean="0"/>
              <a:t> </a:t>
            </a:r>
            <a:r>
              <a:rPr lang="cs-CZ" dirty="0" err="1" smtClean="0"/>
              <a:t>financial</a:t>
            </a:r>
            <a:r>
              <a:rPr lang="cs-CZ" dirty="0" smtClean="0"/>
              <a:t> </a:t>
            </a:r>
            <a:r>
              <a:rPr lang="cs-CZ" dirty="0" err="1" smtClean="0"/>
              <a:t>statements</a:t>
            </a:r>
            <a:r>
              <a:rPr lang="cs-CZ" dirty="0" smtClean="0"/>
              <a:t> </a:t>
            </a:r>
            <a:r>
              <a:rPr lang="cs-CZ" dirty="0" err="1" smtClean="0"/>
              <a:t>need</a:t>
            </a:r>
            <a:r>
              <a:rPr lang="cs-CZ" dirty="0" smtClean="0"/>
              <a:t> to </a:t>
            </a:r>
            <a:r>
              <a:rPr lang="cs-CZ" dirty="0" err="1" smtClean="0"/>
              <a:t>be</a:t>
            </a:r>
            <a:r>
              <a:rPr lang="cs-CZ" dirty="0" smtClean="0"/>
              <a:t> </a:t>
            </a:r>
            <a:r>
              <a:rPr lang="cs-CZ" dirty="0" err="1" smtClean="0"/>
              <a:t>able</a:t>
            </a:r>
            <a:r>
              <a:rPr lang="cs-CZ" dirty="0" smtClean="0"/>
              <a:t> to </a:t>
            </a:r>
            <a:r>
              <a:rPr lang="cs-CZ" dirty="0" err="1" smtClean="0"/>
              <a:t>compare</a:t>
            </a:r>
            <a:r>
              <a:rPr lang="cs-CZ" dirty="0" smtClean="0"/>
              <a:t> </a:t>
            </a:r>
            <a:r>
              <a:rPr lang="cs-CZ" dirty="0" err="1" smtClean="0"/>
              <a:t>the</a:t>
            </a:r>
            <a:r>
              <a:rPr lang="cs-CZ" dirty="0" smtClean="0"/>
              <a:t> performance </a:t>
            </a:r>
            <a:r>
              <a:rPr lang="cs-CZ" dirty="0" err="1" smtClean="0"/>
              <a:t>of</a:t>
            </a:r>
            <a:r>
              <a:rPr lang="cs-CZ" dirty="0" smtClean="0"/>
              <a:t> a </a:t>
            </a:r>
            <a:r>
              <a:rPr lang="cs-CZ" dirty="0" err="1" smtClean="0"/>
              <a:t>company</a:t>
            </a:r>
            <a:r>
              <a:rPr lang="cs-CZ" dirty="0" smtClean="0"/>
              <a:t> </a:t>
            </a:r>
            <a:r>
              <a:rPr lang="cs-CZ" dirty="0" err="1" smtClean="0"/>
              <a:t>over</a:t>
            </a:r>
            <a:r>
              <a:rPr lang="cs-CZ" dirty="0" smtClean="0"/>
              <a:t> a </a:t>
            </a:r>
            <a:r>
              <a:rPr lang="cs-CZ" dirty="0" err="1" smtClean="0"/>
              <a:t>number</a:t>
            </a:r>
            <a:r>
              <a:rPr lang="cs-CZ" dirty="0" smtClean="0"/>
              <a:t> </a:t>
            </a:r>
            <a:r>
              <a:rPr lang="cs-CZ" dirty="0" err="1" smtClean="0"/>
              <a:t>of</a:t>
            </a:r>
            <a:r>
              <a:rPr lang="cs-CZ" dirty="0" smtClean="0"/>
              <a:t> </a:t>
            </a:r>
            <a:r>
              <a:rPr lang="cs-CZ" dirty="0" err="1" smtClean="0"/>
              <a:t>years</a:t>
            </a:r>
            <a:r>
              <a:rPr lang="cs-CZ" dirty="0" smtClean="0"/>
              <a:t>. </a:t>
            </a:r>
          </a:p>
          <a:p>
            <a:pPr lvl="1"/>
            <a:r>
              <a:rPr lang="cs-CZ" dirty="0" err="1" smtClean="0"/>
              <a:t>Therefore</a:t>
            </a:r>
            <a:r>
              <a:rPr lang="cs-CZ" dirty="0" smtClean="0"/>
              <a:t> </a:t>
            </a:r>
            <a:r>
              <a:rPr lang="cs-CZ" dirty="0" err="1" smtClean="0"/>
              <a:t>it</a:t>
            </a:r>
            <a:r>
              <a:rPr lang="cs-CZ" dirty="0" smtClean="0"/>
              <a:t> </a:t>
            </a:r>
            <a:r>
              <a:rPr lang="cs-CZ" dirty="0" err="1" smtClean="0"/>
              <a:t>is</a:t>
            </a:r>
            <a:r>
              <a:rPr lang="cs-CZ" dirty="0" smtClean="0"/>
              <a:t> </a:t>
            </a:r>
            <a:r>
              <a:rPr lang="cs-CZ" dirty="0" err="1" smtClean="0"/>
              <a:t>important</a:t>
            </a:r>
            <a:r>
              <a:rPr lang="cs-CZ" dirty="0" smtClean="0"/>
              <a:t> </a:t>
            </a:r>
            <a:r>
              <a:rPr lang="cs-CZ" dirty="0" err="1" smtClean="0"/>
              <a:t>that</a:t>
            </a:r>
            <a:r>
              <a:rPr lang="cs-CZ" dirty="0" smtClean="0"/>
              <a:t> </a:t>
            </a:r>
            <a:r>
              <a:rPr lang="cs-CZ" dirty="0" err="1" smtClean="0"/>
              <a:t>the</a:t>
            </a:r>
            <a:r>
              <a:rPr lang="cs-CZ" dirty="0" smtClean="0"/>
              <a:t> </a:t>
            </a:r>
            <a:r>
              <a:rPr lang="cs-CZ" dirty="0" err="1" smtClean="0"/>
              <a:t>presentation</a:t>
            </a:r>
            <a:r>
              <a:rPr lang="cs-CZ" dirty="0" smtClean="0"/>
              <a:t> and </a:t>
            </a:r>
            <a:r>
              <a:rPr lang="cs-CZ" dirty="0" err="1" smtClean="0"/>
              <a:t>classification</a:t>
            </a:r>
            <a:r>
              <a:rPr lang="cs-CZ" dirty="0" smtClean="0"/>
              <a:t> </a:t>
            </a:r>
            <a:r>
              <a:rPr lang="cs-CZ" dirty="0" err="1" smtClean="0"/>
              <a:t>of</a:t>
            </a:r>
            <a:r>
              <a:rPr lang="cs-CZ" dirty="0" smtClean="0"/>
              <a:t> </a:t>
            </a:r>
            <a:r>
              <a:rPr lang="cs-CZ" dirty="0" err="1" smtClean="0"/>
              <a:t>items</a:t>
            </a:r>
            <a:r>
              <a:rPr lang="cs-CZ" dirty="0" smtClean="0"/>
              <a:t> in </a:t>
            </a:r>
            <a:r>
              <a:rPr lang="cs-CZ" dirty="0" err="1" smtClean="0"/>
              <a:t>the</a:t>
            </a:r>
            <a:r>
              <a:rPr lang="cs-CZ" dirty="0" smtClean="0"/>
              <a:t> </a:t>
            </a:r>
            <a:r>
              <a:rPr lang="cs-CZ" dirty="0" err="1" smtClean="0"/>
              <a:t>financial</a:t>
            </a:r>
            <a:r>
              <a:rPr lang="cs-CZ" dirty="0" smtClean="0"/>
              <a:t> </a:t>
            </a:r>
            <a:r>
              <a:rPr lang="cs-CZ" dirty="0" err="1" smtClean="0"/>
              <a:t>statements</a:t>
            </a:r>
            <a:r>
              <a:rPr lang="cs-CZ" dirty="0" smtClean="0"/>
              <a:t> </a:t>
            </a:r>
            <a:r>
              <a:rPr lang="cs-CZ" dirty="0" err="1" smtClean="0"/>
              <a:t>is</a:t>
            </a:r>
            <a:r>
              <a:rPr lang="cs-CZ" dirty="0" smtClean="0"/>
              <a:t> </a:t>
            </a:r>
            <a:r>
              <a:rPr lang="cs-CZ" dirty="0" err="1" smtClean="0"/>
              <a:t>retained</a:t>
            </a:r>
            <a:r>
              <a:rPr lang="cs-CZ" dirty="0" smtClean="0"/>
              <a:t> </a:t>
            </a:r>
            <a:r>
              <a:rPr lang="cs-CZ" dirty="0" err="1" smtClean="0"/>
              <a:t>from</a:t>
            </a:r>
            <a:r>
              <a:rPr lang="cs-CZ" dirty="0" smtClean="0"/>
              <a:t> </a:t>
            </a:r>
            <a:r>
              <a:rPr lang="cs-CZ" dirty="0" err="1" smtClean="0"/>
              <a:t>one</a:t>
            </a:r>
            <a:r>
              <a:rPr lang="cs-CZ" dirty="0" smtClean="0"/>
              <a:t> period to </a:t>
            </a:r>
            <a:r>
              <a:rPr lang="cs-CZ" dirty="0" err="1" smtClean="0"/>
              <a:t>the</a:t>
            </a:r>
            <a:r>
              <a:rPr lang="cs-CZ" dirty="0" smtClean="0"/>
              <a:t> </a:t>
            </a:r>
            <a:r>
              <a:rPr lang="cs-CZ" dirty="0" err="1" smtClean="0"/>
              <a:t>next</a:t>
            </a:r>
            <a:r>
              <a:rPr lang="cs-CZ" dirty="0" smtClean="0"/>
              <a:t>, </a:t>
            </a:r>
            <a:r>
              <a:rPr lang="cs-CZ" dirty="0" err="1" smtClean="0"/>
              <a:t>unless</a:t>
            </a:r>
            <a:r>
              <a:rPr lang="cs-CZ" dirty="0" smtClean="0"/>
              <a:t> </a:t>
            </a:r>
            <a:r>
              <a:rPr lang="cs-CZ" dirty="0" err="1" smtClean="0"/>
              <a:t>there</a:t>
            </a:r>
            <a:r>
              <a:rPr lang="cs-CZ" dirty="0" smtClean="0"/>
              <a:t> </a:t>
            </a:r>
            <a:r>
              <a:rPr lang="cs-CZ" dirty="0" err="1" smtClean="0"/>
              <a:t>is</a:t>
            </a:r>
            <a:r>
              <a:rPr lang="cs-CZ" dirty="0" smtClean="0"/>
              <a:t> a </a:t>
            </a:r>
            <a:r>
              <a:rPr lang="cs-CZ" dirty="0" err="1" smtClean="0"/>
              <a:t>change</a:t>
            </a:r>
            <a:r>
              <a:rPr lang="cs-CZ" dirty="0" smtClean="0"/>
              <a:t> in </a:t>
            </a:r>
            <a:r>
              <a:rPr lang="cs-CZ" dirty="0" err="1" smtClean="0"/>
              <a:t>circumstances</a:t>
            </a:r>
            <a:r>
              <a:rPr lang="cs-CZ" dirty="0" smtClean="0"/>
              <a:t> </a:t>
            </a:r>
            <a:r>
              <a:rPr lang="cs-CZ" dirty="0" err="1" smtClean="0"/>
              <a:t>or</a:t>
            </a:r>
            <a:r>
              <a:rPr lang="cs-CZ" dirty="0" smtClean="0"/>
              <a:t> a </a:t>
            </a:r>
            <a:r>
              <a:rPr lang="cs-CZ" dirty="0" err="1" smtClean="0"/>
              <a:t>requirement</a:t>
            </a:r>
            <a:r>
              <a:rPr lang="cs-CZ" dirty="0" smtClean="0"/>
              <a:t> </a:t>
            </a:r>
            <a:r>
              <a:rPr lang="cs-CZ" dirty="0" err="1" smtClean="0"/>
              <a:t>of</a:t>
            </a:r>
            <a:r>
              <a:rPr lang="cs-CZ" dirty="0" smtClean="0"/>
              <a:t> a </a:t>
            </a:r>
            <a:r>
              <a:rPr lang="cs-CZ" dirty="0" err="1" smtClean="0"/>
              <a:t>new</a:t>
            </a:r>
            <a:r>
              <a:rPr lang="cs-CZ" dirty="0" smtClean="0"/>
              <a:t> IFRS</a:t>
            </a:r>
          </a:p>
          <a:p>
            <a:pPr lvl="1"/>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Tree>
    <p:extLst>
      <p:ext uri="{BB962C8B-B14F-4D97-AF65-F5344CB8AC3E}">
        <p14:creationId xmlns:p14="http://schemas.microsoft.com/office/powerpoint/2010/main" val="1547054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elements</a:t>
            </a:r>
            <a:r>
              <a:rPr lang="cs-CZ" dirty="0" smtClean="0"/>
              <a:t> </a:t>
            </a:r>
            <a:r>
              <a:rPr lang="cs-CZ" dirty="0" err="1" smtClean="0"/>
              <a:t>of</a:t>
            </a:r>
            <a:r>
              <a:rPr lang="cs-CZ" dirty="0" smtClean="0"/>
              <a:t> </a:t>
            </a:r>
            <a:r>
              <a:rPr lang="cs-CZ" dirty="0" err="1" smtClean="0"/>
              <a:t>the</a:t>
            </a:r>
            <a:r>
              <a:rPr lang="cs-CZ" dirty="0" smtClean="0"/>
              <a:t> </a:t>
            </a:r>
            <a:r>
              <a:rPr lang="cs-CZ" dirty="0" err="1" smtClean="0"/>
              <a:t>financial</a:t>
            </a:r>
            <a:r>
              <a:rPr lang="cs-CZ" dirty="0" smtClean="0"/>
              <a:t> </a:t>
            </a:r>
            <a:r>
              <a:rPr lang="cs-CZ" dirty="0" err="1" smtClean="0"/>
              <a:t>statements</a:t>
            </a:r>
            <a:endParaRPr lang="cs-CZ" dirty="0"/>
          </a:p>
        </p:txBody>
      </p:sp>
      <p:sp>
        <p:nvSpPr>
          <p:cNvPr id="3" name="Zástupný symbol pro obsah 2"/>
          <p:cNvSpPr>
            <a:spLocks noGrp="1"/>
          </p:cNvSpPr>
          <p:nvPr>
            <p:ph idx="1"/>
          </p:nvPr>
        </p:nvSpPr>
        <p:spPr/>
        <p:txBody>
          <a:bodyPr/>
          <a:lstStyle/>
          <a:p>
            <a:r>
              <a:rPr lang="cs-CZ" dirty="0" err="1" smtClean="0"/>
              <a:t>Assets</a:t>
            </a:r>
            <a:endParaRPr lang="cs-CZ" dirty="0" smtClean="0"/>
          </a:p>
          <a:p>
            <a:r>
              <a:rPr lang="cs-CZ" dirty="0" err="1" smtClean="0"/>
              <a:t>Liabilities</a:t>
            </a:r>
            <a:endParaRPr lang="cs-CZ" dirty="0" smtClean="0"/>
          </a:p>
          <a:p>
            <a:r>
              <a:rPr lang="cs-CZ" dirty="0" err="1" smtClean="0"/>
              <a:t>Equity</a:t>
            </a:r>
            <a:endParaRPr lang="cs-CZ" dirty="0" smtClean="0"/>
          </a:p>
          <a:p>
            <a:r>
              <a:rPr lang="cs-CZ" dirty="0" err="1" smtClean="0"/>
              <a:t>Revenues</a:t>
            </a:r>
            <a:endParaRPr lang="cs-CZ" dirty="0" smtClean="0"/>
          </a:p>
          <a:p>
            <a:r>
              <a:rPr lang="cs-CZ" dirty="0" err="1" smtClean="0"/>
              <a:t>Expenses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spTree>
    <p:extLst>
      <p:ext uri="{BB962C8B-B14F-4D97-AF65-F5344CB8AC3E}">
        <p14:creationId xmlns:p14="http://schemas.microsoft.com/office/powerpoint/2010/main" val="21052700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elements</a:t>
            </a:r>
            <a:r>
              <a:rPr lang="cs-CZ" dirty="0"/>
              <a:t> </a:t>
            </a:r>
            <a:r>
              <a:rPr lang="cs-CZ" dirty="0" err="1"/>
              <a:t>of</a:t>
            </a:r>
            <a:r>
              <a:rPr lang="cs-CZ" dirty="0"/>
              <a:t> </a:t>
            </a:r>
            <a:r>
              <a:rPr lang="cs-CZ" dirty="0" err="1"/>
              <a:t>the</a:t>
            </a:r>
            <a:r>
              <a:rPr lang="cs-CZ" dirty="0"/>
              <a:t> </a:t>
            </a:r>
            <a:r>
              <a:rPr lang="cs-CZ" dirty="0" err="1"/>
              <a:t>financial</a:t>
            </a:r>
            <a:r>
              <a:rPr lang="cs-CZ" dirty="0"/>
              <a:t> </a:t>
            </a:r>
            <a:r>
              <a:rPr lang="cs-CZ" dirty="0" err="1"/>
              <a:t>statements</a:t>
            </a:r>
            <a:endParaRPr lang="cs-CZ" dirty="0"/>
          </a:p>
        </p:txBody>
      </p:sp>
      <p:sp>
        <p:nvSpPr>
          <p:cNvPr id="3" name="Zástupný symbol pro obsah 2"/>
          <p:cNvSpPr>
            <a:spLocks noGrp="1"/>
          </p:cNvSpPr>
          <p:nvPr>
            <p:ph idx="1"/>
          </p:nvPr>
        </p:nvSpPr>
        <p:spPr/>
        <p:txBody>
          <a:bodyPr/>
          <a:lstStyle/>
          <a:p>
            <a:r>
              <a:rPr lang="cs-CZ" dirty="0" err="1" smtClean="0"/>
              <a:t>Assets</a:t>
            </a:r>
            <a:endParaRPr lang="cs-CZ" dirty="0" smtClean="0"/>
          </a:p>
          <a:p>
            <a:pPr lvl="1"/>
            <a:r>
              <a:rPr lang="cs-CZ" dirty="0" err="1" smtClean="0"/>
              <a:t>An</a:t>
            </a:r>
            <a:r>
              <a:rPr lang="cs-CZ" dirty="0" smtClean="0"/>
              <a:t> </a:t>
            </a:r>
            <a:r>
              <a:rPr lang="cs-CZ" dirty="0" err="1" smtClean="0"/>
              <a:t>asset</a:t>
            </a:r>
            <a:r>
              <a:rPr lang="cs-CZ" dirty="0" smtClean="0"/>
              <a:t> </a:t>
            </a:r>
            <a:r>
              <a:rPr lang="cs-CZ" dirty="0" err="1" smtClean="0"/>
              <a:t>is</a:t>
            </a:r>
            <a:r>
              <a:rPr lang="cs-CZ" dirty="0" smtClean="0"/>
              <a:t> a </a:t>
            </a:r>
            <a:r>
              <a:rPr lang="cs-CZ" dirty="0" err="1" smtClean="0"/>
              <a:t>property</a:t>
            </a:r>
            <a:r>
              <a:rPr lang="cs-CZ" dirty="0" smtClean="0"/>
              <a:t> </a:t>
            </a:r>
            <a:r>
              <a:rPr lang="cs-CZ" dirty="0" err="1" smtClean="0"/>
              <a:t>controlled</a:t>
            </a:r>
            <a:r>
              <a:rPr lang="cs-CZ" dirty="0" smtClean="0"/>
              <a:t> by </a:t>
            </a:r>
            <a:r>
              <a:rPr lang="cs-CZ" dirty="0" err="1" smtClean="0"/>
              <a:t>the</a:t>
            </a:r>
            <a:r>
              <a:rPr lang="cs-CZ" dirty="0" smtClean="0"/>
              <a:t> entity as a </a:t>
            </a:r>
            <a:r>
              <a:rPr lang="cs-CZ" dirty="0" err="1" smtClean="0"/>
              <a:t>result</a:t>
            </a:r>
            <a:r>
              <a:rPr lang="cs-CZ" dirty="0" smtClean="0"/>
              <a:t> </a:t>
            </a:r>
            <a:r>
              <a:rPr lang="cs-CZ" dirty="0" err="1" smtClean="0"/>
              <a:t>of</a:t>
            </a:r>
            <a:r>
              <a:rPr lang="cs-CZ" dirty="0" smtClean="0"/>
              <a:t> past </a:t>
            </a:r>
            <a:r>
              <a:rPr lang="cs-CZ" dirty="0" err="1" smtClean="0"/>
              <a:t>events</a:t>
            </a:r>
            <a:r>
              <a:rPr lang="cs-CZ" dirty="0" smtClean="0"/>
              <a:t> </a:t>
            </a:r>
            <a:r>
              <a:rPr lang="cs-CZ" dirty="0" err="1" smtClean="0"/>
              <a:t>from</a:t>
            </a:r>
            <a:r>
              <a:rPr lang="cs-CZ" dirty="0" smtClean="0"/>
              <a:t> </a:t>
            </a:r>
            <a:r>
              <a:rPr lang="cs-CZ" dirty="0" err="1" smtClean="0"/>
              <a:t>which</a:t>
            </a:r>
            <a:r>
              <a:rPr lang="cs-CZ" dirty="0" smtClean="0"/>
              <a:t> </a:t>
            </a:r>
            <a:r>
              <a:rPr lang="cs-CZ" dirty="0" err="1" smtClean="0"/>
              <a:t>future</a:t>
            </a:r>
            <a:r>
              <a:rPr lang="cs-CZ" dirty="0" smtClean="0"/>
              <a:t> </a:t>
            </a:r>
            <a:r>
              <a:rPr lang="cs-CZ" dirty="0" err="1" smtClean="0"/>
              <a:t>economic</a:t>
            </a:r>
            <a:r>
              <a:rPr lang="cs-CZ" dirty="0" smtClean="0"/>
              <a:t> </a:t>
            </a:r>
            <a:r>
              <a:rPr lang="cs-CZ" dirty="0" err="1" smtClean="0"/>
              <a:t>benefits</a:t>
            </a:r>
            <a:r>
              <a:rPr lang="cs-CZ" dirty="0" smtClean="0"/>
              <a:t> are </a:t>
            </a:r>
            <a:r>
              <a:rPr lang="cs-CZ" dirty="0" err="1" smtClean="0"/>
              <a:t>expected</a:t>
            </a:r>
            <a:r>
              <a:rPr lang="cs-CZ" dirty="0" smtClean="0"/>
              <a:t> to </a:t>
            </a:r>
            <a:r>
              <a:rPr lang="cs-CZ" dirty="0" err="1" smtClean="0"/>
              <a:t>flow</a:t>
            </a:r>
            <a:r>
              <a:rPr lang="cs-CZ" dirty="0" smtClean="0"/>
              <a:t> to </a:t>
            </a:r>
            <a:r>
              <a:rPr lang="cs-CZ" dirty="0" err="1" smtClean="0"/>
              <a:t>the</a:t>
            </a:r>
            <a:r>
              <a:rPr lang="cs-CZ" dirty="0" smtClean="0"/>
              <a:t> entity</a:t>
            </a:r>
          </a:p>
          <a:p>
            <a:pPr lvl="1"/>
            <a:r>
              <a:rPr lang="cs-CZ" dirty="0" err="1" smtClean="0"/>
              <a:t>For</a:t>
            </a:r>
            <a:r>
              <a:rPr lang="cs-CZ" dirty="0" smtClean="0"/>
              <a:t> </a:t>
            </a:r>
            <a:r>
              <a:rPr lang="cs-CZ" dirty="0" err="1" smtClean="0"/>
              <a:t>example</a:t>
            </a:r>
            <a:r>
              <a:rPr lang="cs-CZ" dirty="0" smtClean="0"/>
              <a:t> a </a:t>
            </a:r>
            <a:r>
              <a:rPr lang="cs-CZ" dirty="0" err="1" smtClean="0"/>
              <a:t>building</a:t>
            </a:r>
            <a:r>
              <a:rPr lang="cs-CZ" dirty="0" smtClean="0"/>
              <a:t> </a:t>
            </a:r>
            <a:r>
              <a:rPr lang="cs-CZ" dirty="0" err="1" smtClean="0"/>
              <a:t>that</a:t>
            </a:r>
            <a:r>
              <a:rPr lang="cs-CZ" dirty="0" smtClean="0"/>
              <a:t> </a:t>
            </a:r>
            <a:r>
              <a:rPr lang="cs-CZ" dirty="0" err="1" smtClean="0"/>
              <a:t>is</a:t>
            </a:r>
            <a:r>
              <a:rPr lang="cs-CZ" dirty="0" smtClean="0"/>
              <a:t> </a:t>
            </a:r>
            <a:r>
              <a:rPr lang="cs-CZ" dirty="0" err="1" smtClean="0"/>
              <a:t>owned</a:t>
            </a:r>
            <a:r>
              <a:rPr lang="cs-CZ" dirty="0" smtClean="0"/>
              <a:t> and </a:t>
            </a:r>
            <a:r>
              <a:rPr lang="cs-CZ" dirty="0" err="1" smtClean="0"/>
              <a:t>controlled</a:t>
            </a:r>
            <a:r>
              <a:rPr lang="cs-CZ" dirty="0" smtClean="0"/>
              <a:t> by a business and </a:t>
            </a:r>
            <a:r>
              <a:rPr lang="cs-CZ" dirty="0" err="1" smtClean="0"/>
              <a:t>that</a:t>
            </a:r>
            <a:r>
              <a:rPr lang="cs-CZ" dirty="0" smtClean="0"/>
              <a:t> </a:t>
            </a:r>
            <a:r>
              <a:rPr lang="cs-CZ" dirty="0" err="1" smtClean="0"/>
              <a:t>is</a:t>
            </a:r>
            <a:r>
              <a:rPr lang="cs-CZ" dirty="0" smtClean="0"/>
              <a:t> </a:t>
            </a:r>
            <a:r>
              <a:rPr lang="cs-CZ" dirty="0" err="1" smtClean="0"/>
              <a:t>being</a:t>
            </a:r>
            <a:r>
              <a:rPr lang="cs-CZ" dirty="0" smtClean="0"/>
              <a:t> </a:t>
            </a:r>
            <a:r>
              <a:rPr lang="cs-CZ" dirty="0" err="1" smtClean="0"/>
              <a:t>used</a:t>
            </a:r>
            <a:r>
              <a:rPr lang="cs-CZ" dirty="0" smtClean="0"/>
              <a:t> to house </a:t>
            </a:r>
            <a:r>
              <a:rPr lang="cs-CZ" dirty="0" err="1" smtClean="0"/>
              <a:t>operations</a:t>
            </a:r>
            <a:r>
              <a:rPr lang="cs-CZ" dirty="0" smtClean="0"/>
              <a:t> and </a:t>
            </a:r>
            <a:r>
              <a:rPr lang="cs-CZ" dirty="0" err="1" smtClean="0"/>
              <a:t>generate</a:t>
            </a:r>
            <a:r>
              <a:rPr lang="cs-CZ" dirty="0" smtClean="0"/>
              <a:t> </a:t>
            </a:r>
            <a:r>
              <a:rPr lang="cs-CZ" dirty="0" err="1" smtClean="0"/>
              <a:t>revenues</a:t>
            </a:r>
            <a:r>
              <a:rPr lang="cs-CZ" dirty="0" smtClean="0"/>
              <a:t> </a:t>
            </a:r>
            <a:r>
              <a:rPr lang="cs-CZ" dirty="0" err="1" smtClean="0"/>
              <a:t>would</a:t>
            </a:r>
            <a:r>
              <a:rPr lang="cs-CZ" dirty="0" smtClean="0"/>
              <a:t> </a:t>
            </a:r>
            <a:r>
              <a:rPr lang="cs-CZ" dirty="0" err="1" smtClean="0"/>
              <a:t>be</a:t>
            </a:r>
            <a:r>
              <a:rPr lang="cs-CZ" dirty="0" smtClean="0"/>
              <a:t> </a:t>
            </a:r>
            <a:r>
              <a:rPr lang="cs-CZ" dirty="0" err="1" smtClean="0"/>
              <a:t>classed</a:t>
            </a:r>
            <a:r>
              <a:rPr lang="cs-CZ" dirty="0" smtClean="0"/>
              <a:t> as </a:t>
            </a:r>
            <a:r>
              <a:rPr lang="cs-CZ" dirty="0" err="1" smtClean="0"/>
              <a:t>an</a:t>
            </a:r>
            <a:r>
              <a:rPr lang="cs-CZ" dirty="0" smtClean="0"/>
              <a:t> </a:t>
            </a:r>
            <a:r>
              <a:rPr lang="cs-CZ" dirty="0" err="1" smtClean="0"/>
              <a:t>asset</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a:p>
        </p:txBody>
      </p:sp>
    </p:spTree>
    <p:extLst>
      <p:ext uri="{BB962C8B-B14F-4D97-AF65-F5344CB8AC3E}">
        <p14:creationId xmlns:p14="http://schemas.microsoft.com/office/powerpoint/2010/main" val="32399126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elements</a:t>
            </a:r>
            <a:r>
              <a:rPr lang="cs-CZ" dirty="0"/>
              <a:t> </a:t>
            </a:r>
            <a:r>
              <a:rPr lang="cs-CZ" dirty="0" err="1"/>
              <a:t>of</a:t>
            </a:r>
            <a:r>
              <a:rPr lang="cs-CZ" dirty="0"/>
              <a:t> </a:t>
            </a:r>
            <a:r>
              <a:rPr lang="cs-CZ" dirty="0" err="1"/>
              <a:t>the</a:t>
            </a:r>
            <a:r>
              <a:rPr lang="cs-CZ" dirty="0"/>
              <a:t> </a:t>
            </a:r>
            <a:r>
              <a:rPr lang="cs-CZ" dirty="0" err="1"/>
              <a:t>financial</a:t>
            </a:r>
            <a:r>
              <a:rPr lang="cs-CZ" dirty="0"/>
              <a:t> </a:t>
            </a:r>
            <a:r>
              <a:rPr lang="cs-CZ" dirty="0" err="1"/>
              <a:t>statements</a:t>
            </a:r>
            <a:endParaRPr lang="cs-CZ" dirty="0"/>
          </a:p>
        </p:txBody>
      </p:sp>
      <p:sp>
        <p:nvSpPr>
          <p:cNvPr id="3" name="Zástupný symbol pro obsah 2"/>
          <p:cNvSpPr>
            <a:spLocks noGrp="1"/>
          </p:cNvSpPr>
          <p:nvPr>
            <p:ph idx="1"/>
          </p:nvPr>
        </p:nvSpPr>
        <p:spPr/>
        <p:txBody>
          <a:bodyPr/>
          <a:lstStyle/>
          <a:p>
            <a:r>
              <a:rPr lang="cs-CZ" dirty="0" err="1" smtClean="0"/>
              <a:t>Liabilities</a:t>
            </a:r>
            <a:endParaRPr lang="cs-CZ" dirty="0" smtClean="0"/>
          </a:p>
          <a:p>
            <a:pPr lvl="1"/>
            <a:r>
              <a:rPr lang="cs-CZ" dirty="0" smtClean="0"/>
              <a:t>A </a:t>
            </a:r>
            <a:r>
              <a:rPr lang="cs-CZ" dirty="0" err="1" smtClean="0"/>
              <a:t>liability</a:t>
            </a:r>
            <a:r>
              <a:rPr lang="cs-CZ" dirty="0" smtClean="0"/>
              <a:t> </a:t>
            </a:r>
            <a:r>
              <a:rPr lang="cs-CZ" dirty="0" err="1" smtClean="0"/>
              <a:t>is</a:t>
            </a:r>
            <a:r>
              <a:rPr lang="cs-CZ" dirty="0" smtClean="0"/>
              <a:t> </a:t>
            </a:r>
            <a:r>
              <a:rPr lang="cs-CZ" dirty="0" err="1" smtClean="0"/>
              <a:t>an</a:t>
            </a:r>
            <a:r>
              <a:rPr lang="cs-CZ" dirty="0" smtClean="0"/>
              <a:t> </a:t>
            </a:r>
            <a:r>
              <a:rPr lang="cs-CZ" dirty="0" err="1" smtClean="0"/>
              <a:t>obligation</a:t>
            </a:r>
            <a:r>
              <a:rPr lang="cs-CZ" dirty="0" smtClean="0"/>
              <a:t> to transfer </a:t>
            </a:r>
            <a:r>
              <a:rPr lang="cs-CZ" dirty="0" err="1" smtClean="0"/>
              <a:t>economic</a:t>
            </a:r>
            <a:r>
              <a:rPr lang="cs-CZ" dirty="0" smtClean="0"/>
              <a:t> </a:t>
            </a:r>
            <a:r>
              <a:rPr lang="cs-CZ" dirty="0" smtClean="0"/>
              <a:t>benefit as a </a:t>
            </a:r>
            <a:r>
              <a:rPr lang="cs-CZ" dirty="0" err="1" smtClean="0"/>
              <a:t>result</a:t>
            </a:r>
            <a:r>
              <a:rPr lang="cs-CZ" dirty="0" smtClean="0"/>
              <a:t> </a:t>
            </a:r>
            <a:r>
              <a:rPr lang="cs-CZ" dirty="0" err="1" smtClean="0"/>
              <a:t>of</a:t>
            </a:r>
            <a:r>
              <a:rPr lang="cs-CZ" dirty="0" smtClean="0"/>
              <a:t> past </a:t>
            </a:r>
            <a:r>
              <a:rPr lang="cs-CZ" dirty="0" err="1" smtClean="0"/>
              <a:t>transactions</a:t>
            </a:r>
            <a:r>
              <a:rPr lang="cs-CZ" dirty="0" smtClean="0"/>
              <a:t> </a:t>
            </a:r>
            <a:r>
              <a:rPr lang="cs-CZ" dirty="0" err="1" smtClean="0"/>
              <a:t>or</a:t>
            </a:r>
            <a:r>
              <a:rPr lang="cs-CZ" dirty="0" smtClean="0"/>
              <a:t> </a:t>
            </a:r>
            <a:r>
              <a:rPr lang="cs-CZ" dirty="0" err="1" smtClean="0"/>
              <a:t>events</a:t>
            </a:r>
            <a:endParaRPr lang="cs-CZ" dirty="0" smtClean="0"/>
          </a:p>
          <a:p>
            <a:pPr lvl="1"/>
            <a:r>
              <a:rPr lang="cs-CZ" dirty="0" err="1" smtClean="0"/>
              <a:t>For</a:t>
            </a:r>
            <a:r>
              <a:rPr lang="cs-CZ" dirty="0" smtClean="0"/>
              <a:t> </a:t>
            </a:r>
            <a:r>
              <a:rPr lang="cs-CZ" dirty="0" err="1" smtClean="0"/>
              <a:t>example</a:t>
            </a:r>
            <a:r>
              <a:rPr lang="cs-CZ" dirty="0" smtClean="0"/>
              <a:t> </a:t>
            </a:r>
            <a:r>
              <a:rPr lang="cs-CZ" dirty="0" err="1" smtClean="0"/>
              <a:t>an</a:t>
            </a:r>
            <a:r>
              <a:rPr lang="cs-CZ" dirty="0" smtClean="0"/>
              <a:t> </a:t>
            </a:r>
            <a:r>
              <a:rPr lang="cs-CZ" dirty="0" err="1" smtClean="0"/>
              <a:t>unpaid</a:t>
            </a:r>
            <a:r>
              <a:rPr lang="cs-CZ" dirty="0" smtClean="0"/>
              <a:t> tax </a:t>
            </a:r>
            <a:r>
              <a:rPr lang="cs-CZ" dirty="0" err="1" smtClean="0"/>
              <a:t>obligation</a:t>
            </a:r>
            <a:r>
              <a:rPr lang="cs-CZ" dirty="0" smtClean="0"/>
              <a:t> </a:t>
            </a:r>
            <a:r>
              <a:rPr lang="cs-CZ" dirty="0" err="1" smtClean="0"/>
              <a:t>is</a:t>
            </a:r>
            <a:r>
              <a:rPr lang="cs-CZ" dirty="0" smtClean="0"/>
              <a:t> a </a:t>
            </a:r>
            <a:r>
              <a:rPr lang="cs-CZ" dirty="0" err="1" smtClean="0"/>
              <a:t>liability</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a:p>
        </p:txBody>
      </p:sp>
    </p:spTree>
    <p:extLst>
      <p:ext uri="{BB962C8B-B14F-4D97-AF65-F5344CB8AC3E}">
        <p14:creationId xmlns:p14="http://schemas.microsoft.com/office/powerpoint/2010/main" val="626327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elements</a:t>
            </a:r>
            <a:r>
              <a:rPr lang="cs-CZ" dirty="0"/>
              <a:t> </a:t>
            </a:r>
            <a:r>
              <a:rPr lang="cs-CZ" dirty="0" err="1"/>
              <a:t>of</a:t>
            </a:r>
            <a:r>
              <a:rPr lang="cs-CZ" dirty="0"/>
              <a:t> </a:t>
            </a:r>
            <a:r>
              <a:rPr lang="cs-CZ" dirty="0" err="1"/>
              <a:t>the</a:t>
            </a:r>
            <a:r>
              <a:rPr lang="cs-CZ" dirty="0"/>
              <a:t> </a:t>
            </a:r>
            <a:r>
              <a:rPr lang="cs-CZ" dirty="0" err="1"/>
              <a:t>financial</a:t>
            </a:r>
            <a:r>
              <a:rPr lang="cs-CZ" dirty="0"/>
              <a:t> </a:t>
            </a:r>
            <a:r>
              <a:rPr lang="cs-CZ" dirty="0" err="1"/>
              <a:t>statements</a:t>
            </a:r>
            <a:endParaRPr lang="cs-CZ" dirty="0"/>
          </a:p>
        </p:txBody>
      </p:sp>
      <p:sp>
        <p:nvSpPr>
          <p:cNvPr id="3" name="Zástupný symbol pro obsah 2"/>
          <p:cNvSpPr>
            <a:spLocks noGrp="1"/>
          </p:cNvSpPr>
          <p:nvPr>
            <p:ph idx="1"/>
          </p:nvPr>
        </p:nvSpPr>
        <p:spPr/>
        <p:txBody>
          <a:bodyPr/>
          <a:lstStyle/>
          <a:p>
            <a:r>
              <a:rPr lang="cs-CZ" dirty="0" err="1" smtClean="0"/>
              <a:t>Equity</a:t>
            </a:r>
            <a:endParaRPr lang="cs-CZ" dirty="0" smtClean="0"/>
          </a:p>
          <a:p>
            <a:pPr lvl="1"/>
            <a:r>
              <a:rPr lang="cs-CZ" dirty="0" err="1" smtClean="0"/>
              <a:t>This</a:t>
            </a:r>
            <a:r>
              <a:rPr lang="cs-CZ" dirty="0" smtClean="0"/>
              <a:t> </a:t>
            </a:r>
            <a:r>
              <a:rPr lang="cs-CZ" dirty="0" err="1" smtClean="0"/>
              <a:t>is</a:t>
            </a:r>
            <a:r>
              <a:rPr lang="cs-CZ" dirty="0" smtClean="0"/>
              <a:t> </a:t>
            </a:r>
            <a:r>
              <a:rPr lang="cs-CZ" dirty="0" err="1" smtClean="0"/>
              <a:t>the</a:t>
            </a:r>
            <a:r>
              <a:rPr lang="cs-CZ" dirty="0" smtClean="0"/>
              <a:t> </a:t>
            </a:r>
            <a:r>
              <a:rPr lang="cs-CZ" dirty="0" err="1" smtClean="0"/>
              <a:t>residual</a:t>
            </a:r>
            <a:r>
              <a:rPr lang="cs-CZ" dirty="0" smtClean="0"/>
              <a:t> </a:t>
            </a:r>
            <a:r>
              <a:rPr lang="cs-CZ" dirty="0" err="1" smtClean="0"/>
              <a:t>interest</a:t>
            </a:r>
            <a:r>
              <a:rPr lang="cs-CZ" dirty="0" smtClean="0"/>
              <a:t> in a business and </a:t>
            </a:r>
            <a:r>
              <a:rPr lang="cs-CZ" dirty="0" err="1" smtClean="0"/>
              <a:t>represents</a:t>
            </a:r>
            <a:r>
              <a:rPr lang="cs-CZ" dirty="0" smtClean="0"/>
              <a:t> </a:t>
            </a:r>
            <a:r>
              <a:rPr lang="cs-CZ" dirty="0" err="1" smtClean="0"/>
              <a:t>what</a:t>
            </a:r>
            <a:r>
              <a:rPr lang="cs-CZ" dirty="0" smtClean="0"/>
              <a:t> </a:t>
            </a:r>
            <a:r>
              <a:rPr lang="cs-CZ" dirty="0" err="1" smtClean="0"/>
              <a:t>is</a:t>
            </a:r>
            <a:r>
              <a:rPr lang="cs-CZ" dirty="0" smtClean="0"/>
              <a:t> </a:t>
            </a:r>
            <a:r>
              <a:rPr lang="cs-CZ" dirty="0" err="1" smtClean="0"/>
              <a:t>left</a:t>
            </a:r>
            <a:r>
              <a:rPr lang="cs-CZ" dirty="0" smtClean="0"/>
              <a:t> </a:t>
            </a:r>
            <a:r>
              <a:rPr lang="cs-CZ" dirty="0" err="1" smtClean="0"/>
              <a:t>when</a:t>
            </a:r>
            <a:r>
              <a:rPr lang="cs-CZ" dirty="0" smtClean="0"/>
              <a:t> </a:t>
            </a:r>
            <a:r>
              <a:rPr lang="cs-CZ" dirty="0" err="1" smtClean="0"/>
              <a:t>the</a:t>
            </a:r>
            <a:r>
              <a:rPr lang="cs-CZ" dirty="0" smtClean="0"/>
              <a:t> business </a:t>
            </a:r>
            <a:r>
              <a:rPr lang="cs-CZ" dirty="0" err="1" smtClean="0"/>
              <a:t>is</a:t>
            </a:r>
            <a:r>
              <a:rPr lang="cs-CZ" dirty="0" smtClean="0"/>
              <a:t> </a:t>
            </a:r>
            <a:r>
              <a:rPr lang="cs-CZ" dirty="0" err="1" smtClean="0"/>
              <a:t>wound</a:t>
            </a:r>
            <a:r>
              <a:rPr lang="cs-CZ" dirty="0" smtClean="0"/>
              <a:t> up, </a:t>
            </a:r>
            <a:r>
              <a:rPr lang="cs-CZ" dirty="0" err="1" smtClean="0"/>
              <a:t>all</a:t>
            </a:r>
            <a:r>
              <a:rPr lang="cs-CZ" dirty="0" smtClean="0"/>
              <a:t> </a:t>
            </a:r>
            <a:r>
              <a:rPr lang="cs-CZ" dirty="0" err="1" smtClean="0"/>
              <a:t>the</a:t>
            </a:r>
            <a:r>
              <a:rPr lang="cs-CZ" dirty="0" smtClean="0"/>
              <a:t> </a:t>
            </a:r>
            <a:r>
              <a:rPr lang="cs-CZ" dirty="0" err="1" smtClean="0"/>
              <a:t>assets</a:t>
            </a:r>
            <a:r>
              <a:rPr lang="cs-CZ" dirty="0" smtClean="0"/>
              <a:t> sold and </a:t>
            </a:r>
            <a:r>
              <a:rPr lang="cs-CZ" dirty="0" err="1" smtClean="0"/>
              <a:t>all</a:t>
            </a:r>
            <a:r>
              <a:rPr lang="cs-CZ" dirty="0" smtClean="0"/>
              <a:t> </a:t>
            </a:r>
            <a:r>
              <a:rPr lang="cs-CZ" dirty="0" err="1" smtClean="0"/>
              <a:t>the</a:t>
            </a:r>
            <a:r>
              <a:rPr lang="cs-CZ" dirty="0" smtClean="0"/>
              <a:t> </a:t>
            </a:r>
            <a:r>
              <a:rPr lang="cs-CZ" dirty="0" err="1" smtClean="0"/>
              <a:t>outstanding</a:t>
            </a:r>
            <a:r>
              <a:rPr lang="cs-CZ" dirty="0" smtClean="0"/>
              <a:t> </a:t>
            </a:r>
            <a:r>
              <a:rPr lang="cs-CZ" dirty="0" err="1" smtClean="0"/>
              <a:t>li</a:t>
            </a:r>
            <a:r>
              <a:rPr lang="cs-CZ" dirty="0" err="1" smtClean="0"/>
              <a:t>abilitites</a:t>
            </a:r>
            <a:r>
              <a:rPr lang="cs-CZ" dirty="0" smtClean="0"/>
              <a:t> </a:t>
            </a:r>
            <a:r>
              <a:rPr lang="cs-CZ" dirty="0" err="1" smtClean="0"/>
              <a:t>paid</a:t>
            </a:r>
            <a:endParaRPr lang="cs-CZ" dirty="0" smtClean="0"/>
          </a:p>
          <a:p>
            <a:pPr lvl="1"/>
            <a:r>
              <a:rPr lang="cs-CZ" dirty="0" err="1" smtClean="0"/>
              <a:t>It</a:t>
            </a:r>
            <a:r>
              <a:rPr lang="cs-CZ" dirty="0" smtClean="0"/>
              <a:t> </a:t>
            </a:r>
            <a:r>
              <a:rPr lang="cs-CZ" dirty="0" err="1" smtClean="0"/>
              <a:t>is</a:t>
            </a:r>
            <a:r>
              <a:rPr lang="cs-CZ" dirty="0" smtClean="0"/>
              <a:t> </a:t>
            </a:r>
            <a:r>
              <a:rPr lang="cs-CZ" dirty="0" err="1" smtClean="0"/>
              <a:t>effectively</a:t>
            </a:r>
            <a:r>
              <a:rPr lang="cs-CZ" dirty="0" smtClean="0"/>
              <a:t> </a:t>
            </a:r>
            <a:r>
              <a:rPr lang="cs-CZ" dirty="0" err="1" smtClean="0"/>
              <a:t>what</a:t>
            </a:r>
            <a:r>
              <a:rPr lang="cs-CZ" dirty="0" smtClean="0"/>
              <a:t> </a:t>
            </a:r>
            <a:r>
              <a:rPr lang="cs-CZ" dirty="0" err="1" smtClean="0"/>
              <a:t>is</a:t>
            </a:r>
            <a:r>
              <a:rPr lang="cs-CZ" dirty="0" smtClean="0"/>
              <a:t> </a:t>
            </a:r>
            <a:r>
              <a:rPr lang="cs-CZ" dirty="0" err="1" smtClean="0"/>
              <a:t>paid</a:t>
            </a:r>
            <a:r>
              <a:rPr lang="cs-CZ" dirty="0" smtClean="0"/>
              <a:t> </a:t>
            </a:r>
            <a:r>
              <a:rPr lang="cs-CZ" dirty="0" err="1" smtClean="0"/>
              <a:t>back</a:t>
            </a:r>
            <a:r>
              <a:rPr lang="cs-CZ" dirty="0" smtClean="0"/>
              <a:t> to </a:t>
            </a:r>
            <a:r>
              <a:rPr lang="cs-CZ" dirty="0" err="1" smtClean="0"/>
              <a:t>the</a:t>
            </a:r>
            <a:r>
              <a:rPr lang="cs-CZ" dirty="0" smtClean="0"/>
              <a:t> </a:t>
            </a:r>
            <a:r>
              <a:rPr lang="cs-CZ" dirty="0" err="1" smtClean="0"/>
              <a:t>owners</a:t>
            </a:r>
            <a:r>
              <a:rPr lang="cs-CZ" dirty="0" smtClean="0"/>
              <a:t> (</a:t>
            </a:r>
            <a:r>
              <a:rPr lang="cs-CZ" dirty="0" err="1" smtClean="0"/>
              <a:t>shareholders</a:t>
            </a:r>
            <a:r>
              <a:rPr lang="cs-CZ" dirty="0" smtClean="0"/>
              <a:t>) </a:t>
            </a:r>
            <a:r>
              <a:rPr lang="cs-CZ" dirty="0" err="1" smtClean="0"/>
              <a:t>when</a:t>
            </a:r>
            <a:r>
              <a:rPr lang="cs-CZ" dirty="0" smtClean="0"/>
              <a:t> </a:t>
            </a:r>
            <a:r>
              <a:rPr lang="cs-CZ" dirty="0" err="1" smtClean="0"/>
              <a:t>the</a:t>
            </a:r>
            <a:r>
              <a:rPr lang="cs-CZ" dirty="0" smtClean="0"/>
              <a:t> business </a:t>
            </a:r>
            <a:r>
              <a:rPr lang="cs-CZ" dirty="0" err="1" smtClean="0"/>
              <a:t>ceases</a:t>
            </a:r>
            <a:r>
              <a:rPr lang="cs-CZ" dirty="0" smtClean="0"/>
              <a:t> to </a:t>
            </a:r>
            <a:r>
              <a:rPr lang="cs-CZ" dirty="0" err="1" smtClean="0"/>
              <a:t>trade</a:t>
            </a:r>
            <a:endParaRPr lang="cs-CZ" dirty="0" smtClean="0"/>
          </a:p>
          <a:p>
            <a:pPr lvl="1"/>
            <a:endParaRPr lang="cs-CZ" dirty="0"/>
          </a:p>
          <a:p>
            <a:pPr lvl="1"/>
            <a:r>
              <a:rPr lang="en-US" b="1" dirty="0"/>
              <a:t>Assets = Liabilities + </a:t>
            </a:r>
            <a:r>
              <a:rPr lang="cs-CZ" b="1" dirty="0" smtClean="0"/>
              <a:t>(</a:t>
            </a:r>
            <a:r>
              <a:rPr lang="en-US" b="1" dirty="0" smtClean="0"/>
              <a:t>Owner's</a:t>
            </a:r>
            <a:r>
              <a:rPr lang="cs-CZ" b="1" dirty="0" smtClean="0"/>
              <a:t>)</a:t>
            </a:r>
            <a:r>
              <a:rPr lang="en-US" b="1" dirty="0" smtClean="0"/>
              <a:t> </a:t>
            </a:r>
            <a:r>
              <a:rPr lang="en-US" b="1" dirty="0"/>
              <a:t>Equity</a:t>
            </a:r>
            <a:endParaRPr lang="cs-CZ" b="1" dirty="0"/>
          </a:p>
          <a:p>
            <a:pPr lvl="1"/>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a:p>
        </p:txBody>
      </p:sp>
    </p:spTree>
    <p:extLst>
      <p:ext uri="{BB962C8B-B14F-4D97-AF65-F5344CB8AC3E}">
        <p14:creationId xmlns:p14="http://schemas.microsoft.com/office/powerpoint/2010/main" val="62632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elements</a:t>
            </a:r>
            <a:r>
              <a:rPr lang="cs-CZ" dirty="0"/>
              <a:t> </a:t>
            </a:r>
            <a:r>
              <a:rPr lang="cs-CZ" dirty="0" err="1"/>
              <a:t>of</a:t>
            </a:r>
            <a:r>
              <a:rPr lang="cs-CZ" dirty="0"/>
              <a:t> </a:t>
            </a:r>
            <a:r>
              <a:rPr lang="cs-CZ" dirty="0" err="1"/>
              <a:t>the</a:t>
            </a:r>
            <a:r>
              <a:rPr lang="cs-CZ" dirty="0"/>
              <a:t> </a:t>
            </a:r>
            <a:r>
              <a:rPr lang="cs-CZ" dirty="0" err="1"/>
              <a:t>financial</a:t>
            </a:r>
            <a:r>
              <a:rPr lang="cs-CZ" dirty="0"/>
              <a:t> </a:t>
            </a:r>
            <a:r>
              <a:rPr lang="cs-CZ" dirty="0" err="1"/>
              <a:t>statements</a:t>
            </a:r>
            <a:endParaRPr lang="cs-CZ" dirty="0"/>
          </a:p>
        </p:txBody>
      </p:sp>
      <p:sp>
        <p:nvSpPr>
          <p:cNvPr id="3" name="Zástupný symbol pro obsah 2"/>
          <p:cNvSpPr>
            <a:spLocks noGrp="1"/>
          </p:cNvSpPr>
          <p:nvPr>
            <p:ph idx="1"/>
          </p:nvPr>
        </p:nvSpPr>
        <p:spPr/>
        <p:txBody>
          <a:bodyPr/>
          <a:lstStyle/>
          <a:p>
            <a:r>
              <a:rPr lang="cs-CZ" dirty="0" err="1" smtClean="0"/>
              <a:t>Revenue</a:t>
            </a:r>
            <a:endParaRPr lang="cs-CZ" dirty="0" smtClean="0"/>
          </a:p>
          <a:p>
            <a:pPr lvl="1"/>
            <a:r>
              <a:rPr lang="cs-CZ" dirty="0" err="1" smtClean="0"/>
              <a:t>This</a:t>
            </a:r>
            <a:r>
              <a:rPr lang="cs-CZ" dirty="0" smtClean="0"/>
              <a:t> </a:t>
            </a:r>
            <a:r>
              <a:rPr lang="cs-CZ" dirty="0" err="1" smtClean="0"/>
              <a:t>is</a:t>
            </a:r>
            <a:r>
              <a:rPr lang="cs-CZ" dirty="0" smtClean="0"/>
              <a:t> </a:t>
            </a:r>
            <a:r>
              <a:rPr lang="cs-CZ" dirty="0" err="1" smtClean="0"/>
              <a:t>the</a:t>
            </a:r>
            <a:r>
              <a:rPr lang="cs-CZ" dirty="0" smtClean="0"/>
              <a:t> </a:t>
            </a:r>
            <a:r>
              <a:rPr lang="cs-CZ" dirty="0" err="1" smtClean="0"/>
              <a:t>recognition</a:t>
            </a:r>
            <a:r>
              <a:rPr lang="cs-CZ" dirty="0" smtClean="0"/>
              <a:t> </a:t>
            </a:r>
            <a:r>
              <a:rPr lang="cs-CZ" dirty="0" err="1" smtClean="0"/>
              <a:t>of</a:t>
            </a:r>
            <a:r>
              <a:rPr lang="cs-CZ" dirty="0" smtClean="0"/>
              <a:t> </a:t>
            </a:r>
            <a:r>
              <a:rPr lang="cs-CZ" dirty="0" err="1" smtClean="0"/>
              <a:t>the</a:t>
            </a:r>
            <a:r>
              <a:rPr lang="cs-CZ" dirty="0" smtClean="0"/>
              <a:t> </a:t>
            </a:r>
            <a:r>
              <a:rPr lang="cs-CZ" dirty="0" err="1" smtClean="0"/>
              <a:t>inflow</a:t>
            </a:r>
            <a:r>
              <a:rPr lang="cs-CZ" dirty="0" smtClean="0"/>
              <a:t> </a:t>
            </a:r>
            <a:r>
              <a:rPr lang="cs-CZ" dirty="0" err="1" smtClean="0"/>
              <a:t>of</a:t>
            </a:r>
            <a:r>
              <a:rPr lang="cs-CZ" dirty="0" smtClean="0"/>
              <a:t> </a:t>
            </a:r>
            <a:r>
              <a:rPr lang="cs-CZ" dirty="0" err="1" smtClean="0"/>
              <a:t>economic</a:t>
            </a:r>
            <a:r>
              <a:rPr lang="cs-CZ" dirty="0" smtClean="0"/>
              <a:t> benefit to </a:t>
            </a:r>
            <a:r>
              <a:rPr lang="cs-CZ" dirty="0" err="1" smtClean="0"/>
              <a:t>the</a:t>
            </a:r>
            <a:r>
              <a:rPr lang="cs-CZ" dirty="0" smtClean="0"/>
              <a:t> entity in </a:t>
            </a:r>
            <a:r>
              <a:rPr lang="cs-CZ" dirty="0" err="1" smtClean="0"/>
              <a:t>the</a:t>
            </a:r>
            <a:r>
              <a:rPr lang="cs-CZ" dirty="0" smtClean="0"/>
              <a:t> reporting period</a:t>
            </a:r>
          </a:p>
          <a:p>
            <a:pPr lvl="1"/>
            <a:r>
              <a:rPr lang="cs-CZ" dirty="0" err="1" smtClean="0"/>
              <a:t>This</a:t>
            </a:r>
            <a:r>
              <a:rPr lang="cs-CZ" dirty="0" smtClean="0"/>
              <a:t> </a:t>
            </a:r>
            <a:r>
              <a:rPr lang="cs-CZ" dirty="0" err="1" smtClean="0"/>
              <a:t>can</a:t>
            </a:r>
            <a:r>
              <a:rPr lang="cs-CZ" dirty="0" smtClean="0"/>
              <a:t> </a:t>
            </a:r>
            <a:r>
              <a:rPr lang="cs-CZ" dirty="0" err="1" smtClean="0"/>
              <a:t>be</a:t>
            </a:r>
            <a:r>
              <a:rPr lang="cs-CZ" dirty="0" smtClean="0"/>
              <a:t> </a:t>
            </a:r>
            <a:r>
              <a:rPr lang="cs-CZ" dirty="0" err="1" smtClean="0"/>
              <a:t>achieved</a:t>
            </a:r>
            <a:r>
              <a:rPr lang="cs-CZ" dirty="0" smtClean="0"/>
              <a:t>, </a:t>
            </a:r>
            <a:r>
              <a:rPr lang="cs-CZ" dirty="0" err="1" smtClean="0"/>
              <a:t>for</a:t>
            </a:r>
            <a:r>
              <a:rPr lang="cs-CZ" dirty="0" smtClean="0"/>
              <a:t> </a:t>
            </a:r>
            <a:r>
              <a:rPr lang="cs-CZ" dirty="0" err="1" smtClean="0"/>
              <a:t>example</a:t>
            </a:r>
            <a:r>
              <a:rPr lang="cs-CZ" dirty="0" smtClean="0"/>
              <a:t>, by </a:t>
            </a:r>
            <a:r>
              <a:rPr lang="cs-CZ" dirty="0" err="1" smtClean="0"/>
              <a:t>earning</a:t>
            </a:r>
            <a:r>
              <a:rPr lang="cs-CZ" dirty="0" smtClean="0"/>
              <a:t> sales </a:t>
            </a:r>
            <a:r>
              <a:rPr lang="cs-CZ" dirty="0" err="1" smtClean="0"/>
              <a:t>revenue</a:t>
            </a:r>
            <a:r>
              <a:rPr lang="cs-CZ" dirty="0" smtClean="0"/>
              <a:t> </a:t>
            </a:r>
            <a:r>
              <a:rPr lang="cs-CZ" dirty="0" err="1" smtClean="0"/>
              <a:t>or</a:t>
            </a:r>
            <a:r>
              <a:rPr lang="cs-CZ" dirty="0" smtClean="0"/>
              <a:t> </a:t>
            </a:r>
            <a:r>
              <a:rPr lang="cs-CZ" dirty="0" err="1" smtClean="0"/>
              <a:t>through</a:t>
            </a:r>
            <a:r>
              <a:rPr lang="cs-CZ" dirty="0" smtClean="0"/>
              <a:t> </a:t>
            </a:r>
            <a:r>
              <a:rPr lang="cs-CZ" dirty="0" err="1" smtClean="0"/>
              <a:t>the</a:t>
            </a:r>
            <a:r>
              <a:rPr lang="cs-CZ" dirty="0" smtClean="0"/>
              <a:t> </a:t>
            </a:r>
            <a:r>
              <a:rPr lang="cs-CZ" dirty="0" err="1" smtClean="0"/>
              <a:t>increase</a:t>
            </a:r>
            <a:r>
              <a:rPr lang="cs-CZ" dirty="0" smtClean="0"/>
              <a:t> in </a:t>
            </a:r>
            <a:r>
              <a:rPr lang="cs-CZ" dirty="0" err="1" smtClean="0"/>
              <a:t>value</a:t>
            </a:r>
            <a:r>
              <a:rPr lang="cs-CZ" dirty="0" smtClean="0"/>
              <a:t> </a:t>
            </a:r>
            <a:r>
              <a:rPr lang="cs-CZ" dirty="0" err="1" smtClean="0"/>
              <a:t>of</a:t>
            </a:r>
            <a:r>
              <a:rPr lang="cs-CZ" dirty="0" smtClean="0"/>
              <a:t> </a:t>
            </a:r>
            <a:r>
              <a:rPr lang="cs-CZ" dirty="0" err="1" smtClean="0"/>
              <a:t>an</a:t>
            </a:r>
            <a:r>
              <a:rPr lang="cs-CZ" dirty="0" smtClean="0"/>
              <a:t> </a:t>
            </a:r>
            <a:r>
              <a:rPr lang="cs-CZ" dirty="0" err="1" smtClean="0"/>
              <a:t>asset</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a:p>
        </p:txBody>
      </p:sp>
    </p:spTree>
    <p:extLst>
      <p:ext uri="{BB962C8B-B14F-4D97-AF65-F5344CB8AC3E}">
        <p14:creationId xmlns:p14="http://schemas.microsoft.com/office/powerpoint/2010/main" val="62632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sz="4000" dirty="0" smtClean="0">
                <a:latin typeface="Verdana" pitchFamily="34" charset="0"/>
              </a:rPr>
              <a:t>Accounting as an information system</a:t>
            </a:r>
            <a:endParaRPr lang="en-GB" sz="4000" dirty="0"/>
          </a:p>
        </p:txBody>
      </p:sp>
      <p:sp>
        <p:nvSpPr>
          <p:cNvPr id="3" name="Содержимое 2"/>
          <p:cNvSpPr>
            <a:spLocks noGrp="1"/>
          </p:cNvSpPr>
          <p:nvPr>
            <p:ph idx="1"/>
          </p:nvPr>
        </p:nvSpPr>
        <p:spPr/>
        <p:txBody>
          <a:bodyPr/>
          <a:lstStyle/>
          <a:p>
            <a:r>
              <a:rPr lang="en-GB" sz="2400" dirty="0" smtClean="0"/>
              <a:t>Accounting</a:t>
            </a:r>
            <a:r>
              <a:rPr lang="cs-CZ" sz="2400" dirty="0" smtClean="0"/>
              <a:t> </a:t>
            </a:r>
            <a:r>
              <a:rPr lang="en-US" sz="2400" dirty="0" smtClean="0"/>
              <a:t>can </a:t>
            </a:r>
            <a:r>
              <a:rPr lang="en-US" sz="2400" dirty="0"/>
              <a:t>be viewed as an information system that provides essential information about the financial activities of an entity to various individuals or groups for their use in making informed judgments and decisions. </a:t>
            </a:r>
            <a:endParaRPr lang="cs-CZ" sz="2400" dirty="0" smtClean="0"/>
          </a:p>
          <a:p>
            <a:r>
              <a:rPr lang="en-GB" sz="2400" dirty="0" smtClean="0"/>
              <a:t>Accounting</a:t>
            </a:r>
            <a:r>
              <a:rPr lang="en-US" sz="2400" dirty="0" smtClean="0"/>
              <a:t> </a:t>
            </a:r>
            <a:r>
              <a:rPr lang="en-US" sz="2400" dirty="0"/>
              <a:t>information is composed principally of financial data about business transactions, expressed in terms of money. </a:t>
            </a:r>
            <a:endParaRPr lang="cs-CZ" sz="2400" dirty="0" smtClean="0"/>
          </a:p>
          <a:p>
            <a:r>
              <a:rPr lang="en-US" sz="2400" dirty="0" smtClean="0"/>
              <a:t>The </a:t>
            </a:r>
            <a:r>
              <a:rPr lang="en-US" sz="2400" dirty="0"/>
              <a:t>recording of transaction data may take various forms, such as pen or pencil markings made by hand, printing by mechanical and electronic devices, or magnetic impressions on tape or disks. </a:t>
            </a:r>
            <a:endParaRPr lang="cs-CZ" sz="2400" dirty="0" smtClean="0"/>
          </a:p>
          <a:p>
            <a:pPr indent="1588">
              <a:buNone/>
            </a:pPr>
            <a:endParaRPr lang="en-US" sz="2000" dirty="0" smtClean="0"/>
          </a:p>
          <a:p>
            <a:pPr eaLnBrk="0" hangingPunct="0">
              <a:spcBef>
                <a:spcPts val="600"/>
              </a:spcBef>
            </a:pPr>
            <a:endParaRPr lang="en-US" sz="2000" dirty="0" smtClean="0"/>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elements</a:t>
            </a:r>
            <a:r>
              <a:rPr lang="cs-CZ" dirty="0"/>
              <a:t> </a:t>
            </a:r>
            <a:r>
              <a:rPr lang="cs-CZ" dirty="0" err="1"/>
              <a:t>of</a:t>
            </a:r>
            <a:r>
              <a:rPr lang="cs-CZ" dirty="0"/>
              <a:t> </a:t>
            </a:r>
            <a:r>
              <a:rPr lang="cs-CZ" dirty="0" err="1"/>
              <a:t>the</a:t>
            </a:r>
            <a:r>
              <a:rPr lang="cs-CZ" dirty="0"/>
              <a:t> </a:t>
            </a:r>
            <a:r>
              <a:rPr lang="cs-CZ" dirty="0" err="1"/>
              <a:t>financial</a:t>
            </a:r>
            <a:r>
              <a:rPr lang="cs-CZ" dirty="0"/>
              <a:t> </a:t>
            </a:r>
            <a:r>
              <a:rPr lang="cs-CZ" dirty="0" err="1"/>
              <a:t>statements</a:t>
            </a:r>
            <a:endParaRPr lang="cs-CZ" dirty="0"/>
          </a:p>
        </p:txBody>
      </p:sp>
      <p:sp>
        <p:nvSpPr>
          <p:cNvPr id="3" name="Zástupný symbol pro obsah 2"/>
          <p:cNvSpPr>
            <a:spLocks noGrp="1"/>
          </p:cNvSpPr>
          <p:nvPr>
            <p:ph idx="1"/>
          </p:nvPr>
        </p:nvSpPr>
        <p:spPr/>
        <p:txBody>
          <a:bodyPr/>
          <a:lstStyle/>
          <a:p>
            <a:r>
              <a:rPr lang="cs-CZ" dirty="0" err="1" smtClean="0"/>
              <a:t>Expenses</a:t>
            </a:r>
            <a:endParaRPr lang="cs-CZ" dirty="0" smtClean="0"/>
          </a:p>
          <a:p>
            <a:pPr lvl="1"/>
            <a:r>
              <a:rPr lang="cs-CZ" dirty="0" err="1" smtClean="0"/>
              <a:t>This</a:t>
            </a:r>
            <a:r>
              <a:rPr lang="cs-CZ" dirty="0" smtClean="0"/>
              <a:t> </a:t>
            </a:r>
            <a:r>
              <a:rPr lang="cs-CZ" dirty="0" err="1" smtClean="0"/>
              <a:t>is</a:t>
            </a:r>
            <a:r>
              <a:rPr lang="cs-CZ" dirty="0" smtClean="0"/>
              <a:t> </a:t>
            </a:r>
            <a:r>
              <a:rPr lang="cs-CZ" dirty="0" err="1" smtClean="0"/>
              <a:t>the</a:t>
            </a:r>
            <a:r>
              <a:rPr lang="cs-CZ" dirty="0" smtClean="0"/>
              <a:t> </a:t>
            </a:r>
            <a:r>
              <a:rPr lang="cs-CZ" dirty="0" err="1" smtClean="0"/>
              <a:t>recognition</a:t>
            </a:r>
            <a:r>
              <a:rPr lang="cs-CZ" dirty="0" smtClean="0"/>
              <a:t> </a:t>
            </a:r>
            <a:r>
              <a:rPr lang="cs-CZ" dirty="0" err="1" smtClean="0"/>
              <a:t>of</a:t>
            </a:r>
            <a:r>
              <a:rPr lang="cs-CZ" dirty="0" smtClean="0"/>
              <a:t> </a:t>
            </a:r>
            <a:r>
              <a:rPr lang="cs-CZ" dirty="0" err="1" smtClean="0"/>
              <a:t>the</a:t>
            </a:r>
            <a:r>
              <a:rPr lang="cs-CZ" dirty="0" smtClean="0"/>
              <a:t> </a:t>
            </a:r>
            <a:r>
              <a:rPr lang="cs-CZ" dirty="0" err="1" smtClean="0"/>
              <a:t>outflow</a:t>
            </a:r>
            <a:r>
              <a:rPr lang="cs-CZ" dirty="0" smtClean="0"/>
              <a:t> </a:t>
            </a:r>
            <a:r>
              <a:rPr lang="cs-CZ" dirty="0" err="1" smtClean="0"/>
              <a:t>of</a:t>
            </a:r>
            <a:r>
              <a:rPr lang="cs-CZ" dirty="0" smtClean="0"/>
              <a:t> </a:t>
            </a:r>
            <a:r>
              <a:rPr lang="cs-CZ" dirty="0" err="1" smtClean="0"/>
              <a:t>economic</a:t>
            </a:r>
            <a:r>
              <a:rPr lang="cs-CZ" dirty="0" smtClean="0"/>
              <a:t> benefit </a:t>
            </a:r>
            <a:r>
              <a:rPr lang="cs-CZ" dirty="0" err="1" smtClean="0"/>
              <a:t>from</a:t>
            </a:r>
            <a:r>
              <a:rPr lang="cs-CZ" dirty="0" smtClean="0"/>
              <a:t> </a:t>
            </a:r>
            <a:r>
              <a:rPr lang="cs-CZ" dirty="0" err="1" smtClean="0"/>
              <a:t>an</a:t>
            </a:r>
            <a:r>
              <a:rPr lang="cs-CZ" dirty="0" smtClean="0"/>
              <a:t> entity in </a:t>
            </a:r>
            <a:r>
              <a:rPr lang="cs-CZ" dirty="0" err="1" smtClean="0"/>
              <a:t>the</a:t>
            </a:r>
            <a:r>
              <a:rPr lang="cs-CZ" dirty="0" smtClean="0"/>
              <a:t> reporting period</a:t>
            </a:r>
          </a:p>
          <a:p>
            <a:pPr lvl="1"/>
            <a:r>
              <a:rPr lang="cs-CZ" dirty="0" err="1" smtClean="0"/>
              <a:t>This</a:t>
            </a:r>
            <a:r>
              <a:rPr lang="cs-CZ" dirty="0" smtClean="0"/>
              <a:t> </a:t>
            </a:r>
            <a:r>
              <a:rPr lang="cs-CZ" dirty="0" err="1" smtClean="0"/>
              <a:t>can</a:t>
            </a:r>
            <a:r>
              <a:rPr lang="cs-CZ" dirty="0"/>
              <a:t> </a:t>
            </a:r>
            <a:r>
              <a:rPr lang="cs-CZ" dirty="0" err="1" smtClean="0"/>
              <a:t>be</a:t>
            </a:r>
            <a:r>
              <a:rPr lang="cs-CZ" dirty="0" smtClean="0"/>
              <a:t> </a:t>
            </a:r>
            <a:r>
              <a:rPr lang="cs-CZ" dirty="0" err="1" smtClean="0"/>
              <a:t>achieved</a:t>
            </a:r>
            <a:r>
              <a:rPr lang="cs-CZ" dirty="0" smtClean="0"/>
              <a:t>, </a:t>
            </a:r>
            <a:r>
              <a:rPr lang="cs-CZ" dirty="0" err="1" smtClean="0"/>
              <a:t>for</a:t>
            </a:r>
            <a:r>
              <a:rPr lang="cs-CZ" dirty="0" smtClean="0"/>
              <a:t> </a:t>
            </a:r>
            <a:r>
              <a:rPr lang="cs-CZ" dirty="0" err="1" smtClean="0"/>
              <a:t>example</a:t>
            </a:r>
            <a:r>
              <a:rPr lang="cs-CZ" dirty="0" smtClean="0"/>
              <a:t>, by </a:t>
            </a:r>
            <a:r>
              <a:rPr lang="cs-CZ" dirty="0" err="1" smtClean="0"/>
              <a:t>purchasing</a:t>
            </a:r>
            <a:r>
              <a:rPr lang="cs-CZ" dirty="0" smtClean="0"/>
              <a:t> </a:t>
            </a:r>
            <a:r>
              <a:rPr lang="cs-CZ" dirty="0" err="1" smtClean="0"/>
              <a:t>goods</a:t>
            </a:r>
            <a:r>
              <a:rPr lang="cs-CZ" dirty="0" smtClean="0"/>
              <a:t> </a:t>
            </a:r>
            <a:r>
              <a:rPr lang="cs-CZ" dirty="0" err="1" smtClean="0"/>
              <a:t>or</a:t>
            </a:r>
            <a:r>
              <a:rPr lang="cs-CZ" dirty="0" smtClean="0"/>
              <a:t> </a:t>
            </a:r>
            <a:r>
              <a:rPr lang="cs-CZ" dirty="0" err="1" smtClean="0"/>
              <a:t>services</a:t>
            </a:r>
            <a:r>
              <a:rPr lang="cs-CZ" dirty="0" smtClean="0"/>
              <a:t> </a:t>
            </a:r>
            <a:r>
              <a:rPr lang="cs-CZ" dirty="0" err="1" smtClean="0"/>
              <a:t>off</a:t>
            </a:r>
            <a:r>
              <a:rPr lang="cs-CZ" dirty="0" smtClean="0"/>
              <a:t> </a:t>
            </a:r>
            <a:r>
              <a:rPr lang="cs-CZ" dirty="0" err="1" smtClean="0"/>
              <a:t>another</a:t>
            </a:r>
            <a:r>
              <a:rPr lang="cs-CZ" dirty="0" smtClean="0"/>
              <a:t> entity </a:t>
            </a:r>
            <a:r>
              <a:rPr lang="cs-CZ" dirty="0" err="1" smtClean="0"/>
              <a:t>or</a:t>
            </a:r>
            <a:r>
              <a:rPr lang="cs-CZ" dirty="0" smtClean="0"/>
              <a:t> </a:t>
            </a:r>
            <a:r>
              <a:rPr lang="cs-CZ" dirty="0" err="1" smtClean="0"/>
              <a:t>through</a:t>
            </a:r>
            <a:r>
              <a:rPr lang="cs-CZ" dirty="0" smtClean="0"/>
              <a:t> </a:t>
            </a:r>
            <a:r>
              <a:rPr lang="cs-CZ" dirty="0" err="1" smtClean="0"/>
              <a:t>the</a:t>
            </a:r>
            <a:r>
              <a:rPr lang="cs-CZ" dirty="0" smtClean="0"/>
              <a:t> </a:t>
            </a:r>
            <a:r>
              <a:rPr lang="cs-CZ" dirty="0" err="1" smtClean="0"/>
              <a:t>reduction</a:t>
            </a:r>
            <a:r>
              <a:rPr lang="cs-CZ" dirty="0" smtClean="0"/>
              <a:t> in </a:t>
            </a:r>
            <a:r>
              <a:rPr lang="cs-CZ" dirty="0" err="1" smtClean="0"/>
              <a:t>value</a:t>
            </a:r>
            <a:r>
              <a:rPr lang="cs-CZ" dirty="0" smtClean="0"/>
              <a:t> </a:t>
            </a:r>
            <a:r>
              <a:rPr lang="cs-CZ" dirty="0" err="1" smtClean="0"/>
              <a:t>of</a:t>
            </a:r>
            <a:r>
              <a:rPr lang="cs-CZ" dirty="0" smtClean="0"/>
              <a:t> </a:t>
            </a:r>
            <a:r>
              <a:rPr lang="cs-CZ" dirty="0" err="1" smtClean="0"/>
              <a:t>asset</a:t>
            </a:r>
            <a:endParaRPr lang="cs-CZ" dirty="0" smtClean="0"/>
          </a:p>
          <a:p>
            <a:pPr lvl="1"/>
            <a:endParaRPr lang="cs-CZ" dirty="0"/>
          </a:p>
          <a:p>
            <a:pPr lvl="1"/>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a:p>
        </p:txBody>
      </p:sp>
    </p:spTree>
    <p:extLst>
      <p:ext uri="{BB962C8B-B14F-4D97-AF65-F5344CB8AC3E}">
        <p14:creationId xmlns:p14="http://schemas.microsoft.com/office/powerpoint/2010/main" val="626327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balance </a:t>
            </a:r>
            <a:r>
              <a:rPr lang="cs-CZ" dirty="0" err="1" smtClean="0"/>
              <a:t>sheet</a:t>
            </a:r>
            <a:endParaRPr lang="cs-CZ" dirty="0"/>
          </a:p>
        </p:txBody>
      </p:sp>
      <p:sp>
        <p:nvSpPr>
          <p:cNvPr id="3" name="Zástupný symbol pro obsah 2"/>
          <p:cNvSpPr>
            <a:spLocks noGrp="1"/>
          </p:cNvSpPr>
          <p:nvPr>
            <p:ph idx="1"/>
          </p:nvPr>
        </p:nvSpPr>
        <p:spPr/>
        <p:txBody>
          <a:bodyPr/>
          <a:lstStyle/>
          <a:p>
            <a:r>
              <a:rPr lang="en-US" sz="2400" dirty="0"/>
              <a:t>The balance sheet is the most important financial statement compiled in the system of double – entry accounting. </a:t>
            </a:r>
            <a:endParaRPr lang="cs-CZ" sz="2400" dirty="0" smtClean="0"/>
          </a:p>
          <a:p>
            <a:r>
              <a:rPr lang="en-US" sz="2400" dirty="0" smtClean="0"/>
              <a:t>It </a:t>
            </a:r>
            <a:r>
              <a:rPr lang="en-US" sz="2400" dirty="0"/>
              <a:t>provides information about the structure of assets and </a:t>
            </a:r>
            <a:r>
              <a:rPr lang="en-US" sz="2400" dirty="0" smtClean="0"/>
              <a:t>equities</a:t>
            </a:r>
            <a:r>
              <a:rPr lang="cs-CZ" sz="2400" dirty="0"/>
              <a:t> </a:t>
            </a:r>
            <a:r>
              <a:rPr lang="cs-CZ" sz="2400" dirty="0" smtClean="0"/>
              <a:t>(</a:t>
            </a:r>
            <a:r>
              <a:rPr lang="cs-CZ" sz="2400" dirty="0" err="1" smtClean="0"/>
              <a:t>liabilities</a:t>
            </a:r>
            <a:r>
              <a:rPr lang="cs-CZ" sz="2400" dirty="0" smtClean="0"/>
              <a:t> + </a:t>
            </a:r>
            <a:r>
              <a:rPr lang="cs-CZ" sz="2400" dirty="0" err="1" smtClean="0"/>
              <a:t>equity</a:t>
            </a:r>
            <a:r>
              <a:rPr lang="cs-CZ" sz="2400" dirty="0" smtClean="0"/>
              <a:t>)</a:t>
            </a:r>
            <a:r>
              <a:rPr lang="en-US" sz="2400" dirty="0" smtClean="0"/>
              <a:t>.</a:t>
            </a:r>
            <a:endParaRPr lang="cs-CZ" sz="2400"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a:p>
        </p:txBody>
      </p:sp>
    </p:spTree>
    <p:extLst>
      <p:ext uri="{BB962C8B-B14F-4D97-AF65-F5344CB8AC3E}">
        <p14:creationId xmlns:p14="http://schemas.microsoft.com/office/powerpoint/2010/main" val="8551851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balance </a:t>
            </a:r>
            <a:r>
              <a:rPr lang="cs-CZ" dirty="0" err="1" smtClean="0"/>
              <a:t>sheet</a:t>
            </a:r>
            <a:endParaRPr lang="cs-CZ" dirty="0"/>
          </a:p>
        </p:txBody>
      </p:sp>
      <p:graphicFrame>
        <p:nvGraphicFramePr>
          <p:cNvPr id="9" name="Zástupný symbol pro obsah 8"/>
          <p:cNvGraphicFramePr>
            <a:graphicFrameLocks noGrp="1"/>
          </p:cNvGraphicFramePr>
          <p:nvPr>
            <p:ph idx="1"/>
            <p:extLst>
              <p:ext uri="{D42A27DB-BD31-4B8C-83A1-F6EECF244321}">
                <p14:modId xmlns:p14="http://schemas.microsoft.com/office/powerpoint/2010/main" val="3253672066"/>
              </p:ext>
            </p:extLst>
          </p:nvPr>
        </p:nvGraphicFramePr>
        <p:xfrm>
          <a:off x="457200" y="2041478"/>
          <a:ext cx="8077200" cy="3200400"/>
        </p:xfrm>
        <a:graphic>
          <a:graphicData uri="http://schemas.openxmlformats.org/drawingml/2006/table">
            <a:tbl>
              <a:tblPr/>
              <a:tblGrid>
                <a:gridCol w="4038600"/>
                <a:gridCol w="4038600"/>
              </a:tblGrid>
              <a:tr h="2875722">
                <a:tc>
                  <a:txBody>
                    <a:bodyPr/>
                    <a:lstStyle/>
                    <a:p>
                      <a:pPr>
                        <a:spcAft>
                          <a:spcPts val="0"/>
                        </a:spcAft>
                      </a:pPr>
                      <a:r>
                        <a:rPr lang="en-US" sz="1800" b="1" dirty="0">
                          <a:effectLst/>
                          <a:latin typeface="Times New Roman"/>
                          <a:ea typeface="Times New Roman"/>
                        </a:rPr>
                        <a:t>1. Fixed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intangible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tangible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long-term financial assets</a:t>
                      </a:r>
                      <a:endParaRPr lang="cs-CZ" sz="1800" dirty="0">
                        <a:effectLst/>
                        <a:latin typeface="Times New Roman"/>
                        <a:ea typeface="Times New Roman"/>
                      </a:endParaRPr>
                    </a:p>
                    <a:p>
                      <a:pPr>
                        <a:spcAft>
                          <a:spcPts val="0"/>
                        </a:spcAft>
                      </a:pPr>
                      <a:r>
                        <a:rPr lang="en-US" sz="1800" b="1" dirty="0">
                          <a:effectLst/>
                          <a:latin typeface="Times New Roman"/>
                          <a:ea typeface="Times New Roman"/>
                        </a:rPr>
                        <a:t>2. Current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inventories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long – term receivables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short – term receivables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short – term financial assets</a:t>
                      </a:r>
                      <a:endParaRPr lang="cs-CZ" sz="1800" dirty="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pPr>
                      <a:r>
                        <a:rPr lang="en-US" sz="1800" b="1" dirty="0">
                          <a:effectLst/>
                          <a:latin typeface="Times New Roman"/>
                          <a:ea typeface="Times New Roman"/>
                        </a:rPr>
                        <a:t>1. Owner’s equity</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common stocks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capital funds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funds created by net profit</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economic results</a:t>
                      </a:r>
                      <a:endParaRPr lang="cs-CZ" sz="1800" dirty="0">
                        <a:effectLst/>
                        <a:latin typeface="Times New Roman"/>
                        <a:ea typeface="Times New Roman"/>
                      </a:endParaRPr>
                    </a:p>
                    <a:p>
                      <a:pPr>
                        <a:spcAft>
                          <a:spcPts val="0"/>
                        </a:spcAft>
                      </a:pPr>
                      <a:r>
                        <a:rPr lang="en-US" sz="1800" b="1" dirty="0">
                          <a:effectLst/>
                          <a:latin typeface="Times New Roman"/>
                          <a:ea typeface="Times New Roman"/>
                        </a:rPr>
                        <a:t>2. Liabilities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cs-CZ" sz="1800" dirty="0" err="1" smtClean="0">
                          <a:effectLst/>
                          <a:latin typeface="Times New Roman"/>
                          <a:ea typeface="Times New Roman"/>
                        </a:rPr>
                        <a:t>Reserves</a:t>
                      </a:r>
                      <a:r>
                        <a:rPr lang="cs-CZ" sz="1800" dirty="0" smtClean="0">
                          <a:effectLst/>
                          <a:latin typeface="Times New Roman"/>
                          <a:ea typeface="Times New Roman"/>
                        </a:rPr>
                        <a:t> (</a:t>
                      </a:r>
                      <a:r>
                        <a:rPr lang="cs-CZ" sz="1800" dirty="0" err="1" smtClean="0">
                          <a:effectLst/>
                          <a:latin typeface="Times New Roman"/>
                          <a:ea typeface="Times New Roman"/>
                        </a:rPr>
                        <a:t>provisions</a:t>
                      </a:r>
                      <a:r>
                        <a:rPr lang="cs-CZ" sz="1800" dirty="0" smtClean="0">
                          <a:effectLst/>
                          <a:latin typeface="Times New Roman"/>
                          <a:ea typeface="Times New Roman"/>
                        </a:rPr>
                        <a:t>)</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cs-CZ" sz="1800" dirty="0">
                          <a:effectLst/>
                          <a:latin typeface="Times New Roman"/>
                          <a:ea typeface="Times New Roman"/>
                        </a:rPr>
                        <a:t>long – term </a:t>
                      </a:r>
                      <a:r>
                        <a:rPr lang="cs-CZ" sz="1800" dirty="0" err="1">
                          <a:effectLst/>
                          <a:latin typeface="Times New Roman"/>
                          <a:ea typeface="Times New Roman"/>
                        </a:rPr>
                        <a:t>debts</a:t>
                      </a:r>
                      <a:r>
                        <a:rPr lang="cs-CZ" sz="1800" dirty="0">
                          <a:effectLst/>
                          <a:latin typeface="Times New Roman"/>
                          <a:ea typeface="Times New Roman"/>
                        </a:rPr>
                        <a:t> (</a:t>
                      </a:r>
                      <a:r>
                        <a:rPr lang="cs-CZ" sz="1800" dirty="0" err="1">
                          <a:effectLst/>
                          <a:latin typeface="Times New Roman"/>
                          <a:ea typeface="Times New Roman"/>
                        </a:rPr>
                        <a:t>liabilities</a:t>
                      </a:r>
                      <a:r>
                        <a:rPr lang="cs-CZ" sz="1800" dirty="0">
                          <a:effectLst/>
                          <a:latin typeface="Times New Roman"/>
                          <a:ea typeface="Times New Roman"/>
                        </a:rPr>
                        <a:t>)</a:t>
                      </a:r>
                    </a:p>
                    <a:p>
                      <a:pPr marL="342900" lvl="0" indent="-342900">
                        <a:spcAft>
                          <a:spcPts val="0"/>
                        </a:spcAft>
                        <a:buFont typeface="Times New Roman"/>
                        <a:buChar char="-"/>
                        <a:tabLst>
                          <a:tab pos="457200" algn="l"/>
                        </a:tabLst>
                      </a:pPr>
                      <a:r>
                        <a:rPr lang="cs-CZ" sz="1800" dirty="0" err="1">
                          <a:effectLst/>
                          <a:latin typeface="Times New Roman"/>
                          <a:ea typeface="Times New Roman"/>
                        </a:rPr>
                        <a:t>short</a:t>
                      </a:r>
                      <a:r>
                        <a:rPr lang="cs-CZ" sz="1800" dirty="0">
                          <a:effectLst/>
                          <a:latin typeface="Times New Roman"/>
                          <a:ea typeface="Times New Roman"/>
                        </a:rPr>
                        <a:t> - term </a:t>
                      </a:r>
                      <a:r>
                        <a:rPr lang="cs-CZ" sz="1800" dirty="0" err="1">
                          <a:effectLst/>
                          <a:latin typeface="Times New Roman"/>
                          <a:ea typeface="Times New Roman"/>
                        </a:rPr>
                        <a:t>debts</a:t>
                      </a:r>
                      <a:r>
                        <a:rPr lang="cs-CZ" sz="1800" dirty="0">
                          <a:effectLst/>
                          <a:latin typeface="Times New Roman"/>
                          <a:ea typeface="Times New Roman"/>
                        </a:rPr>
                        <a:t> (</a:t>
                      </a:r>
                      <a:r>
                        <a:rPr lang="cs-CZ" sz="1800" dirty="0" err="1">
                          <a:effectLst/>
                          <a:latin typeface="Times New Roman"/>
                          <a:ea typeface="Times New Roman"/>
                        </a:rPr>
                        <a:t>liabilities</a:t>
                      </a:r>
                      <a:r>
                        <a:rPr lang="cs-CZ" sz="1800" dirty="0">
                          <a:effectLst/>
                          <a:latin typeface="Times New Roman"/>
                          <a:ea typeface="Times New Roman"/>
                        </a:rPr>
                        <a:t>)</a:t>
                      </a:r>
                    </a:p>
                    <a:p>
                      <a:pPr marL="342900" lvl="0" indent="-342900">
                        <a:spcAft>
                          <a:spcPts val="0"/>
                        </a:spcAft>
                        <a:buFont typeface="Times New Roman"/>
                        <a:buChar char="-"/>
                        <a:tabLst>
                          <a:tab pos="457200" algn="l"/>
                        </a:tabLst>
                      </a:pPr>
                      <a:r>
                        <a:rPr lang="cs-CZ" sz="1800" dirty="0">
                          <a:effectLst/>
                          <a:latin typeface="Times New Roman"/>
                          <a:ea typeface="Times New Roman"/>
                        </a:rPr>
                        <a:t>bank </a:t>
                      </a:r>
                      <a:r>
                        <a:rPr lang="cs-CZ" sz="1800" dirty="0" err="1" smtClean="0">
                          <a:effectLst/>
                          <a:latin typeface="Times New Roman"/>
                          <a:ea typeface="Times New Roman"/>
                        </a:rPr>
                        <a:t>credits</a:t>
                      </a:r>
                      <a:r>
                        <a:rPr lang="cs-CZ" sz="1800" dirty="0" smtClean="0">
                          <a:effectLst/>
                          <a:latin typeface="Times New Roman"/>
                          <a:ea typeface="Times New Roman"/>
                        </a:rPr>
                        <a:t> (</a:t>
                      </a:r>
                      <a:r>
                        <a:rPr lang="cs-CZ" sz="1800" dirty="0" err="1" smtClean="0">
                          <a:effectLst/>
                          <a:latin typeface="Times New Roman"/>
                          <a:ea typeface="Times New Roman"/>
                        </a:rPr>
                        <a:t>loans</a:t>
                      </a:r>
                      <a:r>
                        <a:rPr lang="cs-CZ" sz="1800" dirty="0" smtClean="0">
                          <a:effectLst/>
                          <a:latin typeface="Times New Roman"/>
                          <a:ea typeface="Times New Roman"/>
                        </a:rPr>
                        <a:t>)</a:t>
                      </a:r>
                      <a:endParaRPr lang="cs-CZ" sz="1800" dirty="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324678">
                <a:tc>
                  <a:txBody>
                    <a:bodyPr/>
                    <a:lstStyle/>
                    <a:p>
                      <a:pPr>
                        <a:spcAft>
                          <a:spcPts val="0"/>
                        </a:spcAft>
                      </a:pPr>
                      <a:r>
                        <a:rPr lang="en-US" sz="1800" b="1">
                          <a:effectLst/>
                          <a:latin typeface="Times New Roman"/>
                          <a:ea typeface="Times New Roman"/>
                        </a:rPr>
                        <a:t>Σ Assets</a:t>
                      </a:r>
                      <a:endParaRPr lang="cs-CZ" sz="180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pPr>
                      <a:r>
                        <a:rPr lang="en-US" sz="1800" b="1" dirty="0">
                          <a:effectLst/>
                          <a:latin typeface="Times New Roman"/>
                          <a:ea typeface="Times New Roman"/>
                        </a:rPr>
                        <a:t>Σ Equities</a:t>
                      </a:r>
                      <a:endParaRPr lang="cs-CZ" sz="1800" dirty="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a:p>
        </p:txBody>
      </p:sp>
      <p:sp>
        <p:nvSpPr>
          <p:cNvPr id="10" name="Rectangle 2"/>
          <p:cNvSpPr>
            <a:spLocks noChangeArrowheads="1"/>
          </p:cNvSpPr>
          <p:nvPr/>
        </p:nvSpPr>
        <p:spPr bwMode="auto">
          <a:xfrm>
            <a:off x="381000" y="1430852"/>
            <a:ext cx="8175636" cy="66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76176" rIns="91440" bIns="0" numCol="1" anchor="ctr" anchorCtr="0" compatLnSpc="1">
            <a:prstTxWarp prst="textNoShape">
              <a:avLst/>
            </a:prstTxWarp>
            <a:spAutoFit/>
          </a:bodyPr>
          <a:lstStyle>
            <a:lvl1pPr>
              <a:tabLst>
                <a:tab pos="457200" algn="l"/>
              </a:tabLst>
              <a:defRPr>
                <a:solidFill>
                  <a:schemeClr val="tx1"/>
                </a:solidFill>
                <a:latin typeface="Arial" pitchFamily="34" charset="0"/>
                <a:cs typeface="Arial" pitchFamily="34" charset="0"/>
              </a:defRPr>
            </a:lvl1pPr>
            <a:lvl2pPr>
              <a:tabLst>
                <a:tab pos="457200" algn="l"/>
              </a:tabLst>
              <a:defRPr>
                <a:solidFill>
                  <a:schemeClr val="tx1"/>
                </a:solidFill>
                <a:latin typeface="Arial" pitchFamily="34" charset="0"/>
                <a:cs typeface="Arial" pitchFamily="34" charset="0"/>
              </a:defRPr>
            </a:lvl2pPr>
            <a:lvl3pPr>
              <a:tabLst>
                <a:tab pos="457200" algn="l"/>
              </a:tabLst>
              <a:defRPr>
                <a:solidFill>
                  <a:schemeClr val="tx1"/>
                </a:solidFill>
                <a:latin typeface="Arial" pitchFamily="34" charset="0"/>
                <a:cs typeface="Arial" pitchFamily="34" charset="0"/>
              </a:defRPr>
            </a:lvl3pPr>
            <a:lvl4pPr>
              <a:tabLst>
                <a:tab pos="457200" algn="l"/>
              </a:tabLst>
              <a:defRPr>
                <a:solidFill>
                  <a:schemeClr val="tx1"/>
                </a:solidFill>
                <a:latin typeface="Arial" pitchFamily="34" charset="0"/>
                <a:cs typeface="Arial" pitchFamily="34" charset="0"/>
              </a:defRPr>
            </a:lvl4pPr>
            <a:lvl5pPr>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altLang="cs-CZ" sz="2000" b="1" i="0" u="none" strike="noStrike" cap="none" normalizeH="0" baseline="0" dirty="0" smtClean="0" bmk="_Toc118618605">
                <a:ln>
                  <a:noFill/>
                </a:ln>
                <a:solidFill>
                  <a:schemeClr val="tx1"/>
                </a:solidFill>
                <a:effectLst/>
                <a:latin typeface="Times New Roman" pitchFamily="18" charset="0"/>
                <a:cs typeface="Times New Roman" pitchFamily="18" charset="0"/>
              </a:rPr>
              <a:t>Assets                                                                                                    Equities</a:t>
            </a:r>
            <a:endParaRPr kumimoji="0" lang="en-US" altLang="cs-CZ"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695147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balance </a:t>
            </a:r>
            <a:r>
              <a:rPr lang="cs-CZ" dirty="0" err="1" smtClean="0"/>
              <a:t>sheet</a:t>
            </a:r>
            <a:endParaRPr lang="cs-CZ" dirty="0"/>
          </a:p>
        </p:txBody>
      </p:sp>
      <p:sp>
        <p:nvSpPr>
          <p:cNvPr id="3" name="Zástupný symbol pro obsah 2"/>
          <p:cNvSpPr>
            <a:spLocks noGrp="1"/>
          </p:cNvSpPr>
          <p:nvPr>
            <p:ph idx="1"/>
          </p:nvPr>
        </p:nvSpPr>
        <p:spPr/>
        <p:txBody>
          <a:bodyPr/>
          <a:lstStyle/>
          <a:p>
            <a:r>
              <a:rPr lang="en-US" b="1" dirty="0"/>
              <a:t>Definition:</a:t>
            </a:r>
            <a:r>
              <a:rPr lang="en-US" dirty="0"/>
              <a:t> Σ Assets or Σ Equities is called </a:t>
            </a:r>
            <a:r>
              <a:rPr lang="en-US" u="sng" dirty="0"/>
              <a:t>The balance sheet amount.</a:t>
            </a:r>
            <a:endParaRPr lang="cs-CZ" b="1" dirty="0"/>
          </a:p>
          <a:p>
            <a:r>
              <a:rPr lang="en-US" b="1" dirty="0" smtClean="0"/>
              <a:t>Σ </a:t>
            </a:r>
            <a:r>
              <a:rPr lang="en-US" b="1" dirty="0"/>
              <a:t>Assets = Σ Equities</a:t>
            </a:r>
            <a:endParaRPr lang="cs-CZ" b="1" dirty="0"/>
          </a:p>
          <a:p>
            <a:r>
              <a:rPr lang="en-US" b="1" dirty="0"/>
              <a:t>Very important: </a:t>
            </a:r>
            <a:endParaRPr lang="cs-CZ" dirty="0"/>
          </a:p>
          <a:p>
            <a:pPr lvl="1"/>
            <a:r>
              <a:rPr lang="en-US" dirty="0"/>
              <a:t>This equation must stay in balance after the charging of every transaction!</a:t>
            </a:r>
            <a:endParaRPr lang="cs-CZ" b="1" dirty="0"/>
          </a:p>
          <a:p>
            <a:r>
              <a:rPr lang="en-US" b="1" dirty="0"/>
              <a:t>Remember:</a:t>
            </a:r>
            <a:endParaRPr lang="cs-CZ" dirty="0"/>
          </a:p>
          <a:p>
            <a:pPr lvl="1"/>
            <a:r>
              <a:rPr lang="en-US" dirty="0"/>
              <a:t>There is no economic transaction that could evoke an imbalance in this equation!!!</a:t>
            </a:r>
            <a:endParaRPr lang="cs-CZ"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43</a:t>
            </a:fld>
            <a:endParaRPr lang="de-AT" altLang="en-US"/>
          </a:p>
        </p:txBody>
      </p:sp>
    </p:spTree>
    <p:extLst>
      <p:ext uri="{BB962C8B-B14F-4D97-AF65-F5344CB8AC3E}">
        <p14:creationId xmlns:p14="http://schemas.microsoft.com/office/powerpoint/2010/main" val="39553914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Components</a:t>
            </a:r>
            <a:r>
              <a:rPr lang="cs-CZ" dirty="0" smtClean="0"/>
              <a:t> </a:t>
            </a:r>
            <a:r>
              <a:rPr lang="cs-CZ" dirty="0" err="1" smtClean="0"/>
              <a:t>of</a:t>
            </a:r>
            <a:r>
              <a:rPr lang="cs-CZ" dirty="0" smtClean="0"/>
              <a:t> </a:t>
            </a:r>
            <a:r>
              <a:rPr lang="cs-CZ" dirty="0" err="1" smtClean="0"/>
              <a:t>the</a:t>
            </a:r>
            <a:r>
              <a:rPr lang="cs-CZ" dirty="0" smtClean="0"/>
              <a:t> balance </a:t>
            </a:r>
            <a:r>
              <a:rPr lang="cs-CZ" dirty="0" err="1" smtClean="0"/>
              <a:t>sheet</a:t>
            </a:r>
            <a:endParaRPr lang="cs-CZ" dirty="0"/>
          </a:p>
        </p:txBody>
      </p:sp>
      <p:sp>
        <p:nvSpPr>
          <p:cNvPr id="3" name="Zástupný symbol pro obsah 2"/>
          <p:cNvSpPr>
            <a:spLocks noGrp="1"/>
          </p:cNvSpPr>
          <p:nvPr>
            <p:ph idx="1"/>
          </p:nvPr>
        </p:nvSpPr>
        <p:spPr/>
        <p:txBody>
          <a:bodyPr/>
          <a:lstStyle/>
          <a:p>
            <a:r>
              <a:rPr lang="en-US" sz="2400" dirty="0"/>
              <a:t>The balance sheet components can be divided into two basic sides – into assets recorded on assets side of the balance sheet and on equities recorded on the equity side of the balance sheet. </a:t>
            </a:r>
            <a:endParaRPr lang="cs-CZ" sz="2400" dirty="0"/>
          </a:p>
          <a:p>
            <a:r>
              <a:rPr lang="en-US" sz="2400" dirty="0" smtClean="0"/>
              <a:t>The </a:t>
            </a:r>
            <a:r>
              <a:rPr lang="en-US" sz="2400" dirty="0"/>
              <a:t>asset side of the balance sheet is divided into next two parts – the fixed assets and the current assets. </a:t>
            </a:r>
            <a:endParaRPr lang="cs-CZ" sz="2400" dirty="0" smtClean="0"/>
          </a:p>
          <a:p>
            <a:r>
              <a:rPr lang="en-US" sz="2400" dirty="0" smtClean="0"/>
              <a:t>The </a:t>
            </a:r>
            <a:r>
              <a:rPr lang="en-US" sz="2400" dirty="0"/>
              <a:t>equity part of the balance sheet is also divided into two basic parts – into the owner’s equity and the liabilities. </a:t>
            </a:r>
            <a:endParaRPr lang="cs-CZ" sz="2400"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44</a:t>
            </a:fld>
            <a:endParaRPr lang="de-AT" altLang="en-US"/>
          </a:p>
        </p:txBody>
      </p:sp>
    </p:spTree>
    <p:extLst>
      <p:ext uri="{BB962C8B-B14F-4D97-AF65-F5344CB8AC3E}">
        <p14:creationId xmlns:p14="http://schemas.microsoft.com/office/powerpoint/2010/main" val="12000175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Components</a:t>
            </a:r>
            <a:r>
              <a:rPr lang="cs-CZ" dirty="0" smtClean="0"/>
              <a:t> </a:t>
            </a:r>
            <a:r>
              <a:rPr lang="cs-CZ" dirty="0" err="1" smtClean="0"/>
              <a:t>of</a:t>
            </a:r>
            <a:r>
              <a:rPr lang="cs-CZ" dirty="0" smtClean="0"/>
              <a:t> </a:t>
            </a:r>
            <a:r>
              <a:rPr lang="cs-CZ" dirty="0" err="1" smtClean="0"/>
              <a:t>the</a:t>
            </a:r>
            <a:r>
              <a:rPr lang="cs-CZ" dirty="0" smtClean="0"/>
              <a:t> balance </a:t>
            </a:r>
            <a:r>
              <a:rPr lang="cs-CZ" dirty="0" err="1" smtClean="0"/>
              <a:t>sheet</a:t>
            </a:r>
            <a:endParaRPr lang="cs-CZ" dirty="0"/>
          </a:p>
        </p:txBody>
      </p:sp>
      <p:sp>
        <p:nvSpPr>
          <p:cNvPr id="3" name="Zástupný symbol pro obsah 2"/>
          <p:cNvSpPr>
            <a:spLocks noGrp="1"/>
          </p:cNvSpPr>
          <p:nvPr>
            <p:ph idx="1"/>
          </p:nvPr>
        </p:nvSpPr>
        <p:spPr/>
        <p:txBody>
          <a:bodyPr/>
          <a:lstStyle/>
          <a:p>
            <a:r>
              <a:rPr lang="cs-CZ" dirty="0" err="1" smtClean="0"/>
              <a:t>Assets</a:t>
            </a:r>
            <a:endParaRPr lang="cs-CZ" dirty="0" smtClean="0"/>
          </a:p>
          <a:p>
            <a:pPr lvl="1"/>
            <a:r>
              <a:rPr lang="cs-CZ" dirty="0" err="1"/>
              <a:t>Fixed</a:t>
            </a:r>
            <a:r>
              <a:rPr lang="cs-CZ" dirty="0"/>
              <a:t> </a:t>
            </a:r>
            <a:r>
              <a:rPr lang="cs-CZ" dirty="0" err="1"/>
              <a:t>assets</a:t>
            </a:r>
            <a:endParaRPr lang="cs-CZ" dirty="0"/>
          </a:p>
          <a:p>
            <a:pPr lvl="1"/>
            <a:r>
              <a:rPr lang="cs-CZ" dirty="0" err="1"/>
              <a:t>Current</a:t>
            </a:r>
            <a:r>
              <a:rPr lang="cs-CZ" dirty="0"/>
              <a:t> </a:t>
            </a:r>
            <a:r>
              <a:rPr lang="cs-CZ" dirty="0" err="1"/>
              <a:t>assets</a:t>
            </a:r>
            <a:endParaRPr lang="cs-CZ" dirty="0"/>
          </a:p>
          <a:p>
            <a:endParaRPr lang="cs-CZ" dirty="0" smtClean="0"/>
          </a:p>
          <a:p>
            <a:r>
              <a:rPr lang="cs-CZ" dirty="0" err="1" smtClean="0"/>
              <a:t>Equities</a:t>
            </a:r>
            <a:endParaRPr lang="cs-CZ" dirty="0" smtClean="0"/>
          </a:p>
          <a:p>
            <a:pPr lvl="1"/>
            <a:r>
              <a:rPr lang="en-US" dirty="0"/>
              <a:t>Owner’s equity </a:t>
            </a:r>
            <a:endParaRPr lang="cs-CZ" dirty="0" smtClean="0"/>
          </a:p>
          <a:p>
            <a:pPr lvl="1"/>
            <a:r>
              <a:rPr lang="cs-CZ" dirty="0" err="1" smtClean="0"/>
              <a:t>Liabilities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45</a:t>
            </a:fld>
            <a:endParaRPr lang="de-AT" altLang="en-US"/>
          </a:p>
        </p:txBody>
      </p:sp>
    </p:spTree>
    <p:extLst>
      <p:ext uri="{BB962C8B-B14F-4D97-AF65-F5344CB8AC3E}">
        <p14:creationId xmlns:p14="http://schemas.microsoft.com/office/powerpoint/2010/main" val="4197204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sz="4000" dirty="0" smtClean="0">
                <a:latin typeface="Verdana" pitchFamily="34" charset="0"/>
              </a:rPr>
              <a:t>Accounting as an information system</a:t>
            </a:r>
            <a:endParaRPr lang="en-GB" sz="4000" dirty="0"/>
          </a:p>
        </p:txBody>
      </p:sp>
      <p:sp>
        <p:nvSpPr>
          <p:cNvPr id="3" name="Содержимое 2"/>
          <p:cNvSpPr>
            <a:spLocks noGrp="1"/>
          </p:cNvSpPr>
          <p:nvPr>
            <p:ph idx="1"/>
          </p:nvPr>
        </p:nvSpPr>
        <p:spPr/>
        <p:txBody>
          <a:bodyPr/>
          <a:lstStyle/>
          <a:p>
            <a:r>
              <a:rPr lang="en-US" sz="2400" dirty="0" smtClean="0"/>
              <a:t>Special </a:t>
            </a:r>
            <a:r>
              <a:rPr lang="en-US" sz="2400" dirty="0"/>
              <a:t>accounting </a:t>
            </a:r>
            <a:r>
              <a:rPr lang="en-US" sz="2400" dirty="0" smtClean="0"/>
              <a:t>software</a:t>
            </a:r>
            <a:r>
              <a:rPr lang="cs-CZ" sz="2400" dirty="0" smtClean="0"/>
              <a:t>s</a:t>
            </a:r>
            <a:r>
              <a:rPr lang="en-US" sz="2400" dirty="0" smtClean="0"/>
              <a:t> </a:t>
            </a:r>
            <a:r>
              <a:rPr lang="en-US" sz="2400" dirty="0"/>
              <a:t>for accounting evidence </a:t>
            </a:r>
            <a:r>
              <a:rPr lang="en-US" sz="2400" dirty="0" smtClean="0"/>
              <a:t>ha</a:t>
            </a:r>
            <a:r>
              <a:rPr lang="cs-CZ" sz="2400" dirty="0" smtClean="0"/>
              <a:t>ve</a:t>
            </a:r>
            <a:r>
              <a:rPr lang="en-US" sz="2400" dirty="0" smtClean="0"/>
              <a:t> </a:t>
            </a:r>
            <a:r>
              <a:rPr lang="en-US" sz="2400" dirty="0"/>
              <a:t>been used by most enterprises in all developed countries. Markings made by hand have become a history.</a:t>
            </a:r>
            <a:endParaRPr lang="cs-CZ" sz="2400" b="1" dirty="0"/>
          </a:p>
          <a:p>
            <a:r>
              <a:rPr lang="en-US" sz="2400" dirty="0"/>
              <a:t>The mere records of transactions are of little use in making informed judgments and decisions. </a:t>
            </a:r>
            <a:endParaRPr lang="cs-CZ" sz="2400" dirty="0"/>
          </a:p>
          <a:p>
            <a:r>
              <a:rPr lang="en-US" sz="2400" dirty="0" smtClean="0"/>
              <a:t>The </a:t>
            </a:r>
            <a:r>
              <a:rPr lang="en-US" sz="2400" dirty="0"/>
              <a:t>recorded data must be sorted and summarized and then presented in significant reports. </a:t>
            </a:r>
            <a:endParaRPr lang="cs-CZ" sz="2400" dirty="0" smtClean="0"/>
          </a:p>
          <a:p>
            <a:r>
              <a:rPr lang="en-US" sz="2400" dirty="0" smtClean="0"/>
              <a:t>The </a:t>
            </a:r>
            <a:r>
              <a:rPr lang="en-US" sz="2400" dirty="0"/>
              <a:t>usefulness of reports is often improved by various kinds of percentage and trend analyses</a:t>
            </a:r>
            <a:r>
              <a:rPr lang="en-US" sz="2400" dirty="0" smtClean="0"/>
              <a:t>.</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232471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4000" dirty="0" smtClean="0">
                <a:latin typeface="Verdana" panose="020B0604030504040204" pitchFamily="34" charset="0"/>
                <a:ea typeface="Verdana" panose="020B0604030504040204" pitchFamily="34" charset="0"/>
                <a:cs typeface="Verdana" panose="020B0604030504040204" pitchFamily="34" charset="0"/>
              </a:rPr>
              <a:t>Users of accounting information</a:t>
            </a:r>
            <a:endParaRPr lang="en-GB"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a:t>Accounting provides the techniques for gathering economic data and the language for communicating these data to different individuals and institutions</a:t>
            </a:r>
            <a:r>
              <a:rPr lang="en-US" sz="2400" dirty="0" smtClean="0"/>
              <a:t>.</a:t>
            </a:r>
            <a:endParaRPr lang="cs-CZ" sz="2400" dirty="0" smtClean="0"/>
          </a:p>
          <a:p>
            <a:r>
              <a:rPr lang="en-US" sz="2400" b="1" dirty="0" smtClean="0"/>
              <a:t>Investors</a:t>
            </a:r>
            <a:r>
              <a:rPr lang="en-US" sz="2400" dirty="0" smtClean="0"/>
              <a:t> </a:t>
            </a:r>
            <a:r>
              <a:rPr lang="en-US" sz="2400" dirty="0"/>
              <a:t>in a business enterprise need information about its financial status and its future prospects. </a:t>
            </a:r>
            <a:endParaRPr lang="cs-CZ" sz="2400" dirty="0" smtClean="0"/>
          </a:p>
          <a:p>
            <a:r>
              <a:rPr lang="en-US" sz="2400" b="1" dirty="0"/>
              <a:t>Bankers and suppliers</a:t>
            </a:r>
            <a:r>
              <a:rPr lang="en-US" sz="2400" dirty="0"/>
              <a:t> appraise the financial soundness of a business organization and assess the risks involved before making loans or granting credit. </a:t>
            </a:r>
            <a:endParaRPr lang="cs-CZ" sz="2400" dirty="0"/>
          </a:p>
          <a:p>
            <a:r>
              <a:rPr lang="en-US" sz="2400" b="1" dirty="0"/>
              <a:t>Government agencies</a:t>
            </a:r>
            <a:r>
              <a:rPr lang="en-US" sz="2400" dirty="0"/>
              <a:t> are concerned with the financial activities of business organizations for purposes of taxation and regulation. </a:t>
            </a:r>
            <a:endParaRPr lang="cs-CZ" sz="2400" dirty="0"/>
          </a:p>
          <a:p>
            <a:endParaRPr lang="cs-CZ" sz="2400"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dirty="0"/>
          </a:p>
        </p:txBody>
      </p:sp>
    </p:spTree>
    <p:extLst>
      <p:ext uri="{BB962C8B-B14F-4D97-AF65-F5344CB8AC3E}">
        <p14:creationId xmlns:p14="http://schemas.microsoft.com/office/powerpoint/2010/main" val="2705555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4000" dirty="0">
                <a:latin typeface="Verdana" panose="020B0604030504040204" pitchFamily="34" charset="0"/>
                <a:ea typeface="Verdana" panose="020B0604030504040204" pitchFamily="34" charset="0"/>
                <a:cs typeface="Verdana" panose="020B0604030504040204" pitchFamily="34" charset="0"/>
              </a:rPr>
              <a:t>Users of accounting information</a:t>
            </a:r>
          </a:p>
        </p:txBody>
      </p:sp>
      <p:sp>
        <p:nvSpPr>
          <p:cNvPr id="3" name="Zástupný symbol pro obsah 2"/>
          <p:cNvSpPr>
            <a:spLocks noGrp="1"/>
          </p:cNvSpPr>
          <p:nvPr>
            <p:ph idx="1"/>
          </p:nvPr>
        </p:nvSpPr>
        <p:spPr>
          <a:xfrm>
            <a:off x="533400" y="1447800"/>
            <a:ext cx="8229600" cy="4530725"/>
          </a:xfrm>
        </p:spPr>
        <p:txBody>
          <a:bodyPr/>
          <a:lstStyle/>
          <a:p>
            <a:r>
              <a:rPr lang="en-US" sz="2400" b="1" dirty="0" smtClean="0"/>
              <a:t>Employees </a:t>
            </a:r>
            <a:r>
              <a:rPr lang="en-US" sz="2400" b="1" dirty="0"/>
              <a:t>and their union representatives</a:t>
            </a:r>
            <a:r>
              <a:rPr lang="en-US" sz="2400" dirty="0"/>
              <a:t> are also vitally interested in the stability and the profitability of the organization that hires them. </a:t>
            </a:r>
            <a:endParaRPr lang="cs-CZ" sz="2400" dirty="0" smtClean="0"/>
          </a:p>
          <a:p>
            <a:r>
              <a:rPr lang="en-US" sz="2400" b="1" dirty="0" smtClean="0"/>
              <a:t>Management</a:t>
            </a:r>
            <a:r>
              <a:rPr lang="en-US" sz="2400" dirty="0" smtClean="0"/>
              <a:t> </a:t>
            </a:r>
            <a:r>
              <a:rPr lang="en-US" sz="2400" dirty="0"/>
              <a:t>needs reliable information for effective managing</a:t>
            </a:r>
            <a:r>
              <a:rPr lang="en-US" sz="2400" dirty="0" smtClean="0"/>
              <a:t>.</a:t>
            </a:r>
            <a:endParaRPr lang="cs-CZ" sz="2400" dirty="0" smtClean="0"/>
          </a:p>
          <a:p>
            <a:r>
              <a:rPr lang="en-US" sz="2400" dirty="0"/>
              <a:t>The individuals who depend upon and make the most use of accounting are those charged with the responsibility for directing the operations of enterprises. </a:t>
            </a:r>
            <a:endParaRPr lang="cs-CZ" sz="2400" dirty="0"/>
          </a:p>
          <a:p>
            <a:r>
              <a:rPr lang="en-US" sz="2400" dirty="0"/>
              <a:t>They are often referred to collectively as "management." </a:t>
            </a:r>
            <a:endParaRPr lang="cs-CZ" sz="2400" dirty="0"/>
          </a:p>
          <a:p>
            <a:r>
              <a:rPr lang="en-US" sz="2400" dirty="0"/>
              <a:t>Management relies upon many types of accounting data in conducting day-to-day operations, in evaluating current operations, and in planning future operations.</a:t>
            </a:r>
            <a:endParaRPr lang="cs-CZ" sz="2400" dirty="0"/>
          </a:p>
          <a:p>
            <a:endParaRPr lang="cs-CZ" sz="2400" b="1"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47071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600" dirty="0">
                <a:latin typeface="Verdana" panose="020B0604030504040204" pitchFamily="34" charset="0"/>
                <a:ea typeface="Verdana" panose="020B0604030504040204" pitchFamily="34" charset="0"/>
                <a:cs typeface="Verdana" panose="020B0604030504040204" pitchFamily="34" charset="0"/>
              </a:rPr>
              <a:t>Development of financial accounting concepts and principles</a:t>
            </a:r>
          </a:p>
        </p:txBody>
      </p:sp>
      <p:sp>
        <p:nvSpPr>
          <p:cNvPr id="3" name="Zástupný symbol pro obsah 2"/>
          <p:cNvSpPr>
            <a:spLocks noGrp="1"/>
          </p:cNvSpPr>
          <p:nvPr>
            <p:ph idx="1"/>
          </p:nvPr>
        </p:nvSpPr>
        <p:spPr/>
        <p:txBody>
          <a:bodyPr/>
          <a:lstStyle/>
          <a:p>
            <a:r>
              <a:rPr lang="en-US" sz="2400" dirty="0"/>
              <a:t>The historical development of the practice of accounting has been closely related to the economic development of the country. In the earlier </a:t>
            </a:r>
            <a:r>
              <a:rPr lang="en-US" sz="2400" dirty="0" smtClean="0"/>
              <a:t>stages, a </a:t>
            </a:r>
            <a:r>
              <a:rPr lang="en-US" sz="2400" dirty="0"/>
              <a:t>business enterprise was very often managed by its owner, and the accounting records and reports were used mainly by the owner-manager in conducting the business</a:t>
            </a:r>
            <a:r>
              <a:rPr lang="en-US" sz="2400" dirty="0" smtClean="0"/>
              <a:t>.</a:t>
            </a:r>
            <a:endParaRPr lang="cs-CZ" sz="2400" dirty="0" smtClean="0"/>
          </a:p>
          <a:p>
            <a:r>
              <a:rPr lang="en-US" sz="2400" dirty="0"/>
              <a:t>Bankers and other lenders often relied on their personal relationship with the owner rather than on financial statements as the basis for making loans for business purposes. If a large amount was owed to a bank or supplier, the creditor often participated in management decisions.</a:t>
            </a:r>
            <a:endParaRPr lang="cs-CZ" sz="2400" dirty="0"/>
          </a:p>
          <a:p>
            <a:endParaRPr lang="cs-CZ" sz="2400"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569136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600" dirty="0">
                <a:latin typeface="Verdana" panose="020B0604030504040204" pitchFamily="34" charset="0"/>
                <a:ea typeface="Verdana" panose="020B0604030504040204" pitchFamily="34" charset="0"/>
                <a:cs typeface="Verdana" panose="020B0604030504040204" pitchFamily="34" charset="0"/>
              </a:rPr>
              <a:t>Development of financial accounting concepts and principles</a:t>
            </a:r>
          </a:p>
        </p:txBody>
      </p:sp>
      <p:sp>
        <p:nvSpPr>
          <p:cNvPr id="3" name="Zástupný symbol pro obsah 2"/>
          <p:cNvSpPr>
            <a:spLocks noGrp="1"/>
          </p:cNvSpPr>
          <p:nvPr>
            <p:ph idx="1"/>
          </p:nvPr>
        </p:nvSpPr>
        <p:spPr>
          <a:xfrm>
            <a:off x="457200" y="1524000"/>
            <a:ext cx="8229600" cy="4530725"/>
          </a:xfrm>
        </p:spPr>
        <p:txBody>
          <a:bodyPr/>
          <a:lstStyle/>
          <a:p>
            <a:r>
              <a:rPr lang="en-US" sz="2400" dirty="0" smtClean="0"/>
              <a:t>As </a:t>
            </a:r>
            <a:r>
              <a:rPr lang="en-US" sz="2400" dirty="0"/>
              <a:t>business organizations grew in size and complexity, "management" and "outsiders" became more clearly differentiated. </a:t>
            </a:r>
            <a:endParaRPr lang="cs-CZ" sz="2400" dirty="0" smtClean="0"/>
          </a:p>
          <a:p>
            <a:r>
              <a:rPr lang="en-US" sz="2400" dirty="0" smtClean="0"/>
              <a:t>Outsiders </a:t>
            </a:r>
            <a:r>
              <a:rPr lang="en-US" sz="2400" dirty="0"/>
              <a:t>demanded accurate financial information. </a:t>
            </a:r>
            <a:endParaRPr lang="cs-CZ" sz="2400" dirty="0" smtClean="0"/>
          </a:p>
          <a:p>
            <a:r>
              <a:rPr lang="en-US" sz="2400" dirty="0" smtClean="0"/>
              <a:t>In </a:t>
            </a:r>
            <a:r>
              <a:rPr lang="en-US" sz="2400" dirty="0"/>
              <a:t>addition, as the size and complexity of the business unit increased, the accounting problems involved in the issuance of financial statements became more and more complex</a:t>
            </a:r>
            <a:r>
              <a:rPr lang="en-US" sz="2400" dirty="0" smtClean="0"/>
              <a:t>.</a:t>
            </a:r>
            <a:endParaRPr lang="cs-CZ" sz="2400" dirty="0" smtClean="0"/>
          </a:p>
          <a:p>
            <a:r>
              <a:rPr lang="en-US" sz="2400" dirty="0"/>
              <a:t>With these developments came an awareness of the need for a framework of concepts and generally accepted accounting principles to serve as guidelines for the preparation of the basic financial statements.</a:t>
            </a:r>
            <a:endParaRPr lang="cs-CZ" sz="2400" dirty="0"/>
          </a:p>
          <a:p>
            <a:endParaRPr lang="cs-CZ" sz="2400"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3636999364"/>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769</TotalTime>
  <Words>2472</Words>
  <Application>Microsoft Office PowerPoint</Application>
  <PresentationFormat>Předvádění na obrazovce (4:3)</PresentationFormat>
  <Paragraphs>266</Paragraphs>
  <Slides>45</Slides>
  <Notes>0</Notes>
  <HiddenSlides>0</HiddenSlides>
  <MMClips>0</MMClips>
  <ScaleCrop>false</ScaleCrop>
  <HeadingPairs>
    <vt:vector size="4" baseType="variant">
      <vt:variant>
        <vt:lpstr>Motiv</vt:lpstr>
      </vt:variant>
      <vt:variant>
        <vt:i4>1</vt:i4>
      </vt:variant>
      <vt:variant>
        <vt:lpstr>Nadpisy snímků</vt:lpstr>
      </vt:variant>
      <vt:variant>
        <vt:i4>45</vt:i4>
      </vt:variant>
    </vt:vector>
  </HeadingPairs>
  <TitlesOfParts>
    <vt:vector size="46" baseType="lpstr">
      <vt:lpstr>Тема1</vt:lpstr>
      <vt:lpstr>Accounting (Basics) - Lecture 1  SUBSTANCE AND FUNCTIONS OF ACCOUNTING, GENERAL ACCOUNTING PRINCIPLES. BALANCE SHEET, ITS FUNCITON, SYSTEM AND UTILIZATION.</vt:lpstr>
      <vt:lpstr>Content</vt:lpstr>
      <vt:lpstr>What is accounting</vt:lpstr>
      <vt:lpstr>Accounting as an information system</vt:lpstr>
      <vt:lpstr>Accounting as an information system</vt:lpstr>
      <vt:lpstr>Users of accounting information</vt:lpstr>
      <vt:lpstr>Users of accounting information</vt:lpstr>
      <vt:lpstr>Development of financial accounting concepts and principles</vt:lpstr>
      <vt:lpstr>Development of financial accounting concepts and principles</vt:lpstr>
      <vt:lpstr>Development of financial accounting concepts and principles</vt:lpstr>
      <vt:lpstr>Development of financial accounting concepts and principles</vt:lpstr>
      <vt:lpstr>Practical keeping of accounting evidence </vt:lpstr>
      <vt:lpstr>Practical keeping of accounting evidence </vt:lpstr>
      <vt:lpstr>Practical keeping of accounting evidence </vt:lpstr>
      <vt:lpstr>Practical keeping of accounting evidence </vt:lpstr>
      <vt:lpstr>Financial statements</vt:lpstr>
      <vt:lpstr>The statement of financial position – balance sheet</vt:lpstr>
      <vt:lpstr>The statement of profit or loss – income statement</vt:lpstr>
      <vt:lpstr>The statement of changes in equity</vt:lpstr>
      <vt:lpstr>The statement of cash flows</vt:lpstr>
      <vt:lpstr>The notes</vt:lpstr>
      <vt:lpstr>Qualitative characteristics</vt:lpstr>
      <vt:lpstr>Fundamental qualitative characteristics</vt:lpstr>
      <vt:lpstr>Enhancing qualitative characteristics</vt:lpstr>
      <vt:lpstr>Enhancing qualitative characteristics</vt:lpstr>
      <vt:lpstr>Enhancing qualitative characteristics</vt:lpstr>
      <vt:lpstr>Enhancing qualitative characteristics</vt:lpstr>
      <vt:lpstr>Enhancing qualitative characteristics</vt:lpstr>
      <vt:lpstr>Other important accounting principles</vt:lpstr>
      <vt:lpstr>Other important accounting principles</vt:lpstr>
      <vt:lpstr>Other important accounting principles</vt:lpstr>
      <vt:lpstr>Other important accounting principles</vt:lpstr>
      <vt:lpstr>Other important accounting principles</vt:lpstr>
      <vt:lpstr>Other important accounting principles</vt:lpstr>
      <vt:lpstr>The elements of the financial statements</vt:lpstr>
      <vt:lpstr>The elements of the financial statements</vt:lpstr>
      <vt:lpstr>The elements of the financial statements</vt:lpstr>
      <vt:lpstr>The elements of the financial statements</vt:lpstr>
      <vt:lpstr>The elements of the financial statements</vt:lpstr>
      <vt:lpstr>The elements of the financial statements</vt:lpstr>
      <vt:lpstr>The balance sheet</vt:lpstr>
      <vt:lpstr>The balance sheet</vt:lpstr>
      <vt:lpstr>The balance sheet</vt:lpstr>
      <vt:lpstr>Components of the balance sheet</vt:lpstr>
      <vt:lpstr>Components of the balance sheet</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Valouch Petr</cp:lastModifiedBy>
  <cp:revision>62</cp:revision>
  <dcterms:created xsi:type="dcterms:W3CDTF">2014-08-29T06:21:19Z</dcterms:created>
  <dcterms:modified xsi:type="dcterms:W3CDTF">2017-07-31T10:58:00Z</dcterms:modified>
</cp:coreProperties>
</file>