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sldIdLst>
    <p:sldId id="256" r:id="rId2"/>
    <p:sldId id="258" r:id="rId3"/>
    <p:sldId id="312" r:id="rId4"/>
    <p:sldId id="315" r:id="rId5"/>
    <p:sldId id="316" r:id="rId6"/>
    <p:sldId id="317" r:id="rId7"/>
    <p:sldId id="318" r:id="rId8"/>
    <p:sldId id="319" r:id="rId9"/>
    <p:sldId id="320" r:id="rId10"/>
    <p:sldId id="321" r:id="rId11"/>
    <p:sldId id="322" r:id="rId12"/>
    <p:sldId id="323" r:id="rId13"/>
    <p:sldId id="324" r:id="rId14"/>
    <p:sldId id="325" r:id="rId15"/>
    <p:sldId id="326" r:id="rId16"/>
    <p:sldId id="327" r:id="rId17"/>
    <p:sldId id="328" r:id="rId18"/>
    <p:sldId id="329" r:id="rId19"/>
    <p:sldId id="330" r:id="rId20"/>
    <p:sldId id="331" r:id="rId21"/>
    <p:sldId id="332" r:id="rId22"/>
    <p:sldId id="333" r:id="rId23"/>
    <p:sldId id="335" r:id="rId24"/>
    <p:sldId id="336" r:id="rId25"/>
    <p:sldId id="337" r:id="rId26"/>
    <p:sldId id="338" r:id="rId27"/>
    <p:sldId id="339" r:id="rId28"/>
    <p:sldId id="340" r:id="rId29"/>
    <p:sldId id="341" r:id="rId30"/>
    <p:sldId id="343" r:id="rId31"/>
    <p:sldId id="344" r:id="rId32"/>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2001" y="1143000"/>
            <a:ext cx="7543800" cy="3200400"/>
          </a:xfrm>
        </p:spPr>
        <p:txBody>
          <a:bodyPr/>
          <a:lstStyle/>
          <a:p>
            <a:r>
              <a:rPr lang="en-US" sz="3200" dirty="0" smtClean="0">
                <a:latin typeface="Verdana" pitchFamily="34" charset="0"/>
              </a:rPr>
              <a:t>Accounting (Basics) - Lecture </a:t>
            </a:r>
            <a:r>
              <a:rPr lang="cs-CZ" sz="3200" dirty="0" smtClean="0">
                <a:latin typeface="Verdana" pitchFamily="34" charset="0"/>
              </a:rPr>
              <a:t>2</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ASSETS AND EQUITIES, THEIR STRUCTURE AND DEFINITION, ASSETS AND EQUITIES CLASSES, THEIR MUTUAL RELATIONS. BALANCE SHEET SYSTEM, IMPACT OF </a:t>
            </a:r>
            <a:r>
              <a:rPr lang="cs-CZ" sz="2400" dirty="0" smtClean="0">
                <a:latin typeface="Verdana" pitchFamily="34" charset="0"/>
              </a:rPr>
              <a:t>ECONOMIC </a:t>
            </a:r>
            <a:r>
              <a:rPr lang="cs-CZ" sz="2400" dirty="0" smtClean="0">
                <a:latin typeface="Verdana" pitchFamily="34" charset="0"/>
              </a:rPr>
              <a:t>TRANSACTIONS ON </a:t>
            </a:r>
            <a:r>
              <a:rPr lang="cs-CZ" sz="2400" dirty="0" smtClean="0">
                <a:latin typeface="Verdana" pitchFamily="34" charset="0"/>
              </a:rPr>
              <a:t>THE </a:t>
            </a:r>
            <a:r>
              <a:rPr lang="cs-CZ" sz="2400" dirty="0" smtClean="0">
                <a:latin typeface="Verdana" pitchFamily="34" charset="0"/>
              </a:rPr>
              <a:t>BALANCE </a:t>
            </a:r>
            <a:r>
              <a:rPr lang="cs-CZ" sz="2400" dirty="0" smtClean="0">
                <a:latin typeface="Verdana" pitchFamily="34" charset="0"/>
              </a:rPr>
              <a:t>SHEET.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Fixed</a:t>
            </a:r>
            <a:r>
              <a:rPr lang="cs-CZ" dirty="0" smtClean="0"/>
              <a:t> </a:t>
            </a:r>
            <a:r>
              <a:rPr lang="cs-CZ" dirty="0" err="1" smtClean="0"/>
              <a:t>assets</a:t>
            </a:r>
            <a:endParaRPr lang="cs-CZ" dirty="0"/>
          </a:p>
        </p:txBody>
      </p:sp>
      <p:sp>
        <p:nvSpPr>
          <p:cNvPr id="3" name="Zástupný symbol pro obsah 2"/>
          <p:cNvSpPr>
            <a:spLocks noGrp="1"/>
          </p:cNvSpPr>
          <p:nvPr>
            <p:ph idx="1"/>
          </p:nvPr>
        </p:nvSpPr>
        <p:spPr/>
        <p:txBody>
          <a:bodyPr/>
          <a:lstStyle/>
          <a:p>
            <a:r>
              <a:rPr lang="en-US" sz="2400" dirty="0" smtClean="0"/>
              <a:t>Accordingly, the acquisition costs of fixed assets are recorded as debits to the appropriate asset accounts, and the decreases in usefulness are recorded as credits to the related </a:t>
            </a:r>
            <a:r>
              <a:rPr lang="en-US" sz="2400" b="1" dirty="0" smtClean="0"/>
              <a:t>accumulated depreciation accounts. </a:t>
            </a:r>
            <a:endParaRPr lang="cs-CZ" sz="2400" b="1" dirty="0" smtClean="0"/>
          </a:p>
          <a:p>
            <a:r>
              <a:rPr lang="en-US" sz="2400" dirty="0" smtClean="0"/>
              <a:t>The latter are called </a:t>
            </a:r>
            <a:r>
              <a:rPr lang="en-US" sz="2400" b="1" dirty="0" smtClean="0"/>
              <a:t>contra accounts </a:t>
            </a:r>
            <a:r>
              <a:rPr lang="en-US" sz="2400" dirty="0" smtClean="0"/>
              <a:t>because they are offset against the fixed asset accounts. </a:t>
            </a:r>
            <a:endParaRPr lang="cs-CZ" sz="2400" dirty="0" smtClean="0"/>
          </a:p>
          <a:p>
            <a:r>
              <a:rPr lang="en-US" sz="2400" dirty="0" smtClean="0"/>
              <a:t>The unexpired or remaining acquisition cost of a fixed asset </a:t>
            </a:r>
            <a:r>
              <a:rPr lang="cs-CZ" sz="2400" dirty="0" smtClean="0"/>
              <a:t>(</a:t>
            </a:r>
            <a:r>
              <a:rPr lang="cs-CZ" sz="2400" dirty="0" err="1" smtClean="0"/>
              <a:t>net</a:t>
            </a:r>
            <a:r>
              <a:rPr lang="cs-CZ" sz="2400" dirty="0" smtClean="0"/>
              <a:t> </a:t>
            </a:r>
            <a:r>
              <a:rPr lang="cs-CZ" sz="2400" dirty="0" err="1" smtClean="0"/>
              <a:t>booking</a:t>
            </a:r>
            <a:r>
              <a:rPr lang="cs-CZ" sz="2400" dirty="0" smtClean="0"/>
              <a:t> </a:t>
            </a:r>
            <a:r>
              <a:rPr lang="cs-CZ" sz="2400" dirty="0" err="1" smtClean="0"/>
              <a:t>value</a:t>
            </a:r>
            <a:r>
              <a:rPr lang="cs-CZ" sz="2400" dirty="0" smtClean="0"/>
              <a:t>) </a:t>
            </a:r>
            <a:r>
              <a:rPr lang="en-US" sz="2400" dirty="0" smtClean="0"/>
              <a:t>is </a:t>
            </a:r>
            <a:r>
              <a:rPr lang="en-US" sz="2400" dirty="0" smtClean="0"/>
              <a:t>the debit balance on asset account minus the credit balance on the related accumulated depreciation account. </a:t>
            </a:r>
            <a:endParaRPr lang="cs-CZ" sz="2400"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166981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Fixed</a:t>
            </a:r>
            <a:r>
              <a:rPr lang="cs-CZ" dirty="0" smtClean="0"/>
              <a:t> </a:t>
            </a:r>
            <a:r>
              <a:rPr lang="cs-CZ" dirty="0" err="1" smtClean="0"/>
              <a:t>assets</a:t>
            </a:r>
            <a:endParaRPr lang="cs-CZ" dirty="0"/>
          </a:p>
        </p:txBody>
      </p:sp>
      <p:sp>
        <p:nvSpPr>
          <p:cNvPr id="3" name="Zástupný symbol pro obsah 2"/>
          <p:cNvSpPr>
            <a:spLocks noGrp="1"/>
          </p:cNvSpPr>
          <p:nvPr>
            <p:ph idx="1"/>
          </p:nvPr>
        </p:nvSpPr>
        <p:spPr/>
        <p:txBody>
          <a:bodyPr/>
          <a:lstStyle/>
          <a:p>
            <a:r>
              <a:rPr lang="en-US" sz="2400" b="1" dirty="0" smtClean="0"/>
              <a:t>The amortized value </a:t>
            </a:r>
            <a:r>
              <a:rPr lang="cs-CZ" sz="2400" b="1" dirty="0" smtClean="0"/>
              <a:t>(</a:t>
            </a:r>
            <a:r>
              <a:rPr lang="cs-CZ" sz="2400" b="1" dirty="0" err="1" smtClean="0"/>
              <a:t>net</a:t>
            </a:r>
            <a:r>
              <a:rPr lang="cs-CZ" sz="2400" b="1" dirty="0" smtClean="0"/>
              <a:t> </a:t>
            </a:r>
            <a:r>
              <a:rPr lang="cs-CZ" sz="2400" b="1" dirty="0" err="1" smtClean="0"/>
              <a:t>booking</a:t>
            </a:r>
            <a:r>
              <a:rPr lang="cs-CZ" sz="2400" b="1" dirty="0" smtClean="0"/>
              <a:t> </a:t>
            </a:r>
            <a:r>
              <a:rPr lang="cs-CZ" sz="2400" b="1" dirty="0" err="1" smtClean="0"/>
              <a:t>value</a:t>
            </a:r>
            <a:r>
              <a:rPr lang="cs-CZ" sz="2400" b="1" dirty="0" smtClean="0"/>
              <a:t>) </a:t>
            </a:r>
            <a:r>
              <a:rPr lang="en-US" sz="2400" b="1" dirty="0" smtClean="0"/>
              <a:t>= </a:t>
            </a:r>
            <a:r>
              <a:rPr lang="en-US" sz="2400" b="1" dirty="0" smtClean="0"/>
              <a:t>Acquisition costs – Accumulated depreciation</a:t>
            </a:r>
            <a:endParaRPr lang="cs-CZ" sz="2400" dirty="0" smtClean="0"/>
          </a:p>
          <a:p>
            <a:r>
              <a:rPr lang="en-US" sz="2400" dirty="0" smtClean="0"/>
              <a:t>Not all fixed assets can be depreciated. </a:t>
            </a:r>
            <a:endParaRPr lang="cs-CZ" sz="2400" dirty="0" smtClean="0"/>
          </a:p>
          <a:p>
            <a:r>
              <a:rPr lang="en-US" sz="2400" dirty="0" smtClean="0"/>
              <a:t>Especially lands and artistic collections are not depreciated in the Czech Republic. </a:t>
            </a:r>
            <a:endParaRPr lang="cs-CZ" sz="2400" dirty="0" smtClean="0"/>
          </a:p>
          <a:p>
            <a:r>
              <a:rPr lang="en-US" sz="2400" dirty="0" smtClean="0"/>
              <a:t>These fixed assets are recorded on accounts in acquisition costs until the time of their sale or other reason for their removing from accounting evidence (damage, steal, donation, etc.). </a:t>
            </a:r>
            <a:endParaRPr lang="cs-CZ" sz="2400" dirty="0" smtClean="0"/>
          </a:p>
          <a:p>
            <a:r>
              <a:rPr lang="en-US" sz="2400" dirty="0" smtClean="0"/>
              <a:t>These assets are called non-depreciated assets.</a:t>
            </a:r>
            <a:endParaRPr lang="cs-CZ" sz="2400" dirty="0" smtClean="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390439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Current</a:t>
            </a:r>
            <a:r>
              <a:rPr lang="cs-CZ" dirty="0" smtClean="0"/>
              <a:t> </a:t>
            </a:r>
            <a:r>
              <a:rPr lang="cs-CZ" dirty="0" err="1" smtClean="0"/>
              <a:t>assets</a:t>
            </a:r>
            <a:endParaRPr lang="cs-CZ" dirty="0"/>
          </a:p>
        </p:txBody>
      </p:sp>
      <p:sp>
        <p:nvSpPr>
          <p:cNvPr id="3" name="Zástupný symbol pro obsah 2"/>
          <p:cNvSpPr>
            <a:spLocks noGrp="1"/>
          </p:cNvSpPr>
          <p:nvPr>
            <p:ph idx="1"/>
          </p:nvPr>
        </p:nvSpPr>
        <p:spPr/>
        <p:txBody>
          <a:bodyPr/>
          <a:lstStyle/>
          <a:p>
            <a:pPr lvl="0"/>
            <a:r>
              <a:rPr lang="en-US" b="1" dirty="0"/>
              <a:t>Inventories </a:t>
            </a:r>
            <a:r>
              <a:rPr lang="en-US" dirty="0"/>
              <a:t>– merchandise (goods) held for sale in the normal course of business and materials in the process of production or held for such use.</a:t>
            </a:r>
            <a:endParaRPr lang="cs-CZ" dirty="0"/>
          </a:p>
          <a:p>
            <a:pPr lvl="0"/>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2572359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Current</a:t>
            </a:r>
            <a:r>
              <a:rPr lang="cs-CZ" dirty="0" smtClean="0"/>
              <a:t> </a:t>
            </a:r>
            <a:r>
              <a:rPr lang="cs-CZ" dirty="0" err="1" smtClean="0"/>
              <a:t>assets</a:t>
            </a:r>
            <a:endParaRPr lang="cs-CZ" dirty="0"/>
          </a:p>
        </p:txBody>
      </p:sp>
      <p:sp>
        <p:nvSpPr>
          <p:cNvPr id="3" name="Zástupný symbol pro obsah 2"/>
          <p:cNvSpPr>
            <a:spLocks noGrp="1"/>
          </p:cNvSpPr>
          <p:nvPr>
            <p:ph idx="1"/>
          </p:nvPr>
        </p:nvSpPr>
        <p:spPr/>
        <p:txBody>
          <a:bodyPr/>
          <a:lstStyle/>
          <a:p>
            <a:pPr lvl="0"/>
            <a:r>
              <a:rPr lang="en-US" sz="2400" b="1" dirty="0" smtClean="0"/>
              <a:t>Receivables </a:t>
            </a:r>
            <a:r>
              <a:rPr lang="en-US" sz="2400" b="1" dirty="0"/>
              <a:t>– </a:t>
            </a:r>
            <a:r>
              <a:rPr lang="en-US" sz="2400" dirty="0"/>
              <a:t>include all money claims against people, organizations, or other debtors. </a:t>
            </a:r>
            <a:endParaRPr lang="cs-CZ" sz="2400" dirty="0" smtClean="0"/>
          </a:p>
          <a:p>
            <a:pPr lvl="0"/>
            <a:r>
              <a:rPr lang="en-US" sz="2400" dirty="0" smtClean="0"/>
              <a:t>Receivables </a:t>
            </a:r>
            <a:r>
              <a:rPr lang="en-US" sz="2400" dirty="0"/>
              <a:t>are acquired by a business enterprise in various kinds of transactions, the most common being the sale of merchandise or services on a credit basis. </a:t>
            </a:r>
            <a:endParaRPr lang="cs-CZ" sz="2400" dirty="0" smtClean="0"/>
          </a:p>
          <a:p>
            <a:pPr lvl="0"/>
            <a:r>
              <a:rPr lang="en-US" sz="2400" dirty="0" smtClean="0"/>
              <a:t>The </a:t>
            </a:r>
            <a:r>
              <a:rPr lang="en-US" sz="2400" dirty="0"/>
              <a:t>receivables can be divided into 2 parts – </a:t>
            </a:r>
            <a:r>
              <a:rPr lang="en-US" sz="2400" b="1" dirty="0"/>
              <a:t>long-term receivables</a:t>
            </a:r>
            <a:r>
              <a:rPr lang="en-US" sz="2400" dirty="0"/>
              <a:t> with term of payment longer than 1 year and </a:t>
            </a:r>
            <a:r>
              <a:rPr lang="en-US" sz="2400" b="1" dirty="0"/>
              <a:t>short-term receivables</a:t>
            </a:r>
            <a:r>
              <a:rPr lang="en-US" sz="2400" dirty="0"/>
              <a:t> with term of payment shorter than 1 year</a:t>
            </a:r>
            <a:r>
              <a:rPr lang="en-US" sz="2400" dirty="0" smtClean="0"/>
              <a:t>.</a:t>
            </a:r>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4212424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Current</a:t>
            </a:r>
            <a:r>
              <a:rPr lang="cs-CZ" dirty="0" smtClean="0"/>
              <a:t> </a:t>
            </a:r>
            <a:r>
              <a:rPr lang="cs-CZ" dirty="0" err="1" smtClean="0"/>
              <a:t>assets</a:t>
            </a:r>
            <a:endParaRPr lang="cs-CZ" dirty="0"/>
          </a:p>
        </p:txBody>
      </p:sp>
      <p:sp>
        <p:nvSpPr>
          <p:cNvPr id="3" name="Zástupný symbol pro obsah 2"/>
          <p:cNvSpPr>
            <a:spLocks noGrp="1"/>
          </p:cNvSpPr>
          <p:nvPr>
            <p:ph idx="1"/>
          </p:nvPr>
        </p:nvSpPr>
        <p:spPr/>
        <p:txBody>
          <a:bodyPr/>
          <a:lstStyle/>
          <a:p>
            <a:pPr lvl="0"/>
            <a:r>
              <a:rPr lang="en-US" b="1" dirty="0" smtClean="0"/>
              <a:t>Short-term </a:t>
            </a:r>
            <a:r>
              <a:rPr lang="en-US" b="1" dirty="0"/>
              <a:t>financial assets - </a:t>
            </a:r>
            <a:r>
              <a:rPr lang="en-US" dirty="0"/>
              <a:t>assets of a financial nature with a term of payment shorter than 1 year. </a:t>
            </a:r>
            <a:endParaRPr lang="cs-CZ" dirty="0" smtClean="0"/>
          </a:p>
          <a:p>
            <a:pPr lvl="0"/>
            <a:r>
              <a:rPr lang="en-US" dirty="0" smtClean="0"/>
              <a:t>As </a:t>
            </a:r>
            <a:r>
              <a:rPr lang="cs-CZ" dirty="0" err="1" smtClean="0"/>
              <a:t>an</a:t>
            </a:r>
            <a:r>
              <a:rPr lang="cs-CZ" dirty="0" smtClean="0"/>
              <a:t> </a:t>
            </a:r>
            <a:r>
              <a:rPr lang="en-US" dirty="0" smtClean="0"/>
              <a:t>example </a:t>
            </a:r>
            <a:r>
              <a:rPr lang="en-US" dirty="0"/>
              <a:t>of short-term financial assets can be mentioned securities held for trade, stamps, deposits on bank accounts, cash, etc.</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940650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Owner’s equity </a:t>
            </a:r>
            <a:endParaRPr lang="cs-CZ" dirty="0"/>
          </a:p>
        </p:txBody>
      </p:sp>
      <p:sp>
        <p:nvSpPr>
          <p:cNvPr id="3" name="Zástupný symbol pro obsah 2"/>
          <p:cNvSpPr>
            <a:spLocks noGrp="1"/>
          </p:cNvSpPr>
          <p:nvPr>
            <p:ph idx="1"/>
          </p:nvPr>
        </p:nvSpPr>
        <p:spPr/>
        <p:txBody>
          <a:bodyPr/>
          <a:lstStyle/>
          <a:p>
            <a:pPr lvl="0"/>
            <a:r>
              <a:rPr lang="en-US" b="1" dirty="0"/>
              <a:t>Common stocks – </a:t>
            </a:r>
            <a:r>
              <a:rPr lang="en-US" dirty="0"/>
              <a:t>is a number of shares (in face values) issued by an enterprise.</a:t>
            </a:r>
            <a:endParaRPr lang="cs-CZ" dirty="0"/>
          </a:p>
          <a:p>
            <a:pPr lvl="0"/>
            <a:r>
              <a:rPr lang="en-US" b="1" dirty="0"/>
              <a:t>Capital funds </a:t>
            </a:r>
            <a:r>
              <a:rPr lang="en-US" dirty="0"/>
              <a:t>– the funds created from other resources than a net profit is </a:t>
            </a:r>
            <a:r>
              <a:rPr lang="en-US" dirty="0" smtClean="0"/>
              <a:t>(</a:t>
            </a:r>
            <a:r>
              <a:rPr lang="cs-CZ" dirty="0" smtClean="0"/>
              <a:t>grant</a:t>
            </a:r>
            <a:r>
              <a:rPr lang="en-US" dirty="0" smtClean="0"/>
              <a:t>s</a:t>
            </a:r>
            <a:r>
              <a:rPr lang="en-US" dirty="0"/>
              <a:t>, gifts, etc.)</a:t>
            </a:r>
            <a:endParaRPr lang="cs-CZ" dirty="0"/>
          </a:p>
          <a:p>
            <a:pPr lvl="0"/>
            <a:r>
              <a:rPr lang="en-US" b="1" dirty="0"/>
              <a:t>Funds created from net profit </a:t>
            </a:r>
            <a:r>
              <a:rPr lang="en-US" dirty="0"/>
              <a:t>– the funds created from net profit. The net profit is a profit after taxes.</a:t>
            </a:r>
            <a:endParaRPr lang="cs-CZ" dirty="0"/>
          </a:p>
          <a:p>
            <a:pPr marL="0" lvl="0" indent="0">
              <a:buNone/>
            </a:pP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extLst>
      <p:ext uri="{BB962C8B-B14F-4D97-AF65-F5344CB8AC3E}">
        <p14:creationId xmlns:p14="http://schemas.microsoft.com/office/powerpoint/2010/main" val="3971224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Owner’s equity </a:t>
            </a:r>
            <a:endParaRPr lang="cs-CZ" dirty="0"/>
          </a:p>
        </p:txBody>
      </p:sp>
      <p:sp>
        <p:nvSpPr>
          <p:cNvPr id="3" name="Zástupný symbol pro obsah 2"/>
          <p:cNvSpPr>
            <a:spLocks noGrp="1"/>
          </p:cNvSpPr>
          <p:nvPr>
            <p:ph idx="1"/>
          </p:nvPr>
        </p:nvSpPr>
        <p:spPr/>
        <p:txBody>
          <a:bodyPr/>
          <a:lstStyle/>
          <a:p>
            <a:pPr lvl="0"/>
            <a:r>
              <a:rPr lang="en-US" b="1" dirty="0" smtClean="0"/>
              <a:t>Economic </a:t>
            </a:r>
            <a:r>
              <a:rPr lang="en-US" b="1" dirty="0"/>
              <a:t>results (earnings) </a:t>
            </a:r>
            <a:r>
              <a:rPr lang="en-US" dirty="0"/>
              <a:t>– economic results of an enterprise achieved by business activities. </a:t>
            </a:r>
            <a:endParaRPr lang="cs-CZ" dirty="0" smtClean="0"/>
          </a:p>
          <a:p>
            <a:pPr lvl="0"/>
            <a:r>
              <a:rPr lang="en-US" dirty="0" smtClean="0"/>
              <a:t>The </a:t>
            </a:r>
            <a:r>
              <a:rPr lang="en-US" dirty="0"/>
              <a:t>economic results can be divided into 2 parts – economic results achieved in previous accounting periods and economic result achieved in present accounting period. </a:t>
            </a:r>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2979346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Owner’s equity </a:t>
            </a:r>
            <a:endParaRPr lang="cs-CZ" dirty="0"/>
          </a:p>
        </p:txBody>
      </p:sp>
      <p:sp>
        <p:nvSpPr>
          <p:cNvPr id="3" name="Zástupný symbol pro obsah 2"/>
          <p:cNvSpPr>
            <a:spLocks noGrp="1"/>
          </p:cNvSpPr>
          <p:nvPr>
            <p:ph idx="1"/>
          </p:nvPr>
        </p:nvSpPr>
        <p:spPr/>
        <p:txBody>
          <a:bodyPr/>
          <a:lstStyle/>
          <a:p>
            <a:pPr lvl="0"/>
            <a:r>
              <a:rPr lang="en-US" dirty="0" smtClean="0"/>
              <a:t>The </a:t>
            </a:r>
            <a:r>
              <a:rPr lang="en-US" dirty="0"/>
              <a:t>economic result achieved in present accounting period is primarily calculated in the second basic financial statement – The Profit and Loss Statement (International Accounting Standards use the term The Income Statement). </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846456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Owner’s equity </a:t>
            </a:r>
            <a:endParaRPr lang="cs-CZ" dirty="0"/>
          </a:p>
        </p:txBody>
      </p:sp>
      <p:sp>
        <p:nvSpPr>
          <p:cNvPr id="3" name="Zástupný symbol pro obsah 2"/>
          <p:cNvSpPr>
            <a:spLocks noGrp="1"/>
          </p:cNvSpPr>
          <p:nvPr>
            <p:ph idx="1"/>
          </p:nvPr>
        </p:nvSpPr>
        <p:spPr/>
        <p:txBody>
          <a:bodyPr/>
          <a:lstStyle/>
          <a:p>
            <a:r>
              <a:rPr lang="en-US" dirty="0" smtClean="0"/>
              <a:t>Owner’s </a:t>
            </a:r>
            <a:r>
              <a:rPr lang="en-US" dirty="0"/>
              <a:t>equity is the residual claim of the owner or owners against the assets of the business after the total liabilities are deducted. </a:t>
            </a:r>
            <a:endParaRPr lang="cs-CZ" dirty="0" smtClean="0"/>
          </a:p>
          <a:p>
            <a:r>
              <a:rPr lang="en-US" dirty="0" smtClean="0"/>
              <a:t>Other </a:t>
            </a:r>
            <a:r>
              <a:rPr lang="en-US" dirty="0"/>
              <a:t>commonly used terms for owner’s equity are stockholders’ equity, shareholders’ equity, shareholders’ investment, and net worth </a:t>
            </a:r>
            <a:r>
              <a:rPr lang="cs-CZ" dirty="0"/>
              <a:t>(</a:t>
            </a:r>
            <a:r>
              <a:rPr lang="en-US" dirty="0"/>
              <a:t>or capital in referring to a sole proprietorship or partnership).</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2829761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pPr lvl="0"/>
            <a:r>
              <a:rPr lang="en-US" b="1" dirty="0" smtClean="0"/>
              <a:t>Reserves</a:t>
            </a:r>
            <a:r>
              <a:rPr lang="cs-CZ" b="1" dirty="0" smtClean="0"/>
              <a:t> (</a:t>
            </a:r>
            <a:r>
              <a:rPr lang="cs-CZ" b="1" dirty="0" err="1" smtClean="0"/>
              <a:t>provisions</a:t>
            </a:r>
            <a:r>
              <a:rPr lang="cs-CZ" b="1" dirty="0" smtClean="0"/>
              <a:t>)</a:t>
            </a:r>
            <a:r>
              <a:rPr lang="en-US" b="1" dirty="0" smtClean="0"/>
              <a:t> </a:t>
            </a:r>
            <a:r>
              <a:rPr lang="en-US" dirty="0"/>
              <a:t>– represent the liabilities created due to covering potential business risks (losses). </a:t>
            </a:r>
            <a:endParaRPr lang="cs-CZ" dirty="0" smtClean="0"/>
          </a:p>
          <a:p>
            <a:pPr lvl="0"/>
            <a:r>
              <a:rPr lang="en-US" dirty="0" smtClean="0"/>
              <a:t>Reserves </a:t>
            </a:r>
            <a:r>
              <a:rPr lang="cs-CZ" dirty="0" smtClean="0"/>
              <a:t>(</a:t>
            </a:r>
            <a:r>
              <a:rPr lang="cs-CZ" dirty="0" err="1" smtClean="0"/>
              <a:t>provisions</a:t>
            </a:r>
            <a:r>
              <a:rPr lang="cs-CZ" dirty="0" smtClean="0"/>
              <a:t>) </a:t>
            </a:r>
            <a:r>
              <a:rPr lang="en-US" dirty="0" smtClean="0"/>
              <a:t>are </a:t>
            </a:r>
            <a:r>
              <a:rPr lang="en-US" dirty="0"/>
              <a:t>also created due to covering future debts to creditors. </a:t>
            </a:r>
            <a:endParaRPr lang="cs-CZ" dirty="0" smtClean="0"/>
          </a:p>
          <a:p>
            <a:pPr lvl="0"/>
            <a:r>
              <a:rPr lang="en-US" dirty="0" smtClean="0"/>
              <a:t>The </a:t>
            </a:r>
            <a:r>
              <a:rPr lang="en-US" dirty="0"/>
              <a:t>creation of reserves </a:t>
            </a:r>
            <a:r>
              <a:rPr lang="cs-CZ" dirty="0" smtClean="0"/>
              <a:t>(</a:t>
            </a:r>
            <a:r>
              <a:rPr lang="cs-CZ" dirty="0" err="1" smtClean="0"/>
              <a:t>provisions</a:t>
            </a:r>
            <a:r>
              <a:rPr lang="cs-CZ" dirty="0" smtClean="0"/>
              <a:t>) </a:t>
            </a:r>
            <a:r>
              <a:rPr lang="en-US" dirty="0" smtClean="0"/>
              <a:t>is </a:t>
            </a:r>
            <a:r>
              <a:rPr lang="en-US" dirty="0"/>
              <a:t>charged as a </a:t>
            </a:r>
            <a:r>
              <a:rPr lang="en-US" dirty="0" smtClean="0"/>
              <a:t>cost</a:t>
            </a:r>
            <a:r>
              <a:rPr lang="cs-CZ" dirty="0" smtClean="0"/>
              <a:t> (</a:t>
            </a:r>
            <a:r>
              <a:rPr lang="cs-CZ" dirty="0" err="1" smtClean="0"/>
              <a:t>expense</a:t>
            </a:r>
            <a:r>
              <a:rPr lang="cs-CZ" dirty="0" smtClean="0"/>
              <a:t>)</a:t>
            </a:r>
            <a:r>
              <a:rPr lang="en-US" dirty="0" smtClean="0"/>
              <a:t>, </a:t>
            </a:r>
            <a:r>
              <a:rPr lang="en-US" dirty="0"/>
              <a:t>the usage of reserves </a:t>
            </a:r>
            <a:r>
              <a:rPr lang="cs-CZ" dirty="0" smtClean="0"/>
              <a:t>(</a:t>
            </a:r>
            <a:r>
              <a:rPr lang="cs-CZ" dirty="0" err="1" smtClean="0"/>
              <a:t>provisions</a:t>
            </a:r>
            <a:r>
              <a:rPr lang="cs-CZ" dirty="0" smtClean="0"/>
              <a:t>) </a:t>
            </a:r>
            <a:r>
              <a:rPr lang="en-US" dirty="0" smtClean="0"/>
              <a:t>is </a:t>
            </a:r>
            <a:r>
              <a:rPr lang="en-US" dirty="0"/>
              <a:t>charged as a </a:t>
            </a:r>
            <a:r>
              <a:rPr lang="en-US" dirty="0" smtClean="0"/>
              <a:t>revenue</a:t>
            </a:r>
            <a:r>
              <a:rPr lang="cs-CZ" dirty="0" smtClean="0"/>
              <a:t> </a:t>
            </a:r>
            <a:r>
              <a:rPr lang="cs-CZ" dirty="0" err="1" smtClean="0"/>
              <a:t>or</a:t>
            </a:r>
            <a:r>
              <a:rPr lang="cs-CZ" dirty="0" smtClean="0"/>
              <a:t> </a:t>
            </a:r>
            <a:r>
              <a:rPr lang="cs-CZ" dirty="0" err="1" smtClean="0"/>
              <a:t>decrease</a:t>
            </a:r>
            <a:r>
              <a:rPr lang="cs-CZ" dirty="0" smtClean="0"/>
              <a:t> </a:t>
            </a:r>
            <a:r>
              <a:rPr lang="cs-CZ" dirty="0" err="1" smtClean="0"/>
              <a:t>of</a:t>
            </a:r>
            <a:r>
              <a:rPr lang="cs-CZ" dirty="0" smtClean="0"/>
              <a:t> </a:t>
            </a:r>
            <a:r>
              <a:rPr lang="cs-CZ" dirty="0" err="1" smtClean="0"/>
              <a:t>costs</a:t>
            </a:r>
            <a:r>
              <a:rPr lang="cs-CZ" dirty="0" smtClean="0"/>
              <a:t> (</a:t>
            </a:r>
            <a:r>
              <a:rPr lang="cs-CZ" dirty="0" err="1" smtClean="0"/>
              <a:t>expenses</a:t>
            </a:r>
            <a:r>
              <a:rPr lang="cs-CZ" dirty="0" smtClean="0"/>
              <a:t>)</a:t>
            </a:r>
            <a:r>
              <a:rPr lang="en-US" dirty="0" smtClean="0"/>
              <a:t>.</a:t>
            </a:r>
            <a:endParaRPr lang="cs-CZ" dirty="0"/>
          </a:p>
          <a:p>
            <a:pPr lvl="0"/>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3262415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cs-CZ" sz="2000" dirty="0" err="1" smtClean="0"/>
              <a:t>Assets</a:t>
            </a:r>
            <a:r>
              <a:rPr lang="cs-CZ" sz="2000" dirty="0" smtClean="0"/>
              <a:t> and </a:t>
            </a:r>
            <a:r>
              <a:rPr lang="cs-CZ" sz="2000" dirty="0" err="1" smtClean="0"/>
              <a:t>equities</a:t>
            </a:r>
            <a:r>
              <a:rPr lang="cs-CZ" sz="2000" dirty="0" smtClean="0"/>
              <a:t>, </a:t>
            </a:r>
            <a:r>
              <a:rPr lang="cs-CZ" sz="2000" dirty="0" err="1" smtClean="0"/>
              <a:t>structure</a:t>
            </a:r>
            <a:r>
              <a:rPr lang="cs-CZ" sz="2000" dirty="0" smtClean="0"/>
              <a:t>, </a:t>
            </a:r>
            <a:r>
              <a:rPr lang="cs-CZ" sz="2000" dirty="0" err="1" smtClean="0"/>
              <a:t>definition</a:t>
            </a:r>
            <a:r>
              <a:rPr lang="cs-CZ" sz="2000" dirty="0" smtClean="0"/>
              <a:t>, </a:t>
            </a:r>
            <a:r>
              <a:rPr lang="cs-CZ" sz="2000" dirty="0" err="1" smtClean="0"/>
              <a:t>classes</a:t>
            </a:r>
            <a:endParaRPr lang="en-GB" sz="2000" dirty="0" smtClean="0"/>
          </a:p>
          <a:p>
            <a:pPr eaLnBrk="0" hangingPunct="0">
              <a:spcBef>
                <a:spcPts val="600"/>
              </a:spcBef>
            </a:pPr>
            <a:r>
              <a:rPr lang="cs-CZ" sz="2000" dirty="0" smtClean="0"/>
              <a:t>Relations </a:t>
            </a:r>
            <a:r>
              <a:rPr lang="cs-CZ" sz="2000" dirty="0" err="1" smtClean="0"/>
              <a:t>of</a:t>
            </a:r>
            <a:r>
              <a:rPr lang="cs-CZ" sz="2000" dirty="0" smtClean="0"/>
              <a:t> </a:t>
            </a:r>
            <a:r>
              <a:rPr lang="cs-CZ" sz="2000" dirty="0" err="1" smtClean="0"/>
              <a:t>assets</a:t>
            </a:r>
            <a:r>
              <a:rPr lang="cs-CZ" sz="2000" dirty="0" smtClean="0"/>
              <a:t> and </a:t>
            </a:r>
            <a:r>
              <a:rPr lang="cs-CZ" sz="2000" dirty="0" err="1" smtClean="0"/>
              <a:t>equities</a:t>
            </a:r>
            <a:endParaRPr lang="en-GB" sz="2000" dirty="0" smtClean="0"/>
          </a:p>
          <a:p>
            <a:pPr eaLnBrk="0" hangingPunct="0">
              <a:spcBef>
                <a:spcPts val="600"/>
              </a:spcBef>
            </a:pPr>
            <a:r>
              <a:rPr lang="en-GB" sz="2000" dirty="0" smtClean="0"/>
              <a:t>Balance sheet</a:t>
            </a:r>
            <a:r>
              <a:rPr lang="cs-CZ" sz="2000" dirty="0" smtClean="0"/>
              <a:t> </a:t>
            </a:r>
            <a:r>
              <a:rPr lang="cs-CZ" sz="2000" dirty="0" err="1" smtClean="0"/>
              <a:t>system</a:t>
            </a:r>
            <a:endParaRPr lang="en-GB" sz="2000" dirty="0" smtClean="0"/>
          </a:p>
          <a:p>
            <a:pPr eaLnBrk="0" hangingPunct="0">
              <a:spcBef>
                <a:spcPts val="600"/>
              </a:spcBef>
            </a:pPr>
            <a:r>
              <a:rPr lang="cs-CZ" sz="2000" dirty="0" err="1" smtClean="0"/>
              <a:t>Impact</a:t>
            </a:r>
            <a:r>
              <a:rPr lang="cs-CZ" sz="2000" dirty="0" smtClean="0"/>
              <a:t> </a:t>
            </a:r>
            <a:r>
              <a:rPr lang="cs-CZ" sz="2000" dirty="0" err="1" smtClean="0"/>
              <a:t>of</a:t>
            </a:r>
            <a:r>
              <a:rPr lang="cs-CZ" sz="2000" dirty="0" smtClean="0"/>
              <a:t> </a:t>
            </a:r>
            <a:r>
              <a:rPr lang="cs-CZ" sz="2000" dirty="0" err="1" smtClean="0"/>
              <a:t>economic</a:t>
            </a:r>
            <a:r>
              <a:rPr lang="cs-CZ" sz="2000" dirty="0" smtClean="0"/>
              <a:t> </a:t>
            </a:r>
            <a:r>
              <a:rPr lang="cs-CZ" sz="2000" dirty="0" err="1" smtClean="0"/>
              <a:t>transactions</a:t>
            </a:r>
            <a:r>
              <a:rPr lang="cs-CZ" sz="2000" dirty="0" smtClean="0"/>
              <a:t> on </a:t>
            </a:r>
            <a:r>
              <a:rPr lang="cs-CZ" sz="2000" dirty="0" err="1" smtClean="0"/>
              <a:t>the</a:t>
            </a:r>
            <a:r>
              <a:rPr lang="cs-CZ" sz="2000" dirty="0" smtClean="0"/>
              <a:t> balance </a:t>
            </a:r>
            <a:r>
              <a:rPr lang="cs-CZ" sz="2000" dirty="0" err="1" smtClean="0"/>
              <a:t>sheet</a:t>
            </a: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pPr lvl="0"/>
            <a:r>
              <a:rPr lang="en-US" b="1" dirty="0" smtClean="0"/>
              <a:t>Debts </a:t>
            </a:r>
            <a:r>
              <a:rPr lang="en-US" dirty="0"/>
              <a:t>– debts owed by an enterprise to its creditors. </a:t>
            </a:r>
            <a:endParaRPr lang="cs-CZ" dirty="0" smtClean="0"/>
          </a:p>
          <a:p>
            <a:pPr lvl="0"/>
            <a:r>
              <a:rPr lang="en-US" dirty="0" smtClean="0"/>
              <a:t>Money </a:t>
            </a:r>
            <a:r>
              <a:rPr lang="en-US" dirty="0"/>
              <a:t>claims against a firm may originate in many ways, such as purchases of merchandise or services on account, purchases of equipment and marketable securities on a credit basis, etc. </a:t>
            </a:r>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2955494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pPr lvl="0"/>
            <a:r>
              <a:rPr lang="en-US" dirty="0" smtClean="0"/>
              <a:t>At </a:t>
            </a:r>
            <a:r>
              <a:rPr lang="en-US" dirty="0"/>
              <a:t>any particular moment, an enterprise may also owe its employees for wages or salaries accrued, other creditors for interest accrued on notes, governmental agencies for taxes, etc. </a:t>
            </a:r>
            <a:endParaRPr lang="cs-CZ" dirty="0" smtClean="0"/>
          </a:p>
          <a:p>
            <a:pPr lvl="0"/>
            <a:r>
              <a:rPr lang="en-US" dirty="0" smtClean="0"/>
              <a:t>The </a:t>
            </a:r>
            <a:r>
              <a:rPr lang="en-US" dirty="0"/>
              <a:t>debts can be divided into two basic groups – current (short-term) debts and long-term debts. </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2654877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pPr lvl="0"/>
            <a:r>
              <a:rPr lang="en-US" sz="2800" dirty="0" smtClean="0"/>
              <a:t>The </a:t>
            </a:r>
            <a:r>
              <a:rPr lang="en-US" sz="2800" dirty="0"/>
              <a:t>current debts are debts that will due within a short time (one year or less) an that should be paid out of current assets. </a:t>
            </a:r>
            <a:endParaRPr lang="cs-CZ" sz="2800" dirty="0" smtClean="0"/>
          </a:p>
          <a:p>
            <a:pPr lvl="0"/>
            <a:r>
              <a:rPr lang="en-US" sz="2800" dirty="0" smtClean="0"/>
              <a:t>The </a:t>
            </a:r>
            <a:r>
              <a:rPr lang="en-US" sz="2800" dirty="0"/>
              <a:t>most common debts in this group are so-called notes payable and accounts payable, which are exactly like their receivable counterparts except that the debtor-creditor relationship is reversed. </a:t>
            </a:r>
            <a:endParaRPr lang="cs-CZ" sz="2800" dirty="0" smtClean="0"/>
          </a:p>
          <a:p>
            <a:pPr lvl="0"/>
            <a:r>
              <a:rPr lang="en-US" sz="2800" dirty="0" smtClean="0"/>
              <a:t>Long-term </a:t>
            </a:r>
            <a:r>
              <a:rPr lang="en-US" sz="2800" dirty="0"/>
              <a:t>debts will not be due for a comparatively long time (more than one year).</a:t>
            </a:r>
            <a:endParaRPr lang="cs-CZ" sz="2800" dirty="0"/>
          </a:p>
          <a:p>
            <a:pPr marL="0" indent="0">
              <a:buNone/>
            </a:pP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3296965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r>
              <a:rPr lang="en-US" b="1" dirty="0" smtClean="0"/>
              <a:t>Bank </a:t>
            </a:r>
            <a:r>
              <a:rPr lang="en-US" b="1" dirty="0"/>
              <a:t>credits </a:t>
            </a:r>
            <a:r>
              <a:rPr lang="cs-CZ" b="1" dirty="0" smtClean="0"/>
              <a:t>(</a:t>
            </a:r>
            <a:r>
              <a:rPr lang="cs-CZ" b="1" dirty="0" err="1" smtClean="0"/>
              <a:t>loans</a:t>
            </a:r>
            <a:r>
              <a:rPr lang="cs-CZ" b="1" dirty="0" smtClean="0"/>
              <a:t>)</a:t>
            </a:r>
            <a:r>
              <a:rPr lang="en-US" dirty="0" smtClean="0"/>
              <a:t>– </a:t>
            </a:r>
            <a:r>
              <a:rPr lang="en-US" dirty="0"/>
              <a:t>debts owed by an enterprise to the banks.</a:t>
            </a:r>
            <a:r>
              <a:rPr lang="en-US" b="1" dirty="0"/>
              <a:t> </a:t>
            </a:r>
            <a:endParaRPr lang="cs-CZ" dirty="0"/>
          </a:p>
          <a:p>
            <a:endParaRPr lang="cs-CZ" dirty="0" smtClean="0"/>
          </a:p>
          <a:p>
            <a:r>
              <a:rPr lang="en-US" dirty="0" smtClean="0"/>
              <a:t>The </a:t>
            </a:r>
            <a:r>
              <a:rPr lang="en-US" dirty="0"/>
              <a:t>concrete structure of assets and equities is very important because of impact on business effectiveness. </a:t>
            </a:r>
            <a:endParaRPr lang="cs-CZ" dirty="0" smtClean="0"/>
          </a:p>
          <a:p>
            <a:r>
              <a:rPr lang="en-US" dirty="0" smtClean="0"/>
              <a:t>The </a:t>
            </a:r>
            <a:r>
              <a:rPr lang="en-US" dirty="0"/>
              <a:t>fixed assets are usually worse convertible into cash than current assets. </a:t>
            </a:r>
            <a:endParaRPr lang="cs-CZ"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403556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r>
              <a:rPr lang="en-US" sz="2600" dirty="0" smtClean="0"/>
              <a:t>The </a:t>
            </a:r>
            <a:r>
              <a:rPr lang="en-US" sz="2600" dirty="0"/>
              <a:t>fixed assets burden more the financial sources of the business entity. </a:t>
            </a:r>
            <a:endParaRPr lang="cs-CZ" sz="2600" dirty="0" smtClean="0"/>
          </a:p>
          <a:p>
            <a:r>
              <a:rPr lang="en-US" sz="2600" dirty="0" smtClean="0"/>
              <a:t>On </a:t>
            </a:r>
            <a:r>
              <a:rPr lang="en-US" sz="2600" dirty="0"/>
              <a:t>the other hand some kinds of assets recorded in the balance sheet as current assets can influence the financial sources more than fixed assets in fact (for example unassailable receivables). </a:t>
            </a:r>
            <a:endParaRPr lang="cs-CZ" sz="2600" dirty="0" smtClean="0"/>
          </a:p>
          <a:p>
            <a:r>
              <a:rPr lang="en-US" sz="2600" dirty="0" smtClean="0"/>
              <a:t>The </a:t>
            </a:r>
            <a:r>
              <a:rPr lang="en-US" sz="2600" dirty="0"/>
              <a:t>management of the enterprise should carefully manage the structure of the assets with the objective to assure the profit-making nature as well as the liquid position of the enterprise. </a:t>
            </a:r>
            <a:endParaRPr lang="cs-CZ" sz="2600"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1915896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same situation is in case of equities. </a:t>
            </a:r>
            <a:endParaRPr lang="cs-CZ" sz="2400" dirty="0" smtClean="0"/>
          </a:p>
          <a:p>
            <a:r>
              <a:rPr lang="en-US" sz="2400" dirty="0" smtClean="0"/>
              <a:t>The </a:t>
            </a:r>
            <a:r>
              <a:rPr lang="en-US" sz="2400" dirty="0"/>
              <a:t>long-term equities (owner’</a:t>
            </a:r>
            <a:r>
              <a:rPr lang="cs-CZ" sz="2400" dirty="0"/>
              <a:t>s </a:t>
            </a:r>
            <a:r>
              <a:rPr lang="cs-CZ" sz="2400" dirty="0" err="1"/>
              <a:t>equity</a:t>
            </a:r>
            <a:r>
              <a:rPr lang="cs-CZ" sz="2400" dirty="0"/>
              <a:t>, </a:t>
            </a:r>
            <a:r>
              <a:rPr lang="cs-CZ" sz="2400" dirty="0" err="1"/>
              <a:t>reserves</a:t>
            </a:r>
            <a:r>
              <a:rPr lang="cs-CZ" sz="2400" dirty="0"/>
              <a:t> </a:t>
            </a:r>
            <a:r>
              <a:rPr lang="cs-CZ" sz="2400" dirty="0" smtClean="0"/>
              <a:t>(</a:t>
            </a:r>
            <a:r>
              <a:rPr lang="cs-CZ" sz="2400" dirty="0" err="1" smtClean="0"/>
              <a:t>provisions</a:t>
            </a:r>
            <a:r>
              <a:rPr lang="cs-CZ" sz="2400" dirty="0" smtClean="0"/>
              <a:t>) and </a:t>
            </a:r>
            <a:r>
              <a:rPr lang="cs-CZ" sz="2400" dirty="0"/>
              <a:t>long-term </a:t>
            </a:r>
            <a:r>
              <a:rPr lang="cs-CZ" sz="2400" dirty="0" err="1"/>
              <a:t>debts</a:t>
            </a:r>
            <a:r>
              <a:rPr lang="cs-CZ" sz="2400" dirty="0"/>
              <a:t>)</a:t>
            </a:r>
            <a:r>
              <a:rPr lang="en-US" sz="2400" dirty="0"/>
              <a:t> are usually more expensive than current equities (current liabilities). </a:t>
            </a:r>
            <a:endParaRPr lang="cs-CZ" sz="2400" dirty="0" smtClean="0"/>
          </a:p>
          <a:p>
            <a:r>
              <a:rPr lang="en-US" sz="2400" dirty="0" smtClean="0"/>
              <a:t>On </a:t>
            </a:r>
            <a:r>
              <a:rPr lang="en-US" sz="2400" dirty="0"/>
              <a:t>the other hand the current liabilities are more </a:t>
            </a:r>
            <a:r>
              <a:rPr lang="cs-CZ" sz="2400" dirty="0" smtClean="0"/>
              <a:t>risky</a:t>
            </a:r>
            <a:r>
              <a:rPr lang="en-US" sz="2400" dirty="0" smtClean="0"/>
              <a:t> </a:t>
            </a:r>
            <a:r>
              <a:rPr lang="en-US" sz="2400" dirty="0"/>
              <a:t>because of relatively short term of payment. </a:t>
            </a:r>
            <a:endParaRPr lang="cs-CZ" sz="2400" dirty="0" smtClean="0"/>
          </a:p>
          <a:p>
            <a:r>
              <a:rPr lang="en-US" sz="2400" dirty="0" smtClean="0"/>
              <a:t>Again </a:t>
            </a:r>
            <a:r>
              <a:rPr lang="en-US" sz="2400" dirty="0"/>
              <a:t>here, the management of the business entity must carefully manage the structure of equities with the same objectives as in </a:t>
            </a:r>
            <a:r>
              <a:rPr lang="en-US" sz="2400" dirty="0" smtClean="0"/>
              <a:t>case </a:t>
            </a:r>
            <a:r>
              <a:rPr lang="en-US" sz="2400" dirty="0"/>
              <a:t>of assets.</a:t>
            </a:r>
            <a:endParaRPr lang="cs-CZ" sz="2400"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809780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anose="020B0604030504040204" pitchFamily="34" charset="0"/>
                <a:ea typeface="Verdana" panose="020B0604030504040204" pitchFamily="34" charset="0"/>
                <a:cs typeface="Verdana" panose="020B0604030504040204" pitchFamily="34" charset="0"/>
              </a:rPr>
              <a:t>Transactions and the accounting equation </a:t>
            </a:r>
            <a:endParaRPr lang="cs-CZ"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dirty="0"/>
              <a:t>All business transactions, from the simplest to the most complex, can be stated in terms of the resulting change in the three basic elements of the accounting equation. </a:t>
            </a:r>
            <a:endParaRPr lang="cs-CZ" dirty="0" smtClean="0"/>
          </a:p>
          <a:p>
            <a:r>
              <a:rPr lang="en-US" dirty="0" smtClean="0"/>
              <a:t>In </a:t>
            </a:r>
            <a:r>
              <a:rPr lang="en-US" dirty="0"/>
              <a:t>all cases, the recording of the effects of transactions on the elements of the accounting equation must be such that the equality of the equation is maintained. </a:t>
            </a:r>
            <a:endParaRPr lang="cs-CZ" dirty="0" smtClean="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1064994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anose="020B0604030504040204" pitchFamily="34" charset="0"/>
                <a:ea typeface="Verdana" panose="020B0604030504040204" pitchFamily="34" charset="0"/>
                <a:cs typeface="Verdana" panose="020B0604030504040204" pitchFamily="34" charset="0"/>
              </a:rPr>
              <a:t>Transactions and the accounting equation </a:t>
            </a:r>
            <a:endParaRPr lang="cs-CZ"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dirty="0" smtClean="0"/>
              <a:t>For </a:t>
            </a:r>
            <a:r>
              <a:rPr lang="en-US" dirty="0"/>
              <a:t>example, if a business organizes as a corporation by selling shares of ownership interests, generally referred to as capital stock, for 50,000 CZK, the asset cash will increase by 50,000 CZK and the owner’s equity will increase by 50,000 CZK. The effect of this transaction on the accounting equation is as follows</a:t>
            </a:r>
            <a:r>
              <a:rPr lang="en-US" dirty="0" smtClean="0"/>
              <a:t>:</a:t>
            </a:r>
            <a:endParaRPr lang="cs-CZ" b="1"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1724429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anose="020B0604030504040204" pitchFamily="34" charset="0"/>
                <a:ea typeface="Verdana" panose="020B0604030504040204" pitchFamily="34" charset="0"/>
                <a:cs typeface="Verdana" panose="020B0604030504040204" pitchFamily="34" charset="0"/>
              </a:rPr>
              <a:t>Transactions and the accounting equation </a:t>
            </a:r>
            <a:endParaRPr lang="cs-CZ"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b="1" dirty="0" smtClean="0"/>
              <a:t>Assets </a:t>
            </a:r>
            <a:r>
              <a:rPr lang="en-US" b="1" dirty="0"/>
              <a:t>=  </a:t>
            </a:r>
            <a:r>
              <a:rPr lang="en-US" b="1" dirty="0" smtClean="0"/>
              <a:t>Liabilities   </a:t>
            </a:r>
            <a:r>
              <a:rPr lang="en-US" b="1" dirty="0"/>
              <a:t>+   Owner’</a:t>
            </a:r>
            <a:r>
              <a:rPr lang="cs-CZ" b="1" dirty="0"/>
              <a:t>s </a:t>
            </a:r>
            <a:r>
              <a:rPr lang="cs-CZ" b="1" dirty="0" err="1"/>
              <a:t>Equity</a:t>
            </a:r>
            <a:endParaRPr lang="cs-CZ" dirty="0"/>
          </a:p>
          <a:p>
            <a:r>
              <a:rPr lang="cs-CZ" b="1" dirty="0" smtClean="0"/>
              <a:t>Cash </a:t>
            </a:r>
            <a:r>
              <a:rPr lang="cs-CZ" b="1" dirty="0"/>
              <a:t>+ 50 000 CZK</a:t>
            </a:r>
            <a:r>
              <a:rPr lang="cs-CZ" b="1" dirty="0" smtClean="0"/>
              <a:t>                                                    </a:t>
            </a:r>
            <a:r>
              <a:rPr lang="cs-CZ" b="1" dirty="0" err="1"/>
              <a:t>Capital</a:t>
            </a:r>
            <a:r>
              <a:rPr lang="cs-CZ" b="1" dirty="0"/>
              <a:t> </a:t>
            </a:r>
            <a:r>
              <a:rPr lang="cs-CZ" b="1" dirty="0" err="1" smtClean="0"/>
              <a:t>Stock</a:t>
            </a:r>
            <a:r>
              <a:rPr lang="cs-CZ" b="1" dirty="0"/>
              <a:t> </a:t>
            </a:r>
            <a:r>
              <a:rPr lang="cs-CZ" b="1" dirty="0" smtClean="0"/>
              <a:t>+ </a:t>
            </a:r>
            <a:r>
              <a:rPr lang="cs-CZ" b="1" dirty="0"/>
              <a:t>50 000 CZK</a:t>
            </a:r>
            <a:endParaRPr lang="cs-CZ" dirty="0"/>
          </a:p>
          <a:p>
            <a:endParaRPr lang="cs-CZ" b="1" dirty="0" smtClean="0"/>
          </a:p>
          <a:p>
            <a:r>
              <a:rPr lang="en-US" b="1" dirty="0" smtClean="0"/>
              <a:t>Summary</a:t>
            </a:r>
            <a:r>
              <a:rPr lang="en-US" b="1" dirty="0"/>
              <a:t>:</a:t>
            </a:r>
            <a:endParaRPr lang="cs-CZ" b="1" dirty="0"/>
          </a:p>
          <a:p>
            <a:r>
              <a:rPr lang="en-US" dirty="0"/>
              <a:t>There are four types of economic transactions in double-entry accounting system according to their impact on assets and equities</a:t>
            </a:r>
            <a:r>
              <a:rPr lang="en-US" dirty="0" smtClean="0"/>
              <a: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13932923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anose="020B0604030504040204" pitchFamily="34" charset="0"/>
                <a:ea typeface="Verdana" panose="020B0604030504040204" pitchFamily="34" charset="0"/>
                <a:cs typeface="Verdana" panose="020B0604030504040204" pitchFamily="34" charset="0"/>
              </a:rPr>
              <a:t>Transactions and the accounting equation </a:t>
            </a:r>
            <a:endParaRPr lang="cs-CZ"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pPr lvl="0"/>
            <a:r>
              <a:rPr lang="en-US" sz="2400" b="1" dirty="0" smtClean="0"/>
              <a:t>Transactions </a:t>
            </a:r>
            <a:r>
              <a:rPr lang="en-US" sz="2400" b="1" dirty="0"/>
              <a:t>that increase both assets and equities (A+E+). </a:t>
            </a:r>
            <a:r>
              <a:rPr lang="en-US" sz="2400" dirty="0"/>
              <a:t>An example of this transaction can be a purchase of goods paid by bank credit. This type of transaction increases the balance sheet amount</a:t>
            </a:r>
            <a:r>
              <a:rPr lang="en-US" sz="2400" dirty="0" smtClean="0"/>
              <a:t>.</a:t>
            </a:r>
            <a:endParaRPr lang="cs-CZ" sz="2400" dirty="0" smtClean="0"/>
          </a:p>
          <a:p>
            <a:pPr lvl="0"/>
            <a:endParaRPr lang="cs-CZ" sz="2400" dirty="0"/>
          </a:p>
          <a:p>
            <a:pPr lvl="0"/>
            <a:r>
              <a:rPr lang="en-US" sz="2400" b="1" dirty="0"/>
              <a:t>Transactions that decrease both assets and equities (A-E-). </a:t>
            </a:r>
            <a:r>
              <a:rPr lang="en-US" sz="2400" dirty="0"/>
              <a:t>An example of this transaction can be a payment of credit by cash. This type of transaction decreases the balance sheet amount</a:t>
            </a:r>
            <a:r>
              <a:rPr lang="en-US" sz="2400" dirty="0" smtClean="0"/>
              <a:t>.</a:t>
            </a:r>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67044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balance </a:t>
            </a:r>
            <a:r>
              <a:rPr lang="cs-CZ" dirty="0" err="1" smtClean="0"/>
              <a:t>sheet</a:t>
            </a:r>
            <a:endParaRPr lang="cs-CZ" dirty="0"/>
          </a:p>
        </p:txBody>
      </p:sp>
      <p:graphicFrame>
        <p:nvGraphicFramePr>
          <p:cNvPr id="9" name="Zástupný symbol pro obsah 8"/>
          <p:cNvGraphicFramePr>
            <a:graphicFrameLocks noGrp="1"/>
          </p:cNvGraphicFramePr>
          <p:nvPr>
            <p:ph idx="1"/>
            <p:extLst>
              <p:ext uri="{D42A27DB-BD31-4B8C-83A1-F6EECF244321}">
                <p14:modId xmlns:p14="http://schemas.microsoft.com/office/powerpoint/2010/main" val="1034712282"/>
              </p:ext>
            </p:extLst>
          </p:nvPr>
        </p:nvGraphicFramePr>
        <p:xfrm>
          <a:off x="457200" y="2041478"/>
          <a:ext cx="8077200" cy="3200400"/>
        </p:xfrm>
        <a:graphic>
          <a:graphicData uri="http://schemas.openxmlformats.org/drawingml/2006/table">
            <a:tbl>
              <a:tblPr/>
              <a:tblGrid>
                <a:gridCol w="4038600"/>
                <a:gridCol w="4038600"/>
              </a:tblGrid>
              <a:tr h="2875722">
                <a:tc>
                  <a:txBody>
                    <a:bodyPr/>
                    <a:lstStyle/>
                    <a:p>
                      <a:pPr>
                        <a:spcAft>
                          <a:spcPts val="0"/>
                        </a:spcAft>
                      </a:pPr>
                      <a:r>
                        <a:rPr lang="en-US" sz="1800" b="1" dirty="0">
                          <a:effectLst/>
                          <a:latin typeface="Times New Roman"/>
                          <a:ea typeface="Times New Roman"/>
                        </a:rPr>
                        <a:t>1. Fixed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intangible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tangible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long-term financial assets</a:t>
                      </a:r>
                      <a:endParaRPr lang="cs-CZ" sz="1800" dirty="0">
                        <a:effectLst/>
                        <a:latin typeface="Times New Roman"/>
                        <a:ea typeface="Times New Roman"/>
                      </a:endParaRPr>
                    </a:p>
                    <a:p>
                      <a:pPr>
                        <a:spcAft>
                          <a:spcPts val="0"/>
                        </a:spcAft>
                      </a:pPr>
                      <a:r>
                        <a:rPr lang="en-US" sz="1800" b="1" dirty="0">
                          <a:effectLst/>
                          <a:latin typeface="Times New Roman"/>
                          <a:ea typeface="Times New Roman"/>
                        </a:rPr>
                        <a:t>2. Current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inventories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long – term receivables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short – term receivables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short – term financial assets</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n-US" sz="1800" b="1" dirty="0">
                          <a:effectLst/>
                          <a:latin typeface="Times New Roman"/>
                          <a:ea typeface="Times New Roman"/>
                        </a:rPr>
                        <a:t>1. Owner’s equity</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common stocks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capital funds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funds created by net profit</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economic results</a:t>
                      </a:r>
                      <a:endParaRPr lang="cs-CZ" sz="1800" dirty="0">
                        <a:effectLst/>
                        <a:latin typeface="Times New Roman"/>
                        <a:ea typeface="Times New Roman"/>
                      </a:endParaRPr>
                    </a:p>
                    <a:p>
                      <a:pPr>
                        <a:spcAft>
                          <a:spcPts val="0"/>
                        </a:spcAft>
                      </a:pPr>
                      <a:r>
                        <a:rPr lang="en-US" sz="1800" b="1" dirty="0">
                          <a:effectLst/>
                          <a:latin typeface="Times New Roman"/>
                          <a:ea typeface="Times New Roman"/>
                        </a:rPr>
                        <a:t>2. Liabilities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cs-CZ" sz="1800" dirty="0" err="1" smtClean="0">
                          <a:effectLst/>
                          <a:latin typeface="Times New Roman"/>
                          <a:ea typeface="Times New Roman"/>
                        </a:rPr>
                        <a:t>Reserves</a:t>
                      </a:r>
                      <a:r>
                        <a:rPr lang="cs-CZ" sz="1800" dirty="0" smtClean="0">
                          <a:effectLst/>
                          <a:latin typeface="Times New Roman"/>
                          <a:ea typeface="Times New Roman"/>
                        </a:rPr>
                        <a:t> (</a:t>
                      </a:r>
                      <a:r>
                        <a:rPr lang="cs-CZ" sz="1800" dirty="0" err="1" smtClean="0">
                          <a:effectLst/>
                          <a:latin typeface="Times New Roman"/>
                          <a:ea typeface="Times New Roman"/>
                        </a:rPr>
                        <a:t>provisions</a:t>
                      </a:r>
                      <a:r>
                        <a:rPr lang="cs-CZ" sz="1800" dirty="0" smtClean="0">
                          <a:effectLst/>
                          <a:latin typeface="Times New Roman"/>
                          <a:ea typeface="Times New Roman"/>
                        </a:rPr>
                        <a:t>)</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cs-CZ" sz="1800" dirty="0">
                          <a:effectLst/>
                          <a:latin typeface="Times New Roman"/>
                          <a:ea typeface="Times New Roman"/>
                        </a:rPr>
                        <a:t>long – term </a:t>
                      </a:r>
                      <a:r>
                        <a:rPr lang="cs-CZ" sz="1800" dirty="0" err="1">
                          <a:effectLst/>
                          <a:latin typeface="Times New Roman"/>
                          <a:ea typeface="Times New Roman"/>
                        </a:rPr>
                        <a:t>debts</a:t>
                      </a:r>
                      <a:r>
                        <a:rPr lang="cs-CZ" sz="1800" dirty="0">
                          <a:effectLst/>
                          <a:latin typeface="Times New Roman"/>
                          <a:ea typeface="Times New Roman"/>
                        </a:rPr>
                        <a:t> (</a:t>
                      </a:r>
                      <a:r>
                        <a:rPr lang="cs-CZ" sz="1800" dirty="0" err="1">
                          <a:effectLst/>
                          <a:latin typeface="Times New Roman"/>
                          <a:ea typeface="Times New Roman"/>
                        </a:rPr>
                        <a:t>liabilities</a:t>
                      </a:r>
                      <a:r>
                        <a:rPr lang="cs-CZ" sz="1800" dirty="0">
                          <a:effectLst/>
                          <a:latin typeface="Times New Roman"/>
                          <a:ea typeface="Times New Roman"/>
                        </a:rPr>
                        <a:t>)</a:t>
                      </a:r>
                    </a:p>
                    <a:p>
                      <a:pPr marL="342900" lvl="0" indent="-342900">
                        <a:spcAft>
                          <a:spcPts val="0"/>
                        </a:spcAft>
                        <a:buFont typeface="Times New Roman"/>
                        <a:buChar char="-"/>
                        <a:tabLst>
                          <a:tab pos="457200" algn="l"/>
                        </a:tabLst>
                      </a:pPr>
                      <a:r>
                        <a:rPr lang="cs-CZ" sz="1800" dirty="0" err="1">
                          <a:effectLst/>
                          <a:latin typeface="Times New Roman"/>
                          <a:ea typeface="Times New Roman"/>
                        </a:rPr>
                        <a:t>short</a:t>
                      </a:r>
                      <a:r>
                        <a:rPr lang="cs-CZ" sz="1800" dirty="0">
                          <a:effectLst/>
                          <a:latin typeface="Times New Roman"/>
                          <a:ea typeface="Times New Roman"/>
                        </a:rPr>
                        <a:t> - term </a:t>
                      </a:r>
                      <a:r>
                        <a:rPr lang="cs-CZ" sz="1800" dirty="0" err="1">
                          <a:effectLst/>
                          <a:latin typeface="Times New Roman"/>
                          <a:ea typeface="Times New Roman"/>
                        </a:rPr>
                        <a:t>debts</a:t>
                      </a:r>
                      <a:r>
                        <a:rPr lang="cs-CZ" sz="1800" dirty="0">
                          <a:effectLst/>
                          <a:latin typeface="Times New Roman"/>
                          <a:ea typeface="Times New Roman"/>
                        </a:rPr>
                        <a:t> (</a:t>
                      </a:r>
                      <a:r>
                        <a:rPr lang="cs-CZ" sz="1800" dirty="0" err="1">
                          <a:effectLst/>
                          <a:latin typeface="Times New Roman"/>
                          <a:ea typeface="Times New Roman"/>
                        </a:rPr>
                        <a:t>liabilities</a:t>
                      </a:r>
                      <a:r>
                        <a:rPr lang="cs-CZ" sz="1800" dirty="0">
                          <a:effectLst/>
                          <a:latin typeface="Times New Roman"/>
                          <a:ea typeface="Times New Roman"/>
                        </a:rPr>
                        <a:t>)</a:t>
                      </a:r>
                    </a:p>
                    <a:p>
                      <a:pPr marL="342900" lvl="0" indent="-342900">
                        <a:spcAft>
                          <a:spcPts val="0"/>
                        </a:spcAft>
                        <a:buFont typeface="Times New Roman"/>
                        <a:buChar char="-"/>
                        <a:tabLst>
                          <a:tab pos="457200" algn="l"/>
                        </a:tabLst>
                      </a:pPr>
                      <a:r>
                        <a:rPr lang="cs-CZ" sz="1800" dirty="0">
                          <a:effectLst/>
                          <a:latin typeface="Times New Roman"/>
                          <a:ea typeface="Times New Roman"/>
                        </a:rPr>
                        <a:t>bank </a:t>
                      </a:r>
                      <a:r>
                        <a:rPr lang="cs-CZ" sz="1800" dirty="0" err="1" smtClean="0">
                          <a:effectLst/>
                          <a:latin typeface="Times New Roman"/>
                          <a:ea typeface="Times New Roman"/>
                        </a:rPr>
                        <a:t>credits</a:t>
                      </a:r>
                      <a:r>
                        <a:rPr lang="cs-CZ" sz="1800" dirty="0" smtClean="0">
                          <a:effectLst/>
                          <a:latin typeface="Times New Roman"/>
                          <a:ea typeface="Times New Roman"/>
                        </a:rPr>
                        <a:t> (</a:t>
                      </a:r>
                      <a:r>
                        <a:rPr lang="cs-CZ" sz="1800" dirty="0" err="1" smtClean="0">
                          <a:effectLst/>
                          <a:latin typeface="Times New Roman"/>
                          <a:ea typeface="Times New Roman"/>
                        </a:rPr>
                        <a:t>loans</a:t>
                      </a:r>
                      <a:r>
                        <a:rPr lang="cs-CZ" sz="1800" dirty="0" smtClean="0">
                          <a:effectLst/>
                          <a:latin typeface="Times New Roman"/>
                          <a:ea typeface="Times New Roman"/>
                        </a:rPr>
                        <a:t>)</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324678">
                <a:tc>
                  <a:txBody>
                    <a:bodyPr/>
                    <a:lstStyle/>
                    <a:p>
                      <a:pPr>
                        <a:spcAft>
                          <a:spcPts val="0"/>
                        </a:spcAft>
                      </a:pPr>
                      <a:r>
                        <a:rPr lang="en-US" sz="1800" b="1">
                          <a:effectLst/>
                          <a:latin typeface="Times New Roman"/>
                          <a:ea typeface="Times New Roman"/>
                        </a:rPr>
                        <a:t>Σ Assets</a:t>
                      </a:r>
                      <a:endParaRPr lang="cs-CZ" sz="180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n-US" sz="1800" b="1" dirty="0">
                          <a:effectLst/>
                          <a:latin typeface="Times New Roman"/>
                          <a:ea typeface="Times New Roman"/>
                        </a:rPr>
                        <a:t>Σ Equities</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
        <p:nvSpPr>
          <p:cNvPr id="10" name="Rectangle 2"/>
          <p:cNvSpPr>
            <a:spLocks noChangeArrowheads="1"/>
          </p:cNvSpPr>
          <p:nvPr/>
        </p:nvSpPr>
        <p:spPr bwMode="auto">
          <a:xfrm>
            <a:off x="381000" y="1430852"/>
            <a:ext cx="8175636" cy="66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76176" rIns="91440" bIns="0" numCol="1" anchor="ctr" anchorCtr="0" compatLnSpc="1">
            <a:prstTxWarp prst="textNoShape">
              <a:avLst/>
            </a:prstTxWarp>
            <a:spAutoFit/>
          </a:bodyPr>
          <a:lstStyle>
            <a:lvl1pPr>
              <a:tabLst>
                <a:tab pos="457200" algn="l"/>
              </a:tabLst>
              <a:defRPr>
                <a:solidFill>
                  <a:schemeClr val="tx1"/>
                </a:solidFill>
                <a:latin typeface="Arial" pitchFamily="34" charset="0"/>
                <a:cs typeface="Arial" pitchFamily="34" charset="0"/>
              </a:defRPr>
            </a:lvl1pPr>
            <a:lvl2pPr>
              <a:tabLst>
                <a:tab pos="457200" algn="l"/>
              </a:tabLst>
              <a:defRPr>
                <a:solidFill>
                  <a:schemeClr val="tx1"/>
                </a:solidFill>
                <a:latin typeface="Arial" pitchFamily="34" charset="0"/>
                <a:cs typeface="Arial" pitchFamily="34" charset="0"/>
              </a:defRPr>
            </a:lvl2pPr>
            <a:lvl3pPr>
              <a:tabLst>
                <a:tab pos="457200" algn="l"/>
              </a:tabLst>
              <a:defRPr>
                <a:solidFill>
                  <a:schemeClr val="tx1"/>
                </a:solidFill>
                <a:latin typeface="Arial" pitchFamily="34" charset="0"/>
                <a:cs typeface="Arial" pitchFamily="34" charset="0"/>
              </a:defRPr>
            </a:lvl3pPr>
            <a:lvl4pPr>
              <a:tabLst>
                <a:tab pos="457200" algn="l"/>
              </a:tabLst>
              <a:defRPr>
                <a:solidFill>
                  <a:schemeClr val="tx1"/>
                </a:solidFill>
                <a:latin typeface="Arial" pitchFamily="34" charset="0"/>
                <a:cs typeface="Arial" pitchFamily="34" charset="0"/>
              </a:defRPr>
            </a:lvl4pPr>
            <a:lvl5pPr>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altLang="cs-CZ" sz="2000" b="1" i="0" u="none" strike="noStrike" cap="none" normalizeH="0" baseline="0" dirty="0" smtClean="0" bmk="_Toc118618605">
                <a:ln>
                  <a:noFill/>
                </a:ln>
                <a:solidFill>
                  <a:schemeClr val="tx1"/>
                </a:solidFill>
                <a:effectLst/>
                <a:latin typeface="Times New Roman" pitchFamily="18" charset="0"/>
                <a:cs typeface="Times New Roman" pitchFamily="18" charset="0"/>
              </a:rPr>
              <a:t>Assets                                                                                                    Equities</a:t>
            </a:r>
            <a:endParaRPr kumimoji="0" lang="en-US" altLang="cs-CZ"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69514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anose="020B0604030504040204" pitchFamily="34" charset="0"/>
                <a:ea typeface="Verdana" panose="020B0604030504040204" pitchFamily="34" charset="0"/>
                <a:cs typeface="Verdana" panose="020B0604030504040204" pitchFamily="34" charset="0"/>
              </a:rPr>
              <a:t>Transactions and the accounting equation </a:t>
            </a:r>
            <a:endParaRPr lang="cs-CZ"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pPr lvl="0"/>
            <a:r>
              <a:rPr lang="en-US" sz="2400" b="1" dirty="0" smtClean="0"/>
              <a:t>Transactions </a:t>
            </a:r>
            <a:r>
              <a:rPr lang="en-US" sz="2400" b="1" dirty="0"/>
              <a:t>that increase some asset item and decrease another asset item (A+A-). </a:t>
            </a:r>
            <a:r>
              <a:rPr lang="en-US" sz="2400" dirty="0"/>
              <a:t>An example of this transaction can be a purchase of goods paid by cash. This type of transaction does not change the balance sheet amount.</a:t>
            </a:r>
            <a:endParaRPr lang="cs-CZ" sz="2400" dirty="0"/>
          </a:p>
          <a:p>
            <a:pPr lvl="0"/>
            <a:r>
              <a:rPr lang="en-US" sz="2400" b="1" dirty="0"/>
              <a:t>Transactions that increase some equity item and decrease another equity item (E+E-). </a:t>
            </a:r>
            <a:r>
              <a:rPr lang="en-US" sz="2400" dirty="0"/>
              <a:t>An example of this transaction can be a payment of trade liabilities by bank credit. This type of transaction does not change the balance sheet amount</a:t>
            </a:r>
            <a:r>
              <a:rPr lang="en-US" sz="2400" dirty="0" smtClean="0"/>
              <a:t>.</a:t>
            </a:r>
            <a:endParaRPr lang="cs-CZ" sz="24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1051590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anose="020B0604030504040204" pitchFamily="34" charset="0"/>
                <a:ea typeface="Verdana" panose="020B0604030504040204" pitchFamily="34" charset="0"/>
                <a:cs typeface="Verdana" panose="020B0604030504040204" pitchFamily="34" charset="0"/>
              </a:rPr>
              <a:t>Transactions and the accounting equation </a:t>
            </a:r>
            <a:endParaRPr lang="cs-CZ"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dirty="0" smtClean="0"/>
              <a:t>The </a:t>
            </a:r>
            <a:r>
              <a:rPr lang="en-US" dirty="0"/>
              <a:t>transactions completed by an enterprise during a specific period may number into the thousands and may cause increases and decreases in many different asset, liability, and owner's equity items. </a:t>
            </a:r>
            <a:endParaRPr lang="cs-CZ" smtClean="0"/>
          </a:p>
          <a:p>
            <a:r>
              <a:rPr lang="en-US" smtClean="0"/>
              <a:t>To </a:t>
            </a:r>
            <a:r>
              <a:rPr lang="en-US" dirty="0"/>
              <a:t>provide timely reports on the effects of these transactions, accountants must record them in a systematic manner. </a:t>
            </a:r>
            <a:endParaRPr lang="cs-CZ" b="1"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418102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Components</a:t>
            </a:r>
            <a:r>
              <a:rPr lang="cs-CZ" dirty="0" smtClean="0"/>
              <a:t> </a:t>
            </a:r>
            <a:r>
              <a:rPr lang="cs-CZ" dirty="0" err="1" smtClean="0"/>
              <a:t>of</a:t>
            </a:r>
            <a:r>
              <a:rPr lang="cs-CZ" dirty="0" smtClean="0"/>
              <a:t> </a:t>
            </a:r>
            <a:r>
              <a:rPr lang="cs-CZ" dirty="0" err="1" smtClean="0"/>
              <a:t>the</a:t>
            </a:r>
            <a:r>
              <a:rPr lang="cs-CZ" dirty="0" smtClean="0"/>
              <a:t> balance </a:t>
            </a:r>
            <a:r>
              <a:rPr lang="cs-CZ" dirty="0" err="1" smtClean="0"/>
              <a:t>sheet</a:t>
            </a:r>
            <a:endParaRPr lang="cs-CZ" dirty="0"/>
          </a:p>
        </p:txBody>
      </p:sp>
      <p:sp>
        <p:nvSpPr>
          <p:cNvPr id="3" name="Zástupný symbol pro obsah 2"/>
          <p:cNvSpPr>
            <a:spLocks noGrp="1"/>
          </p:cNvSpPr>
          <p:nvPr>
            <p:ph idx="1"/>
          </p:nvPr>
        </p:nvSpPr>
        <p:spPr/>
        <p:txBody>
          <a:bodyPr/>
          <a:lstStyle/>
          <a:p>
            <a:r>
              <a:rPr lang="cs-CZ" dirty="0" err="1" smtClean="0"/>
              <a:t>Assets</a:t>
            </a:r>
            <a:endParaRPr lang="cs-CZ" dirty="0" smtClean="0"/>
          </a:p>
          <a:p>
            <a:pPr lvl="1"/>
            <a:r>
              <a:rPr lang="cs-CZ" dirty="0" err="1"/>
              <a:t>Fixed</a:t>
            </a:r>
            <a:r>
              <a:rPr lang="cs-CZ" dirty="0"/>
              <a:t> </a:t>
            </a:r>
            <a:r>
              <a:rPr lang="cs-CZ" dirty="0" err="1"/>
              <a:t>assets</a:t>
            </a:r>
            <a:endParaRPr lang="cs-CZ" dirty="0"/>
          </a:p>
          <a:p>
            <a:pPr lvl="1"/>
            <a:r>
              <a:rPr lang="cs-CZ" dirty="0" err="1"/>
              <a:t>Current</a:t>
            </a:r>
            <a:r>
              <a:rPr lang="cs-CZ" dirty="0"/>
              <a:t> </a:t>
            </a:r>
            <a:r>
              <a:rPr lang="cs-CZ" dirty="0" err="1"/>
              <a:t>assets</a:t>
            </a:r>
            <a:endParaRPr lang="cs-CZ" dirty="0"/>
          </a:p>
          <a:p>
            <a:endParaRPr lang="cs-CZ" dirty="0" smtClean="0"/>
          </a:p>
          <a:p>
            <a:r>
              <a:rPr lang="cs-CZ" dirty="0" err="1" smtClean="0"/>
              <a:t>Equities</a:t>
            </a:r>
            <a:endParaRPr lang="cs-CZ" dirty="0" smtClean="0"/>
          </a:p>
          <a:p>
            <a:pPr lvl="1"/>
            <a:r>
              <a:rPr lang="en-US" dirty="0"/>
              <a:t>Owner’s equity </a:t>
            </a:r>
            <a:endParaRPr lang="cs-CZ" dirty="0" smtClean="0"/>
          </a:p>
          <a:p>
            <a:pPr lvl="1"/>
            <a:r>
              <a:rPr lang="cs-CZ" dirty="0" err="1" smtClean="0"/>
              <a:t>Liabilities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4197204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Fixed</a:t>
            </a:r>
            <a:r>
              <a:rPr lang="cs-CZ" dirty="0" smtClean="0"/>
              <a:t> </a:t>
            </a:r>
            <a:r>
              <a:rPr lang="cs-CZ" dirty="0" err="1" smtClean="0"/>
              <a:t>assets</a:t>
            </a:r>
            <a:endParaRPr lang="cs-CZ" dirty="0"/>
          </a:p>
        </p:txBody>
      </p:sp>
      <p:sp>
        <p:nvSpPr>
          <p:cNvPr id="3" name="Zástupný symbol pro obsah 2"/>
          <p:cNvSpPr>
            <a:spLocks noGrp="1"/>
          </p:cNvSpPr>
          <p:nvPr>
            <p:ph idx="1"/>
          </p:nvPr>
        </p:nvSpPr>
        <p:spPr>
          <a:xfrm>
            <a:off x="457200" y="1219200"/>
            <a:ext cx="8229600" cy="4911725"/>
          </a:xfrm>
        </p:spPr>
        <p:txBody>
          <a:bodyPr/>
          <a:lstStyle/>
          <a:p>
            <a:pPr lvl="0"/>
            <a:r>
              <a:rPr lang="en-US" sz="2300" b="1" dirty="0"/>
              <a:t>Intangible assets – </a:t>
            </a:r>
            <a:r>
              <a:rPr lang="en-US" sz="2300" dirty="0"/>
              <a:t>assets of an intangible nature with a term of usage longer than </a:t>
            </a:r>
            <a:r>
              <a:rPr lang="en-US" sz="2300" dirty="0" smtClean="0"/>
              <a:t>1 </a:t>
            </a:r>
            <a:r>
              <a:rPr lang="en-US" sz="2300" dirty="0"/>
              <a:t>year with a value exceeding a limit chosen by an enterprise in according with so called “common traditions”. </a:t>
            </a:r>
            <a:endParaRPr lang="cs-CZ" sz="2300" dirty="0" smtClean="0"/>
          </a:p>
          <a:p>
            <a:pPr lvl="0"/>
            <a:r>
              <a:rPr lang="en-US" sz="2300" dirty="0" smtClean="0"/>
              <a:t>As </a:t>
            </a:r>
            <a:r>
              <a:rPr lang="en-US" sz="2300" dirty="0"/>
              <a:t>the “common traditions” the amount of 60 000 CZK is usually respected. </a:t>
            </a:r>
            <a:endParaRPr lang="cs-CZ" sz="2300" dirty="0" smtClean="0"/>
          </a:p>
          <a:p>
            <a:pPr lvl="0"/>
            <a:r>
              <a:rPr lang="en-US" sz="2300" dirty="0" smtClean="0"/>
              <a:t>But </a:t>
            </a:r>
            <a:r>
              <a:rPr lang="en-US" sz="2300" dirty="0"/>
              <a:t>this amount is not obligatory given. </a:t>
            </a:r>
            <a:endParaRPr lang="cs-CZ" sz="2300" dirty="0" smtClean="0"/>
          </a:p>
          <a:p>
            <a:pPr lvl="0"/>
            <a:r>
              <a:rPr lang="en-US" sz="2300" dirty="0" smtClean="0"/>
              <a:t>Assets </a:t>
            </a:r>
            <a:r>
              <a:rPr lang="en-US" sz="2300" dirty="0"/>
              <a:t>of an intangible nature with a term of usage longer than 1 year with a value which do not come to a limit chosen by an enterprise are charged as costs immediately in the moment of their acquirement. </a:t>
            </a:r>
            <a:endParaRPr lang="cs-CZ" sz="2300" dirty="0" smtClean="0"/>
          </a:p>
          <a:p>
            <a:pPr lvl="0"/>
            <a:r>
              <a:rPr lang="en-US" sz="2300" dirty="0" smtClean="0"/>
              <a:t>As </a:t>
            </a:r>
            <a:r>
              <a:rPr lang="en-US" sz="2300" dirty="0"/>
              <a:t>examples of intangible assets can be mentioned - valuable rights, licenses, software, know – how, goodwill, </a:t>
            </a:r>
            <a:r>
              <a:rPr lang="cs-CZ" sz="2300" dirty="0" smtClean="0"/>
              <a:t>e</a:t>
            </a:r>
            <a:r>
              <a:rPr lang="en-US" sz="2300" dirty="0" err="1" smtClean="0"/>
              <a:t>tc</a:t>
            </a:r>
            <a:r>
              <a:rPr lang="en-US" sz="2300" dirty="0"/>
              <a:t>. </a:t>
            </a:r>
            <a:endParaRPr lang="cs-CZ" sz="2300"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42909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Fixed</a:t>
            </a:r>
            <a:r>
              <a:rPr lang="cs-CZ" dirty="0" smtClean="0"/>
              <a:t> </a:t>
            </a:r>
            <a:r>
              <a:rPr lang="cs-CZ" dirty="0" err="1" smtClean="0"/>
              <a:t>assets</a:t>
            </a:r>
            <a:endParaRPr lang="cs-CZ" dirty="0"/>
          </a:p>
        </p:txBody>
      </p:sp>
      <p:sp>
        <p:nvSpPr>
          <p:cNvPr id="3" name="Zástupný symbol pro obsah 2"/>
          <p:cNvSpPr>
            <a:spLocks noGrp="1"/>
          </p:cNvSpPr>
          <p:nvPr>
            <p:ph idx="1"/>
          </p:nvPr>
        </p:nvSpPr>
        <p:spPr>
          <a:xfrm>
            <a:off x="457200" y="990600"/>
            <a:ext cx="8229600" cy="5562600"/>
          </a:xfrm>
        </p:spPr>
        <p:txBody>
          <a:bodyPr/>
          <a:lstStyle/>
          <a:p>
            <a:pPr lvl="0"/>
            <a:r>
              <a:rPr lang="en-US" sz="2300" b="1" dirty="0" smtClean="0"/>
              <a:t>Tangible </a:t>
            </a:r>
            <a:r>
              <a:rPr lang="en-US" sz="2300" b="1" dirty="0"/>
              <a:t>assets </a:t>
            </a:r>
            <a:r>
              <a:rPr lang="en-US" sz="2300" dirty="0"/>
              <a:t>- assets of a tangible nature with a term of usage longer than 1 year with a value exceeding a limit chosen by an enterprise in according with so called “common traditions” and some other assets of the tangible nature (especially buildings and parcels) regardless to their value. </a:t>
            </a:r>
            <a:endParaRPr lang="cs-CZ" sz="2300" dirty="0" smtClean="0"/>
          </a:p>
          <a:p>
            <a:pPr lvl="0"/>
            <a:r>
              <a:rPr lang="en-US" sz="2300" dirty="0" smtClean="0"/>
              <a:t>As </a:t>
            </a:r>
            <a:r>
              <a:rPr lang="en-US" sz="2300" dirty="0"/>
              <a:t>the “common traditions” the amount of 40 000 CZK is usually respected in this case. </a:t>
            </a:r>
            <a:endParaRPr lang="cs-CZ" sz="2300" dirty="0" smtClean="0"/>
          </a:p>
          <a:p>
            <a:pPr lvl="0"/>
            <a:r>
              <a:rPr lang="en-US" sz="2300" dirty="0" smtClean="0"/>
              <a:t>Again </a:t>
            </a:r>
            <a:r>
              <a:rPr lang="en-US" sz="2300" dirty="0"/>
              <a:t>- from the accounting point of view this amount is not obligatory given. </a:t>
            </a:r>
            <a:endParaRPr lang="cs-CZ" sz="2300" dirty="0" smtClean="0"/>
          </a:p>
          <a:p>
            <a:pPr lvl="0"/>
            <a:r>
              <a:rPr lang="en-US" sz="2300" dirty="0" smtClean="0"/>
              <a:t>But </a:t>
            </a:r>
            <a:r>
              <a:rPr lang="en-US" sz="2300" dirty="0"/>
              <a:t>from the tax point of view the amount of 40 000 CZK is obligatory determined by the law of income taxes. </a:t>
            </a:r>
            <a:endParaRPr lang="cs-CZ" sz="2300" dirty="0" smtClean="0"/>
          </a:p>
          <a:p>
            <a:pPr lvl="0"/>
            <a:r>
              <a:rPr lang="en-US" sz="2300" dirty="0" smtClean="0"/>
              <a:t>As </a:t>
            </a:r>
            <a:r>
              <a:rPr lang="en-US" sz="2300" dirty="0"/>
              <a:t>examples of tangible assets – buildings, parcels, cars, hardware, equipment, machinery, etc. can be mentioned</a:t>
            </a:r>
            <a:r>
              <a:rPr lang="en-US" sz="2300" dirty="0" smtClean="0"/>
              <a:t>.</a:t>
            </a:r>
            <a:endParaRPr lang="cs-CZ" sz="2300"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3115052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Fixed</a:t>
            </a:r>
            <a:r>
              <a:rPr lang="cs-CZ" dirty="0" smtClean="0"/>
              <a:t> </a:t>
            </a:r>
            <a:r>
              <a:rPr lang="cs-CZ" dirty="0" err="1" smtClean="0"/>
              <a:t>assets</a:t>
            </a:r>
            <a:endParaRPr lang="cs-CZ" dirty="0"/>
          </a:p>
        </p:txBody>
      </p:sp>
      <p:sp>
        <p:nvSpPr>
          <p:cNvPr id="3" name="Zástupný symbol pro obsah 2"/>
          <p:cNvSpPr>
            <a:spLocks noGrp="1"/>
          </p:cNvSpPr>
          <p:nvPr>
            <p:ph idx="1"/>
          </p:nvPr>
        </p:nvSpPr>
        <p:spPr>
          <a:xfrm>
            <a:off x="457200" y="1219200"/>
            <a:ext cx="8229600" cy="4911725"/>
          </a:xfrm>
        </p:spPr>
        <p:txBody>
          <a:bodyPr/>
          <a:lstStyle/>
          <a:p>
            <a:pPr lvl="0"/>
            <a:r>
              <a:rPr lang="en-US" sz="2300" b="1" dirty="0" smtClean="0"/>
              <a:t>Long-term </a:t>
            </a:r>
            <a:r>
              <a:rPr lang="en-US" sz="2300" b="1" dirty="0"/>
              <a:t>financial assets </a:t>
            </a:r>
            <a:r>
              <a:rPr lang="en-US" sz="2300" dirty="0"/>
              <a:t>– assets of a financial nature with a term of payment longer than 1 year regardless to their value. </a:t>
            </a:r>
            <a:endParaRPr lang="cs-CZ" sz="2300" dirty="0" smtClean="0"/>
          </a:p>
          <a:p>
            <a:pPr lvl="0"/>
            <a:r>
              <a:rPr lang="en-US" sz="2300" dirty="0" smtClean="0"/>
              <a:t>As </a:t>
            </a:r>
            <a:r>
              <a:rPr lang="en-US" sz="2300" dirty="0"/>
              <a:t>examples of long-term assets - long-term investment, capital shares, long-term bills of exchange, etc. can be mentioned. </a:t>
            </a:r>
            <a:endParaRPr lang="cs-CZ" sz="2300"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26140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Fixed</a:t>
            </a:r>
            <a:r>
              <a:rPr lang="cs-CZ" dirty="0" smtClean="0"/>
              <a:t> </a:t>
            </a:r>
            <a:r>
              <a:rPr lang="cs-CZ" dirty="0" err="1" smtClean="0"/>
              <a:t>assets</a:t>
            </a:r>
            <a:endParaRPr lang="cs-CZ" dirty="0"/>
          </a:p>
        </p:txBody>
      </p:sp>
      <p:sp>
        <p:nvSpPr>
          <p:cNvPr id="3" name="Zástupný symbol pro obsah 2"/>
          <p:cNvSpPr>
            <a:spLocks noGrp="1"/>
          </p:cNvSpPr>
          <p:nvPr>
            <p:ph idx="1"/>
          </p:nvPr>
        </p:nvSpPr>
        <p:spPr/>
        <p:txBody>
          <a:bodyPr/>
          <a:lstStyle/>
          <a:p>
            <a:r>
              <a:rPr lang="en-US" sz="2400" dirty="0"/>
              <a:t>Especially the intangible and tangible assets cannot be consumed during one year. </a:t>
            </a:r>
            <a:endParaRPr lang="cs-CZ" sz="2400" dirty="0" smtClean="0"/>
          </a:p>
          <a:p>
            <a:r>
              <a:rPr lang="en-US" sz="2400" dirty="0" smtClean="0"/>
              <a:t>Their </a:t>
            </a:r>
            <a:r>
              <a:rPr lang="en-US" sz="2400" dirty="0"/>
              <a:t>consumption is usually gradual. </a:t>
            </a:r>
            <a:endParaRPr lang="cs-CZ" sz="2400" dirty="0" smtClean="0"/>
          </a:p>
          <a:p>
            <a:r>
              <a:rPr lang="en-US" sz="2400" dirty="0" smtClean="0"/>
              <a:t>But </a:t>
            </a:r>
            <a:r>
              <a:rPr lang="en-US" sz="2400" dirty="0"/>
              <a:t>as time passes, many fixed assets, such as buildings, computers, cars, software, etc. lose their capacity to provide useful services. </a:t>
            </a:r>
            <a:endParaRPr lang="cs-CZ" sz="2400" dirty="0" smtClean="0"/>
          </a:p>
          <a:p>
            <a:r>
              <a:rPr lang="en-US" sz="2400" dirty="0" smtClean="0"/>
              <a:t>This </a:t>
            </a:r>
            <a:r>
              <a:rPr lang="en-US" sz="2400" dirty="0"/>
              <a:t>decrease in usefulness is a business cost called </a:t>
            </a:r>
            <a:r>
              <a:rPr lang="en-US" sz="2400" b="1" dirty="0"/>
              <a:t>depreciation. </a:t>
            </a:r>
            <a:endParaRPr lang="cs-CZ" sz="2400" b="1" dirty="0" smtClean="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369592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Fixed</a:t>
            </a:r>
            <a:r>
              <a:rPr lang="cs-CZ" dirty="0" smtClean="0"/>
              <a:t> </a:t>
            </a:r>
            <a:r>
              <a:rPr lang="cs-CZ" dirty="0" err="1" smtClean="0"/>
              <a:t>assets</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adjusting entry to record depreciation must recognize the cost </a:t>
            </a:r>
            <a:r>
              <a:rPr lang="cs-CZ" sz="2400" dirty="0" smtClean="0"/>
              <a:t>(</a:t>
            </a:r>
            <a:r>
              <a:rPr lang="cs-CZ" sz="2400" dirty="0" err="1" smtClean="0"/>
              <a:t>expense</a:t>
            </a:r>
            <a:r>
              <a:rPr lang="cs-CZ" sz="2400" dirty="0" smtClean="0"/>
              <a:t>) </a:t>
            </a:r>
            <a:r>
              <a:rPr lang="en-US" sz="2400" dirty="0" smtClean="0"/>
              <a:t>as </a:t>
            </a:r>
            <a:r>
              <a:rPr lang="en-US" sz="2400" dirty="0"/>
              <a:t>well as the decrease in the fixed assets. </a:t>
            </a:r>
            <a:endParaRPr lang="cs-CZ" sz="2400" dirty="0" smtClean="0"/>
          </a:p>
          <a:p>
            <a:r>
              <a:rPr lang="en-US" sz="2400" dirty="0" smtClean="0"/>
              <a:t>But </a:t>
            </a:r>
            <a:r>
              <a:rPr lang="en-US" sz="2400" dirty="0"/>
              <a:t>in practical charging the value of fixed assets is not reduced directly on asset account. </a:t>
            </a:r>
            <a:endParaRPr lang="cs-CZ" sz="2400" dirty="0" smtClean="0"/>
          </a:p>
          <a:p>
            <a:r>
              <a:rPr lang="en-US" sz="2400" dirty="0" smtClean="0"/>
              <a:t>In </a:t>
            </a:r>
            <a:r>
              <a:rPr lang="en-US" sz="2400" dirty="0"/>
              <a:t>addition, it is common practice to show on the balance sheet both original value of fixed assets and the amount of depreciation accumulated since the acquisition. </a:t>
            </a:r>
            <a:endParaRPr lang="cs-CZ" sz="2400" dirty="0" smtClean="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3148119323"/>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765</TotalTime>
  <Words>1975</Words>
  <Application>Microsoft Office PowerPoint</Application>
  <PresentationFormat>Předvádění na obrazovce (4:3)</PresentationFormat>
  <Paragraphs>173</Paragraphs>
  <Slides>31</Slides>
  <Notes>0</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Тема1</vt:lpstr>
      <vt:lpstr>Accounting (Basics) - Lecture 2  ASSETS AND EQUITIES, THEIR STRUCTURE AND DEFINITION, ASSETS AND EQUITIES CLASSES, THEIR MUTUAL RELATIONS. BALANCE SHEET SYSTEM, IMPACT OF ECONOMIC TRANSACTIONS ON THE BALANCE SHEET.</vt:lpstr>
      <vt:lpstr>Content</vt:lpstr>
      <vt:lpstr>The balance sheet</vt:lpstr>
      <vt:lpstr>Components of the balance sheet</vt:lpstr>
      <vt:lpstr>Fixed assets</vt:lpstr>
      <vt:lpstr>Fixed assets</vt:lpstr>
      <vt:lpstr>Fixed assets</vt:lpstr>
      <vt:lpstr>Fixed assets</vt:lpstr>
      <vt:lpstr>Fixed assets</vt:lpstr>
      <vt:lpstr>Fixed assets</vt:lpstr>
      <vt:lpstr>Fixed assets</vt:lpstr>
      <vt:lpstr>Current assets</vt:lpstr>
      <vt:lpstr>Current assets</vt:lpstr>
      <vt:lpstr>Current assets</vt:lpstr>
      <vt:lpstr>Owner’s equity </vt:lpstr>
      <vt:lpstr>Owner’s equity </vt:lpstr>
      <vt:lpstr>Owner’s equity </vt:lpstr>
      <vt:lpstr>Owner’s equity </vt:lpstr>
      <vt:lpstr>Liabilities</vt:lpstr>
      <vt:lpstr>Liabilities</vt:lpstr>
      <vt:lpstr>Liabilities</vt:lpstr>
      <vt:lpstr>Liabilities</vt:lpstr>
      <vt:lpstr>Liabilities</vt:lpstr>
      <vt:lpstr>Liabilities</vt:lpstr>
      <vt:lpstr>Liabilities</vt:lpstr>
      <vt:lpstr>Transactions and the accounting equation </vt:lpstr>
      <vt:lpstr>Transactions and the accounting equation </vt:lpstr>
      <vt:lpstr>Transactions and the accounting equation </vt:lpstr>
      <vt:lpstr>Transactions and the accounting equation </vt:lpstr>
      <vt:lpstr>Transactions and the accounting equation </vt:lpstr>
      <vt:lpstr>Transactions and the accounting equation </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64</cp:revision>
  <dcterms:created xsi:type="dcterms:W3CDTF">2014-08-29T06:21:19Z</dcterms:created>
  <dcterms:modified xsi:type="dcterms:W3CDTF">2017-07-31T11:13:05Z</dcterms:modified>
</cp:coreProperties>
</file>