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85" r:id="rId1"/>
  </p:sldMasterIdLst>
  <p:sldIdLst>
    <p:sldId id="256" r:id="rId2"/>
    <p:sldId id="258" r:id="rId3"/>
    <p:sldId id="312" r:id="rId4"/>
    <p:sldId id="347" r:id="rId5"/>
    <p:sldId id="348" r:id="rId6"/>
    <p:sldId id="349" r:id="rId7"/>
    <p:sldId id="352" r:id="rId8"/>
    <p:sldId id="353" r:id="rId9"/>
    <p:sldId id="354" r:id="rId10"/>
    <p:sldId id="355" r:id="rId11"/>
    <p:sldId id="350" r:id="rId12"/>
    <p:sldId id="351" r:id="rId13"/>
    <p:sldId id="356" r:id="rId14"/>
    <p:sldId id="357" r:id="rId15"/>
    <p:sldId id="358" r:id="rId16"/>
    <p:sldId id="359" r:id="rId17"/>
    <p:sldId id="360" r:id="rId18"/>
    <p:sldId id="361" r:id="rId19"/>
    <p:sldId id="317" r:id="rId20"/>
    <p:sldId id="362" r:id="rId21"/>
    <p:sldId id="363" r:id="rId22"/>
    <p:sldId id="364" r:id="rId23"/>
    <p:sldId id="365" r:id="rId24"/>
    <p:sldId id="366" r:id="rId25"/>
    <p:sldId id="367" r:id="rId26"/>
    <p:sldId id="368" r:id="rId27"/>
    <p:sldId id="369" r:id="rId28"/>
    <p:sldId id="370" r:id="rId29"/>
    <p:sldId id="371" r:id="rId30"/>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87" autoAdjust="0"/>
    <p:restoredTop sz="94660"/>
  </p:normalViewPr>
  <p:slideViewPr>
    <p:cSldViewPr>
      <p:cViewPr>
        <p:scale>
          <a:sx n="70" d="100"/>
          <a:sy n="70" d="100"/>
        </p:scale>
        <p:origin x="-2220" y="-9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62000" y="1143000"/>
            <a:ext cx="7623175" cy="2590800"/>
          </a:xfrm>
        </p:spPr>
        <p:txBody>
          <a:bodyPr/>
          <a:lstStyle/>
          <a:p>
            <a:r>
              <a:rPr lang="en-US" sz="3200" dirty="0" smtClean="0">
                <a:latin typeface="Verdana" pitchFamily="34" charset="0"/>
              </a:rPr>
              <a:t>Accounting (Basics) - Lecture </a:t>
            </a:r>
            <a:r>
              <a:rPr lang="cs-CZ" sz="3200" dirty="0" smtClean="0">
                <a:latin typeface="Verdana" pitchFamily="34" charset="0"/>
              </a:rPr>
              <a:t>3</a:t>
            </a:r>
            <a:r>
              <a:rPr lang="en-US" sz="2400" dirty="0" smtClean="0">
                <a:latin typeface="Verdana" pitchFamily="34" charset="0"/>
              </a:rPr>
              <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cs-CZ" sz="2400" dirty="0" smtClean="0">
                <a:latin typeface="Verdana" pitchFamily="34" charset="0"/>
              </a:rPr>
              <a:t>COSTS (EXPENSES) </a:t>
            </a:r>
            <a:r>
              <a:rPr lang="cs-CZ" sz="2400" dirty="0" smtClean="0">
                <a:latin typeface="Verdana" pitchFamily="34" charset="0"/>
              </a:rPr>
              <a:t>AND REVENUES OF ACCOUNTING UNIT AS PART OF PROFIT AND LOSS STATEMENT </a:t>
            </a:r>
            <a:r>
              <a:rPr lang="cs-CZ" sz="2400" dirty="0">
                <a:latin typeface="Verdana" pitchFamily="34" charset="0"/>
              </a:rPr>
              <a:t>AND RELATED ACCOUNTING PROCEDURES. </a:t>
            </a:r>
            <a:endParaRPr lang="en-US" sz="2400" dirty="0">
              <a:latin typeface="Verdan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Profit and </a:t>
            </a:r>
            <a:r>
              <a:rPr lang="cs-CZ" dirty="0" err="1"/>
              <a:t>loss</a:t>
            </a:r>
            <a:r>
              <a:rPr lang="cs-CZ" dirty="0"/>
              <a:t> </a:t>
            </a:r>
            <a:r>
              <a:rPr lang="cs-CZ" dirty="0" err="1"/>
              <a:t>statement</a:t>
            </a:r>
            <a:endParaRPr lang="cs-CZ" dirty="0"/>
          </a:p>
        </p:txBody>
      </p:sp>
      <p:sp>
        <p:nvSpPr>
          <p:cNvPr id="3" name="Zástupný symbol pro obsah 2"/>
          <p:cNvSpPr>
            <a:spLocks noGrp="1"/>
          </p:cNvSpPr>
          <p:nvPr>
            <p:ph idx="1"/>
          </p:nvPr>
        </p:nvSpPr>
        <p:spPr>
          <a:xfrm>
            <a:off x="457200" y="1219200"/>
            <a:ext cx="8229600" cy="4911725"/>
          </a:xfrm>
        </p:spPr>
        <p:txBody>
          <a:bodyPr/>
          <a:lstStyle/>
          <a:p>
            <a:r>
              <a:rPr lang="en-US" dirty="0"/>
              <a:t>The most important component of the statement is “income on operating activities” </a:t>
            </a:r>
            <a:r>
              <a:rPr lang="cs-CZ" dirty="0"/>
              <a:t>(EBIT) </a:t>
            </a:r>
            <a:r>
              <a:rPr lang="en-US" dirty="0"/>
              <a:t>because  it  reflects  the  efficiency  of  the  company  to  generate  positive  net  income  on company’s main operations</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extLst>
      <p:ext uri="{BB962C8B-B14F-4D97-AF65-F5344CB8AC3E}">
        <p14:creationId xmlns:p14="http://schemas.microsoft.com/office/powerpoint/2010/main" val="1801607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Profit and </a:t>
            </a:r>
            <a:r>
              <a:rPr lang="cs-CZ" dirty="0" err="1" smtClean="0"/>
              <a:t>loss</a:t>
            </a:r>
            <a:r>
              <a:rPr lang="cs-CZ" dirty="0" smtClean="0"/>
              <a:t> </a:t>
            </a:r>
            <a:r>
              <a:rPr lang="cs-CZ" dirty="0" err="1" smtClean="0"/>
              <a:t>statement</a:t>
            </a:r>
            <a:endParaRPr lang="cs-CZ" dirty="0"/>
          </a:p>
        </p:txBody>
      </p:sp>
      <p:sp>
        <p:nvSpPr>
          <p:cNvPr id="3" name="Zástupný symbol pro obsah 2"/>
          <p:cNvSpPr>
            <a:spLocks noGrp="1"/>
          </p:cNvSpPr>
          <p:nvPr>
            <p:ph idx="1"/>
          </p:nvPr>
        </p:nvSpPr>
        <p:spPr/>
        <p:txBody>
          <a:bodyPr/>
          <a:lstStyle/>
          <a:p>
            <a:r>
              <a:rPr lang="en-US" dirty="0"/>
              <a:t>The structure of P/L statement is a little bit more complicated than the structure of the balance sheet. </a:t>
            </a:r>
            <a:endParaRPr lang="cs-CZ" dirty="0" smtClean="0"/>
          </a:p>
          <a:p>
            <a:r>
              <a:rPr lang="en-US" dirty="0" smtClean="0"/>
              <a:t>The </a:t>
            </a:r>
            <a:r>
              <a:rPr lang="en-US" dirty="0"/>
              <a:t>P/L statement is composed gradually with the aim to calculate several partial indicators which represent single parts of economic activity of the enterprise. </a:t>
            </a:r>
            <a:endParaRPr lang="cs-CZ" dirty="0" smtClean="0"/>
          </a:p>
          <a:p>
            <a:r>
              <a:rPr lang="en-US" dirty="0" smtClean="0"/>
              <a:t>The </a:t>
            </a:r>
            <a:r>
              <a:rPr lang="en-US" dirty="0"/>
              <a:t>concrete structure of the P/L statement is as follows:</a:t>
            </a:r>
            <a:endParaRPr lang="cs-CZ" dirty="0"/>
          </a:p>
          <a:p>
            <a:endParaRPr lang="cs-CZ" dirty="0"/>
          </a:p>
        </p:txBody>
      </p:sp>
      <p:sp>
        <p:nvSpPr>
          <p:cNvPr id="4" name="Zástupný symbol pro datum 3"/>
          <p:cNvSpPr>
            <a:spLocks noGrp="1"/>
          </p:cNvSpPr>
          <p:nvPr>
            <p:ph type="dt" sz="half" idx="10"/>
          </p:nvPr>
        </p:nvSpPr>
        <p:spPr/>
        <p:txBody>
          <a:bodyPr/>
          <a:lstStyle/>
          <a:p>
            <a:pPr>
              <a:defRPr/>
            </a:pPr>
            <a:r>
              <a:rPr lang="en-US" altLang="en-US" smtClean="0"/>
              <a:t>Sep 20, 2013</a:t>
            </a:r>
            <a:endParaRPr lang="de-AT" altLang="en-US"/>
          </a:p>
        </p:txBody>
      </p:sp>
      <p:sp>
        <p:nvSpPr>
          <p:cNvPr id="5" name="Zástupný symbol pro zápatí 4"/>
          <p:cNvSpPr>
            <a:spLocks noGrp="1"/>
          </p:cNvSpPr>
          <p:nvPr>
            <p:ph type="ftr" sz="quarter" idx="11"/>
          </p:nvPr>
        </p:nvSpPr>
        <p:spPr/>
        <p:txBody>
          <a:bodyPr/>
          <a:lstStyle/>
          <a:p>
            <a:pPr>
              <a:defRPr/>
            </a:pPr>
            <a:r>
              <a:rPr lang="de-AT" altLang="en-US" smtClean="0"/>
              <a:t>Hackl, Econometrics </a:t>
            </a:r>
            <a:endParaRPr lang="de-AT" altLang="en-US"/>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Tree>
    <p:extLst>
      <p:ext uri="{BB962C8B-B14F-4D97-AF65-F5344CB8AC3E}">
        <p14:creationId xmlns:p14="http://schemas.microsoft.com/office/powerpoint/2010/main" val="191540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Profit and </a:t>
            </a:r>
            <a:r>
              <a:rPr lang="cs-CZ" dirty="0" err="1" smtClean="0"/>
              <a:t>loss</a:t>
            </a:r>
            <a:r>
              <a:rPr lang="cs-CZ" dirty="0" smtClean="0"/>
              <a:t> </a:t>
            </a:r>
            <a:r>
              <a:rPr lang="cs-CZ" dirty="0" err="1" smtClean="0"/>
              <a:t>statement</a:t>
            </a:r>
            <a:endParaRPr lang="cs-CZ" dirty="0"/>
          </a:p>
        </p:txBody>
      </p:sp>
      <p:sp>
        <p:nvSpPr>
          <p:cNvPr id="3" name="Zástupný symbol pro obsah 2"/>
          <p:cNvSpPr>
            <a:spLocks noGrp="1"/>
          </p:cNvSpPr>
          <p:nvPr>
            <p:ph idx="1"/>
          </p:nvPr>
        </p:nvSpPr>
        <p:spPr/>
        <p:txBody>
          <a:bodyPr/>
          <a:lstStyle/>
          <a:p>
            <a:r>
              <a:rPr lang="en-GB" dirty="0"/>
              <a:t>Gross </a:t>
            </a:r>
            <a:r>
              <a:rPr lang="en-GB" dirty="0" smtClean="0"/>
              <a:t>profit</a:t>
            </a:r>
            <a:endParaRPr lang="cs-CZ" dirty="0" smtClean="0"/>
          </a:p>
          <a:p>
            <a:r>
              <a:rPr lang="cs-CZ" dirty="0" err="1" smtClean="0"/>
              <a:t>Operating</a:t>
            </a:r>
            <a:r>
              <a:rPr lang="cs-CZ" dirty="0" smtClean="0"/>
              <a:t> profit (EBIT)</a:t>
            </a:r>
          </a:p>
          <a:p>
            <a:r>
              <a:rPr lang="cs-CZ" dirty="0" err="1" smtClean="0"/>
              <a:t>Financial</a:t>
            </a:r>
            <a:r>
              <a:rPr lang="cs-CZ" dirty="0" smtClean="0"/>
              <a:t> profit / </a:t>
            </a:r>
            <a:r>
              <a:rPr lang="cs-CZ" dirty="0" err="1" smtClean="0"/>
              <a:t>loss</a:t>
            </a:r>
            <a:endParaRPr lang="cs-CZ" dirty="0" smtClean="0"/>
          </a:p>
          <a:p>
            <a:r>
              <a:rPr lang="cs-CZ" dirty="0" err="1" smtClean="0"/>
              <a:t>Earnings</a:t>
            </a:r>
            <a:r>
              <a:rPr lang="cs-CZ" dirty="0" smtClean="0"/>
              <a:t> </a:t>
            </a:r>
            <a:r>
              <a:rPr lang="cs-CZ" dirty="0" err="1" smtClean="0"/>
              <a:t>before</a:t>
            </a:r>
            <a:r>
              <a:rPr lang="cs-CZ" dirty="0" smtClean="0"/>
              <a:t> tax (EBT)</a:t>
            </a:r>
          </a:p>
          <a:p>
            <a:r>
              <a:rPr lang="cs-CZ" dirty="0" smtClean="0"/>
              <a:t>Non-</a:t>
            </a:r>
            <a:r>
              <a:rPr lang="cs-CZ" dirty="0" err="1" smtClean="0"/>
              <a:t>operating</a:t>
            </a:r>
            <a:r>
              <a:rPr lang="cs-CZ" dirty="0" smtClean="0"/>
              <a:t> </a:t>
            </a:r>
            <a:r>
              <a:rPr lang="cs-CZ" dirty="0" err="1" smtClean="0"/>
              <a:t>costs</a:t>
            </a:r>
            <a:r>
              <a:rPr lang="cs-CZ" dirty="0" smtClean="0"/>
              <a:t> and </a:t>
            </a:r>
            <a:r>
              <a:rPr lang="cs-CZ" dirty="0" err="1" smtClean="0"/>
              <a:t>revenues</a:t>
            </a:r>
            <a:endParaRPr lang="cs-CZ" dirty="0" smtClean="0"/>
          </a:p>
          <a:p>
            <a:r>
              <a:rPr lang="cs-CZ" dirty="0" smtClean="0"/>
              <a:t>Net </a:t>
            </a:r>
            <a:r>
              <a:rPr lang="cs-CZ" dirty="0" err="1" smtClean="0"/>
              <a:t>income</a:t>
            </a:r>
            <a:endParaRPr lang="cs-CZ" dirty="0" smtClean="0"/>
          </a:p>
          <a:p>
            <a:endParaRPr lang="cs-CZ" b="1" dirty="0" smtClean="0"/>
          </a:p>
          <a:p>
            <a:endParaRPr lang="cs-CZ" dirty="0"/>
          </a:p>
        </p:txBody>
      </p:sp>
      <p:sp>
        <p:nvSpPr>
          <p:cNvPr id="4" name="Zástupný symbol pro datum 3"/>
          <p:cNvSpPr>
            <a:spLocks noGrp="1"/>
          </p:cNvSpPr>
          <p:nvPr>
            <p:ph type="dt" sz="half" idx="10"/>
          </p:nvPr>
        </p:nvSpPr>
        <p:spPr/>
        <p:txBody>
          <a:bodyPr/>
          <a:lstStyle/>
          <a:p>
            <a:pPr>
              <a:defRPr/>
            </a:pPr>
            <a:r>
              <a:rPr lang="en-US" altLang="en-US" smtClean="0"/>
              <a:t>Sep 20, 2013</a:t>
            </a:r>
            <a:endParaRPr lang="de-AT" altLang="en-US"/>
          </a:p>
        </p:txBody>
      </p:sp>
      <p:sp>
        <p:nvSpPr>
          <p:cNvPr id="5" name="Zástupný symbol pro zápatí 4"/>
          <p:cNvSpPr>
            <a:spLocks noGrp="1"/>
          </p:cNvSpPr>
          <p:nvPr>
            <p:ph type="ftr" sz="quarter" idx="11"/>
          </p:nvPr>
        </p:nvSpPr>
        <p:spPr/>
        <p:txBody>
          <a:bodyPr/>
          <a:lstStyle/>
          <a:p>
            <a:pPr>
              <a:defRPr/>
            </a:pPr>
            <a:r>
              <a:rPr lang="de-AT" altLang="en-US" smtClean="0"/>
              <a:t>Hackl, Econometrics </a:t>
            </a:r>
            <a:endParaRPr lang="de-AT" altLang="en-US"/>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Tree>
    <p:extLst>
      <p:ext uri="{BB962C8B-B14F-4D97-AF65-F5344CB8AC3E}">
        <p14:creationId xmlns:p14="http://schemas.microsoft.com/office/powerpoint/2010/main" val="1240952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Gross profit</a:t>
            </a:r>
            <a:endParaRPr lang="cs-CZ" dirty="0"/>
          </a:p>
        </p:txBody>
      </p:sp>
      <p:sp>
        <p:nvSpPr>
          <p:cNvPr id="3" name="Zástupný symbol pro obsah 2"/>
          <p:cNvSpPr>
            <a:spLocks noGrp="1"/>
          </p:cNvSpPr>
          <p:nvPr>
            <p:ph idx="1"/>
          </p:nvPr>
        </p:nvSpPr>
        <p:spPr/>
        <p:txBody>
          <a:bodyPr/>
          <a:lstStyle/>
          <a:p>
            <a:r>
              <a:rPr lang="en-US" dirty="0"/>
              <a:t>The difference between net sales and the cost of goods sold</a:t>
            </a:r>
            <a:r>
              <a:rPr lang="en-US" dirty="0" smtClean="0"/>
              <a:t>.</a:t>
            </a:r>
            <a:endParaRPr lang="cs-CZ" dirty="0" smtClean="0"/>
          </a:p>
          <a:p>
            <a:r>
              <a:rPr lang="cs-CZ" dirty="0" err="1" smtClean="0"/>
              <a:t>It</a:t>
            </a:r>
            <a:r>
              <a:rPr lang="cs-CZ" dirty="0" smtClean="0"/>
              <a:t> i</a:t>
            </a:r>
            <a:r>
              <a:rPr lang="en-GB" dirty="0" err="1" smtClean="0"/>
              <a:t>ncludes</a:t>
            </a:r>
            <a:r>
              <a:rPr lang="en-GB" dirty="0" smtClean="0"/>
              <a:t> </a:t>
            </a:r>
            <a:r>
              <a:rPr lang="en-GB" dirty="0"/>
              <a:t>total revenues and </a:t>
            </a:r>
            <a:r>
              <a:rPr lang="en-GB" dirty="0" smtClean="0"/>
              <a:t>cost</a:t>
            </a:r>
            <a:r>
              <a:rPr lang="cs-CZ" dirty="0" smtClean="0"/>
              <a:t>s</a:t>
            </a:r>
            <a:r>
              <a:rPr lang="en-GB" dirty="0" smtClean="0"/>
              <a:t> </a:t>
            </a:r>
            <a:r>
              <a:rPr lang="en-GB" dirty="0"/>
              <a:t>of </a:t>
            </a:r>
            <a:r>
              <a:rPr lang="en-GB" dirty="0" smtClean="0"/>
              <a:t>sales</a:t>
            </a:r>
            <a:r>
              <a:rPr lang="cs-CZ" dirty="0" smtClean="0"/>
              <a:t>.</a:t>
            </a:r>
          </a:p>
          <a:p>
            <a:r>
              <a:rPr lang="cs-CZ" dirty="0" err="1" smtClean="0"/>
              <a:t>For</a:t>
            </a:r>
            <a:r>
              <a:rPr lang="cs-CZ" dirty="0" smtClean="0"/>
              <a:t> </a:t>
            </a:r>
            <a:r>
              <a:rPr lang="cs-CZ" dirty="0" err="1" smtClean="0"/>
              <a:t>example</a:t>
            </a:r>
            <a:r>
              <a:rPr lang="cs-CZ" dirty="0" smtClean="0"/>
              <a:t>:</a:t>
            </a:r>
          </a:p>
          <a:p>
            <a:pPr lvl="1"/>
            <a:r>
              <a:rPr lang="cs-CZ" dirty="0" err="1" smtClean="0"/>
              <a:t>Services</a:t>
            </a:r>
            <a:r>
              <a:rPr lang="cs-CZ" dirty="0" smtClean="0"/>
              <a:t> </a:t>
            </a:r>
            <a:r>
              <a:rPr lang="cs-CZ" dirty="0" err="1" smtClean="0"/>
              <a:t>ordered</a:t>
            </a:r>
            <a:r>
              <a:rPr lang="cs-CZ" dirty="0" smtClean="0"/>
              <a:t> by </a:t>
            </a:r>
            <a:r>
              <a:rPr lang="cs-CZ" dirty="0" err="1" smtClean="0"/>
              <a:t>the</a:t>
            </a:r>
            <a:r>
              <a:rPr lang="cs-CZ" dirty="0" smtClean="0"/>
              <a:t> </a:t>
            </a:r>
            <a:r>
              <a:rPr lang="cs-CZ" dirty="0" err="1" smtClean="0"/>
              <a:t>company</a:t>
            </a:r>
            <a:r>
              <a:rPr lang="cs-CZ" dirty="0" smtClean="0"/>
              <a:t>, </a:t>
            </a:r>
            <a:r>
              <a:rPr lang="cs-CZ" dirty="0" err="1" smtClean="0"/>
              <a:t>consumption</a:t>
            </a:r>
            <a:r>
              <a:rPr lang="cs-CZ" dirty="0" smtClean="0"/>
              <a:t> </a:t>
            </a:r>
            <a:r>
              <a:rPr lang="cs-CZ" dirty="0" err="1" smtClean="0"/>
              <a:t>of</a:t>
            </a:r>
            <a:r>
              <a:rPr lang="cs-CZ" dirty="0" smtClean="0"/>
              <a:t> </a:t>
            </a:r>
            <a:r>
              <a:rPr lang="cs-CZ" dirty="0" err="1" smtClean="0"/>
              <a:t>material</a:t>
            </a:r>
            <a:r>
              <a:rPr lang="cs-CZ" dirty="0" smtClean="0"/>
              <a:t>, </a:t>
            </a:r>
            <a:r>
              <a:rPr lang="cs-CZ" dirty="0" err="1" smtClean="0"/>
              <a:t>cost</a:t>
            </a:r>
            <a:r>
              <a:rPr lang="cs-CZ" dirty="0" smtClean="0"/>
              <a:t> </a:t>
            </a:r>
            <a:r>
              <a:rPr lang="cs-CZ" dirty="0" err="1" smtClean="0"/>
              <a:t>of</a:t>
            </a:r>
            <a:r>
              <a:rPr lang="cs-CZ" dirty="0" smtClean="0"/>
              <a:t> </a:t>
            </a:r>
            <a:r>
              <a:rPr lang="cs-CZ" dirty="0" err="1" smtClean="0"/>
              <a:t>goods</a:t>
            </a:r>
            <a:r>
              <a:rPr lang="cs-CZ" dirty="0" smtClean="0"/>
              <a:t> sold</a:t>
            </a:r>
          </a:p>
          <a:p>
            <a:pPr lvl="1"/>
            <a:r>
              <a:rPr lang="cs-CZ" dirty="0" err="1" smtClean="0"/>
              <a:t>Revenues</a:t>
            </a:r>
            <a:r>
              <a:rPr lang="cs-CZ" dirty="0" smtClean="0"/>
              <a:t> </a:t>
            </a:r>
            <a:r>
              <a:rPr lang="cs-CZ" dirty="0" err="1" smtClean="0"/>
              <a:t>from</a:t>
            </a:r>
            <a:r>
              <a:rPr lang="cs-CZ" dirty="0" smtClean="0"/>
              <a:t> </a:t>
            </a:r>
            <a:r>
              <a:rPr lang="cs-CZ" dirty="0" err="1" smtClean="0"/>
              <a:t>the</a:t>
            </a:r>
            <a:r>
              <a:rPr lang="cs-CZ" dirty="0" smtClean="0"/>
              <a:t> </a:t>
            </a:r>
            <a:r>
              <a:rPr lang="cs-CZ" dirty="0" err="1" smtClean="0"/>
              <a:t>goods</a:t>
            </a:r>
            <a:r>
              <a:rPr lang="cs-CZ" dirty="0" smtClean="0"/>
              <a:t> sold, r</a:t>
            </a:r>
            <a:r>
              <a:rPr lang="en-GB" dirty="0" err="1" smtClean="0"/>
              <a:t>evenues</a:t>
            </a:r>
            <a:r>
              <a:rPr lang="en-GB" dirty="0" smtClean="0"/>
              <a:t> </a:t>
            </a:r>
            <a:r>
              <a:rPr lang="en-GB" dirty="0"/>
              <a:t>from own products and services</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a:p>
        </p:txBody>
      </p:sp>
    </p:spTree>
    <p:extLst>
      <p:ext uri="{BB962C8B-B14F-4D97-AF65-F5344CB8AC3E}">
        <p14:creationId xmlns:p14="http://schemas.microsoft.com/office/powerpoint/2010/main" val="1181055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Operating</a:t>
            </a:r>
            <a:r>
              <a:rPr lang="cs-CZ" dirty="0" smtClean="0"/>
              <a:t> profit</a:t>
            </a:r>
            <a:endParaRPr lang="cs-CZ" dirty="0"/>
          </a:p>
        </p:txBody>
      </p:sp>
      <p:sp>
        <p:nvSpPr>
          <p:cNvPr id="3" name="Zástupný symbol pro obsah 2"/>
          <p:cNvSpPr>
            <a:spLocks noGrp="1"/>
          </p:cNvSpPr>
          <p:nvPr>
            <p:ph idx="1"/>
          </p:nvPr>
        </p:nvSpPr>
        <p:spPr/>
        <p:txBody>
          <a:bodyPr/>
          <a:lstStyle/>
          <a:p>
            <a:r>
              <a:rPr lang="cs-CZ" dirty="0" err="1" smtClean="0"/>
              <a:t>It</a:t>
            </a:r>
            <a:r>
              <a:rPr lang="cs-CZ" dirty="0" smtClean="0"/>
              <a:t>  </a:t>
            </a:r>
            <a:r>
              <a:rPr lang="en-GB" dirty="0"/>
              <a:t>includes salaries, rents, utilities, depreciation, advertising costs, administrative </a:t>
            </a:r>
            <a:r>
              <a:rPr lang="en-GB" dirty="0" smtClean="0"/>
              <a:t>costs</a:t>
            </a:r>
            <a:r>
              <a:rPr lang="cs-CZ" dirty="0" smtClean="0"/>
              <a:t> + gross profit.</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Tree>
    <p:extLst>
      <p:ext uri="{BB962C8B-B14F-4D97-AF65-F5344CB8AC3E}">
        <p14:creationId xmlns:p14="http://schemas.microsoft.com/office/powerpoint/2010/main" val="113328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Financial</a:t>
            </a:r>
            <a:r>
              <a:rPr lang="cs-CZ" dirty="0" smtClean="0"/>
              <a:t> profit / </a:t>
            </a:r>
            <a:r>
              <a:rPr lang="cs-CZ" dirty="0" err="1" smtClean="0"/>
              <a:t>loss</a:t>
            </a:r>
            <a:endParaRPr lang="cs-CZ" dirty="0"/>
          </a:p>
        </p:txBody>
      </p:sp>
      <p:sp>
        <p:nvSpPr>
          <p:cNvPr id="3" name="Zástupný symbol pro obsah 2"/>
          <p:cNvSpPr>
            <a:spLocks noGrp="1"/>
          </p:cNvSpPr>
          <p:nvPr>
            <p:ph idx="1"/>
          </p:nvPr>
        </p:nvSpPr>
        <p:spPr/>
        <p:txBody>
          <a:bodyPr/>
          <a:lstStyle/>
          <a:p>
            <a:r>
              <a:rPr lang="en-GB" dirty="0"/>
              <a:t>Revenues from </a:t>
            </a:r>
            <a:r>
              <a:rPr lang="en-GB" dirty="0" smtClean="0"/>
              <a:t>securities</a:t>
            </a:r>
            <a:r>
              <a:rPr lang="cs-CZ" dirty="0" smtClean="0"/>
              <a:t>, </a:t>
            </a:r>
            <a:r>
              <a:rPr lang="cs-CZ" dirty="0" err="1" smtClean="0"/>
              <a:t>interest</a:t>
            </a:r>
            <a:r>
              <a:rPr lang="cs-CZ" dirty="0" smtClean="0"/>
              <a:t> </a:t>
            </a:r>
            <a:r>
              <a:rPr lang="cs-CZ" dirty="0" err="1" smtClean="0"/>
              <a:t>revenues</a:t>
            </a:r>
            <a:endParaRPr lang="cs-CZ" dirty="0" smtClean="0"/>
          </a:p>
          <a:p>
            <a:r>
              <a:rPr lang="cs-CZ" dirty="0" err="1" smtClean="0"/>
              <a:t>Interest</a:t>
            </a:r>
            <a:r>
              <a:rPr lang="cs-CZ" dirty="0" smtClean="0"/>
              <a:t> </a:t>
            </a:r>
            <a:r>
              <a:rPr lang="cs-CZ" dirty="0" err="1" smtClean="0"/>
              <a:t>expenses</a:t>
            </a:r>
            <a:r>
              <a:rPr lang="cs-CZ" dirty="0" smtClean="0"/>
              <a:t>, bank </a:t>
            </a:r>
            <a:r>
              <a:rPr lang="cs-CZ" dirty="0" err="1" smtClean="0"/>
              <a:t>account</a:t>
            </a:r>
            <a:r>
              <a:rPr lang="cs-CZ" dirty="0" smtClean="0"/>
              <a:t> </a:t>
            </a:r>
            <a:r>
              <a:rPr lang="cs-CZ" dirty="0" err="1" smtClean="0"/>
              <a:t>fees</a:t>
            </a:r>
            <a:r>
              <a:rPr lang="cs-CZ" dirty="0" smtClean="0"/>
              <a:t>, sold </a:t>
            </a:r>
            <a:r>
              <a:rPr lang="cs-CZ" dirty="0" err="1" smtClean="0"/>
              <a:t>securities</a:t>
            </a:r>
            <a:r>
              <a:rPr lang="cs-CZ" dirty="0" smtClean="0"/>
              <a:t> and </a:t>
            </a:r>
            <a:r>
              <a:rPr lang="cs-CZ" dirty="0" err="1" smtClean="0"/>
              <a:t>ownership</a:t>
            </a:r>
            <a:r>
              <a:rPr lang="cs-CZ" dirty="0" smtClean="0"/>
              <a:t> </a:t>
            </a:r>
            <a:r>
              <a:rPr lang="cs-CZ" dirty="0" err="1" smtClean="0"/>
              <a:t>interests</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a:p>
        </p:txBody>
      </p:sp>
    </p:spTree>
    <p:extLst>
      <p:ext uri="{BB962C8B-B14F-4D97-AF65-F5344CB8AC3E}">
        <p14:creationId xmlns:p14="http://schemas.microsoft.com/office/powerpoint/2010/main" val="3896606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Earning</a:t>
            </a:r>
            <a:r>
              <a:rPr lang="cs-CZ" dirty="0" smtClean="0"/>
              <a:t> </a:t>
            </a:r>
            <a:r>
              <a:rPr lang="cs-CZ" dirty="0" err="1" smtClean="0"/>
              <a:t>before</a:t>
            </a:r>
            <a:r>
              <a:rPr lang="cs-CZ" dirty="0" smtClean="0"/>
              <a:t> </a:t>
            </a:r>
            <a:r>
              <a:rPr lang="cs-CZ" dirty="0" err="1" smtClean="0"/>
              <a:t>taxes</a:t>
            </a:r>
            <a:endParaRPr lang="cs-CZ" dirty="0"/>
          </a:p>
        </p:txBody>
      </p:sp>
      <p:sp>
        <p:nvSpPr>
          <p:cNvPr id="3" name="Zástupný symbol pro obsah 2"/>
          <p:cNvSpPr>
            <a:spLocks noGrp="1"/>
          </p:cNvSpPr>
          <p:nvPr>
            <p:ph idx="1"/>
          </p:nvPr>
        </p:nvSpPr>
        <p:spPr/>
        <p:txBody>
          <a:bodyPr/>
          <a:lstStyle/>
          <a:p>
            <a:r>
              <a:rPr lang="cs-CZ" dirty="0" err="1" smtClean="0"/>
              <a:t>The</a:t>
            </a:r>
            <a:r>
              <a:rPr lang="cs-CZ" dirty="0" smtClean="0"/>
              <a:t> sum </a:t>
            </a:r>
            <a:r>
              <a:rPr lang="cs-CZ" dirty="0" err="1" smtClean="0"/>
              <a:t>of</a:t>
            </a:r>
            <a:r>
              <a:rPr lang="cs-CZ" dirty="0" smtClean="0"/>
              <a:t> </a:t>
            </a:r>
            <a:r>
              <a:rPr lang="cs-CZ" dirty="0" err="1" smtClean="0"/>
              <a:t>earnings</a:t>
            </a:r>
            <a:r>
              <a:rPr lang="cs-CZ" dirty="0" smtClean="0"/>
              <a:t> </a:t>
            </a:r>
            <a:r>
              <a:rPr lang="cs-CZ" dirty="0" err="1" smtClean="0"/>
              <a:t>before</a:t>
            </a:r>
            <a:r>
              <a:rPr lang="cs-CZ" dirty="0" smtClean="0"/>
              <a:t> </a:t>
            </a:r>
            <a:r>
              <a:rPr lang="cs-CZ" dirty="0" err="1" smtClean="0"/>
              <a:t>taxes</a:t>
            </a:r>
            <a:r>
              <a:rPr lang="cs-CZ" dirty="0" smtClean="0"/>
              <a:t> (</a:t>
            </a:r>
            <a:r>
              <a:rPr lang="cs-CZ" dirty="0" err="1" smtClean="0"/>
              <a:t>including</a:t>
            </a:r>
            <a:r>
              <a:rPr lang="cs-CZ" dirty="0" smtClean="0"/>
              <a:t> </a:t>
            </a:r>
            <a:r>
              <a:rPr lang="cs-CZ" dirty="0" err="1" smtClean="0"/>
              <a:t>financial</a:t>
            </a:r>
            <a:r>
              <a:rPr lang="cs-CZ" dirty="0" smtClean="0"/>
              <a:t> </a:t>
            </a:r>
            <a:r>
              <a:rPr lang="cs-CZ" dirty="0" err="1" smtClean="0"/>
              <a:t>prifit</a:t>
            </a:r>
            <a:r>
              <a:rPr lang="cs-CZ" dirty="0" smtClean="0"/>
              <a:t> </a:t>
            </a:r>
            <a:r>
              <a:rPr lang="cs-CZ" dirty="0" err="1" smtClean="0"/>
              <a:t>or</a:t>
            </a:r>
            <a:r>
              <a:rPr lang="cs-CZ" dirty="0" smtClean="0"/>
              <a:t> </a:t>
            </a:r>
            <a:r>
              <a:rPr lang="cs-CZ" dirty="0" err="1" smtClean="0"/>
              <a:t>loss</a:t>
            </a:r>
            <a:r>
              <a:rPr lang="cs-CZ" dirty="0" smtClean="0"/>
              <a:t>)</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a:p>
        </p:txBody>
      </p:sp>
    </p:spTree>
    <p:extLst>
      <p:ext uri="{BB962C8B-B14F-4D97-AF65-F5344CB8AC3E}">
        <p14:creationId xmlns:p14="http://schemas.microsoft.com/office/powerpoint/2010/main" val="22591072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Non-</a:t>
            </a:r>
            <a:r>
              <a:rPr lang="cs-CZ" dirty="0" err="1" smtClean="0"/>
              <a:t>operating</a:t>
            </a:r>
            <a:r>
              <a:rPr lang="cs-CZ" dirty="0" smtClean="0"/>
              <a:t> </a:t>
            </a:r>
            <a:r>
              <a:rPr lang="cs-CZ" dirty="0" err="1" smtClean="0"/>
              <a:t>costs</a:t>
            </a:r>
            <a:r>
              <a:rPr lang="cs-CZ" dirty="0" smtClean="0"/>
              <a:t> and </a:t>
            </a:r>
            <a:r>
              <a:rPr lang="cs-CZ" dirty="0" err="1" smtClean="0"/>
              <a:t>revenues</a:t>
            </a:r>
            <a:endParaRPr lang="cs-CZ" dirty="0"/>
          </a:p>
        </p:txBody>
      </p:sp>
      <p:sp>
        <p:nvSpPr>
          <p:cNvPr id="3" name="Zástupný symbol pro obsah 2"/>
          <p:cNvSpPr>
            <a:spLocks noGrp="1"/>
          </p:cNvSpPr>
          <p:nvPr>
            <p:ph idx="1"/>
          </p:nvPr>
        </p:nvSpPr>
        <p:spPr/>
        <p:txBody>
          <a:bodyPr/>
          <a:lstStyle/>
          <a:p>
            <a:r>
              <a:rPr lang="cs-CZ" dirty="0" err="1" smtClean="0"/>
              <a:t>Costs</a:t>
            </a:r>
            <a:r>
              <a:rPr lang="cs-CZ" dirty="0" smtClean="0"/>
              <a:t> and </a:t>
            </a:r>
            <a:r>
              <a:rPr lang="cs-CZ" dirty="0" err="1" smtClean="0"/>
              <a:t>revenues</a:t>
            </a:r>
            <a:r>
              <a:rPr lang="cs-CZ" dirty="0" smtClean="0"/>
              <a:t> </a:t>
            </a:r>
            <a:r>
              <a:rPr lang="cs-CZ" dirty="0" err="1" smtClean="0"/>
              <a:t>from</a:t>
            </a:r>
            <a:r>
              <a:rPr lang="cs-CZ" dirty="0" smtClean="0"/>
              <a:t> </a:t>
            </a:r>
            <a:r>
              <a:rPr lang="cs-CZ" dirty="0" err="1" smtClean="0"/>
              <a:t>extraordinary</a:t>
            </a:r>
            <a:r>
              <a:rPr lang="cs-CZ" dirty="0" smtClean="0"/>
              <a:t> </a:t>
            </a:r>
            <a:r>
              <a:rPr lang="cs-CZ" dirty="0" err="1" smtClean="0"/>
              <a:t>activity</a:t>
            </a:r>
            <a:r>
              <a:rPr lang="cs-CZ" dirty="0" smtClean="0"/>
              <a:t> – not such as </a:t>
            </a:r>
            <a:r>
              <a:rPr lang="cs-CZ" dirty="0" err="1" smtClean="0"/>
              <a:t>the</a:t>
            </a:r>
            <a:r>
              <a:rPr lang="cs-CZ" dirty="0" smtClean="0"/>
              <a:t> </a:t>
            </a:r>
            <a:r>
              <a:rPr lang="cs-CZ" dirty="0" err="1" smtClean="0"/>
              <a:t>core</a:t>
            </a:r>
            <a:r>
              <a:rPr lang="cs-CZ" dirty="0" smtClean="0"/>
              <a:t> business </a:t>
            </a:r>
            <a:r>
              <a:rPr lang="cs-CZ" dirty="0" err="1" smtClean="0"/>
              <a:t>activity</a:t>
            </a:r>
            <a:endParaRPr lang="cs-CZ" dirty="0" smtClean="0"/>
          </a:p>
          <a:p>
            <a:r>
              <a:rPr lang="cs-CZ" dirty="0" err="1" smtClean="0"/>
              <a:t>Extraordinary</a:t>
            </a:r>
            <a:r>
              <a:rPr lang="cs-CZ" dirty="0" smtClean="0"/>
              <a:t> </a:t>
            </a:r>
            <a:r>
              <a:rPr lang="cs-CZ" dirty="0" err="1" smtClean="0"/>
              <a:t>revenues</a:t>
            </a:r>
            <a:r>
              <a:rPr lang="cs-CZ" dirty="0" smtClean="0"/>
              <a:t> </a:t>
            </a:r>
            <a:r>
              <a:rPr lang="cs-CZ" dirty="0" err="1" smtClean="0"/>
              <a:t>or</a:t>
            </a:r>
            <a:r>
              <a:rPr lang="cs-CZ" dirty="0" smtClean="0"/>
              <a:t> </a:t>
            </a:r>
            <a:r>
              <a:rPr lang="cs-CZ" dirty="0" err="1" smtClean="0"/>
              <a:t>costs</a:t>
            </a:r>
            <a:r>
              <a:rPr lang="cs-CZ" dirty="0"/>
              <a:t> </a:t>
            </a:r>
            <a:r>
              <a:rPr lang="cs-CZ" dirty="0" smtClean="0"/>
              <a:t>(</a:t>
            </a:r>
            <a:r>
              <a:rPr lang="cs-CZ" dirty="0" err="1" smtClean="0"/>
              <a:t>expenses</a:t>
            </a:r>
            <a:r>
              <a:rPr lang="cs-CZ" dirty="0" smtClean="0"/>
              <a:t>)</a:t>
            </a:r>
            <a:endParaRPr lang="cs-CZ" dirty="0"/>
          </a:p>
        </p:txBody>
      </p:sp>
      <p:sp>
        <p:nvSpPr>
          <p:cNvPr id="4" name="Zástupný symbol pro datum 3"/>
          <p:cNvSpPr>
            <a:spLocks noGrp="1"/>
          </p:cNvSpPr>
          <p:nvPr>
            <p:ph type="dt" sz="half" idx="10"/>
          </p:nvPr>
        </p:nvSpPr>
        <p:spPr/>
        <p:txBody>
          <a:bodyPr/>
          <a:lstStyle/>
          <a:p>
            <a:pPr>
              <a:defRPr/>
            </a:pPr>
            <a:r>
              <a:rPr lang="en-US" altLang="en-US" smtClean="0"/>
              <a:t>Sep 20, 2013</a:t>
            </a:r>
            <a:endParaRPr lang="de-AT" altLang="en-US"/>
          </a:p>
        </p:txBody>
      </p:sp>
      <p:sp>
        <p:nvSpPr>
          <p:cNvPr id="5" name="Zástupný symbol pro zápatí 4"/>
          <p:cNvSpPr>
            <a:spLocks noGrp="1"/>
          </p:cNvSpPr>
          <p:nvPr>
            <p:ph type="ftr" sz="quarter" idx="11"/>
          </p:nvPr>
        </p:nvSpPr>
        <p:spPr/>
        <p:txBody>
          <a:bodyPr/>
          <a:lstStyle/>
          <a:p>
            <a:pPr>
              <a:defRPr/>
            </a:pPr>
            <a:r>
              <a:rPr lang="de-AT" altLang="en-US" smtClean="0"/>
              <a:t>Hackl, Econometrics </a:t>
            </a:r>
            <a:endParaRPr lang="de-AT" altLang="en-US"/>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17</a:t>
            </a:fld>
            <a:endParaRPr lang="de-AT" altLang="en-US"/>
          </a:p>
        </p:txBody>
      </p:sp>
    </p:spTree>
    <p:extLst>
      <p:ext uri="{BB962C8B-B14F-4D97-AF65-F5344CB8AC3E}">
        <p14:creationId xmlns:p14="http://schemas.microsoft.com/office/powerpoint/2010/main" val="10770619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Profit and </a:t>
            </a:r>
            <a:r>
              <a:rPr lang="cs-CZ" dirty="0" err="1" smtClean="0"/>
              <a:t>loss</a:t>
            </a:r>
            <a:r>
              <a:rPr lang="cs-CZ" dirty="0" smtClean="0"/>
              <a:t> </a:t>
            </a:r>
            <a:r>
              <a:rPr lang="cs-CZ" dirty="0" err="1" smtClean="0"/>
              <a:t>statement</a:t>
            </a:r>
            <a:r>
              <a:rPr lang="cs-CZ" dirty="0" smtClean="0"/>
              <a:t> - sample</a:t>
            </a:r>
            <a:endParaRPr lang="cs-CZ" dirty="0"/>
          </a:p>
        </p:txBody>
      </p:sp>
      <p:graphicFrame>
        <p:nvGraphicFramePr>
          <p:cNvPr id="7" name="Zástupný symbol pro obsah 6"/>
          <p:cNvGraphicFramePr>
            <a:graphicFrameLocks noGrp="1"/>
          </p:cNvGraphicFramePr>
          <p:nvPr>
            <p:ph idx="1"/>
            <p:extLst>
              <p:ext uri="{D42A27DB-BD31-4B8C-83A1-F6EECF244321}">
                <p14:modId xmlns:p14="http://schemas.microsoft.com/office/powerpoint/2010/main" val="1314348820"/>
              </p:ext>
            </p:extLst>
          </p:nvPr>
        </p:nvGraphicFramePr>
        <p:xfrm>
          <a:off x="990600" y="1143006"/>
          <a:ext cx="6553200" cy="4953004"/>
        </p:xfrm>
        <a:graphic>
          <a:graphicData uri="http://schemas.openxmlformats.org/drawingml/2006/table">
            <a:tbl>
              <a:tblPr/>
              <a:tblGrid>
                <a:gridCol w="4936437"/>
                <a:gridCol w="1616763"/>
              </a:tblGrid>
              <a:tr h="215348">
                <a:tc>
                  <a:txBody>
                    <a:bodyPr/>
                    <a:lstStyle/>
                    <a:p>
                      <a:pPr algn="just">
                        <a:lnSpc>
                          <a:spcPct val="115000"/>
                        </a:lnSpc>
                        <a:spcAft>
                          <a:spcPts val="0"/>
                        </a:spcAft>
                      </a:pPr>
                      <a:r>
                        <a:rPr lang="en-GB" sz="1100" b="1" u="sng" dirty="0">
                          <a:effectLst/>
                          <a:latin typeface="Calibri"/>
                          <a:ea typeface="Calibri"/>
                          <a:cs typeface="Times New Roman"/>
                        </a:rPr>
                        <a:t>Profit and loss statement</a:t>
                      </a:r>
                      <a:endParaRPr lang="cs-CZ" sz="1100" dirty="0">
                        <a:effectLst/>
                        <a:latin typeface="Calibri"/>
                        <a:ea typeface="Calibri"/>
                        <a:cs typeface="Times New Roman"/>
                      </a:endParaRPr>
                    </a:p>
                  </a:txBody>
                  <a:tcPr marL="44450" marR="44450" marT="0" marB="0">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b="1" u="sng" dirty="0">
                          <a:effectLst/>
                          <a:latin typeface="Calibri"/>
                          <a:ea typeface="Calibri"/>
                          <a:cs typeface="Times New Roman"/>
                        </a:rPr>
                        <a:t>Thousands of </a:t>
                      </a:r>
                      <a:r>
                        <a:rPr lang="cs-CZ" sz="1100" b="1" u="sng" dirty="0" smtClean="0">
                          <a:effectLst/>
                          <a:latin typeface="Calibri"/>
                          <a:ea typeface="Calibri"/>
                          <a:cs typeface="Times New Roman"/>
                        </a:rPr>
                        <a:t>… (</a:t>
                      </a:r>
                      <a:r>
                        <a:rPr lang="cs-CZ" sz="1100" b="1" u="sng" dirty="0" err="1" smtClean="0">
                          <a:effectLst/>
                          <a:latin typeface="Calibri"/>
                          <a:ea typeface="Calibri"/>
                          <a:cs typeface="Times New Roman"/>
                        </a:rPr>
                        <a:t>currency</a:t>
                      </a:r>
                      <a:r>
                        <a:rPr lang="cs-CZ" sz="1100" b="1" u="sng" dirty="0" smtClean="0">
                          <a:effectLst/>
                          <a:latin typeface="Calibri"/>
                          <a:ea typeface="Calibri"/>
                          <a:cs typeface="Times New Roman"/>
                        </a:rPr>
                        <a:t>)</a:t>
                      </a:r>
                      <a:endParaRPr lang="cs-CZ" sz="1100" dirty="0">
                        <a:effectLst/>
                        <a:latin typeface="Calibri"/>
                        <a:ea typeface="Calibri"/>
                        <a:cs typeface="Times New Roman"/>
                      </a:endParaRPr>
                    </a:p>
                  </a:txBody>
                  <a:tcPr marL="44450" marR="44450" marT="0" marB="0">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a:effectLst/>
                          <a:latin typeface="Calibri"/>
                          <a:ea typeface="Calibri"/>
                          <a:cs typeface="Times New Roman"/>
                        </a:rPr>
                        <a:t> </a:t>
                      </a:r>
                      <a:endParaRPr lang="cs-CZ" sz="110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a:effectLst/>
                          <a:latin typeface="Calibri"/>
                          <a:ea typeface="Calibri"/>
                          <a:cs typeface="Times New Roman"/>
                        </a:rPr>
                        <a:t> </a:t>
                      </a:r>
                      <a:endParaRPr lang="cs-CZ" sz="110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a:effectLst/>
                          <a:latin typeface="Calibri"/>
                          <a:ea typeface="Calibri"/>
                          <a:cs typeface="Times New Roman"/>
                        </a:rPr>
                        <a:t> </a:t>
                      </a:r>
                      <a:endParaRPr lang="cs-CZ" sz="110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a:effectLst/>
                          <a:latin typeface="Calibri"/>
                          <a:ea typeface="Calibri"/>
                          <a:cs typeface="Times New Roman"/>
                        </a:rPr>
                        <a:t> </a:t>
                      </a:r>
                      <a:endParaRPr lang="cs-CZ" sz="110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a:effectLst/>
                          <a:latin typeface="Calibri"/>
                          <a:ea typeface="Calibri"/>
                          <a:cs typeface="Times New Roman"/>
                        </a:rPr>
                        <a:t> </a:t>
                      </a:r>
                      <a:endParaRPr lang="cs-CZ" sz="110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b="1" dirty="0">
                          <a:effectLst/>
                          <a:latin typeface="Calibri"/>
                          <a:ea typeface="Calibri"/>
                          <a:cs typeface="Times New Roman"/>
                        </a:rPr>
                        <a:t>Gross profit</a:t>
                      </a:r>
                      <a:endParaRPr lang="cs-CZ" sz="1100" dirty="0">
                        <a:effectLst/>
                        <a:latin typeface="Calibri"/>
                        <a:ea typeface="Calibri"/>
                        <a:cs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b="1">
                          <a:effectLst/>
                          <a:latin typeface="Calibri"/>
                          <a:ea typeface="Calibri"/>
                          <a:cs typeface="Times New Roman"/>
                        </a:rPr>
                        <a:t> </a:t>
                      </a:r>
                      <a:endParaRPr lang="cs-CZ" sz="1100">
                        <a:effectLst/>
                        <a:latin typeface="Calibri"/>
                        <a:ea typeface="Calibri"/>
                        <a:cs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a:effectLst/>
                          <a:latin typeface="Calibri"/>
                          <a:ea typeface="Calibri"/>
                          <a:cs typeface="Times New Roman"/>
                        </a:rPr>
                        <a:t> </a:t>
                      </a:r>
                      <a:endParaRPr lang="cs-CZ" sz="110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a:effectLst/>
                          <a:latin typeface="Calibri"/>
                          <a:ea typeface="Calibri"/>
                          <a:cs typeface="Times New Roman"/>
                        </a:rPr>
                        <a:t> </a:t>
                      </a:r>
                      <a:endParaRPr lang="cs-CZ" sz="110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a:effectLst/>
                          <a:latin typeface="Calibri"/>
                          <a:ea typeface="Calibri"/>
                          <a:cs typeface="Times New Roman"/>
                        </a:rPr>
                        <a:t> </a:t>
                      </a:r>
                      <a:endParaRPr lang="cs-CZ" sz="110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b="1" dirty="0">
                          <a:effectLst/>
                          <a:latin typeface="Calibri"/>
                          <a:ea typeface="Calibri"/>
                          <a:cs typeface="Times New Roman"/>
                        </a:rPr>
                        <a:t>Operating Costs and Revenues</a:t>
                      </a:r>
                      <a:endParaRPr lang="cs-CZ" sz="1100" dirty="0">
                        <a:effectLst/>
                        <a:latin typeface="Calibri"/>
                        <a:ea typeface="Calibri"/>
                        <a:cs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b="1"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b="1">
                          <a:effectLst/>
                          <a:latin typeface="Calibri"/>
                          <a:ea typeface="Calibri"/>
                          <a:cs typeface="Times New Roman"/>
                        </a:rPr>
                        <a:t>Total Operating Profit (EBIT)</a:t>
                      </a:r>
                      <a:endParaRPr lang="cs-CZ" sz="1100">
                        <a:effectLst/>
                        <a:latin typeface="Calibri"/>
                        <a:ea typeface="Calibri"/>
                        <a:cs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b="1"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a:effectLst/>
                          <a:latin typeface="Calibri"/>
                          <a:ea typeface="Calibri"/>
                          <a:cs typeface="Times New Roman"/>
                        </a:rPr>
                        <a:t> </a:t>
                      </a:r>
                      <a:endParaRPr lang="cs-CZ" sz="110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a:effectLst/>
                          <a:latin typeface="Calibri"/>
                          <a:ea typeface="Calibri"/>
                          <a:cs typeface="Times New Roman"/>
                        </a:rPr>
                        <a:t> </a:t>
                      </a:r>
                      <a:endParaRPr lang="cs-CZ" sz="110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a:effectLst/>
                          <a:latin typeface="Calibri"/>
                          <a:ea typeface="Calibri"/>
                          <a:cs typeface="Times New Roman"/>
                        </a:rPr>
                        <a:t> </a:t>
                      </a:r>
                      <a:endParaRPr lang="cs-CZ" sz="110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b="1">
                          <a:effectLst/>
                          <a:latin typeface="Calibri"/>
                          <a:ea typeface="Calibri"/>
                          <a:cs typeface="Times New Roman"/>
                        </a:rPr>
                        <a:t>Financial Costs and Revenues</a:t>
                      </a:r>
                      <a:endParaRPr lang="cs-CZ" sz="1100">
                        <a:effectLst/>
                        <a:latin typeface="Calibri"/>
                        <a:ea typeface="Calibri"/>
                        <a:cs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b="1"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b="1">
                          <a:effectLst/>
                          <a:latin typeface="Calibri"/>
                          <a:ea typeface="Calibri"/>
                          <a:cs typeface="Times New Roman"/>
                        </a:rPr>
                        <a:t>Earnings before Tax (EBT)</a:t>
                      </a:r>
                      <a:endParaRPr lang="cs-CZ" sz="1100">
                        <a:effectLst/>
                        <a:latin typeface="Calibri"/>
                        <a:ea typeface="Calibri"/>
                        <a:cs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b="1" dirty="0">
                          <a:solidFill>
                            <a:srgbClr val="FF0000"/>
                          </a:solidFill>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a:effectLst/>
                          <a:latin typeface="Calibri"/>
                          <a:ea typeface="Calibri"/>
                          <a:cs typeface="Times New Roman"/>
                        </a:rPr>
                        <a:t> </a:t>
                      </a:r>
                      <a:endParaRPr lang="cs-CZ" sz="110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a:effectLst/>
                          <a:latin typeface="Calibri"/>
                          <a:ea typeface="Calibri"/>
                          <a:cs typeface="Times New Roman"/>
                        </a:rPr>
                        <a:t> </a:t>
                      </a:r>
                      <a:endParaRPr lang="cs-CZ" sz="110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b="1">
                          <a:effectLst/>
                          <a:latin typeface="Calibri"/>
                          <a:ea typeface="Calibri"/>
                          <a:cs typeface="Times New Roman"/>
                        </a:rPr>
                        <a:t>Non-operating Costs and Revenues</a:t>
                      </a:r>
                      <a:endParaRPr lang="cs-CZ" sz="1100">
                        <a:effectLst/>
                        <a:latin typeface="Calibri"/>
                        <a:ea typeface="Calibri"/>
                        <a:cs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b="1" dirty="0">
                          <a:solidFill>
                            <a:srgbClr val="FF0000"/>
                          </a:solidFill>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b="1">
                          <a:effectLst/>
                          <a:latin typeface="Calibri"/>
                          <a:ea typeface="Calibri"/>
                          <a:cs typeface="Times New Roman"/>
                        </a:rPr>
                        <a:t>Total Sum of Costs and Revenues</a:t>
                      </a:r>
                      <a:endParaRPr lang="cs-CZ" sz="110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b="1" dirty="0">
                          <a:solidFill>
                            <a:srgbClr val="FF0000"/>
                          </a:solidFill>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b="1" dirty="0">
                          <a:effectLst/>
                          <a:latin typeface="Calibri"/>
                          <a:ea typeface="Calibri"/>
                          <a:cs typeface="Times New Roman"/>
                        </a:rPr>
                        <a:t>Tax </a:t>
                      </a:r>
                      <a:r>
                        <a:rPr lang="cs-CZ" sz="1100" b="1" dirty="0" smtClean="0">
                          <a:effectLst/>
                          <a:latin typeface="Calibri"/>
                          <a:ea typeface="Calibri"/>
                          <a:cs typeface="Times New Roman"/>
                        </a:rPr>
                        <a:t>(</a:t>
                      </a:r>
                      <a:r>
                        <a:rPr lang="en-GB" sz="1100" b="1" dirty="0" smtClean="0">
                          <a:effectLst/>
                          <a:latin typeface="Calibri"/>
                          <a:ea typeface="Calibri"/>
                          <a:cs typeface="Times New Roman"/>
                        </a:rPr>
                        <a:t>19</a:t>
                      </a:r>
                      <a:r>
                        <a:rPr lang="cs-CZ" sz="1100" b="1" dirty="0" smtClean="0">
                          <a:effectLst/>
                          <a:latin typeface="Calibri"/>
                          <a:ea typeface="Calibri"/>
                          <a:cs typeface="Times New Roman"/>
                        </a:rPr>
                        <a:t>)</a:t>
                      </a:r>
                      <a:r>
                        <a:rPr lang="en-GB" sz="1100" b="1" dirty="0" smtClean="0">
                          <a:effectLst/>
                          <a:latin typeface="Calibri"/>
                          <a:ea typeface="Calibri"/>
                          <a:cs typeface="Times New Roman"/>
                        </a:rPr>
                        <a:t>%</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b="1"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b="1">
                          <a:effectLst/>
                          <a:latin typeface="Calibri"/>
                          <a:ea typeface="Calibri"/>
                          <a:cs typeface="Times New Roman"/>
                        </a:rPr>
                        <a:t>Net Income</a:t>
                      </a:r>
                      <a:endParaRPr lang="cs-CZ" sz="1100">
                        <a:effectLst/>
                        <a:latin typeface="Calibri"/>
                        <a:ea typeface="Calibri"/>
                        <a:cs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b="1"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bl>
          </a:graphicData>
        </a:graphic>
      </p:graphicFrame>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18</a:t>
            </a:fld>
            <a:endParaRPr lang="de-AT" altLang="en-US"/>
          </a:p>
        </p:txBody>
      </p:sp>
    </p:spTree>
    <p:extLst>
      <p:ext uri="{BB962C8B-B14F-4D97-AF65-F5344CB8AC3E}">
        <p14:creationId xmlns:p14="http://schemas.microsoft.com/office/powerpoint/2010/main" val="31113656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Differences</a:t>
            </a:r>
            <a:r>
              <a:rPr lang="cs-CZ" dirty="0"/>
              <a:t> </a:t>
            </a:r>
            <a:r>
              <a:rPr lang="cs-CZ" dirty="0" err="1"/>
              <a:t>between</a:t>
            </a:r>
            <a:r>
              <a:rPr lang="cs-CZ" dirty="0"/>
              <a:t> BS and </a:t>
            </a:r>
            <a:r>
              <a:rPr lang="cs-CZ" dirty="0" smtClean="0"/>
              <a:t>P/LS</a:t>
            </a:r>
            <a:endParaRPr lang="cs-CZ" dirty="0"/>
          </a:p>
        </p:txBody>
      </p:sp>
      <p:sp>
        <p:nvSpPr>
          <p:cNvPr id="3" name="Zástupný symbol pro obsah 2"/>
          <p:cNvSpPr>
            <a:spLocks noGrp="1"/>
          </p:cNvSpPr>
          <p:nvPr>
            <p:ph idx="1"/>
          </p:nvPr>
        </p:nvSpPr>
        <p:spPr>
          <a:xfrm>
            <a:off x="457200" y="990600"/>
            <a:ext cx="8229600" cy="5562600"/>
          </a:xfrm>
        </p:spPr>
        <p:txBody>
          <a:bodyPr/>
          <a:lstStyle/>
          <a:p>
            <a:r>
              <a:rPr lang="en-US" sz="2400" dirty="0"/>
              <a:t>The basic difference between  the balance  sheet  and  the  income  statement  is  that  the balance sheet records assets and liabilities </a:t>
            </a:r>
            <a:r>
              <a:rPr lang="en-US" sz="2400" b="1" dirty="0"/>
              <a:t>at a given moment</a:t>
            </a:r>
            <a:r>
              <a:rPr lang="en-US" sz="2400" dirty="0"/>
              <a:t>, while the income statement is  always </a:t>
            </a:r>
            <a:r>
              <a:rPr lang="en-US" sz="2400" b="1" dirty="0"/>
              <a:t>related to a given time interval </a:t>
            </a:r>
            <a:r>
              <a:rPr lang="en-US" sz="2400" dirty="0"/>
              <a:t>– an overview of  resulting operations over a time interval</a:t>
            </a:r>
            <a:endParaRPr lang="cs-CZ" sz="2400" dirty="0"/>
          </a:p>
          <a:p>
            <a:r>
              <a:rPr lang="en-US" sz="2400" dirty="0"/>
              <a:t>The  income  statement  includes  flow quantities based on  a  cumulative basis  and their changes at the time do not have to be even</a:t>
            </a:r>
            <a:endParaRPr lang="en-GB" sz="2400" dirty="0"/>
          </a:p>
          <a:p>
            <a:pPr lvl="0"/>
            <a:endParaRPr lang="cs-CZ" sz="2300"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19</a:t>
            </a:fld>
            <a:endParaRPr lang="de-AT" altLang="en-US"/>
          </a:p>
        </p:txBody>
      </p:sp>
    </p:spTree>
    <p:extLst>
      <p:ext uri="{BB962C8B-B14F-4D97-AF65-F5344CB8AC3E}">
        <p14:creationId xmlns:p14="http://schemas.microsoft.com/office/powerpoint/2010/main" val="3115052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a:t>
            </a:r>
            <a:endParaRPr lang="en-US" sz="4000" dirty="0"/>
          </a:p>
        </p:txBody>
      </p:sp>
      <p:sp>
        <p:nvSpPr>
          <p:cNvPr id="3" name="Содержимое 2"/>
          <p:cNvSpPr>
            <a:spLocks noGrp="1"/>
          </p:cNvSpPr>
          <p:nvPr>
            <p:ph idx="1"/>
          </p:nvPr>
        </p:nvSpPr>
        <p:spPr/>
        <p:txBody>
          <a:bodyPr/>
          <a:lstStyle/>
          <a:p>
            <a:pPr eaLnBrk="0" hangingPunct="0">
              <a:spcBef>
                <a:spcPts val="600"/>
              </a:spcBef>
            </a:pPr>
            <a:r>
              <a:rPr lang="cs-CZ" sz="2000" dirty="0" err="1" smtClean="0"/>
              <a:t>Costs</a:t>
            </a:r>
            <a:r>
              <a:rPr lang="cs-CZ" sz="2000" dirty="0" smtClean="0"/>
              <a:t> </a:t>
            </a:r>
            <a:r>
              <a:rPr lang="cs-CZ" sz="2000" dirty="0" smtClean="0"/>
              <a:t>(</a:t>
            </a:r>
            <a:r>
              <a:rPr lang="cs-CZ" sz="2000" dirty="0" err="1" smtClean="0"/>
              <a:t>expenses</a:t>
            </a:r>
            <a:r>
              <a:rPr lang="cs-CZ" sz="2000" dirty="0" smtClean="0"/>
              <a:t>) and </a:t>
            </a:r>
            <a:r>
              <a:rPr lang="cs-CZ" sz="2000" dirty="0" err="1" smtClean="0"/>
              <a:t>revenues</a:t>
            </a:r>
            <a:endParaRPr lang="en-GB" sz="2000" dirty="0" smtClean="0"/>
          </a:p>
          <a:p>
            <a:pPr eaLnBrk="0" hangingPunct="0">
              <a:spcBef>
                <a:spcPts val="600"/>
              </a:spcBef>
            </a:pPr>
            <a:r>
              <a:rPr lang="cs-CZ" sz="2000" dirty="0" err="1" smtClean="0"/>
              <a:t>Income</a:t>
            </a:r>
            <a:r>
              <a:rPr lang="cs-CZ" sz="2000" dirty="0" smtClean="0"/>
              <a:t> </a:t>
            </a:r>
            <a:r>
              <a:rPr lang="cs-CZ" sz="2000" dirty="0" err="1" smtClean="0"/>
              <a:t>statement</a:t>
            </a:r>
            <a:r>
              <a:rPr lang="cs-CZ" sz="2000" dirty="0" smtClean="0"/>
              <a:t> (profit and </a:t>
            </a:r>
            <a:r>
              <a:rPr lang="cs-CZ" sz="2000" dirty="0" err="1" smtClean="0"/>
              <a:t>loss</a:t>
            </a:r>
            <a:r>
              <a:rPr lang="cs-CZ" sz="2000" dirty="0" smtClean="0"/>
              <a:t> </a:t>
            </a:r>
            <a:r>
              <a:rPr lang="cs-CZ" sz="2000" dirty="0" err="1" smtClean="0"/>
              <a:t>statement</a:t>
            </a:r>
            <a:r>
              <a:rPr lang="cs-CZ" sz="2000" dirty="0" smtClean="0"/>
              <a:t>)</a:t>
            </a:r>
            <a:endParaRPr lang="en-GB" sz="2000" dirty="0" smtClean="0"/>
          </a:p>
          <a:p>
            <a:pPr eaLnBrk="0" hangingPunct="0">
              <a:spcBef>
                <a:spcPts val="600"/>
              </a:spcBef>
            </a:pPr>
            <a:r>
              <a:rPr lang="cs-CZ" sz="2000" dirty="0" err="1" smtClean="0"/>
              <a:t>Related</a:t>
            </a:r>
            <a:r>
              <a:rPr lang="cs-CZ" sz="2000" dirty="0" smtClean="0"/>
              <a:t> </a:t>
            </a:r>
            <a:r>
              <a:rPr lang="cs-CZ" sz="2000" dirty="0" err="1" smtClean="0"/>
              <a:t>accounting</a:t>
            </a:r>
            <a:r>
              <a:rPr lang="cs-CZ" sz="2000" dirty="0" smtClean="0"/>
              <a:t> </a:t>
            </a:r>
            <a:r>
              <a:rPr lang="cs-CZ" sz="2000" dirty="0" err="1" smtClean="0"/>
              <a:t>procedures</a:t>
            </a:r>
            <a:endParaRPr lang="cs-CZ" sz="2000" dirty="0" smtClean="0"/>
          </a:p>
          <a:p>
            <a:pPr eaLnBrk="0" hangingPunct="0">
              <a:spcBef>
                <a:spcPts val="600"/>
              </a:spcBef>
            </a:pPr>
            <a:r>
              <a:rPr lang="cs-CZ" sz="2000" dirty="0" smtClean="0"/>
              <a:t>Cash-</a:t>
            </a:r>
            <a:r>
              <a:rPr lang="cs-CZ" sz="2000" dirty="0" err="1" smtClean="0"/>
              <a:t>flow</a:t>
            </a:r>
            <a:r>
              <a:rPr lang="cs-CZ" sz="2000" dirty="0" smtClean="0"/>
              <a:t> </a:t>
            </a:r>
            <a:r>
              <a:rPr lang="cs-CZ" sz="2000" dirty="0" err="1" smtClean="0"/>
              <a:t>statement</a:t>
            </a:r>
            <a:endParaRPr lang="cs-CZ" sz="2000" dirty="0" smtClean="0"/>
          </a:p>
          <a:p>
            <a:pPr eaLnBrk="0" hangingPunct="0">
              <a:spcBef>
                <a:spcPts val="600"/>
              </a:spcBef>
            </a:pPr>
            <a:r>
              <a:rPr lang="cs-CZ" sz="2000" dirty="0" err="1" smtClean="0"/>
              <a:t>Difference</a:t>
            </a:r>
            <a:r>
              <a:rPr lang="cs-CZ" sz="2000" dirty="0" smtClean="0"/>
              <a:t> </a:t>
            </a:r>
            <a:r>
              <a:rPr lang="cs-CZ" sz="2000" dirty="0" err="1" smtClean="0"/>
              <a:t>between</a:t>
            </a:r>
            <a:r>
              <a:rPr lang="cs-CZ" sz="2000" dirty="0" smtClean="0"/>
              <a:t> </a:t>
            </a:r>
            <a:r>
              <a:rPr lang="cs-CZ" sz="2000" dirty="0" err="1" smtClean="0"/>
              <a:t>cost</a:t>
            </a:r>
            <a:r>
              <a:rPr lang="cs-CZ" sz="2000" dirty="0" smtClean="0"/>
              <a:t> </a:t>
            </a:r>
            <a:r>
              <a:rPr lang="cs-CZ" sz="2000" dirty="0" smtClean="0"/>
              <a:t>(</a:t>
            </a:r>
            <a:r>
              <a:rPr lang="cs-CZ" sz="2000" dirty="0" err="1" smtClean="0"/>
              <a:t>expenses</a:t>
            </a:r>
            <a:r>
              <a:rPr lang="cs-CZ" sz="2000" dirty="0" smtClean="0"/>
              <a:t>) – </a:t>
            </a:r>
            <a:r>
              <a:rPr lang="cs-CZ" sz="2000" dirty="0" err="1" smtClean="0"/>
              <a:t>expenditure</a:t>
            </a:r>
            <a:r>
              <a:rPr lang="cs-CZ" sz="2000" dirty="0" smtClean="0"/>
              <a:t> and </a:t>
            </a:r>
            <a:r>
              <a:rPr lang="cs-CZ" sz="2000" dirty="0" err="1" smtClean="0"/>
              <a:t>revenues</a:t>
            </a:r>
            <a:r>
              <a:rPr lang="cs-CZ" sz="2000" dirty="0" smtClean="0"/>
              <a:t> - </a:t>
            </a:r>
            <a:r>
              <a:rPr lang="cs-CZ" sz="2000" dirty="0" err="1" smtClean="0"/>
              <a:t>income</a:t>
            </a:r>
            <a:endParaRPr lang="en-GB" sz="2000"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Profit and </a:t>
            </a:r>
            <a:r>
              <a:rPr lang="cs-CZ" dirty="0" err="1" smtClean="0"/>
              <a:t>loss</a:t>
            </a:r>
            <a:r>
              <a:rPr lang="cs-CZ" dirty="0" smtClean="0"/>
              <a:t> </a:t>
            </a:r>
            <a:r>
              <a:rPr lang="cs-CZ" dirty="0" err="1" smtClean="0"/>
              <a:t>statement</a:t>
            </a:r>
            <a:endParaRPr lang="cs-CZ" dirty="0"/>
          </a:p>
        </p:txBody>
      </p:sp>
      <p:sp>
        <p:nvSpPr>
          <p:cNvPr id="3" name="Zástupný symbol pro obsah 2"/>
          <p:cNvSpPr>
            <a:spLocks noGrp="1"/>
          </p:cNvSpPr>
          <p:nvPr>
            <p:ph idx="1"/>
          </p:nvPr>
        </p:nvSpPr>
        <p:spPr/>
        <p:txBody>
          <a:bodyPr/>
          <a:lstStyle/>
          <a:p>
            <a:r>
              <a:rPr lang="en-US" b="1" dirty="0"/>
              <a:t>The P/L statement</a:t>
            </a:r>
            <a:r>
              <a:rPr lang="en-US" dirty="0"/>
              <a:t> is - after the </a:t>
            </a:r>
            <a:r>
              <a:rPr lang="en-US" b="1" dirty="0"/>
              <a:t>balance sheet</a:t>
            </a:r>
            <a:r>
              <a:rPr lang="en-US" dirty="0"/>
              <a:t> - the second basic financial statement that must be obligatory compiled to the date of accounting shutter (so called financial statements compilation date).</a:t>
            </a:r>
            <a:endParaRPr lang="cs-CZ" b="1" dirty="0"/>
          </a:p>
          <a:p>
            <a:endParaRPr lang="cs-CZ" dirty="0"/>
          </a:p>
        </p:txBody>
      </p:sp>
      <p:sp>
        <p:nvSpPr>
          <p:cNvPr id="4" name="Zástupný symbol pro datum 3"/>
          <p:cNvSpPr>
            <a:spLocks noGrp="1"/>
          </p:cNvSpPr>
          <p:nvPr>
            <p:ph type="dt" sz="half" idx="10"/>
          </p:nvPr>
        </p:nvSpPr>
        <p:spPr/>
        <p:txBody>
          <a:bodyPr/>
          <a:lstStyle/>
          <a:p>
            <a:pPr>
              <a:defRPr/>
            </a:pPr>
            <a:r>
              <a:rPr lang="en-US" altLang="en-US" smtClean="0"/>
              <a:t>Sep 20, 2013</a:t>
            </a:r>
            <a:endParaRPr lang="de-AT" altLang="en-US"/>
          </a:p>
        </p:txBody>
      </p:sp>
      <p:sp>
        <p:nvSpPr>
          <p:cNvPr id="5" name="Zástupný symbol pro zápatí 4"/>
          <p:cNvSpPr>
            <a:spLocks noGrp="1"/>
          </p:cNvSpPr>
          <p:nvPr>
            <p:ph type="ftr" sz="quarter" idx="11"/>
          </p:nvPr>
        </p:nvSpPr>
        <p:spPr/>
        <p:txBody>
          <a:bodyPr/>
          <a:lstStyle/>
          <a:p>
            <a:pPr>
              <a:defRPr/>
            </a:pPr>
            <a:r>
              <a:rPr lang="de-AT" altLang="en-US" smtClean="0"/>
              <a:t>Hackl, Econometrics </a:t>
            </a:r>
            <a:endParaRPr lang="de-AT" altLang="en-US"/>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20</a:t>
            </a:fld>
            <a:endParaRPr lang="de-AT" altLang="en-US"/>
          </a:p>
        </p:txBody>
      </p:sp>
    </p:spTree>
    <p:extLst>
      <p:ext uri="{BB962C8B-B14F-4D97-AF65-F5344CB8AC3E}">
        <p14:creationId xmlns:p14="http://schemas.microsoft.com/office/powerpoint/2010/main" val="4041942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Cash-</a:t>
            </a:r>
            <a:r>
              <a:rPr lang="cs-CZ" dirty="0" err="1" smtClean="0"/>
              <a:t>flow</a:t>
            </a:r>
            <a:r>
              <a:rPr lang="cs-CZ" dirty="0" smtClean="0"/>
              <a:t> </a:t>
            </a:r>
            <a:r>
              <a:rPr lang="cs-CZ" dirty="0" err="1" smtClean="0"/>
              <a:t>statement</a:t>
            </a:r>
            <a:endParaRPr lang="cs-CZ" dirty="0"/>
          </a:p>
        </p:txBody>
      </p:sp>
      <p:sp>
        <p:nvSpPr>
          <p:cNvPr id="3" name="Zástupný symbol pro obsah 2"/>
          <p:cNvSpPr>
            <a:spLocks noGrp="1"/>
          </p:cNvSpPr>
          <p:nvPr>
            <p:ph idx="1"/>
          </p:nvPr>
        </p:nvSpPr>
        <p:spPr/>
        <p:txBody>
          <a:bodyPr/>
          <a:lstStyle/>
          <a:p>
            <a:r>
              <a:rPr lang="en-US" dirty="0"/>
              <a:t>The  primary  purpose  of  the  statement  of  cash  flows  is  to  provide  information  about  the  state of  financial  resources  at  the beginning  and  at  the  end of  an  accounting period</a:t>
            </a:r>
            <a:endParaRPr lang="cs-CZ" dirty="0"/>
          </a:p>
          <a:p>
            <a:r>
              <a:rPr lang="en-US" dirty="0"/>
              <a:t>The statement  also  shows  how  particular  business  operations  participate  in  inflows  and outflows of financial resources</a:t>
            </a:r>
            <a:endParaRPr lang="en-GB" dirty="0"/>
          </a:p>
          <a:p>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21</a:t>
            </a:fld>
            <a:endParaRPr lang="de-AT" altLang="en-US"/>
          </a:p>
        </p:txBody>
      </p:sp>
    </p:spTree>
    <p:extLst>
      <p:ext uri="{BB962C8B-B14F-4D97-AF65-F5344CB8AC3E}">
        <p14:creationId xmlns:p14="http://schemas.microsoft.com/office/powerpoint/2010/main" val="8313266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Cash and </a:t>
            </a:r>
            <a:r>
              <a:rPr lang="cs-CZ" dirty="0" err="1"/>
              <a:t>its</a:t>
            </a:r>
            <a:r>
              <a:rPr lang="cs-CZ" dirty="0"/>
              <a:t> </a:t>
            </a:r>
            <a:r>
              <a:rPr lang="cs-CZ" dirty="0" err="1"/>
              <a:t>equivalent</a:t>
            </a:r>
            <a:endParaRPr lang="cs-CZ" dirty="0"/>
          </a:p>
        </p:txBody>
      </p:sp>
      <p:sp>
        <p:nvSpPr>
          <p:cNvPr id="3" name="Zástupný symbol pro obsah 2"/>
          <p:cNvSpPr>
            <a:spLocks noGrp="1"/>
          </p:cNvSpPr>
          <p:nvPr>
            <p:ph idx="1"/>
          </p:nvPr>
        </p:nvSpPr>
        <p:spPr/>
        <p:txBody>
          <a:bodyPr/>
          <a:lstStyle/>
          <a:p>
            <a:r>
              <a:rPr lang="cs-CZ" dirty="0"/>
              <a:t>Cash, bank </a:t>
            </a:r>
            <a:r>
              <a:rPr lang="cs-CZ" dirty="0" err="1"/>
              <a:t>account</a:t>
            </a:r>
            <a:endParaRPr lang="cs-CZ" dirty="0"/>
          </a:p>
          <a:p>
            <a:r>
              <a:rPr lang="cs-CZ" dirty="0" err="1"/>
              <a:t>Valuables</a:t>
            </a:r>
            <a:r>
              <a:rPr lang="cs-CZ" dirty="0"/>
              <a:t> (</a:t>
            </a:r>
            <a:r>
              <a:rPr lang="cs-CZ" dirty="0" err="1"/>
              <a:t>stamps</a:t>
            </a:r>
            <a:r>
              <a:rPr lang="cs-CZ" dirty="0"/>
              <a:t>, </a:t>
            </a:r>
            <a:r>
              <a:rPr lang="cs-CZ" dirty="0" err="1"/>
              <a:t>telephone</a:t>
            </a:r>
            <a:r>
              <a:rPr lang="cs-CZ" dirty="0"/>
              <a:t> </a:t>
            </a:r>
            <a:r>
              <a:rPr lang="cs-CZ" dirty="0" err="1"/>
              <a:t>cards</a:t>
            </a:r>
            <a:r>
              <a:rPr lang="cs-CZ" dirty="0"/>
              <a:t>, </a:t>
            </a:r>
            <a:r>
              <a:rPr lang="cs-CZ" dirty="0" err="1"/>
              <a:t>meal</a:t>
            </a:r>
            <a:r>
              <a:rPr lang="cs-CZ" dirty="0"/>
              <a:t> </a:t>
            </a:r>
            <a:r>
              <a:rPr lang="cs-CZ" dirty="0" err="1"/>
              <a:t>vouchers</a:t>
            </a:r>
            <a:r>
              <a:rPr lang="cs-CZ" dirty="0"/>
              <a:t>)</a:t>
            </a:r>
          </a:p>
          <a:p>
            <a:r>
              <a:rPr lang="cs-CZ" dirty="0"/>
              <a:t>Cash in transit</a:t>
            </a:r>
          </a:p>
          <a:p>
            <a:r>
              <a:rPr lang="cs-CZ" dirty="0"/>
              <a:t>C</a:t>
            </a:r>
            <a:r>
              <a:rPr lang="en-US" dirty="0"/>
              <a:t>ash equivalents, which are defined as liquid financial assets, </a:t>
            </a:r>
            <a:r>
              <a:rPr lang="en-US" dirty="0" err="1"/>
              <a:t>ie</a:t>
            </a:r>
            <a:r>
              <a:rPr lang="en-US" dirty="0"/>
              <a:t>. the assets </a:t>
            </a:r>
            <a:r>
              <a:rPr lang="cs-CZ" dirty="0" err="1"/>
              <a:t>eas</a:t>
            </a:r>
            <a:r>
              <a:rPr lang="en-US" dirty="0" err="1"/>
              <a:t>ily</a:t>
            </a:r>
            <a:r>
              <a:rPr lang="en-US" dirty="0"/>
              <a:t> convertible to a known amount</a:t>
            </a:r>
            <a:r>
              <a:rPr lang="cs-CZ" dirty="0"/>
              <a:t> </a:t>
            </a:r>
            <a:r>
              <a:rPr lang="cs-CZ" dirty="0" err="1"/>
              <a:t>of</a:t>
            </a:r>
            <a:r>
              <a:rPr lang="cs-CZ" dirty="0"/>
              <a:t> </a:t>
            </a:r>
            <a:r>
              <a:rPr lang="cs-CZ" dirty="0" err="1"/>
              <a:t>money</a:t>
            </a:r>
            <a:r>
              <a:rPr lang="cs-CZ" dirty="0"/>
              <a:t> - t</a:t>
            </a:r>
            <a:r>
              <a:rPr lang="en-US" dirty="0"/>
              <a:t>he marketable securities (treasury bills, bonds of large bank</a:t>
            </a:r>
            <a:r>
              <a:rPr lang="cs-CZ" dirty="0"/>
              <a:t>s</a:t>
            </a:r>
            <a:r>
              <a:rPr lang="en-US" dirty="0"/>
              <a:t>, certificates)</a:t>
            </a:r>
            <a:endParaRPr lang="en-GB" dirty="0"/>
          </a:p>
          <a:p>
            <a:endParaRPr lang="cs-CZ" dirty="0"/>
          </a:p>
        </p:txBody>
      </p:sp>
      <p:sp>
        <p:nvSpPr>
          <p:cNvPr id="4" name="Zástupný symbol pro datum 3"/>
          <p:cNvSpPr>
            <a:spLocks noGrp="1"/>
          </p:cNvSpPr>
          <p:nvPr>
            <p:ph type="dt" sz="half" idx="10"/>
          </p:nvPr>
        </p:nvSpPr>
        <p:spPr/>
        <p:txBody>
          <a:bodyPr/>
          <a:lstStyle/>
          <a:p>
            <a:pPr>
              <a:defRPr/>
            </a:pPr>
            <a:r>
              <a:rPr lang="en-US" altLang="en-US" smtClean="0"/>
              <a:t>Sep 20, 2013</a:t>
            </a:r>
            <a:endParaRPr lang="de-AT" altLang="en-US"/>
          </a:p>
        </p:txBody>
      </p:sp>
      <p:sp>
        <p:nvSpPr>
          <p:cNvPr id="5" name="Zástupný symbol pro zápatí 4"/>
          <p:cNvSpPr>
            <a:spLocks noGrp="1"/>
          </p:cNvSpPr>
          <p:nvPr>
            <p:ph type="ftr" sz="quarter" idx="11"/>
          </p:nvPr>
        </p:nvSpPr>
        <p:spPr/>
        <p:txBody>
          <a:bodyPr/>
          <a:lstStyle/>
          <a:p>
            <a:pPr>
              <a:defRPr/>
            </a:pPr>
            <a:r>
              <a:rPr lang="de-AT" altLang="en-US" smtClean="0"/>
              <a:t>Hackl, Econometrics </a:t>
            </a:r>
            <a:endParaRPr lang="de-AT" altLang="en-US"/>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22</a:t>
            </a:fld>
            <a:endParaRPr lang="de-AT" altLang="en-US"/>
          </a:p>
        </p:txBody>
      </p:sp>
    </p:spTree>
    <p:extLst>
      <p:ext uri="{BB962C8B-B14F-4D97-AF65-F5344CB8AC3E}">
        <p14:creationId xmlns:p14="http://schemas.microsoft.com/office/powerpoint/2010/main" val="23814490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Cash-</a:t>
            </a:r>
            <a:r>
              <a:rPr lang="cs-CZ" dirty="0" err="1" smtClean="0"/>
              <a:t>flow</a:t>
            </a:r>
            <a:r>
              <a:rPr lang="cs-CZ" dirty="0" smtClean="0"/>
              <a:t> </a:t>
            </a:r>
            <a:r>
              <a:rPr lang="cs-CZ" dirty="0" err="1" smtClean="0"/>
              <a:t>statement</a:t>
            </a:r>
            <a:endParaRPr lang="cs-CZ" dirty="0"/>
          </a:p>
        </p:txBody>
      </p:sp>
      <p:sp>
        <p:nvSpPr>
          <p:cNvPr id="3" name="Zástupný symbol pro obsah 2"/>
          <p:cNvSpPr>
            <a:spLocks noGrp="1"/>
          </p:cNvSpPr>
          <p:nvPr>
            <p:ph idx="1"/>
          </p:nvPr>
        </p:nvSpPr>
        <p:spPr/>
        <p:txBody>
          <a:bodyPr/>
          <a:lstStyle/>
          <a:p>
            <a:r>
              <a:rPr lang="cs-CZ" dirty="0"/>
              <a:t>Double-</a:t>
            </a:r>
            <a:r>
              <a:rPr lang="cs-CZ" dirty="0" err="1"/>
              <a:t>entry</a:t>
            </a:r>
            <a:r>
              <a:rPr lang="cs-CZ" dirty="0"/>
              <a:t> </a:t>
            </a:r>
            <a:r>
              <a:rPr lang="cs-CZ" dirty="0" err="1"/>
              <a:t>bookkeeping</a:t>
            </a:r>
            <a:r>
              <a:rPr lang="cs-CZ" dirty="0"/>
              <a:t> </a:t>
            </a:r>
            <a:r>
              <a:rPr lang="cs-CZ" dirty="0" err="1"/>
              <a:t>guarantees</a:t>
            </a:r>
            <a:r>
              <a:rPr lang="cs-CZ" dirty="0"/>
              <a:t> </a:t>
            </a:r>
            <a:r>
              <a:rPr lang="cs-CZ" dirty="0" err="1"/>
              <a:t>that</a:t>
            </a:r>
            <a:r>
              <a:rPr lang="cs-CZ" dirty="0"/>
              <a:t> </a:t>
            </a:r>
            <a:r>
              <a:rPr lang="cs-CZ" dirty="0" err="1"/>
              <a:t>the</a:t>
            </a:r>
            <a:r>
              <a:rPr lang="cs-CZ" dirty="0"/>
              <a:t> sum </a:t>
            </a:r>
            <a:r>
              <a:rPr lang="cs-CZ" dirty="0" err="1"/>
              <a:t>of</a:t>
            </a:r>
            <a:r>
              <a:rPr lang="cs-CZ" dirty="0"/>
              <a:t> </a:t>
            </a:r>
            <a:r>
              <a:rPr lang="cs-CZ" dirty="0" err="1"/>
              <a:t>the</a:t>
            </a:r>
            <a:r>
              <a:rPr lang="cs-CZ" dirty="0"/>
              <a:t> </a:t>
            </a:r>
            <a:r>
              <a:rPr lang="cs-CZ" dirty="0" err="1"/>
              <a:t>cashflows</a:t>
            </a:r>
            <a:r>
              <a:rPr lang="cs-CZ" dirty="0"/>
              <a:t> </a:t>
            </a:r>
            <a:r>
              <a:rPr lang="cs-CZ" dirty="0" err="1"/>
              <a:t>from</a:t>
            </a:r>
            <a:r>
              <a:rPr lang="cs-CZ" dirty="0"/>
              <a:t> </a:t>
            </a:r>
            <a:r>
              <a:rPr lang="cs-CZ" dirty="0" err="1"/>
              <a:t>the</a:t>
            </a:r>
            <a:r>
              <a:rPr lang="cs-CZ" dirty="0"/>
              <a:t> </a:t>
            </a:r>
            <a:r>
              <a:rPr lang="cs-CZ" dirty="0" err="1"/>
              <a:t>three</a:t>
            </a:r>
            <a:r>
              <a:rPr lang="cs-CZ" dirty="0"/>
              <a:t> </a:t>
            </a:r>
            <a:r>
              <a:rPr lang="cs-CZ" dirty="0" err="1"/>
              <a:t>main</a:t>
            </a:r>
            <a:r>
              <a:rPr lang="cs-CZ" dirty="0"/>
              <a:t> </a:t>
            </a:r>
            <a:r>
              <a:rPr lang="cs-CZ" dirty="0" err="1"/>
              <a:t>categories</a:t>
            </a:r>
            <a:r>
              <a:rPr lang="cs-CZ" dirty="0"/>
              <a:t> (</a:t>
            </a:r>
            <a:r>
              <a:rPr lang="cs-CZ" dirty="0" err="1"/>
              <a:t>operating</a:t>
            </a:r>
            <a:r>
              <a:rPr lang="cs-CZ" dirty="0"/>
              <a:t>, </a:t>
            </a:r>
            <a:r>
              <a:rPr lang="cs-CZ" dirty="0" err="1"/>
              <a:t>investing</a:t>
            </a:r>
            <a:r>
              <a:rPr lang="cs-CZ" dirty="0"/>
              <a:t>, </a:t>
            </a:r>
            <a:r>
              <a:rPr lang="cs-CZ" dirty="0" err="1"/>
              <a:t>financing</a:t>
            </a:r>
            <a:r>
              <a:rPr lang="cs-CZ" dirty="0"/>
              <a:t> </a:t>
            </a:r>
            <a:r>
              <a:rPr lang="cs-CZ" dirty="0" err="1"/>
              <a:t>activities</a:t>
            </a:r>
            <a:r>
              <a:rPr lang="cs-CZ" dirty="0"/>
              <a:t>) </a:t>
            </a:r>
            <a:r>
              <a:rPr lang="cs-CZ" dirty="0" err="1"/>
              <a:t>equals</a:t>
            </a:r>
            <a:r>
              <a:rPr lang="cs-CZ" dirty="0"/>
              <a:t> </a:t>
            </a:r>
            <a:r>
              <a:rPr lang="cs-CZ" dirty="0" smtClean="0"/>
              <a:t>to </a:t>
            </a:r>
            <a:r>
              <a:rPr lang="cs-CZ" dirty="0" err="1" smtClean="0"/>
              <a:t>the</a:t>
            </a:r>
            <a:r>
              <a:rPr lang="cs-CZ" dirty="0" smtClean="0"/>
              <a:t> </a:t>
            </a:r>
            <a:r>
              <a:rPr lang="cs-CZ" dirty="0" err="1"/>
              <a:t>change</a:t>
            </a:r>
            <a:r>
              <a:rPr lang="cs-CZ" dirty="0"/>
              <a:t> in cash </a:t>
            </a:r>
            <a:r>
              <a:rPr lang="cs-CZ" dirty="0" err="1"/>
              <a:t>balances</a:t>
            </a:r>
            <a:r>
              <a:rPr lang="cs-CZ" dirty="0"/>
              <a:t> </a:t>
            </a:r>
            <a:r>
              <a:rPr lang="cs-CZ" dirty="0" err="1"/>
              <a:t>over</a:t>
            </a:r>
            <a:r>
              <a:rPr lang="cs-CZ" dirty="0"/>
              <a:t> </a:t>
            </a:r>
            <a:r>
              <a:rPr lang="cs-CZ" dirty="0" err="1"/>
              <a:t>the</a:t>
            </a:r>
            <a:r>
              <a:rPr lang="cs-CZ" dirty="0"/>
              <a:t> </a:t>
            </a:r>
            <a:r>
              <a:rPr lang="cs-CZ" dirty="0" err="1"/>
              <a:t>accounting</a:t>
            </a:r>
            <a:r>
              <a:rPr lang="cs-CZ" dirty="0"/>
              <a:t> period</a:t>
            </a:r>
            <a:endParaRPr lang="en-GB" dirty="0"/>
          </a:p>
          <a:p>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23</a:t>
            </a:fld>
            <a:endParaRPr lang="de-AT" altLang="en-US"/>
          </a:p>
        </p:txBody>
      </p:sp>
    </p:spTree>
    <p:extLst>
      <p:ext uri="{BB962C8B-B14F-4D97-AF65-F5344CB8AC3E}">
        <p14:creationId xmlns:p14="http://schemas.microsoft.com/office/powerpoint/2010/main" val="28326722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Why</a:t>
            </a:r>
            <a:r>
              <a:rPr lang="cs-CZ" dirty="0" smtClean="0"/>
              <a:t> to </a:t>
            </a:r>
            <a:r>
              <a:rPr lang="cs-CZ" dirty="0" err="1" smtClean="0"/>
              <a:t>know</a:t>
            </a:r>
            <a:r>
              <a:rPr lang="cs-CZ" dirty="0" smtClean="0"/>
              <a:t> </a:t>
            </a:r>
            <a:r>
              <a:rPr lang="cs-CZ" dirty="0" err="1" smtClean="0"/>
              <a:t>the</a:t>
            </a:r>
            <a:r>
              <a:rPr lang="cs-CZ" dirty="0" smtClean="0"/>
              <a:t> cash-</a:t>
            </a:r>
            <a:r>
              <a:rPr lang="cs-CZ" dirty="0" err="1" smtClean="0"/>
              <a:t>flow</a:t>
            </a:r>
            <a:r>
              <a:rPr lang="cs-CZ" dirty="0" smtClean="0"/>
              <a:t> </a:t>
            </a:r>
            <a:r>
              <a:rPr lang="cs-CZ" dirty="0" err="1" smtClean="0"/>
              <a:t>statement</a:t>
            </a:r>
            <a:endParaRPr lang="cs-CZ" dirty="0"/>
          </a:p>
        </p:txBody>
      </p:sp>
      <p:sp>
        <p:nvSpPr>
          <p:cNvPr id="3" name="Zástupný symbol pro obsah 2"/>
          <p:cNvSpPr>
            <a:spLocks noGrp="1"/>
          </p:cNvSpPr>
          <p:nvPr>
            <p:ph idx="1"/>
          </p:nvPr>
        </p:nvSpPr>
        <p:spPr/>
        <p:txBody>
          <a:bodyPr/>
          <a:lstStyle/>
          <a:p>
            <a:r>
              <a:rPr lang="en-US" dirty="0"/>
              <a:t>Net income is an extremely useful metric in financial analysis; it reflects ongoing</a:t>
            </a:r>
            <a:r>
              <a:rPr lang="cs-CZ" dirty="0"/>
              <a:t> </a:t>
            </a:r>
            <a:r>
              <a:rPr lang="en-US" dirty="0"/>
              <a:t>profitability. </a:t>
            </a:r>
            <a:endParaRPr lang="cs-CZ" dirty="0"/>
          </a:p>
          <a:p>
            <a:r>
              <a:rPr lang="en-US" dirty="0"/>
              <a:t>However, since the income statement measures profitability using</a:t>
            </a:r>
            <a:r>
              <a:rPr lang="cs-CZ" dirty="0"/>
              <a:t> </a:t>
            </a:r>
            <a:r>
              <a:rPr lang="en-US" dirty="0"/>
              <a:t>accrual accounting, it suffers from the limitation of not being able to objectively tell</a:t>
            </a:r>
            <a:r>
              <a:rPr lang="cs-CZ" dirty="0"/>
              <a:t> </a:t>
            </a:r>
            <a:r>
              <a:rPr lang="en-US" dirty="0"/>
              <a:t>us what is happening to cash during the year.</a:t>
            </a:r>
            <a:endParaRPr lang="cs-CZ" dirty="0"/>
          </a:p>
          <a:p>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24</a:t>
            </a:fld>
            <a:endParaRPr lang="de-AT" altLang="en-US"/>
          </a:p>
        </p:txBody>
      </p:sp>
    </p:spTree>
    <p:extLst>
      <p:ext uri="{BB962C8B-B14F-4D97-AF65-F5344CB8AC3E}">
        <p14:creationId xmlns:p14="http://schemas.microsoft.com/office/powerpoint/2010/main" val="1193724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Difference</a:t>
            </a:r>
            <a:r>
              <a:rPr lang="cs-CZ" dirty="0"/>
              <a:t> </a:t>
            </a:r>
            <a:r>
              <a:rPr lang="cs-CZ" dirty="0" err="1"/>
              <a:t>between</a:t>
            </a:r>
            <a:r>
              <a:rPr lang="cs-CZ" dirty="0"/>
              <a:t> cash </a:t>
            </a:r>
            <a:r>
              <a:rPr lang="cs-CZ" dirty="0" err="1"/>
              <a:t>flow</a:t>
            </a:r>
            <a:r>
              <a:rPr lang="cs-CZ" dirty="0"/>
              <a:t> </a:t>
            </a:r>
            <a:r>
              <a:rPr lang="cs-CZ" dirty="0" err="1"/>
              <a:t>statement</a:t>
            </a:r>
            <a:r>
              <a:rPr lang="cs-CZ" dirty="0"/>
              <a:t> and </a:t>
            </a:r>
            <a:r>
              <a:rPr lang="cs-CZ" dirty="0" err="1"/>
              <a:t>income</a:t>
            </a:r>
            <a:r>
              <a:rPr lang="cs-CZ" dirty="0"/>
              <a:t> </a:t>
            </a:r>
            <a:r>
              <a:rPr lang="cs-CZ" dirty="0" err="1"/>
              <a:t>statement</a:t>
            </a:r>
            <a:endParaRPr lang="cs-CZ" dirty="0"/>
          </a:p>
        </p:txBody>
      </p:sp>
      <p:sp>
        <p:nvSpPr>
          <p:cNvPr id="3" name="Zástupný symbol pro obsah 2"/>
          <p:cNvSpPr>
            <a:spLocks noGrp="1"/>
          </p:cNvSpPr>
          <p:nvPr>
            <p:ph idx="1"/>
          </p:nvPr>
        </p:nvSpPr>
        <p:spPr/>
        <p:txBody>
          <a:bodyPr/>
          <a:lstStyle/>
          <a:p>
            <a:r>
              <a:rPr lang="cs-CZ" dirty="0" err="1"/>
              <a:t>Income</a:t>
            </a:r>
            <a:r>
              <a:rPr lang="cs-CZ" dirty="0"/>
              <a:t> </a:t>
            </a:r>
            <a:r>
              <a:rPr lang="cs-CZ" dirty="0" err="1"/>
              <a:t>statement</a:t>
            </a:r>
            <a:r>
              <a:rPr lang="cs-CZ" dirty="0"/>
              <a:t> </a:t>
            </a:r>
            <a:r>
              <a:rPr lang="cs-CZ" dirty="0" err="1"/>
              <a:t>measures</a:t>
            </a:r>
            <a:r>
              <a:rPr lang="cs-CZ" dirty="0"/>
              <a:t> </a:t>
            </a:r>
            <a:r>
              <a:rPr lang="cs-CZ" dirty="0" err="1"/>
              <a:t>revenues</a:t>
            </a:r>
            <a:r>
              <a:rPr lang="cs-CZ" dirty="0"/>
              <a:t> and </a:t>
            </a:r>
            <a:r>
              <a:rPr lang="cs-CZ" dirty="0" err="1"/>
              <a:t>costs</a:t>
            </a:r>
            <a:r>
              <a:rPr lang="cs-CZ" dirty="0"/>
              <a:t> </a:t>
            </a:r>
            <a:r>
              <a:rPr lang="cs-CZ" dirty="0" smtClean="0"/>
              <a:t>(</a:t>
            </a:r>
            <a:r>
              <a:rPr lang="cs-CZ" dirty="0" err="1" smtClean="0"/>
              <a:t>expenses</a:t>
            </a:r>
            <a:r>
              <a:rPr lang="cs-CZ" dirty="0" smtClean="0"/>
              <a:t>) and </a:t>
            </a:r>
            <a:r>
              <a:rPr lang="cs-CZ" dirty="0" err="1"/>
              <a:t>at</a:t>
            </a:r>
            <a:r>
              <a:rPr lang="cs-CZ" dirty="0"/>
              <a:t> </a:t>
            </a:r>
            <a:r>
              <a:rPr lang="cs-CZ" dirty="0" err="1"/>
              <a:t>the</a:t>
            </a:r>
            <a:r>
              <a:rPr lang="cs-CZ" dirty="0"/>
              <a:t> </a:t>
            </a:r>
            <a:r>
              <a:rPr lang="cs-CZ" dirty="0" err="1"/>
              <a:t>bottom</a:t>
            </a:r>
            <a:r>
              <a:rPr lang="cs-CZ" dirty="0"/>
              <a:t> </a:t>
            </a:r>
            <a:r>
              <a:rPr lang="cs-CZ" dirty="0" err="1"/>
              <a:t>you</a:t>
            </a:r>
            <a:r>
              <a:rPr lang="cs-CZ" dirty="0"/>
              <a:t> </a:t>
            </a:r>
            <a:r>
              <a:rPr lang="cs-CZ" dirty="0" err="1"/>
              <a:t>can</a:t>
            </a:r>
            <a:r>
              <a:rPr lang="cs-CZ" dirty="0"/>
              <a:t> </a:t>
            </a:r>
            <a:r>
              <a:rPr lang="cs-CZ" dirty="0" err="1"/>
              <a:t>see</a:t>
            </a:r>
            <a:r>
              <a:rPr lang="cs-CZ" dirty="0"/>
              <a:t> </a:t>
            </a:r>
            <a:r>
              <a:rPr lang="cs-CZ" dirty="0" err="1"/>
              <a:t>the</a:t>
            </a:r>
            <a:r>
              <a:rPr lang="cs-CZ" dirty="0"/>
              <a:t> profit/</a:t>
            </a:r>
            <a:r>
              <a:rPr lang="cs-CZ" dirty="0" err="1"/>
              <a:t>loss</a:t>
            </a:r>
            <a:r>
              <a:rPr lang="cs-CZ" dirty="0"/>
              <a:t> </a:t>
            </a:r>
            <a:r>
              <a:rPr lang="cs-CZ" dirty="0" err="1"/>
              <a:t>of</a:t>
            </a:r>
            <a:r>
              <a:rPr lang="cs-CZ" dirty="0"/>
              <a:t> </a:t>
            </a:r>
            <a:r>
              <a:rPr lang="cs-CZ" dirty="0" err="1"/>
              <a:t>the</a:t>
            </a:r>
            <a:r>
              <a:rPr lang="cs-CZ" dirty="0"/>
              <a:t> </a:t>
            </a:r>
            <a:r>
              <a:rPr lang="cs-CZ" dirty="0" err="1"/>
              <a:t>accounting</a:t>
            </a:r>
            <a:r>
              <a:rPr lang="cs-CZ" dirty="0"/>
              <a:t> </a:t>
            </a:r>
            <a:r>
              <a:rPr lang="cs-CZ" dirty="0" smtClean="0"/>
              <a:t>period (</a:t>
            </a:r>
            <a:r>
              <a:rPr lang="cs-CZ" dirty="0" err="1" smtClean="0"/>
              <a:t>net</a:t>
            </a:r>
            <a:r>
              <a:rPr lang="cs-CZ" dirty="0" smtClean="0"/>
              <a:t> </a:t>
            </a:r>
            <a:r>
              <a:rPr lang="cs-CZ" dirty="0" err="1" smtClean="0"/>
              <a:t>income</a:t>
            </a:r>
            <a:r>
              <a:rPr lang="cs-CZ" dirty="0" smtClean="0"/>
              <a:t>)</a:t>
            </a:r>
            <a:endParaRPr lang="cs-CZ" dirty="0"/>
          </a:p>
          <a:p>
            <a:endParaRPr lang="cs-CZ" dirty="0"/>
          </a:p>
          <a:p>
            <a:r>
              <a:rPr lang="cs-CZ" dirty="0"/>
              <a:t>Cash </a:t>
            </a:r>
            <a:r>
              <a:rPr lang="cs-CZ" dirty="0" err="1"/>
              <a:t>flow</a:t>
            </a:r>
            <a:r>
              <a:rPr lang="cs-CZ" dirty="0"/>
              <a:t> </a:t>
            </a:r>
            <a:r>
              <a:rPr lang="cs-CZ" dirty="0" err="1"/>
              <a:t>statement</a:t>
            </a:r>
            <a:r>
              <a:rPr lang="cs-CZ" dirty="0"/>
              <a:t> </a:t>
            </a:r>
            <a:r>
              <a:rPr lang="cs-CZ" dirty="0" err="1"/>
              <a:t>measures</a:t>
            </a:r>
            <a:r>
              <a:rPr lang="cs-CZ" dirty="0"/>
              <a:t> </a:t>
            </a:r>
            <a:r>
              <a:rPr lang="cs-CZ" dirty="0" err="1"/>
              <a:t>inflows</a:t>
            </a:r>
            <a:r>
              <a:rPr lang="cs-CZ" dirty="0"/>
              <a:t> (</a:t>
            </a:r>
            <a:r>
              <a:rPr lang="cs-CZ" dirty="0" err="1"/>
              <a:t>incomes</a:t>
            </a:r>
            <a:r>
              <a:rPr lang="cs-CZ" dirty="0"/>
              <a:t>) and </a:t>
            </a:r>
            <a:r>
              <a:rPr lang="cs-CZ" dirty="0" err="1"/>
              <a:t>outflows</a:t>
            </a:r>
            <a:r>
              <a:rPr lang="cs-CZ" dirty="0"/>
              <a:t> (</a:t>
            </a:r>
            <a:r>
              <a:rPr lang="cs-CZ" dirty="0" err="1"/>
              <a:t>expenditures</a:t>
            </a:r>
            <a:r>
              <a:rPr lang="cs-CZ" dirty="0"/>
              <a:t>) </a:t>
            </a:r>
            <a:r>
              <a:rPr lang="cs-CZ" dirty="0" err="1"/>
              <a:t>of</a:t>
            </a:r>
            <a:r>
              <a:rPr lang="cs-CZ" dirty="0"/>
              <a:t> </a:t>
            </a:r>
            <a:r>
              <a:rPr lang="cs-CZ" dirty="0" err="1"/>
              <a:t>the</a:t>
            </a:r>
            <a:r>
              <a:rPr lang="cs-CZ" dirty="0"/>
              <a:t> </a:t>
            </a:r>
            <a:r>
              <a:rPr lang="cs-CZ" dirty="0" err="1"/>
              <a:t>money</a:t>
            </a:r>
            <a:endParaRPr lang="cs-CZ" dirty="0"/>
          </a:p>
          <a:p>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25</a:t>
            </a:fld>
            <a:endParaRPr lang="de-AT" altLang="en-US"/>
          </a:p>
        </p:txBody>
      </p:sp>
    </p:spTree>
    <p:extLst>
      <p:ext uri="{BB962C8B-B14F-4D97-AF65-F5344CB8AC3E}">
        <p14:creationId xmlns:p14="http://schemas.microsoft.com/office/powerpoint/2010/main" val="14357366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Expenditure</a:t>
            </a:r>
            <a:r>
              <a:rPr lang="cs-CZ" dirty="0" smtClean="0"/>
              <a:t> </a:t>
            </a:r>
            <a:r>
              <a:rPr lang="cs-CZ" dirty="0" smtClean="0"/>
              <a:t>and </a:t>
            </a:r>
            <a:r>
              <a:rPr lang="cs-CZ" dirty="0" err="1" smtClean="0"/>
              <a:t>income</a:t>
            </a:r>
            <a:endParaRPr lang="cs-CZ" dirty="0"/>
          </a:p>
        </p:txBody>
      </p:sp>
      <p:sp>
        <p:nvSpPr>
          <p:cNvPr id="3" name="Zástupný symbol pro obsah 2"/>
          <p:cNvSpPr>
            <a:spLocks noGrp="1"/>
          </p:cNvSpPr>
          <p:nvPr>
            <p:ph idx="1"/>
          </p:nvPr>
        </p:nvSpPr>
        <p:spPr/>
        <p:txBody>
          <a:bodyPr/>
          <a:lstStyle/>
          <a:p>
            <a:r>
              <a:rPr lang="en-US" b="1" dirty="0"/>
              <a:t>Expenditure </a:t>
            </a:r>
            <a:r>
              <a:rPr lang="en-US" dirty="0" smtClean="0"/>
              <a:t>is </a:t>
            </a:r>
            <a:r>
              <a:rPr lang="en-US" dirty="0"/>
              <a:t>a decrease of money. </a:t>
            </a:r>
            <a:endParaRPr lang="cs-CZ" dirty="0" smtClean="0"/>
          </a:p>
          <a:p>
            <a:r>
              <a:rPr lang="en-US" b="1" dirty="0" smtClean="0"/>
              <a:t>Income</a:t>
            </a:r>
            <a:r>
              <a:rPr lang="en-US" dirty="0" smtClean="0"/>
              <a:t> </a:t>
            </a:r>
            <a:r>
              <a:rPr lang="en-US" dirty="0"/>
              <a:t>is an increase of money.  </a:t>
            </a:r>
            <a:endParaRPr lang="cs-CZ" dirty="0" smtClean="0"/>
          </a:p>
          <a:p>
            <a:r>
              <a:rPr lang="en-US" dirty="0" smtClean="0"/>
              <a:t>Incomes </a:t>
            </a:r>
            <a:r>
              <a:rPr lang="en-US" dirty="0"/>
              <a:t>and expenditures are shown </a:t>
            </a:r>
            <a:r>
              <a:rPr lang="en-US" dirty="0" smtClean="0"/>
              <a:t>in </a:t>
            </a:r>
            <a:r>
              <a:rPr lang="en-US" b="1" u="sng" dirty="0" smtClean="0"/>
              <a:t>cash-flow </a:t>
            </a:r>
            <a:r>
              <a:rPr lang="en-US" b="1" u="sng" dirty="0"/>
              <a:t>statement</a:t>
            </a:r>
            <a:r>
              <a:rPr lang="en-US" b="1" dirty="0"/>
              <a:t>.</a:t>
            </a:r>
            <a:r>
              <a:rPr lang="en-US" dirty="0"/>
              <a:t> </a:t>
            </a:r>
            <a:endParaRPr lang="cs-CZ" dirty="0" smtClean="0"/>
          </a:p>
          <a:p>
            <a:r>
              <a:rPr lang="en-US" dirty="0" smtClean="0"/>
              <a:t>Cash-flow </a:t>
            </a:r>
            <a:r>
              <a:rPr lang="en-US" dirty="0"/>
              <a:t>statement provides information about structure of incomes and expenditures realized during an accounting period by enterprise. </a:t>
            </a:r>
            <a:endParaRPr lang="cs-CZ" dirty="0" smtClean="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26</a:t>
            </a:fld>
            <a:endParaRPr lang="de-AT" altLang="en-US"/>
          </a:p>
        </p:txBody>
      </p:sp>
    </p:spTree>
    <p:extLst>
      <p:ext uri="{BB962C8B-B14F-4D97-AF65-F5344CB8AC3E}">
        <p14:creationId xmlns:p14="http://schemas.microsoft.com/office/powerpoint/2010/main" val="28714425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Cash-</a:t>
            </a:r>
            <a:r>
              <a:rPr lang="cs-CZ" dirty="0" err="1" smtClean="0"/>
              <a:t>flow</a:t>
            </a:r>
            <a:r>
              <a:rPr lang="cs-CZ" dirty="0" smtClean="0"/>
              <a:t> </a:t>
            </a:r>
            <a:r>
              <a:rPr lang="cs-CZ" dirty="0" err="1" smtClean="0"/>
              <a:t>statement</a:t>
            </a:r>
            <a:endParaRPr lang="cs-CZ" dirty="0"/>
          </a:p>
        </p:txBody>
      </p:sp>
      <p:sp>
        <p:nvSpPr>
          <p:cNvPr id="3" name="Zástupný symbol pro obsah 2"/>
          <p:cNvSpPr>
            <a:spLocks noGrp="1"/>
          </p:cNvSpPr>
          <p:nvPr>
            <p:ph idx="1"/>
          </p:nvPr>
        </p:nvSpPr>
        <p:spPr/>
        <p:txBody>
          <a:bodyPr/>
          <a:lstStyle/>
          <a:p>
            <a:r>
              <a:rPr lang="en-US" dirty="0" smtClean="0"/>
              <a:t>The </a:t>
            </a:r>
            <a:r>
              <a:rPr lang="en-US" dirty="0"/>
              <a:t>cash-flow of enterprise is usually divided into cash-flow in </a:t>
            </a:r>
            <a:r>
              <a:rPr lang="en-US" b="1" dirty="0"/>
              <a:t>operating activity </a:t>
            </a:r>
            <a:r>
              <a:rPr lang="en-US" dirty="0"/>
              <a:t>(incomes and expenditures for material, goods, products, from paid wages, etc.), </a:t>
            </a:r>
            <a:r>
              <a:rPr lang="en-US" b="1" dirty="0"/>
              <a:t>investment activity </a:t>
            </a:r>
            <a:r>
              <a:rPr lang="en-US" dirty="0"/>
              <a:t>(incomes and expenditures for fixed tangible and intangible assets) and </a:t>
            </a:r>
            <a:r>
              <a:rPr lang="en-US" b="1" dirty="0"/>
              <a:t>financial activity</a:t>
            </a:r>
            <a:r>
              <a:rPr lang="en-US" dirty="0"/>
              <a:t> (incomes and expenditures for financial assets (securities, deposits, cash, etc</a:t>
            </a:r>
            <a:r>
              <a:rPr lang="en-US" dirty="0" smtClean="0"/>
              <a:t>.).</a:t>
            </a:r>
            <a:endParaRPr lang="cs-CZ" dirty="0" smtClean="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27</a:t>
            </a:fld>
            <a:endParaRPr lang="de-AT" altLang="en-US"/>
          </a:p>
        </p:txBody>
      </p:sp>
    </p:spTree>
    <p:extLst>
      <p:ext uri="{BB962C8B-B14F-4D97-AF65-F5344CB8AC3E}">
        <p14:creationId xmlns:p14="http://schemas.microsoft.com/office/powerpoint/2010/main" val="38902050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Cash-</a:t>
            </a:r>
            <a:r>
              <a:rPr lang="cs-CZ" dirty="0" err="1" smtClean="0"/>
              <a:t>flow</a:t>
            </a:r>
            <a:r>
              <a:rPr lang="cs-CZ" dirty="0" smtClean="0"/>
              <a:t> </a:t>
            </a:r>
            <a:r>
              <a:rPr lang="cs-CZ" dirty="0" err="1" smtClean="0"/>
              <a:t>statement</a:t>
            </a:r>
            <a:endParaRPr lang="cs-CZ" dirty="0"/>
          </a:p>
        </p:txBody>
      </p:sp>
      <p:sp>
        <p:nvSpPr>
          <p:cNvPr id="3" name="Zástupný symbol pro obsah 2"/>
          <p:cNvSpPr>
            <a:spLocks noGrp="1"/>
          </p:cNvSpPr>
          <p:nvPr>
            <p:ph idx="1"/>
          </p:nvPr>
        </p:nvSpPr>
        <p:spPr/>
        <p:txBody>
          <a:bodyPr/>
          <a:lstStyle/>
          <a:p>
            <a:r>
              <a:rPr lang="en-US" dirty="0" smtClean="0"/>
              <a:t>The </a:t>
            </a:r>
            <a:r>
              <a:rPr lang="en-US" dirty="0"/>
              <a:t>most simple form of cash-flow statement is following</a:t>
            </a:r>
            <a:r>
              <a:rPr lang="en-US" dirty="0" smtClean="0"/>
              <a:t>:</a:t>
            </a:r>
            <a:endParaRPr lang="cs-CZ" dirty="0" smtClean="0"/>
          </a:p>
          <a:p>
            <a:endParaRPr lang="cs-CZ" b="1"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28</a:t>
            </a:fld>
            <a:endParaRPr lang="de-AT" altLang="en-US"/>
          </a:p>
        </p:txBody>
      </p:sp>
      <p:graphicFrame>
        <p:nvGraphicFramePr>
          <p:cNvPr id="4" name="Tabulka 3"/>
          <p:cNvGraphicFramePr>
            <a:graphicFrameLocks noGrp="1"/>
          </p:cNvGraphicFramePr>
          <p:nvPr>
            <p:extLst>
              <p:ext uri="{D42A27DB-BD31-4B8C-83A1-F6EECF244321}">
                <p14:modId xmlns:p14="http://schemas.microsoft.com/office/powerpoint/2010/main" val="1797071768"/>
              </p:ext>
            </p:extLst>
          </p:nvPr>
        </p:nvGraphicFramePr>
        <p:xfrm>
          <a:off x="457200" y="2819400"/>
          <a:ext cx="8168640" cy="2074860"/>
        </p:xfrm>
        <a:graphic>
          <a:graphicData uri="http://schemas.openxmlformats.org/drawingml/2006/table">
            <a:tbl>
              <a:tblPr/>
              <a:tblGrid>
                <a:gridCol w="6549186"/>
                <a:gridCol w="1619454"/>
              </a:tblGrid>
              <a:tr h="414972">
                <a:tc gridSpan="2">
                  <a:txBody>
                    <a:bodyPr/>
                    <a:lstStyle/>
                    <a:p>
                      <a:pPr algn="ctr">
                        <a:spcBef>
                          <a:spcPts val="100"/>
                        </a:spcBef>
                        <a:spcAft>
                          <a:spcPts val="100"/>
                        </a:spcAft>
                      </a:pPr>
                      <a:r>
                        <a:rPr lang="en-US" sz="2000" b="1" dirty="0">
                          <a:effectLst/>
                          <a:latin typeface="Times New Roman"/>
                          <a:ea typeface="Times New Roman"/>
                        </a:rPr>
                        <a:t>Cash-flow statement (in thousand </a:t>
                      </a:r>
                      <a:r>
                        <a:rPr lang="cs-CZ" sz="2000" b="1" dirty="0" err="1" smtClean="0">
                          <a:effectLst/>
                          <a:latin typeface="Times New Roman"/>
                          <a:ea typeface="Times New Roman"/>
                        </a:rPr>
                        <a:t>of</a:t>
                      </a:r>
                      <a:r>
                        <a:rPr lang="cs-CZ" sz="2000" b="1" dirty="0" smtClean="0">
                          <a:effectLst/>
                          <a:latin typeface="Times New Roman"/>
                          <a:ea typeface="Times New Roman"/>
                        </a:rPr>
                        <a:t> </a:t>
                      </a:r>
                      <a:r>
                        <a:rPr lang="cs-CZ" sz="2000" b="1" dirty="0" err="1" smtClean="0">
                          <a:effectLst/>
                          <a:latin typeface="Times New Roman"/>
                          <a:ea typeface="Times New Roman"/>
                        </a:rPr>
                        <a:t>currency</a:t>
                      </a:r>
                      <a:r>
                        <a:rPr lang="en-US" sz="2000" b="1" dirty="0" smtClean="0">
                          <a:effectLst/>
                          <a:latin typeface="Times New Roman"/>
                          <a:ea typeface="Times New Roman"/>
                        </a:rPr>
                        <a:t>)</a:t>
                      </a:r>
                      <a:endParaRPr lang="cs-CZ" sz="2000"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tr>
              <a:tr h="414972">
                <a:tc>
                  <a:txBody>
                    <a:bodyPr/>
                    <a:lstStyle/>
                    <a:p>
                      <a:pPr>
                        <a:spcAft>
                          <a:spcPts val="0"/>
                        </a:spcAft>
                      </a:pPr>
                      <a:r>
                        <a:rPr lang="en-US" sz="2000" dirty="0">
                          <a:effectLst/>
                          <a:latin typeface="Times New Roman"/>
                          <a:ea typeface="Times New Roman"/>
                        </a:rPr>
                        <a:t>Opening balance of cash</a:t>
                      </a:r>
                      <a:endParaRPr lang="cs-CZ" sz="2000"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spcAft>
                          <a:spcPts val="0"/>
                        </a:spcAft>
                      </a:pPr>
                      <a:r>
                        <a:rPr lang="en-US" sz="1100">
                          <a:effectLst/>
                          <a:latin typeface="Times New Roman"/>
                          <a:ea typeface="Times New Roman"/>
                        </a:rPr>
                        <a:t> </a:t>
                      </a:r>
                      <a:endParaRPr lang="cs-CZ" sz="120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414972">
                <a:tc>
                  <a:txBody>
                    <a:bodyPr/>
                    <a:lstStyle/>
                    <a:p>
                      <a:pPr>
                        <a:spcAft>
                          <a:spcPts val="0"/>
                        </a:spcAft>
                      </a:pPr>
                      <a:r>
                        <a:rPr lang="en-US" sz="2000">
                          <a:effectLst/>
                          <a:latin typeface="Times New Roman"/>
                          <a:ea typeface="Times New Roman"/>
                        </a:rPr>
                        <a:t>Increase of cash (incomes)</a:t>
                      </a:r>
                      <a:endParaRPr lang="cs-CZ" sz="200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r>
                        <a:rPr lang="en-US" sz="1100">
                          <a:effectLst/>
                          <a:latin typeface="Times New Roman"/>
                          <a:ea typeface="Times New Roman"/>
                        </a:rPr>
                        <a:t> </a:t>
                      </a:r>
                      <a:endParaRPr lang="cs-CZ" sz="120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14972">
                <a:tc>
                  <a:txBody>
                    <a:bodyPr/>
                    <a:lstStyle/>
                    <a:p>
                      <a:pPr>
                        <a:spcAft>
                          <a:spcPts val="0"/>
                        </a:spcAft>
                      </a:pPr>
                      <a:r>
                        <a:rPr lang="en-US" sz="2000" dirty="0">
                          <a:effectLst/>
                          <a:latin typeface="Times New Roman"/>
                          <a:ea typeface="Times New Roman"/>
                        </a:rPr>
                        <a:t>Decrease of cash (</a:t>
                      </a:r>
                      <a:r>
                        <a:rPr lang="en-US" sz="2000" dirty="0" err="1" smtClean="0">
                          <a:effectLst/>
                          <a:latin typeface="Times New Roman"/>
                          <a:ea typeface="Times New Roman"/>
                        </a:rPr>
                        <a:t>expen</a:t>
                      </a:r>
                      <a:r>
                        <a:rPr lang="cs-CZ" sz="2000" dirty="0" err="1" smtClean="0">
                          <a:effectLst/>
                          <a:latin typeface="Times New Roman"/>
                          <a:ea typeface="Times New Roman"/>
                        </a:rPr>
                        <a:t>ditures</a:t>
                      </a:r>
                      <a:r>
                        <a:rPr lang="en-US" sz="2000" dirty="0" smtClean="0">
                          <a:effectLst/>
                          <a:latin typeface="Times New Roman"/>
                          <a:ea typeface="Times New Roman"/>
                        </a:rPr>
                        <a:t>)</a:t>
                      </a:r>
                      <a:endParaRPr lang="cs-CZ" sz="2000"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effectLst/>
                          <a:latin typeface="Times New Roman"/>
                          <a:ea typeface="Times New Roman"/>
                        </a:rPr>
                        <a:t> </a:t>
                      </a:r>
                      <a:endParaRPr lang="cs-CZ" sz="120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414972">
                <a:tc>
                  <a:txBody>
                    <a:bodyPr/>
                    <a:lstStyle/>
                    <a:p>
                      <a:pPr algn="l">
                        <a:spcAft>
                          <a:spcPts val="0"/>
                        </a:spcAft>
                      </a:pPr>
                      <a:r>
                        <a:rPr lang="en-US" sz="2000" b="0" kern="0" dirty="0">
                          <a:effectLst/>
                          <a:latin typeface="Times New Roman"/>
                        </a:rPr>
                        <a:t>Final balance of cash</a:t>
                      </a:r>
                      <a:endParaRPr lang="cs-CZ" sz="2000" b="1" kern="0" dirty="0">
                        <a:effectLst/>
                        <a:latin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spcAft>
                          <a:spcPts val="0"/>
                        </a:spcAft>
                      </a:pPr>
                      <a:r>
                        <a:rPr lang="en-US" sz="1100" dirty="0">
                          <a:effectLst/>
                          <a:latin typeface="Times New Roman"/>
                          <a:ea typeface="Times New Roman"/>
                        </a:rPr>
                        <a:t> </a:t>
                      </a:r>
                      <a:endParaRPr lang="cs-CZ" sz="1200"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r>
            </a:tbl>
          </a:graphicData>
        </a:graphic>
      </p:graphicFrame>
    </p:spTree>
    <p:extLst>
      <p:ext uri="{BB962C8B-B14F-4D97-AF65-F5344CB8AC3E}">
        <p14:creationId xmlns:p14="http://schemas.microsoft.com/office/powerpoint/2010/main" val="25551723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Cash-</a:t>
            </a:r>
            <a:r>
              <a:rPr lang="cs-CZ" dirty="0" err="1" smtClean="0"/>
              <a:t>flow</a:t>
            </a:r>
            <a:r>
              <a:rPr lang="cs-CZ" dirty="0" smtClean="0"/>
              <a:t> </a:t>
            </a:r>
            <a:r>
              <a:rPr lang="cs-CZ" dirty="0" err="1" smtClean="0"/>
              <a:t>statement</a:t>
            </a:r>
            <a:endParaRPr lang="cs-CZ" dirty="0"/>
          </a:p>
        </p:txBody>
      </p:sp>
      <p:sp>
        <p:nvSpPr>
          <p:cNvPr id="3" name="Zástupný symbol pro obsah 2"/>
          <p:cNvSpPr>
            <a:spLocks noGrp="1"/>
          </p:cNvSpPr>
          <p:nvPr>
            <p:ph idx="1"/>
          </p:nvPr>
        </p:nvSpPr>
        <p:spPr/>
        <p:txBody>
          <a:bodyPr/>
          <a:lstStyle/>
          <a:p>
            <a:r>
              <a:rPr lang="en-US" dirty="0"/>
              <a:t>The  statement  of  cash  flows  is  used  for  evaluation  of  company’s  financial  stability, </a:t>
            </a:r>
            <a:r>
              <a:rPr lang="cs-CZ" dirty="0"/>
              <a:t> </a:t>
            </a:r>
            <a:r>
              <a:rPr lang="en-US" dirty="0"/>
              <a:t>short-term planning of cash receipts and cash payments, long-term compiling of a financial plan and evaluation of cost-effectiveness of investment </a:t>
            </a:r>
            <a:r>
              <a:rPr lang="en-US" dirty="0" smtClean="0"/>
              <a:t>variants</a:t>
            </a:r>
            <a:r>
              <a:rPr lang="cs-CZ" dirty="0" smtClean="0"/>
              <a:t>.</a:t>
            </a:r>
            <a:endParaRPr lang="en-GB" dirty="0"/>
          </a:p>
          <a:p>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29</a:t>
            </a:fld>
            <a:endParaRPr lang="de-AT" altLang="en-US"/>
          </a:p>
        </p:txBody>
      </p:sp>
    </p:spTree>
    <p:extLst>
      <p:ext uri="{BB962C8B-B14F-4D97-AF65-F5344CB8AC3E}">
        <p14:creationId xmlns:p14="http://schemas.microsoft.com/office/powerpoint/2010/main" val="2844315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Costs</a:t>
            </a:r>
            <a:r>
              <a:rPr lang="cs-CZ" dirty="0" smtClean="0"/>
              <a:t> </a:t>
            </a:r>
            <a:r>
              <a:rPr lang="cs-CZ" dirty="0" smtClean="0"/>
              <a:t>(</a:t>
            </a:r>
            <a:r>
              <a:rPr lang="cs-CZ" dirty="0" err="1" smtClean="0"/>
              <a:t>expenses</a:t>
            </a:r>
            <a:r>
              <a:rPr lang="cs-CZ" dirty="0" smtClean="0"/>
              <a:t>) and </a:t>
            </a:r>
            <a:r>
              <a:rPr lang="cs-CZ" dirty="0" err="1" smtClean="0"/>
              <a:t>revenues</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dirty="0"/>
          </a:p>
        </p:txBody>
      </p:sp>
      <p:sp>
        <p:nvSpPr>
          <p:cNvPr id="3" name="Zástupný symbol pro obsah 2"/>
          <p:cNvSpPr>
            <a:spLocks noGrp="1"/>
          </p:cNvSpPr>
          <p:nvPr>
            <p:ph idx="1"/>
          </p:nvPr>
        </p:nvSpPr>
        <p:spPr>
          <a:xfrm>
            <a:off x="381000" y="1219200"/>
            <a:ext cx="8229600" cy="4530725"/>
          </a:xfrm>
        </p:spPr>
        <p:txBody>
          <a:bodyPr/>
          <a:lstStyle/>
          <a:p>
            <a:r>
              <a:rPr lang="en-US" dirty="0"/>
              <a:t>The income statement tracks both revenue, which </a:t>
            </a:r>
            <a:r>
              <a:rPr lang="cs-CZ" dirty="0" err="1" smtClean="0"/>
              <a:t>is</a:t>
            </a:r>
            <a:r>
              <a:rPr lang="cs-CZ" dirty="0" smtClean="0"/>
              <a:t> </a:t>
            </a:r>
            <a:r>
              <a:rPr lang="cs-CZ" dirty="0" err="1" smtClean="0"/>
              <a:t>the</a:t>
            </a:r>
            <a:r>
              <a:rPr lang="cs-CZ" dirty="0" smtClean="0"/>
              <a:t> </a:t>
            </a:r>
            <a:r>
              <a:rPr lang="cs-CZ" dirty="0" smtClean="0"/>
              <a:t>output </a:t>
            </a:r>
            <a:r>
              <a:rPr lang="cs-CZ" dirty="0" err="1" smtClean="0"/>
              <a:t>from</a:t>
            </a:r>
            <a:r>
              <a:rPr lang="cs-CZ" dirty="0" smtClean="0"/>
              <a:t> </a:t>
            </a:r>
            <a:r>
              <a:rPr lang="cs-CZ" dirty="0" err="1" smtClean="0"/>
              <a:t>the</a:t>
            </a:r>
            <a:r>
              <a:rPr lang="cs-CZ" dirty="0" smtClean="0"/>
              <a:t> </a:t>
            </a:r>
            <a:r>
              <a:rPr lang="cs-CZ" dirty="0" err="1" smtClean="0"/>
              <a:t>economic</a:t>
            </a:r>
            <a:r>
              <a:rPr lang="cs-CZ" dirty="0" smtClean="0"/>
              <a:t> </a:t>
            </a:r>
            <a:r>
              <a:rPr lang="cs-CZ" dirty="0" err="1" smtClean="0"/>
              <a:t>activity</a:t>
            </a:r>
            <a:r>
              <a:rPr lang="cs-CZ" dirty="0" smtClean="0"/>
              <a:t> </a:t>
            </a:r>
            <a:r>
              <a:rPr lang="cs-CZ" dirty="0" err="1" smtClean="0"/>
              <a:t>of</a:t>
            </a:r>
            <a:r>
              <a:rPr lang="cs-CZ" dirty="0" smtClean="0"/>
              <a:t> </a:t>
            </a:r>
            <a:r>
              <a:rPr lang="cs-CZ" dirty="0" err="1" smtClean="0"/>
              <a:t>the</a:t>
            </a:r>
            <a:r>
              <a:rPr lang="cs-CZ" dirty="0" smtClean="0"/>
              <a:t> business</a:t>
            </a:r>
            <a:r>
              <a:rPr lang="en-US" dirty="0" smtClean="0"/>
              <a:t>, </a:t>
            </a:r>
            <a:r>
              <a:rPr lang="en-US" dirty="0"/>
              <a:t>and </a:t>
            </a:r>
            <a:r>
              <a:rPr lang="cs-CZ" dirty="0" err="1" smtClean="0"/>
              <a:t>costs</a:t>
            </a:r>
            <a:r>
              <a:rPr lang="cs-CZ" dirty="0" smtClean="0"/>
              <a:t> (</a:t>
            </a:r>
            <a:r>
              <a:rPr lang="cs-CZ" dirty="0" err="1" smtClean="0"/>
              <a:t>expenses</a:t>
            </a:r>
            <a:r>
              <a:rPr lang="cs-CZ" dirty="0" smtClean="0"/>
              <a:t>)</a:t>
            </a:r>
            <a:r>
              <a:rPr lang="en-US" dirty="0" smtClean="0"/>
              <a:t>, </a:t>
            </a:r>
            <a:r>
              <a:rPr lang="en-US" dirty="0"/>
              <a:t>which </a:t>
            </a:r>
            <a:r>
              <a:rPr lang="cs-CZ" dirty="0" smtClean="0"/>
              <a:t>are</a:t>
            </a:r>
            <a:r>
              <a:rPr lang="en-US" dirty="0" smtClean="0"/>
              <a:t> </a:t>
            </a:r>
            <a:r>
              <a:rPr lang="cs-CZ" dirty="0" err="1" smtClean="0"/>
              <a:t>inputs</a:t>
            </a:r>
            <a:r>
              <a:rPr lang="cs-CZ" dirty="0" smtClean="0"/>
              <a:t> </a:t>
            </a:r>
            <a:r>
              <a:rPr lang="cs-CZ" dirty="0" err="1" smtClean="0"/>
              <a:t>into</a:t>
            </a:r>
            <a:r>
              <a:rPr lang="cs-CZ" dirty="0" smtClean="0"/>
              <a:t> </a:t>
            </a:r>
            <a:r>
              <a:rPr lang="cs-CZ" dirty="0" err="1" smtClean="0"/>
              <a:t>the</a:t>
            </a:r>
            <a:r>
              <a:rPr lang="cs-CZ" dirty="0" smtClean="0"/>
              <a:t> </a:t>
            </a:r>
            <a:r>
              <a:rPr lang="cs-CZ" dirty="0" err="1" smtClean="0"/>
              <a:t>economic</a:t>
            </a:r>
            <a:r>
              <a:rPr lang="cs-CZ" dirty="0" smtClean="0"/>
              <a:t> </a:t>
            </a:r>
            <a:r>
              <a:rPr lang="cs-CZ" dirty="0" err="1" smtClean="0"/>
              <a:t>activity</a:t>
            </a:r>
            <a:r>
              <a:rPr lang="cs-CZ" dirty="0" smtClean="0"/>
              <a:t> </a:t>
            </a:r>
            <a:r>
              <a:rPr lang="cs-CZ" dirty="0" err="1" smtClean="0"/>
              <a:t>of</a:t>
            </a:r>
            <a:r>
              <a:rPr lang="cs-CZ" dirty="0" smtClean="0"/>
              <a:t> </a:t>
            </a:r>
            <a:r>
              <a:rPr lang="cs-CZ" dirty="0" err="1" smtClean="0"/>
              <a:t>the</a:t>
            </a:r>
            <a:r>
              <a:rPr lang="cs-CZ" dirty="0" smtClean="0"/>
              <a:t> business</a:t>
            </a:r>
            <a:r>
              <a:rPr lang="en-US" dirty="0" smtClean="0"/>
              <a:t>.</a:t>
            </a:r>
            <a:endParaRPr lang="cs-CZ" dirty="0" smtClean="0"/>
          </a:p>
        </p:txBody>
      </p:sp>
    </p:spTree>
    <p:extLst>
      <p:ext uri="{BB962C8B-B14F-4D97-AF65-F5344CB8AC3E}">
        <p14:creationId xmlns:p14="http://schemas.microsoft.com/office/powerpoint/2010/main" val="2069514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Revenues</a:t>
            </a:r>
            <a:endParaRPr lang="cs-CZ" dirty="0"/>
          </a:p>
        </p:txBody>
      </p:sp>
      <p:sp>
        <p:nvSpPr>
          <p:cNvPr id="3" name="Zástupný symbol pro obsah 2"/>
          <p:cNvSpPr>
            <a:spLocks noGrp="1"/>
          </p:cNvSpPr>
          <p:nvPr>
            <p:ph idx="1"/>
          </p:nvPr>
        </p:nvSpPr>
        <p:spPr/>
        <p:txBody>
          <a:bodyPr/>
          <a:lstStyle/>
          <a:p>
            <a:r>
              <a:rPr lang="en-US" sz="2800" dirty="0"/>
              <a:t>The revenue is defined as the result (output) of the economic activity of the enterprise achieved by spending of </a:t>
            </a:r>
            <a:r>
              <a:rPr lang="en-US" sz="2800" dirty="0" smtClean="0"/>
              <a:t>costs</a:t>
            </a:r>
            <a:r>
              <a:rPr lang="cs-CZ" sz="2800" dirty="0" smtClean="0"/>
              <a:t> (</a:t>
            </a:r>
            <a:r>
              <a:rPr lang="cs-CZ" sz="2800" dirty="0" err="1" smtClean="0"/>
              <a:t>expenses</a:t>
            </a:r>
            <a:r>
              <a:rPr lang="cs-CZ" sz="2800" dirty="0" smtClean="0"/>
              <a:t>)</a:t>
            </a:r>
            <a:r>
              <a:rPr lang="en-US" sz="2800" dirty="0" smtClean="0"/>
              <a:t>. </a:t>
            </a:r>
            <a:endParaRPr lang="cs-CZ" sz="2800" dirty="0" smtClean="0"/>
          </a:p>
          <a:p>
            <a:r>
              <a:rPr lang="en-US" sz="2800" dirty="0" smtClean="0"/>
              <a:t>Revenues </a:t>
            </a:r>
            <a:r>
              <a:rPr lang="en-US" sz="2800" dirty="0"/>
              <a:t>give the sense to economic existence of the enterprise. </a:t>
            </a:r>
            <a:endParaRPr lang="cs-CZ" sz="2800" dirty="0" smtClean="0"/>
          </a:p>
          <a:p>
            <a:r>
              <a:rPr lang="en-US" sz="2800" dirty="0" smtClean="0"/>
              <a:t>The </a:t>
            </a:r>
            <a:r>
              <a:rPr lang="en-US" sz="2800" dirty="0"/>
              <a:t>revenue can influence assets (increasing of assets) or equities (decreasing of equities</a:t>
            </a:r>
            <a:r>
              <a:rPr lang="en-US" sz="2800" dirty="0" smtClean="0"/>
              <a:t>).</a:t>
            </a:r>
            <a:endParaRPr lang="cs-CZ" sz="2800" dirty="0" smtClean="0"/>
          </a:p>
          <a:p>
            <a:r>
              <a:rPr lang="en-US" dirty="0" smtClean="0"/>
              <a:t> </a:t>
            </a:r>
            <a:r>
              <a:rPr lang="en-US" sz="2800" b="1" u="sng" dirty="0"/>
              <a:t>But not every increasing of assets or decreasing of equities must be automatically revenue!</a:t>
            </a:r>
            <a:endParaRPr lang="cs-CZ" sz="2800" dirty="0"/>
          </a:p>
          <a:p>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extLst>
      <p:ext uri="{BB962C8B-B14F-4D97-AF65-F5344CB8AC3E}">
        <p14:creationId xmlns:p14="http://schemas.microsoft.com/office/powerpoint/2010/main" val="501814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Costs</a:t>
            </a:r>
            <a:r>
              <a:rPr lang="cs-CZ" dirty="0" smtClean="0"/>
              <a:t> (</a:t>
            </a:r>
            <a:r>
              <a:rPr lang="cs-CZ" dirty="0" err="1" smtClean="0"/>
              <a:t>expenses</a:t>
            </a:r>
            <a:r>
              <a:rPr lang="cs-CZ" dirty="0" smtClean="0"/>
              <a:t>)</a:t>
            </a:r>
            <a:endParaRPr lang="cs-CZ" dirty="0"/>
          </a:p>
        </p:txBody>
      </p:sp>
      <p:sp>
        <p:nvSpPr>
          <p:cNvPr id="3" name="Zástupný symbol pro obsah 2"/>
          <p:cNvSpPr>
            <a:spLocks noGrp="1"/>
          </p:cNvSpPr>
          <p:nvPr>
            <p:ph idx="1"/>
          </p:nvPr>
        </p:nvSpPr>
        <p:spPr/>
        <p:txBody>
          <a:bodyPr/>
          <a:lstStyle/>
          <a:p>
            <a:r>
              <a:rPr lang="en-US" dirty="0"/>
              <a:t>The </a:t>
            </a:r>
            <a:r>
              <a:rPr lang="cs-CZ" dirty="0" err="1" smtClean="0"/>
              <a:t>cost</a:t>
            </a:r>
            <a:r>
              <a:rPr lang="en-US" dirty="0" smtClean="0"/>
              <a:t> </a:t>
            </a:r>
            <a:r>
              <a:rPr lang="cs-CZ" dirty="0" smtClean="0"/>
              <a:t>(</a:t>
            </a:r>
            <a:r>
              <a:rPr lang="cs-CZ" dirty="0" err="1" smtClean="0"/>
              <a:t>expense</a:t>
            </a:r>
            <a:r>
              <a:rPr lang="cs-CZ" dirty="0" smtClean="0"/>
              <a:t>) </a:t>
            </a:r>
            <a:r>
              <a:rPr lang="en-US" dirty="0" smtClean="0"/>
              <a:t>is </a:t>
            </a:r>
            <a:r>
              <a:rPr lang="en-US" dirty="0"/>
              <a:t>defined as the input into the economic activity of the enterprise with the aim to achieve revenues (outputs). </a:t>
            </a:r>
            <a:endParaRPr lang="cs-CZ" dirty="0" smtClean="0"/>
          </a:p>
          <a:p>
            <a:r>
              <a:rPr lang="en-US" dirty="0" smtClean="0"/>
              <a:t>The </a:t>
            </a:r>
            <a:r>
              <a:rPr lang="en-US" dirty="0"/>
              <a:t>cost </a:t>
            </a:r>
            <a:r>
              <a:rPr lang="cs-CZ" dirty="0" smtClean="0"/>
              <a:t>(</a:t>
            </a:r>
            <a:r>
              <a:rPr lang="cs-CZ" dirty="0" err="1" smtClean="0"/>
              <a:t>expense</a:t>
            </a:r>
            <a:r>
              <a:rPr lang="cs-CZ" dirty="0" smtClean="0"/>
              <a:t>) </a:t>
            </a:r>
            <a:r>
              <a:rPr lang="en-US" dirty="0" smtClean="0"/>
              <a:t>can </a:t>
            </a:r>
            <a:r>
              <a:rPr lang="en-US" dirty="0"/>
              <a:t>influence assets (decreasing of assets) or equities (increasing of equities). </a:t>
            </a:r>
            <a:endParaRPr lang="cs-CZ" b="1" u="sng" dirty="0"/>
          </a:p>
          <a:p>
            <a:r>
              <a:rPr lang="cs-CZ" b="1" u="sng" dirty="0" smtClean="0"/>
              <a:t>N</a:t>
            </a:r>
            <a:r>
              <a:rPr lang="en-US" b="1" u="sng" dirty="0" err="1" smtClean="0"/>
              <a:t>ot</a:t>
            </a:r>
            <a:r>
              <a:rPr lang="en-US" b="1" u="sng" dirty="0" smtClean="0"/>
              <a:t> </a:t>
            </a:r>
            <a:r>
              <a:rPr lang="en-US" b="1" u="sng" dirty="0"/>
              <a:t>every decreasing of assets or increasing of equities must be automatically </a:t>
            </a:r>
            <a:r>
              <a:rPr lang="cs-CZ" b="1" u="sng" dirty="0" smtClean="0"/>
              <a:t>a </a:t>
            </a:r>
            <a:r>
              <a:rPr lang="en-US" b="1" u="sng" dirty="0" smtClean="0"/>
              <a:t>cost</a:t>
            </a:r>
            <a:r>
              <a:rPr lang="cs-CZ" b="1" u="sng" dirty="0" smtClean="0"/>
              <a:t> (</a:t>
            </a:r>
            <a:r>
              <a:rPr lang="cs-CZ" b="1" u="sng" dirty="0" err="1" smtClean="0"/>
              <a:t>expense</a:t>
            </a:r>
            <a:r>
              <a:rPr lang="cs-CZ" b="1" u="sng" dirty="0" smtClean="0"/>
              <a:t>)</a:t>
            </a:r>
            <a:r>
              <a:rPr lang="en-US" b="1" u="sng" dirty="0" smtClean="0"/>
              <a:t>!</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extLst>
      <p:ext uri="{BB962C8B-B14F-4D97-AF65-F5344CB8AC3E}">
        <p14:creationId xmlns:p14="http://schemas.microsoft.com/office/powerpoint/2010/main" val="1450995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Costs</a:t>
            </a:r>
            <a:r>
              <a:rPr lang="cs-CZ" dirty="0" smtClean="0"/>
              <a:t> (</a:t>
            </a:r>
            <a:r>
              <a:rPr lang="cs-CZ" dirty="0" err="1" smtClean="0"/>
              <a:t>expenses</a:t>
            </a:r>
            <a:r>
              <a:rPr lang="cs-CZ" dirty="0" smtClean="0"/>
              <a:t>) </a:t>
            </a:r>
            <a:r>
              <a:rPr lang="cs-CZ" dirty="0" smtClean="0"/>
              <a:t>and </a:t>
            </a:r>
            <a:r>
              <a:rPr lang="cs-CZ" dirty="0" err="1" smtClean="0"/>
              <a:t>revenues</a:t>
            </a:r>
            <a:endParaRPr lang="cs-CZ" dirty="0"/>
          </a:p>
        </p:txBody>
      </p:sp>
      <p:sp>
        <p:nvSpPr>
          <p:cNvPr id="3" name="Zástupný symbol pro obsah 2"/>
          <p:cNvSpPr>
            <a:spLocks noGrp="1"/>
          </p:cNvSpPr>
          <p:nvPr>
            <p:ph idx="1"/>
          </p:nvPr>
        </p:nvSpPr>
        <p:spPr/>
        <p:txBody>
          <a:bodyPr/>
          <a:lstStyle/>
          <a:p>
            <a:r>
              <a:rPr lang="en-US" dirty="0"/>
              <a:t>Costs </a:t>
            </a:r>
            <a:r>
              <a:rPr lang="cs-CZ" dirty="0" smtClean="0"/>
              <a:t>(</a:t>
            </a:r>
            <a:r>
              <a:rPr lang="cs-CZ" dirty="0" err="1" smtClean="0"/>
              <a:t>expenses</a:t>
            </a:r>
            <a:r>
              <a:rPr lang="cs-CZ" dirty="0" smtClean="0"/>
              <a:t>) </a:t>
            </a:r>
            <a:r>
              <a:rPr lang="en-US" dirty="0" smtClean="0"/>
              <a:t>and </a:t>
            </a:r>
            <a:r>
              <a:rPr lang="en-US" dirty="0"/>
              <a:t>revenues are charged on special accounts in the system of double-entry accounting system. </a:t>
            </a:r>
            <a:endParaRPr lang="cs-CZ" dirty="0" smtClean="0"/>
          </a:p>
          <a:p>
            <a:r>
              <a:rPr lang="en-US" dirty="0" smtClean="0"/>
              <a:t>Systematically </a:t>
            </a:r>
            <a:r>
              <a:rPr lang="en-US" dirty="0"/>
              <a:t>they are recorded in the profit and loss statement </a:t>
            </a:r>
            <a:endParaRPr lang="cs-CZ" dirty="0" smtClean="0"/>
          </a:p>
          <a:p>
            <a:pPr lvl="1"/>
            <a:r>
              <a:rPr lang="en-US" dirty="0" smtClean="0"/>
              <a:t>(</a:t>
            </a:r>
            <a:r>
              <a:rPr lang="en-US" dirty="0"/>
              <a:t>income statement) </a:t>
            </a:r>
            <a:r>
              <a:rPr lang="cs-CZ" dirty="0" err="1" smtClean="0"/>
              <a:t>or</a:t>
            </a:r>
            <a:r>
              <a:rPr lang="cs-CZ" dirty="0" smtClean="0"/>
              <a:t> </a:t>
            </a:r>
            <a:r>
              <a:rPr lang="en-US" dirty="0" smtClean="0"/>
              <a:t>(P/L </a:t>
            </a:r>
            <a:r>
              <a:rPr lang="en-US" dirty="0"/>
              <a:t>Statement</a:t>
            </a:r>
            <a:r>
              <a:rPr lang="en-US" dirty="0" smtClean="0"/>
              <a:t>)</a:t>
            </a:r>
            <a:endParaRPr lang="cs-CZ" dirty="0"/>
          </a:p>
          <a:p>
            <a:endParaRPr lang="cs-CZ" dirty="0"/>
          </a:p>
        </p:txBody>
      </p:sp>
      <p:sp>
        <p:nvSpPr>
          <p:cNvPr id="4" name="Zástupný symbol pro datum 3"/>
          <p:cNvSpPr>
            <a:spLocks noGrp="1"/>
          </p:cNvSpPr>
          <p:nvPr>
            <p:ph type="dt" sz="half" idx="10"/>
          </p:nvPr>
        </p:nvSpPr>
        <p:spPr/>
        <p:txBody>
          <a:bodyPr/>
          <a:lstStyle/>
          <a:p>
            <a:pPr>
              <a:defRPr/>
            </a:pPr>
            <a:r>
              <a:rPr lang="en-US" altLang="en-US" smtClean="0"/>
              <a:t>Sep 20, 2013</a:t>
            </a:r>
            <a:endParaRPr lang="de-AT" altLang="en-US"/>
          </a:p>
        </p:txBody>
      </p:sp>
      <p:sp>
        <p:nvSpPr>
          <p:cNvPr id="5" name="Zástupný symbol pro zápatí 4"/>
          <p:cNvSpPr>
            <a:spLocks noGrp="1"/>
          </p:cNvSpPr>
          <p:nvPr>
            <p:ph type="ftr" sz="quarter" idx="11"/>
          </p:nvPr>
        </p:nvSpPr>
        <p:spPr/>
        <p:txBody>
          <a:bodyPr/>
          <a:lstStyle/>
          <a:p>
            <a:pPr>
              <a:defRPr/>
            </a:pPr>
            <a:r>
              <a:rPr lang="de-AT" altLang="en-US" smtClean="0"/>
              <a:t>Hackl, Econometrics </a:t>
            </a:r>
            <a:endParaRPr lang="de-AT" altLang="en-US"/>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extLst>
      <p:ext uri="{BB962C8B-B14F-4D97-AF65-F5344CB8AC3E}">
        <p14:creationId xmlns:p14="http://schemas.microsoft.com/office/powerpoint/2010/main" val="2628160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Profit and </a:t>
            </a:r>
            <a:r>
              <a:rPr lang="cs-CZ" dirty="0" err="1"/>
              <a:t>loss</a:t>
            </a:r>
            <a:r>
              <a:rPr lang="cs-CZ" dirty="0"/>
              <a:t> </a:t>
            </a:r>
            <a:r>
              <a:rPr lang="cs-CZ" dirty="0" err="1"/>
              <a:t>statement</a:t>
            </a:r>
            <a:endParaRPr lang="cs-CZ" dirty="0"/>
          </a:p>
        </p:txBody>
      </p:sp>
      <p:sp>
        <p:nvSpPr>
          <p:cNvPr id="3" name="Zástupný symbol pro obsah 2"/>
          <p:cNvSpPr>
            <a:spLocks noGrp="1"/>
          </p:cNvSpPr>
          <p:nvPr>
            <p:ph idx="1"/>
          </p:nvPr>
        </p:nvSpPr>
        <p:spPr/>
        <p:txBody>
          <a:bodyPr/>
          <a:lstStyle/>
          <a:p>
            <a:r>
              <a:rPr lang="en-US" dirty="0"/>
              <a:t>The  </a:t>
            </a:r>
            <a:r>
              <a:rPr lang="cs-CZ" dirty="0" smtClean="0"/>
              <a:t>profit and </a:t>
            </a:r>
            <a:r>
              <a:rPr lang="cs-CZ" dirty="0" err="1" smtClean="0"/>
              <a:t>loss</a:t>
            </a:r>
            <a:r>
              <a:rPr lang="en-US" dirty="0" smtClean="0"/>
              <a:t>  </a:t>
            </a:r>
            <a:r>
              <a:rPr lang="en-US" dirty="0"/>
              <a:t>statement  provides  information  about  the  company  performance  over  an</a:t>
            </a:r>
            <a:r>
              <a:rPr lang="cs-CZ" dirty="0"/>
              <a:t> </a:t>
            </a:r>
            <a:r>
              <a:rPr lang="en-US" dirty="0"/>
              <a:t>accounting  period.</a:t>
            </a:r>
            <a:endParaRPr lang="cs-CZ" dirty="0"/>
          </a:p>
          <a:p>
            <a:r>
              <a:rPr lang="cs-CZ" dirty="0"/>
              <a:t>T</a:t>
            </a:r>
            <a:r>
              <a:rPr lang="en-US" dirty="0"/>
              <a:t>he  attention  is  paid  to  the structure of the </a:t>
            </a:r>
            <a:r>
              <a:rPr lang="cs-CZ" dirty="0" err="1"/>
              <a:t>income</a:t>
            </a:r>
            <a:r>
              <a:rPr lang="cs-CZ" dirty="0"/>
              <a:t> </a:t>
            </a:r>
            <a:r>
              <a:rPr lang="en-US" dirty="0"/>
              <a:t>statement and dynamism of particular components</a:t>
            </a:r>
            <a:endParaRPr lang="cs-CZ" dirty="0"/>
          </a:p>
          <a:p>
            <a:r>
              <a:rPr lang="en-US" dirty="0"/>
              <a:t>The information from the income statement is a very important source material for</a:t>
            </a:r>
            <a:r>
              <a:rPr lang="cs-CZ" dirty="0"/>
              <a:t> </a:t>
            </a:r>
            <a:r>
              <a:rPr lang="en-US" dirty="0"/>
              <a:t>evaluation of profitability.  </a:t>
            </a:r>
            <a:endParaRPr lang="cs-CZ" dirty="0"/>
          </a:p>
          <a:p>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extLst>
      <p:ext uri="{BB962C8B-B14F-4D97-AF65-F5344CB8AC3E}">
        <p14:creationId xmlns:p14="http://schemas.microsoft.com/office/powerpoint/2010/main" val="3917504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Profit and </a:t>
            </a:r>
            <a:r>
              <a:rPr lang="cs-CZ" dirty="0" err="1"/>
              <a:t>loss</a:t>
            </a:r>
            <a:r>
              <a:rPr lang="cs-CZ" dirty="0"/>
              <a:t> </a:t>
            </a:r>
            <a:r>
              <a:rPr lang="cs-CZ" dirty="0" err="1"/>
              <a:t>statement</a:t>
            </a:r>
            <a:endParaRPr lang="cs-CZ" dirty="0"/>
          </a:p>
        </p:txBody>
      </p:sp>
      <p:sp>
        <p:nvSpPr>
          <p:cNvPr id="3" name="Zástupný symbol pro obsah 2"/>
          <p:cNvSpPr>
            <a:spLocks noGrp="1"/>
          </p:cNvSpPr>
          <p:nvPr>
            <p:ph idx="1"/>
          </p:nvPr>
        </p:nvSpPr>
        <p:spPr>
          <a:xfrm>
            <a:off x="457200" y="1219200"/>
            <a:ext cx="8229600" cy="4911725"/>
          </a:xfrm>
        </p:spPr>
        <p:txBody>
          <a:bodyPr/>
          <a:lstStyle/>
          <a:p>
            <a:r>
              <a:rPr lang="cs-CZ" dirty="0"/>
              <a:t>i</a:t>
            </a:r>
            <a:r>
              <a:rPr lang="en-GB" dirty="0"/>
              <a:t>f the </a:t>
            </a:r>
            <a:r>
              <a:rPr lang="cs-CZ" dirty="0"/>
              <a:t>b</a:t>
            </a:r>
            <a:r>
              <a:rPr lang="en-GB" dirty="0" err="1"/>
              <a:t>alance</a:t>
            </a:r>
            <a:r>
              <a:rPr lang="en-GB" dirty="0"/>
              <a:t> </a:t>
            </a:r>
            <a:r>
              <a:rPr lang="cs-CZ" dirty="0"/>
              <a:t>s</a:t>
            </a:r>
            <a:r>
              <a:rPr lang="en-GB" dirty="0" err="1"/>
              <a:t>heet</a:t>
            </a:r>
            <a:r>
              <a:rPr lang="en-GB" dirty="0"/>
              <a:t> enables us to evaluate whether the company is economically stable, the </a:t>
            </a:r>
            <a:r>
              <a:rPr lang="cs-CZ" dirty="0"/>
              <a:t>p</a:t>
            </a:r>
            <a:r>
              <a:rPr lang="en-GB" dirty="0" err="1"/>
              <a:t>rofit</a:t>
            </a:r>
            <a:r>
              <a:rPr lang="en-GB" dirty="0"/>
              <a:t> and </a:t>
            </a:r>
            <a:r>
              <a:rPr lang="cs-CZ" dirty="0"/>
              <a:t>l</a:t>
            </a:r>
            <a:r>
              <a:rPr lang="en-GB" dirty="0" err="1"/>
              <a:t>oss</a:t>
            </a:r>
            <a:r>
              <a:rPr lang="en-GB" dirty="0"/>
              <a:t> </a:t>
            </a:r>
            <a:r>
              <a:rPr lang="cs-CZ" dirty="0"/>
              <a:t>s</a:t>
            </a:r>
            <a:r>
              <a:rPr lang="en-GB" dirty="0" err="1"/>
              <a:t>tatement</a:t>
            </a:r>
            <a:r>
              <a:rPr lang="en-GB" dirty="0"/>
              <a:t> tells us about its ability to create enough profit</a:t>
            </a:r>
            <a:endParaRPr lang="cs-CZ" dirty="0"/>
          </a:p>
          <a:p>
            <a:r>
              <a:rPr lang="en-US" dirty="0"/>
              <a:t>If you think of the balance sheet as a snapshot, then you can think of the income statement</a:t>
            </a:r>
            <a:r>
              <a:rPr lang="cs-CZ" dirty="0"/>
              <a:t> </a:t>
            </a:r>
            <a:r>
              <a:rPr lang="en-US" dirty="0"/>
              <a:t>as a video recording covering the period between before and after pictures</a:t>
            </a:r>
            <a:endParaRPr lang="en-GB" dirty="0"/>
          </a:p>
          <a:p>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extLst>
      <p:ext uri="{BB962C8B-B14F-4D97-AF65-F5344CB8AC3E}">
        <p14:creationId xmlns:p14="http://schemas.microsoft.com/office/powerpoint/2010/main" val="459598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Profit and </a:t>
            </a:r>
            <a:r>
              <a:rPr lang="cs-CZ" dirty="0" err="1"/>
              <a:t>loss</a:t>
            </a:r>
            <a:r>
              <a:rPr lang="cs-CZ" dirty="0"/>
              <a:t> </a:t>
            </a:r>
            <a:r>
              <a:rPr lang="cs-CZ" dirty="0" err="1"/>
              <a:t>statement</a:t>
            </a:r>
            <a:endParaRPr lang="cs-CZ" dirty="0"/>
          </a:p>
        </p:txBody>
      </p:sp>
      <p:sp>
        <p:nvSpPr>
          <p:cNvPr id="3" name="Zástupný symbol pro obsah 2"/>
          <p:cNvSpPr>
            <a:spLocks noGrp="1"/>
          </p:cNvSpPr>
          <p:nvPr>
            <p:ph idx="1"/>
          </p:nvPr>
        </p:nvSpPr>
        <p:spPr>
          <a:xfrm>
            <a:off x="457200" y="1219200"/>
            <a:ext cx="8229600" cy="4911725"/>
          </a:xfrm>
        </p:spPr>
        <p:txBody>
          <a:bodyPr/>
          <a:lstStyle/>
          <a:p>
            <a:r>
              <a:rPr lang="cs-CZ" dirty="0"/>
              <a:t>L</a:t>
            </a:r>
            <a:r>
              <a:rPr lang="en-GB" dirty="0" err="1"/>
              <a:t>ike</a:t>
            </a:r>
            <a:r>
              <a:rPr lang="en-GB" dirty="0"/>
              <a:t> the balance sheet, the profit and loss statement is an important source material for analysing the financial management of the company, the objective of which is to evaluate the economics and profitability for a particular period</a:t>
            </a:r>
            <a:endParaRPr lang="cs-CZ" dirty="0"/>
          </a:p>
          <a:p>
            <a:pPr marL="0" indent="0">
              <a:buNone/>
            </a:pPr>
            <a:r>
              <a:rPr lang="cs-CZ" dirty="0"/>
              <a:t>	</a:t>
            </a:r>
            <a:r>
              <a:rPr lang="cs-CZ" dirty="0" smtClean="0"/>
              <a:t> </a:t>
            </a:r>
            <a:r>
              <a:rPr lang="en-GB" dirty="0" smtClean="0"/>
              <a:t>Revenues </a:t>
            </a:r>
            <a:r>
              <a:rPr lang="en-GB" dirty="0"/>
              <a:t>– </a:t>
            </a:r>
            <a:r>
              <a:rPr lang="en-GB" dirty="0" smtClean="0"/>
              <a:t>Costs</a:t>
            </a:r>
            <a:r>
              <a:rPr lang="cs-CZ" dirty="0" smtClean="0"/>
              <a:t> (</a:t>
            </a:r>
            <a:r>
              <a:rPr lang="cs-CZ" dirty="0" err="1" smtClean="0"/>
              <a:t>expenses</a:t>
            </a:r>
            <a:r>
              <a:rPr lang="cs-CZ" dirty="0" smtClean="0"/>
              <a:t>)</a:t>
            </a:r>
            <a:r>
              <a:rPr lang="en-GB" dirty="0" smtClean="0"/>
              <a:t> </a:t>
            </a:r>
            <a:r>
              <a:rPr lang="en-GB" dirty="0"/>
              <a:t>= </a:t>
            </a:r>
            <a:r>
              <a:rPr lang="cs-CZ" dirty="0" smtClean="0"/>
              <a:t>      </a:t>
            </a:r>
            <a:r>
              <a:rPr lang="cs-CZ" dirty="0" err="1" smtClean="0"/>
              <a:t>Economic</a:t>
            </a:r>
            <a:r>
              <a:rPr lang="cs-CZ" dirty="0" smtClean="0"/>
              <a:t> </a:t>
            </a:r>
            <a:r>
              <a:rPr lang="cs-CZ" dirty="0" err="1"/>
              <a:t>result</a:t>
            </a:r>
            <a:r>
              <a:rPr lang="cs-CZ" dirty="0"/>
              <a:t> </a:t>
            </a:r>
            <a:r>
              <a:rPr lang="en-GB" dirty="0" smtClean="0"/>
              <a:t>(</a:t>
            </a:r>
            <a:r>
              <a:rPr lang="en-GB" dirty="0"/>
              <a:t>Profit/loss</a:t>
            </a:r>
            <a:r>
              <a:rPr lang="en-GB" dirty="0" smtClean="0"/>
              <a:t>)</a:t>
            </a:r>
            <a:r>
              <a:rPr lang="cs-CZ" dirty="0" smtClean="0"/>
              <a:t> </a:t>
            </a:r>
            <a:r>
              <a:rPr lang="cs-CZ" dirty="0" err="1" smtClean="0"/>
              <a:t>or</a:t>
            </a:r>
            <a:r>
              <a:rPr lang="cs-CZ" dirty="0" smtClean="0"/>
              <a:t> Net </a:t>
            </a:r>
            <a:r>
              <a:rPr lang="cs-CZ" dirty="0" err="1" smtClean="0"/>
              <a:t>income</a:t>
            </a:r>
            <a:endParaRPr lang="cs-CZ" dirty="0"/>
          </a:p>
          <a:p>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extLst>
      <p:ext uri="{BB962C8B-B14F-4D97-AF65-F5344CB8AC3E}">
        <p14:creationId xmlns:p14="http://schemas.microsoft.com/office/powerpoint/2010/main" val="1425693307"/>
      </p:ext>
    </p:extLst>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Тема1</Template>
  <TotalTime>978</TotalTime>
  <Words>1373</Words>
  <Application>Microsoft Office PowerPoint</Application>
  <PresentationFormat>Předvádění na obrazovce (4:3)</PresentationFormat>
  <Paragraphs>190</Paragraphs>
  <Slides>29</Slides>
  <Notes>0</Notes>
  <HiddenSlides>0</HiddenSlides>
  <MMClips>0</MMClips>
  <ScaleCrop>false</ScaleCrop>
  <HeadingPairs>
    <vt:vector size="4" baseType="variant">
      <vt:variant>
        <vt:lpstr>Motiv</vt:lpstr>
      </vt:variant>
      <vt:variant>
        <vt:i4>1</vt:i4>
      </vt:variant>
      <vt:variant>
        <vt:lpstr>Nadpisy snímků</vt:lpstr>
      </vt:variant>
      <vt:variant>
        <vt:i4>29</vt:i4>
      </vt:variant>
    </vt:vector>
  </HeadingPairs>
  <TitlesOfParts>
    <vt:vector size="30" baseType="lpstr">
      <vt:lpstr>Тема1</vt:lpstr>
      <vt:lpstr>Accounting (Basics) - Lecture 3  COSTS (EXPENSES) AND REVENUES OF ACCOUNTING UNIT AS PART OF PROFIT AND LOSS STATEMENT AND RELATED ACCOUNTING PROCEDURES. </vt:lpstr>
      <vt:lpstr>Content</vt:lpstr>
      <vt:lpstr>Costs (expenses) and revenues</vt:lpstr>
      <vt:lpstr>Revenues</vt:lpstr>
      <vt:lpstr>Costs (expenses)</vt:lpstr>
      <vt:lpstr>Costs (expenses) and revenues</vt:lpstr>
      <vt:lpstr>Profit and loss statement</vt:lpstr>
      <vt:lpstr>Profit and loss statement</vt:lpstr>
      <vt:lpstr>Profit and loss statement</vt:lpstr>
      <vt:lpstr>Profit and loss statement</vt:lpstr>
      <vt:lpstr>Profit and loss statement</vt:lpstr>
      <vt:lpstr>Profit and loss statement</vt:lpstr>
      <vt:lpstr>Gross profit</vt:lpstr>
      <vt:lpstr>Operating profit</vt:lpstr>
      <vt:lpstr>Financial profit / loss</vt:lpstr>
      <vt:lpstr>Earning before taxes</vt:lpstr>
      <vt:lpstr>Non-operating costs and revenues</vt:lpstr>
      <vt:lpstr>Profit and loss statement - sample</vt:lpstr>
      <vt:lpstr>Differences between BS and P/LS</vt:lpstr>
      <vt:lpstr>Profit and loss statement</vt:lpstr>
      <vt:lpstr>Cash-flow statement</vt:lpstr>
      <vt:lpstr>Cash and its equivalent</vt:lpstr>
      <vt:lpstr>Cash-flow statement</vt:lpstr>
      <vt:lpstr>Why to know the cash-flow statement</vt:lpstr>
      <vt:lpstr>Difference between cash flow statement and income statement</vt:lpstr>
      <vt:lpstr>Expenditure and income</vt:lpstr>
      <vt:lpstr>Cash-flow statement</vt:lpstr>
      <vt:lpstr>Cash-flow statement</vt:lpstr>
      <vt:lpstr>Cash-flow statement</vt:lpstr>
    </vt:vector>
  </TitlesOfParts>
  <Company>Krokoz™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Valouch Petr</cp:lastModifiedBy>
  <cp:revision>75</cp:revision>
  <dcterms:created xsi:type="dcterms:W3CDTF">2014-08-29T06:21:19Z</dcterms:created>
  <dcterms:modified xsi:type="dcterms:W3CDTF">2017-07-31T11:27:47Z</dcterms:modified>
</cp:coreProperties>
</file>