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47"/>
  </p:notesMasterIdLst>
  <p:sldIdLst>
    <p:sldId id="256" r:id="rId2"/>
    <p:sldId id="258" r:id="rId3"/>
    <p:sldId id="312" r:id="rId4"/>
    <p:sldId id="313" r:id="rId5"/>
    <p:sldId id="314" r:id="rId6"/>
    <p:sldId id="315" r:id="rId7"/>
    <p:sldId id="316" r:id="rId8"/>
    <p:sldId id="317" r:id="rId9"/>
    <p:sldId id="318" r:id="rId10"/>
    <p:sldId id="319" r:id="rId11"/>
    <p:sldId id="320" r:id="rId12"/>
    <p:sldId id="321" r:id="rId13"/>
    <p:sldId id="323" r:id="rId14"/>
    <p:sldId id="324" r:id="rId15"/>
    <p:sldId id="325" r:id="rId16"/>
    <p:sldId id="322"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345" r:id="rId37"/>
    <p:sldId id="346" r:id="rId38"/>
    <p:sldId id="347" r:id="rId39"/>
    <p:sldId id="348" r:id="rId40"/>
    <p:sldId id="349" r:id="rId41"/>
    <p:sldId id="350" r:id="rId42"/>
    <p:sldId id="351" r:id="rId43"/>
    <p:sldId id="352" r:id="rId44"/>
    <p:sldId id="353" r:id="rId45"/>
    <p:sldId id="354" r:id="rId46"/>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31.7.2017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a:spcBef>
                <a:spcPts val="1200"/>
              </a:spcBef>
              <a:spcAft>
                <a:spcPts val="0"/>
              </a:spcAft>
            </a:pPr>
            <a:r>
              <a:rPr lang="en-US" sz="3200" dirty="0" smtClean="0">
                <a:latin typeface="Verdana" pitchFamily="34" charset="0"/>
              </a:rPr>
              <a:t>Accounting (Basics) - Lecture </a:t>
            </a:r>
            <a:r>
              <a:rPr lang="cs-CZ" sz="3200" dirty="0" smtClean="0">
                <a:latin typeface="Verdana" pitchFamily="34" charset="0"/>
              </a:rPr>
              <a:t>4</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METHODICAL PARTS OF ACCOUNTING, ACCOUNT AND ACCOUNT SYSTEM, CHART OF ACCOUNTS AND OUTLINE OF ACCOUNTS, ACCOUNTING DOCUMENTS, ACCOUNT BOOKS, BASIC ACCOUNTING CONCEPTS AND PRINCIPLES, ACCOUNTING CONTROL SYSTEM.</a:t>
            </a: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Asset</a:t>
            </a:r>
            <a:r>
              <a:rPr lang="cs-CZ" dirty="0" smtClean="0"/>
              <a:t> </a:t>
            </a:r>
            <a:r>
              <a:rPr lang="cs-CZ" dirty="0" err="1" smtClean="0"/>
              <a:t>accounts</a:t>
            </a:r>
            <a:endParaRPr lang="cs-CZ" dirty="0"/>
          </a:p>
        </p:txBody>
      </p:sp>
      <p:sp>
        <p:nvSpPr>
          <p:cNvPr id="3" name="Zástupný symbol pro obsah 2"/>
          <p:cNvSpPr>
            <a:spLocks noGrp="1"/>
          </p:cNvSpPr>
          <p:nvPr>
            <p:ph idx="1"/>
          </p:nvPr>
        </p:nvSpPr>
        <p:spPr/>
        <p:txBody>
          <a:bodyPr/>
          <a:lstStyle/>
          <a:p>
            <a:r>
              <a:rPr lang="en-US" dirty="0" smtClean="0"/>
              <a:t>The </a:t>
            </a:r>
            <a:r>
              <a:rPr lang="en-US" dirty="0"/>
              <a:t>asset accounts are used for charging of the assets and the system of charging on these accounts is as follows: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cxnSp>
        <p:nvCxnSpPr>
          <p:cNvPr id="5" name="Přímá spojnice 4"/>
          <p:cNvCxnSpPr/>
          <p:nvPr/>
        </p:nvCxnSpPr>
        <p:spPr>
          <a:xfrm>
            <a:off x="1905000" y="3733800"/>
            <a:ext cx="457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nice 5"/>
          <p:cNvCxnSpPr/>
          <p:nvPr/>
        </p:nvCxnSpPr>
        <p:spPr>
          <a:xfrm>
            <a:off x="4191000" y="3733800"/>
            <a:ext cx="0" cy="2057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ovéPole 6"/>
          <p:cNvSpPr txBox="1"/>
          <p:nvPr/>
        </p:nvSpPr>
        <p:spPr>
          <a:xfrm>
            <a:off x="3124200" y="3210580"/>
            <a:ext cx="2667000" cy="523220"/>
          </a:xfrm>
          <a:prstGeom prst="rect">
            <a:avLst/>
          </a:prstGeom>
          <a:noFill/>
        </p:spPr>
        <p:txBody>
          <a:bodyPr wrap="square" rtlCol="0">
            <a:spAutoFit/>
          </a:bodyPr>
          <a:lstStyle/>
          <a:p>
            <a:r>
              <a:rPr lang="cs-CZ" sz="2800" dirty="0" smtClean="0"/>
              <a:t>Bank </a:t>
            </a:r>
            <a:r>
              <a:rPr lang="cs-CZ" sz="2800" dirty="0" err="1" smtClean="0"/>
              <a:t>account</a:t>
            </a:r>
            <a:endParaRPr lang="cs-CZ" sz="2800" dirty="0"/>
          </a:p>
        </p:txBody>
      </p:sp>
      <p:sp>
        <p:nvSpPr>
          <p:cNvPr id="9" name="TextovéPole 8"/>
          <p:cNvSpPr txBox="1"/>
          <p:nvPr/>
        </p:nvSpPr>
        <p:spPr>
          <a:xfrm>
            <a:off x="1774209" y="3936958"/>
            <a:ext cx="1981200" cy="369332"/>
          </a:xfrm>
          <a:prstGeom prst="rect">
            <a:avLst/>
          </a:prstGeom>
          <a:noFill/>
        </p:spPr>
        <p:txBody>
          <a:bodyPr wrap="square" rtlCol="0">
            <a:spAutoFit/>
          </a:bodyPr>
          <a:lstStyle/>
          <a:p>
            <a:r>
              <a:rPr lang="cs-CZ" dirty="0" err="1" smtClean="0"/>
              <a:t>Opening</a:t>
            </a:r>
            <a:r>
              <a:rPr lang="cs-CZ" dirty="0" smtClean="0"/>
              <a:t> balance</a:t>
            </a:r>
            <a:endParaRPr lang="cs-CZ" dirty="0"/>
          </a:p>
        </p:txBody>
      </p:sp>
      <p:sp>
        <p:nvSpPr>
          <p:cNvPr id="10" name="TextovéPole 9"/>
          <p:cNvSpPr txBox="1"/>
          <p:nvPr/>
        </p:nvSpPr>
        <p:spPr>
          <a:xfrm>
            <a:off x="4430404" y="4249003"/>
            <a:ext cx="2275196" cy="369332"/>
          </a:xfrm>
          <a:prstGeom prst="rect">
            <a:avLst/>
          </a:prstGeom>
          <a:noFill/>
        </p:spPr>
        <p:txBody>
          <a:bodyPr wrap="square" rtlCol="0">
            <a:spAutoFit/>
          </a:bodyPr>
          <a:lstStyle/>
          <a:p>
            <a:r>
              <a:rPr lang="cs-CZ" dirty="0" err="1" smtClean="0"/>
              <a:t>Decrease</a:t>
            </a:r>
            <a:r>
              <a:rPr lang="cs-CZ" dirty="0" smtClean="0"/>
              <a:t> </a:t>
            </a:r>
            <a:r>
              <a:rPr lang="cs-CZ" dirty="0" err="1" smtClean="0"/>
              <a:t>of</a:t>
            </a:r>
            <a:r>
              <a:rPr lang="cs-CZ" dirty="0" smtClean="0"/>
              <a:t> </a:t>
            </a:r>
            <a:r>
              <a:rPr lang="cs-CZ" dirty="0" err="1" smtClean="0"/>
              <a:t>assets</a:t>
            </a:r>
            <a:endParaRPr lang="cs-CZ" dirty="0"/>
          </a:p>
        </p:txBody>
      </p:sp>
      <p:sp>
        <p:nvSpPr>
          <p:cNvPr id="11" name="TextovéPole 10"/>
          <p:cNvSpPr txBox="1"/>
          <p:nvPr/>
        </p:nvSpPr>
        <p:spPr>
          <a:xfrm>
            <a:off x="4449738" y="4650601"/>
            <a:ext cx="2484462" cy="369332"/>
          </a:xfrm>
          <a:prstGeom prst="rect">
            <a:avLst/>
          </a:prstGeom>
          <a:noFill/>
        </p:spPr>
        <p:txBody>
          <a:bodyPr wrap="square" rtlCol="0">
            <a:spAutoFit/>
          </a:bodyPr>
          <a:lstStyle/>
          <a:p>
            <a:r>
              <a:rPr lang="cs-CZ" dirty="0" err="1" smtClean="0"/>
              <a:t>Turnover</a:t>
            </a:r>
            <a:r>
              <a:rPr lang="cs-CZ" dirty="0" smtClean="0"/>
              <a:t> </a:t>
            </a:r>
            <a:r>
              <a:rPr lang="cs-CZ" dirty="0" err="1" smtClean="0"/>
              <a:t>of</a:t>
            </a:r>
            <a:r>
              <a:rPr lang="cs-CZ" dirty="0" smtClean="0"/>
              <a:t> </a:t>
            </a:r>
            <a:r>
              <a:rPr lang="cs-CZ" dirty="0" err="1" smtClean="0"/>
              <a:t>credit</a:t>
            </a:r>
            <a:r>
              <a:rPr lang="cs-CZ" dirty="0" smtClean="0"/>
              <a:t> </a:t>
            </a:r>
            <a:r>
              <a:rPr lang="cs-CZ" dirty="0" err="1" smtClean="0"/>
              <a:t>side</a:t>
            </a:r>
            <a:endParaRPr lang="cs-CZ" dirty="0"/>
          </a:p>
        </p:txBody>
      </p:sp>
      <p:sp>
        <p:nvSpPr>
          <p:cNvPr id="12" name="TextovéPole 11"/>
          <p:cNvSpPr txBox="1"/>
          <p:nvPr/>
        </p:nvSpPr>
        <p:spPr>
          <a:xfrm>
            <a:off x="1676400" y="4306290"/>
            <a:ext cx="2176818" cy="369332"/>
          </a:xfrm>
          <a:prstGeom prst="rect">
            <a:avLst/>
          </a:prstGeom>
          <a:noFill/>
        </p:spPr>
        <p:txBody>
          <a:bodyPr wrap="square" rtlCol="0">
            <a:spAutoFit/>
          </a:bodyPr>
          <a:lstStyle/>
          <a:p>
            <a:r>
              <a:rPr lang="cs-CZ" dirty="0" err="1" smtClean="0"/>
              <a:t>Increase</a:t>
            </a:r>
            <a:r>
              <a:rPr lang="cs-CZ" dirty="0" smtClean="0"/>
              <a:t> </a:t>
            </a:r>
            <a:r>
              <a:rPr lang="cs-CZ" dirty="0" err="1" smtClean="0"/>
              <a:t>of</a:t>
            </a:r>
            <a:r>
              <a:rPr lang="cs-CZ" dirty="0" smtClean="0"/>
              <a:t> </a:t>
            </a:r>
            <a:r>
              <a:rPr lang="cs-CZ" dirty="0" err="1" smtClean="0"/>
              <a:t>assets</a:t>
            </a:r>
            <a:endParaRPr lang="cs-CZ" dirty="0"/>
          </a:p>
        </p:txBody>
      </p:sp>
      <p:sp>
        <p:nvSpPr>
          <p:cNvPr id="13" name="TextovéPole 12"/>
          <p:cNvSpPr txBox="1"/>
          <p:nvPr/>
        </p:nvSpPr>
        <p:spPr>
          <a:xfrm>
            <a:off x="1638300" y="4685984"/>
            <a:ext cx="2514600" cy="369332"/>
          </a:xfrm>
          <a:prstGeom prst="rect">
            <a:avLst/>
          </a:prstGeom>
          <a:noFill/>
        </p:spPr>
        <p:txBody>
          <a:bodyPr wrap="square" rtlCol="0">
            <a:spAutoFit/>
          </a:bodyPr>
          <a:lstStyle/>
          <a:p>
            <a:r>
              <a:rPr lang="cs-CZ" dirty="0" err="1" smtClean="0"/>
              <a:t>Turnover</a:t>
            </a:r>
            <a:r>
              <a:rPr lang="cs-CZ" dirty="0" smtClean="0"/>
              <a:t> </a:t>
            </a:r>
            <a:r>
              <a:rPr lang="cs-CZ" dirty="0" err="1" smtClean="0"/>
              <a:t>of</a:t>
            </a:r>
            <a:r>
              <a:rPr lang="cs-CZ" dirty="0" smtClean="0"/>
              <a:t> </a:t>
            </a:r>
            <a:r>
              <a:rPr lang="cs-CZ" dirty="0" err="1" smtClean="0"/>
              <a:t>debit</a:t>
            </a:r>
            <a:r>
              <a:rPr lang="cs-CZ" dirty="0" smtClean="0"/>
              <a:t> </a:t>
            </a:r>
            <a:r>
              <a:rPr lang="cs-CZ" dirty="0" err="1" smtClean="0"/>
              <a:t>side</a:t>
            </a:r>
            <a:endParaRPr lang="cs-CZ" dirty="0"/>
          </a:p>
        </p:txBody>
      </p:sp>
      <p:sp>
        <p:nvSpPr>
          <p:cNvPr id="14" name="TextovéPole 13"/>
          <p:cNvSpPr txBox="1"/>
          <p:nvPr/>
        </p:nvSpPr>
        <p:spPr>
          <a:xfrm>
            <a:off x="1905000" y="5044954"/>
            <a:ext cx="1981200" cy="369332"/>
          </a:xfrm>
          <a:prstGeom prst="rect">
            <a:avLst/>
          </a:prstGeom>
          <a:noFill/>
        </p:spPr>
        <p:txBody>
          <a:bodyPr wrap="square" rtlCol="0">
            <a:spAutoFit/>
          </a:bodyPr>
          <a:lstStyle/>
          <a:p>
            <a:r>
              <a:rPr lang="cs-CZ" dirty="0" err="1" smtClean="0"/>
              <a:t>Final</a:t>
            </a:r>
            <a:r>
              <a:rPr lang="cs-CZ" dirty="0" smtClean="0"/>
              <a:t> balance</a:t>
            </a:r>
            <a:endParaRPr lang="cs-CZ" dirty="0"/>
          </a:p>
        </p:txBody>
      </p:sp>
      <p:cxnSp>
        <p:nvCxnSpPr>
          <p:cNvPr id="16" name="Přímá spojnice 15"/>
          <p:cNvCxnSpPr/>
          <p:nvPr/>
        </p:nvCxnSpPr>
        <p:spPr>
          <a:xfrm flipV="1">
            <a:off x="1676400" y="4650602"/>
            <a:ext cx="5029200" cy="250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V="1">
            <a:off x="1693460" y="5044954"/>
            <a:ext cx="5029200" cy="250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6427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Opening</a:t>
            </a:r>
            <a:r>
              <a:rPr lang="cs-CZ" dirty="0" smtClean="0"/>
              <a:t> balance, </a:t>
            </a:r>
            <a:r>
              <a:rPr lang="cs-CZ" dirty="0" err="1" smtClean="0"/>
              <a:t>turnover</a:t>
            </a:r>
            <a:r>
              <a:rPr lang="cs-CZ" dirty="0" smtClean="0"/>
              <a:t>, </a:t>
            </a:r>
            <a:r>
              <a:rPr lang="cs-CZ" dirty="0" err="1" smtClean="0"/>
              <a:t>final</a:t>
            </a:r>
            <a:r>
              <a:rPr lang="cs-CZ" dirty="0" smtClean="0"/>
              <a:t> balance</a:t>
            </a:r>
            <a:endParaRPr lang="cs-CZ" dirty="0"/>
          </a:p>
        </p:txBody>
      </p:sp>
      <p:sp>
        <p:nvSpPr>
          <p:cNvPr id="3" name="Zástupný symbol pro obsah 2"/>
          <p:cNvSpPr>
            <a:spLocks noGrp="1"/>
          </p:cNvSpPr>
          <p:nvPr>
            <p:ph idx="1"/>
          </p:nvPr>
        </p:nvSpPr>
        <p:spPr/>
        <p:txBody>
          <a:bodyPr/>
          <a:lstStyle/>
          <a:p>
            <a:r>
              <a:rPr lang="en-US" sz="2400" b="1" dirty="0"/>
              <a:t>Opening balance (OB) (or opening stand (OS))</a:t>
            </a:r>
            <a:r>
              <a:rPr lang="en-US" sz="2400" dirty="0"/>
              <a:t> is the amount of assets or equities at the beginning of accounting period.</a:t>
            </a:r>
            <a:endParaRPr lang="cs-CZ" sz="2400" dirty="0"/>
          </a:p>
          <a:p>
            <a:r>
              <a:rPr lang="en-US" sz="2400" b="1" dirty="0"/>
              <a:t>Turnover of account’s side</a:t>
            </a:r>
            <a:r>
              <a:rPr lang="en-US" sz="2400" dirty="0"/>
              <a:t> is the amount of items charged on this side of account during accounting period without the opening balance.</a:t>
            </a:r>
            <a:endParaRPr lang="cs-CZ" sz="2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1428239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Opening</a:t>
            </a:r>
            <a:r>
              <a:rPr lang="cs-CZ" dirty="0"/>
              <a:t> balance, </a:t>
            </a:r>
            <a:r>
              <a:rPr lang="cs-CZ" dirty="0" err="1"/>
              <a:t>turnover</a:t>
            </a:r>
            <a:r>
              <a:rPr lang="cs-CZ" dirty="0"/>
              <a:t>, </a:t>
            </a:r>
            <a:r>
              <a:rPr lang="cs-CZ" dirty="0" err="1"/>
              <a:t>final</a:t>
            </a:r>
            <a:r>
              <a:rPr lang="cs-CZ" dirty="0"/>
              <a:t> balance</a:t>
            </a:r>
          </a:p>
        </p:txBody>
      </p:sp>
      <p:sp>
        <p:nvSpPr>
          <p:cNvPr id="3" name="Zástupný symbol pro obsah 2"/>
          <p:cNvSpPr>
            <a:spLocks noGrp="1"/>
          </p:cNvSpPr>
          <p:nvPr>
            <p:ph idx="1"/>
          </p:nvPr>
        </p:nvSpPr>
        <p:spPr/>
        <p:txBody>
          <a:bodyPr/>
          <a:lstStyle/>
          <a:p>
            <a:r>
              <a:rPr lang="en-US" sz="2400" b="1" dirty="0" smtClean="0"/>
              <a:t>Final </a:t>
            </a:r>
            <a:r>
              <a:rPr lang="en-US" sz="2400" b="1" dirty="0"/>
              <a:t>balance (FB) (or final stand (FS))</a:t>
            </a:r>
            <a:r>
              <a:rPr lang="en-US" sz="2400" dirty="0"/>
              <a:t> is the amount of assets, equities, </a:t>
            </a:r>
            <a:r>
              <a:rPr lang="en-US" sz="2400" dirty="0" smtClean="0"/>
              <a:t>costs</a:t>
            </a:r>
            <a:r>
              <a:rPr lang="cs-CZ" sz="2400" dirty="0" smtClean="0"/>
              <a:t> (</a:t>
            </a:r>
            <a:r>
              <a:rPr lang="cs-CZ" sz="2400" dirty="0" err="1" smtClean="0"/>
              <a:t>expenses</a:t>
            </a:r>
            <a:r>
              <a:rPr lang="cs-CZ" sz="2400" dirty="0" smtClean="0"/>
              <a:t>)</a:t>
            </a:r>
            <a:r>
              <a:rPr lang="en-US" sz="2400" dirty="0" smtClean="0"/>
              <a:t> </a:t>
            </a:r>
            <a:r>
              <a:rPr lang="en-US" sz="2400" dirty="0"/>
              <a:t>or revenues at the end of accounting period. </a:t>
            </a:r>
            <a:endParaRPr lang="cs-CZ" sz="2400" dirty="0" smtClean="0"/>
          </a:p>
          <a:p>
            <a:r>
              <a:rPr lang="en-US" sz="2400" dirty="0" smtClean="0"/>
              <a:t>The </a:t>
            </a:r>
            <a:r>
              <a:rPr lang="en-US" sz="2400" dirty="0"/>
              <a:t>final balance is calculated as the </a:t>
            </a:r>
            <a:r>
              <a:rPr lang="en-US" sz="2400" dirty="0" smtClean="0"/>
              <a:t>opening </a:t>
            </a:r>
            <a:r>
              <a:rPr lang="en-US" sz="2400" dirty="0"/>
              <a:t>balance + turnover of the side where the increases are recorded (debit side of asset and cost </a:t>
            </a:r>
            <a:r>
              <a:rPr lang="cs-CZ" sz="2400" dirty="0" smtClean="0"/>
              <a:t>(</a:t>
            </a:r>
            <a:r>
              <a:rPr lang="cs-CZ" sz="2400" dirty="0" err="1" smtClean="0"/>
              <a:t>expense</a:t>
            </a:r>
            <a:r>
              <a:rPr lang="cs-CZ" sz="2400" dirty="0" smtClean="0"/>
              <a:t>) </a:t>
            </a:r>
            <a:r>
              <a:rPr lang="en-US" sz="2400" dirty="0" smtClean="0"/>
              <a:t>accounts</a:t>
            </a:r>
            <a:r>
              <a:rPr lang="en-US" sz="2400" dirty="0"/>
              <a:t>, credit side of equity and revenue accounts) – turnover of the side where decreases are recorded (credit side of asset and cost </a:t>
            </a:r>
            <a:r>
              <a:rPr lang="cs-CZ" sz="2400" dirty="0" smtClean="0"/>
              <a:t>(</a:t>
            </a:r>
            <a:r>
              <a:rPr lang="cs-CZ" sz="2400" dirty="0" err="1" smtClean="0"/>
              <a:t>expense</a:t>
            </a:r>
            <a:r>
              <a:rPr lang="cs-CZ" sz="2400" dirty="0" smtClean="0"/>
              <a:t>) </a:t>
            </a:r>
            <a:r>
              <a:rPr lang="en-US" sz="2400" dirty="0" smtClean="0"/>
              <a:t>accounts</a:t>
            </a:r>
            <a:r>
              <a:rPr lang="en-US" sz="2400" dirty="0"/>
              <a:t>, debit side of equity accounts and revenue accounts).</a:t>
            </a:r>
            <a:endParaRPr lang="cs-CZ" sz="2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1028532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Liability</a:t>
            </a:r>
            <a:r>
              <a:rPr lang="cs-CZ" dirty="0" smtClean="0"/>
              <a:t> and </a:t>
            </a:r>
            <a:r>
              <a:rPr lang="cs-CZ" dirty="0" err="1" smtClean="0"/>
              <a:t>equity</a:t>
            </a:r>
            <a:r>
              <a:rPr lang="cs-CZ" dirty="0" smtClean="0"/>
              <a:t> </a:t>
            </a:r>
            <a:r>
              <a:rPr lang="cs-CZ" dirty="0" err="1" smtClean="0"/>
              <a:t>accounts</a:t>
            </a:r>
            <a:endParaRPr lang="cs-CZ" dirty="0"/>
          </a:p>
        </p:txBody>
      </p:sp>
      <p:sp>
        <p:nvSpPr>
          <p:cNvPr id="3" name="Zástupný symbol pro obsah 2"/>
          <p:cNvSpPr>
            <a:spLocks noGrp="1"/>
          </p:cNvSpPr>
          <p:nvPr>
            <p:ph idx="1"/>
          </p:nvPr>
        </p:nvSpPr>
        <p:spPr/>
        <p:txBody>
          <a:bodyPr/>
          <a:lstStyle/>
          <a:p>
            <a:r>
              <a:rPr lang="cs-CZ" dirty="0" err="1" smtClean="0"/>
              <a:t>The</a:t>
            </a:r>
            <a:r>
              <a:rPr lang="cs-CZ" dirty="0" smtClean="0"/>
              <a:t> </a:t>
            </a:r>
            <a:r>
              <a:rPr lang="en-US" dirty="0" smtClean="0"/>
              <a:t>system </a:t>
            </a:r>
            <a:r>
              <a:rPr lang="en-US" dirty="0"/>
              <a:t>of charging on </a:t>
            </a:r>
            <a:r>
              <a:rPr lang="cs-CZ" dirty="0" err="1" smtClean="0"/>
              <a:t>liability</a:t>
            </a:r>
            <a:r>
              <a:rPr lang="cs-CZ" dirty="0" smtClean="0"/>
              <a:t> and </a:t>
            </a:r>
            <a:r>
              <a:rPr lang="cs-CZ" dirty="0" err="1" smtClean="0"/>
              <a:t>equity</a:t>
            </a:r>
            <a:r>
              <a:rPr lang="cs-CZ" dirty="0" smtClean="0"/>
              <a:t> </a:t>
            </a:r>
            <a:r>
              <a:rPr lang="cs-CZ" dirty="0" err="1" smtClean="0"/>
              <a:t>accounts</a:t>
            </a:r>
            <a:r>
              <a:rPr lang="en-US" dirty="0" smtClean="0"/>
              <a:t> </a:t>
            </a:r>
            <a:r>
              <a:rPr lang="en-US" dirty="0"/>
              <a:t>is as follows: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cxnSp>
        <p:nvCxnSpPr>
          <p:cNvPr id="5" name="Přímá spojnice 4"/>
          <p:cNvCxnSpPr/>
          <p:nvPr/>
        </p:nvCxnSpPr>
        <p:spPr>
          <a:xfrm>
            <a:off x="1905000" y="3733800"/>
            <a:ext cx="457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nice 5"/>
          <p:cNvCxnSpPr/>
          <p:nvPr/>
        </p:nvCxnSpPr>
        <p:spPr>
          <a:xfrm>
            <a:off x="4191000" y="3733800"/>
            <a:ext cx="0" cy="2057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ovéPole 6"/>
          <p:cNvSpPr txBox="1"/>
          <p:nvPr/>
        </p:nvSpPr>
        <p:spPr>
          <a:xfrm>
            <a:off x="3124200" y="3210580"/>
            <a:ext cx="2667000" cy="523220"/>
          </a:xfrm>
          <a:prstGeom prst="rect">
            <a:avLst/>
          </a:prstGeom>
          <a:noFill/>
        </p:spPr>
        <p:txBody>
          <a:bodyPr wrap="square" rtlCol="0">
            <a:spAutoFit/>
          </a:bodyPr>
          <a:lstStyle/>
          <a:p>
            <a:r>
              <a:rPr lang="cs-CZ" sz="2800" dirty="0" err="1" smtClean="0"/>
              <a:t>Common</a:t>
            </a:r>
            <a:r>
              <a:rPr lang="cs-CZ" sz="2800" dirty="0" smtClean="0"/>
              <a:t> </a:t>
            </a:r>
            <a:r>
              <a:rPr lang="cs-CZ" sz="2800" dirty="0" err="1" smtClean="0"/>
              <a:t>stock</a:t>
            </a:r>
            <a:endParaRPr lang="cs-CZ" sz="2800" dirty="0"/>
          </a:p>
        </p:txBody>
      </p:sp>
      <p:sp>
        <p:nvSpPr>
          <p:cNvPr id="9" name="TextovéPole 8"/>
          <p:cNvSpPr txBox="1"/>
          <p:nvPr/>
        </p:nvSpPr>
        <p:spPr>
          <a:xfrm>
            <a:off x="4495800" y="3879671"/>
            <a:ext cx="1981200" cy="369332"/>
          </a:xfrm>
          <a:prstGeom prst="rect">
            <a:avLst/>
          </a:prstGeom>
          <a:noFill/>
        </p:spPr>
        <p:txBody>
          <a:bodyPr wrap="square" rtlCol="0">
            <a:spAutoFit/>
          </a:bodyPr>
          <a:lstStyle/>
          <a:p>
            <a:r>
              <a:rPr lang="cs-CZ" dirty="0" err="1" smtClean="0"/>
              <a:t>Opening</a:t>
            </a:r>
            <a:r>
              <a:rPr lang="cs-CZ" dirty="0" smtClean="0"/>
              <a:t> balance</a:t>
            </a:r>
            <a:endParaRPr lang="cs-CZ" dirty="0"/>
          </a:p>
        </p:txBody>
      </p:sp>
      <p:sp>
        <p:nvSpPr>
          <p:cNvPr id="10" name="TextovéPole 9"/>
          <p:cNvSpPr txBox="1"/>
          <p:nvPr/>
        </p:nvSpPr>
        <p:spPr>
          <a:xfrm>
            <a:off x="4430404" y="4249003"/>
            <a:ext cx="2275196" cy="369332"/>
          </a:xfrm>
          <a:prstGeom prst="rect">
            <a:avLst/>
          </a:prstGeom>
          <a:noFill/>
        </p:spPr>
        <p:txBody>
          <a:bodyPr wrap="square" rtlCol="0">
            <a:spAutoFit/>
          </a:bodyPr>
          <a:lstStyle/>
          <a:p>
            <a:r>
              <a:rPr lang="cs-CZ" dirty="0" err="1" smtClean="0"/>
              <a:t>Increase</a:t>
            </a:r>
            <a:r>
              <a:rPr lang="cs-CZ" dirty="0" smtClean="0"/>
              <a:t> </a:t>
            </a:r>
            <a:r>
              <a:rPr lang="cs-CZ" dirty="0" err="1" smtClean="0"/>
              <a:t>of</a:t>
            </a:r>
            <a:r>
              <a:rPr lang="cs-CZ" dirty="0" smtClean="0"/>
              <a:t> </a:t>
            </a:r>
            <a:r>
              <a:rPr lang="cs-CZ" dirty="0" err="1" smtClean="0"/>
              <a:t>equity</a:t>
            </a:r>
            <a:endParaRPr lang="cs-CZ" dirty="0"/>
          </a:p>
        </p:txBody>
      </p:sp>
      <p:sp>
        <p:nvSpPr>
          <p:cNvPr id="11" name="TextovéPole 10"/>
          <p:cNvSpPr txBox="1"/>
          <p:nvPr/>
        </p:nvSpPr>
        <p:spPr>
          <a:xfrm>
            <a:off x="4449738" y="4650601"/>
            <a:ext cx="2484462" cy="369332"/>
          </a:xfrm>
          <a:prstGeom prst="rect">
            <a:avLst/>
          </a:prstGeom>
          <a:noFill/>
        </p:spPr>
        <p:txBody>
          <a:bodyPr wrap="square" rtlCol="0">
            <a:spAutoFit/>
          </a:bodyPr>
          <a:lstStyle/>
          <a:p>
            <a:r>
              <a:rPr lang="cs-CZ" dirty="0" err="1" smtClean="0"/>
              <a:t>Turnover</a:t>
            </a:r>
            <a:r>
              <a:rPr lang="cs-CZ" dirty="0" smtClean="0"/>
              <a:t> </a:t>
            </a:r>
            <a:r>
              <a:rPr lang="cs-CZ" dirty="0" err="1" smtClean="0"/>
              <a:t>of</a:t>
            </a:r>
            <a:r>
              <a:rPr lang="cs-CZ" dirty="0" smtClean="0"/>
              <a:t> </a:t>
            </a:r>
            <a:r>
              <a:rPr lang="cs-CZ" dirty="0" err="1" smtClean="0"/>
              <a:t>credit</a:t>
            </a:r>
            <a:r>
              <a:rPr lang="cs-CZ" dirty="0" smtClean="0"/>
              <a:t> </a:t>
            </a:r>
            <a:r>
              <a:rPr lang="cs-CZ" dirty="0" err="1" smtClean="0"/>
              <a:t>side</a:t>
            </a:r>
            <a:endParaRPr lang="cs-CZ" dirty="0"/>
          </a:p>
        </p:txBody>
      </p:sp>
      <p:sp>
        <p:nvSpPr>
          <p:cNvPr id="12" name="TextovéPole 11"/>
          <p:cNvSpPr txBox="1"/>
          <p:nvPr/>
        </p:nvSpPr>
        <p:spPr>
          <a:xfrm>
            <a:off x="1676400" y="4306290"/>
            <a:ext cx="2176818" cy="369332"/>
          </a:xfrm>
          <a:prstGeom prst="rect">
            <a:avLst/>
          </a:prstGeom>
          <a:noFill/>
        </p:spPr>
        <p:txBody>
          <a:bodyPr wrap="square" rtlCol="0">
            <a:spAutoFit/>
          </a:bodyPr>
          <a:lstStyle/>
          <a:p>
            <a:r>
              <a:rPr lang="cs-CZ" dirty="0" err="1" smtClean="0"/>
              <a:t>Decrease</a:t>
            </a:r>
            <a:r>
              <a:rPr lang="cs-CZ" dirty="0" smtClean="0"/>
              <a:t> </a:t>
            </a:r>
            <a:r>
              <a:rPr lang="cs-CZ" dirty="0" err="1" smtClean="0"/>
              <a:t>of</a:t>
            </a:r>
            <a:r>
              <a:rPr lang="cs-CZ" dirty="0" smtClean="0"/>
              <a:t> </a:t>
            </a:r>
            <a:r>
              <a:rPr lang="cs-CZ" dirty="0" err="1" smtClean="0"/>
              <a:t>equity</a:t>
            </a:r>
            <a:endParaRPr lang="cs-CZ" dirty="0"/>
          </a:p>
        </p:txBody>
      </p:sp>
      <p:sp>
        <p:nvSpPr>
          <p:cNvPr id="13" name="TextovéPole 12"/>
          <p:cNvSpPr txBox="1"/>
          <p:nvPr/>
        </p:nvSpPr>
        <p:spPr>
          <a:xfrm>
            <a:off x="1638300" y="4685984"/>
            <a:ext cx="2514600" cy="369332"/>
          </a:xfrm>
          <a:prstGeom prst="rect">
            <a:avLst/>
          </a:prstGeom>
          <a:noFill/>
        </p:spPr>
        <p:txBody>
          <a:bodyPr wrap="square" rtlCol="0">
            <a:spAutoFit/>
          </a:bodyPr>
          <a:lstStyle/>
          <a:p>
            <a:r>
              <a:rPr lang="cs-CZ" dirty="0" err="1" smtClean="0"/>
              <a:t>Turnover</a:t>
            </a:r>
            <a:r>
              <a:rPr lang="cs-CZ" dirty="0" smtClean="0"/>
              <a:t> </a:t>
            </a:r>
            <a:r>
              <a:rPr lang="cs-CZ" dirty="0" err="1" smtClean="0"/>
              <a:t>of</a:t>
            </a:r>
            <a:r>
              <a:rPr lang="cs-CZ" dirty="0" smtClean="0"/>
              <a:t> </a:t>
            </a:r>
            <a:r>
              <a:rPr lang="cs-CZ" dirty="0" err="1" smtClean="0"/>
              <a:t>debit</a:t>
            </a:r>
            <a:r>
              <a:rPr lang="cs-CZ" dirty="0" smtClean="0"/>
              <a:t> </a:t>
            </a:r>
            <a:r>
              <a:rPr lang="cs-CZ" dirty="0" err="1" smtClean="0"/>
              <a:t>side</a:t>
            </a:r>
            <a:endParaRPr lang="cs-CZ" dirty="0"/>
          </a:p>
        </p:txBody>
      </p:sp>
      <p:sp>
        <p:nvSpPr>
          <p:cNvPr id="14" name="TextovéPole 13"/>
          <p:cNvSpPr txBox="1"/>
          <p:nvPr/>
        </p:nvSpPr>
        <p:spPr>
          <a:xfrm>
            <a:off x="4577402" y="5069974"/>
            <a:ext cx="1981200" cy="369332"/>
          </a:xfrm>
          <a:prstGeom prst="rect">
            <a:avLst/>
          </a:prstGeom>
          <a:noFill/>
        </p:spPr>
        <p:txBody>
          <a:bodyPr wrap="square" rtlCol="0">
            <a:spAutoFit/>
          </a:bodyPr>
          <a:lstStyle/>
          <a:p>
            <a:r>
              <a:rPr lang="cs-CZ" dirty="0" err="1" smtClean="0"/>
              <a:t>Final</a:t>
            </a:r>
            <a:r>
              <a:rPr lang="cs-CZ" dirty="0" smtClean="0"/>
              <a:t> balance</a:t>
            </a:r>
            <a:endParaRPr lang="cs-CZ" dirty="0"/>
          </a:p>
        </p:txBody>
      </p:sp>
      <p:cxnSp>
        <p:nvCxnSpPr>
          <p:cNvPr id="16" name="Přímá spojnice 15"/>
          <p:cNvCxnSpPr/>
          <p:nvPr/>
        </p:nvCxnSpPr>
        <p:spPr>
          <a:xfrm flipV="1">
            <a:off x="1676400" y="4650602"/>
            <a:ext cx="5029200" cy="250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V="1">
            <a:off x="1693460" y="5044954"/>
            <a:ext cx="5029200" cy="250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26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Cost</a:t>
            </a:r>
            <a:r>
              <a:rPr lang="cs-CZ" dirty="0" smtClean="0"/>
              <a:t> (</a:t>
            </a:r>
            <a:r>
              <a:rPr lang="cs-CZ" dirty="0" err="1" smtClean="0"/>
              <a:t>expense</a:t>
            </a:r>
            <a:r>
              <a:rPr lang="cs-CZ" dirty="0" smtClean="0"/>
              <a:t>) </a:t>
            </a:r>
            <a:r>
              <a:rPr lang="cs-CZ" dirty="0" err="1" smtClean="0"/>
              <a:t>accounts</a:t>
            </a:r>
            <a:endParaRPr lang="cs-CZ" dirty="0"/>
          </a:p>
        </p:txBody>
      </p:sp>
      <p:sp>
        <p:nvSpPr>
          <p:cNvPr id="3" name="Zástupný symbol pro obsah 2"/>
          <p:cNvSpPr>
            <a:spLocks noGrp="1"/>
          </p:cNvSpPr>
          <p:nvPr>
            <p:ph idx="1"/>
          </p:nvPr>
        </p:nvSpPr>
        <p:spPr/>
        <p:txBody>
          <a:bodyPr/>
          <a:lstStyle/>
          <a:p>
            <a:r>
              <a:rPr lang="en-US" sz="2400" dirty="0"/>
              <a:t>Resulting accounts can be also divided into two groups – into </a:t>
            </a:r>
            <a:r>
              <a:rPr lang="en-US" sz="2400" b="1" dirty="0"/>
              <a:t>cost </a:t>
            </a:r>
            <a:r>
              <a:rPr lang="cs-CZ" sz="2400" b="1" dirty="0" smtClean="0"/>
              <a:t>(</a:t>
            </a:r>
            <a:r>
              <a:rPr lang="cs-CZ" sz="2400" b="1" dirty="0" err="1" smtClean="0"/>
              <a:t>expense</a:t>
            </a:r>
            <a:r>
              <a:rPr lang="cs-CZ" sz="2400" b="1" dirty="0" smtClean="0"/>
              <a:t>) </a:t>
            </a:r>
            <a:r>
              <a:rPr lang="en-US" sz="2400" b="1" dirty="0" smtClean="0"/>
              <a:t>accounts </a:t>
            </a:r>
            <a:r>
              <a:rPr lang="en-US" sz="2400" dirty="0"/>
              <a:t>and into </a:t>
            </a:r>
            <a:r>
              <a:rPr lang="en-US" sz="2400" b="1" dirty="0"/>
              <a:t>revenue accounts</a:t>
            </a:r>
            <a:r>
              <a:rPr lang="en-US" sz="2400" dirty="0"/>
              <a:t>. </a:t>
            </a:r>
            <a:endParaRPr lang="cs-CZ" sz="2400" dirty="0" smtClean="0"/>
          </a:p>
          <a:p>
            <a:r>
              <a:rPr lang="en-US" sz="2400" dirty="0" smtClean="0"/>
              <a:t>The </a:t>
            </a:r>
            <a:r>
              <a:rPr lang="en-US" sz="2400" dirty="0"/>
              <a:t>system of charging on cost accounts can be described </a:t>
            </a:r>
            <a:r>
              <a:rPr lang="cs-CZ" sz="2400" dirty="0" err="1" smtClean="0"/>
              <a:t>like</a:t>
            </a:r>
            <a:r>
              <a:rPr lang="cs-CZ" sz="2400" dirty="0" smtClean="0"/>
              <a:t> </a:t>
            </a:r>
            <a:r>
              <a:rPr lang="cs-CZ" sz="2400" dirty="0" err="1" smtClean="0"/>
              <a:t>this</a:t>
            </a:r>
            <a:r>
              <a:rPr lang="cs-CZ" sz="2400" dirty="0" smtClean="0"/>
              <a:t>:</a:t>
            </a:r>
          </a:p>
          <a:p>
            <a:endParaRPr lang="cs-CZ" sz="2400" dirty="0"/>
          </a:p>
          <a:p>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cxnSp>
        <p:nvCxnSpPr>
          <p:cNvPr id="5" name="Přímá spojnice 4"/>
          <p:cNvCxnSpPr/>
          <p:nvPr/>
        </p:nvCxnSpPr>
        <p:spPr>
          <a:xfrm>
            <a:off x="1905000" y="4163241"/>
            <a:ext cx="457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nice 5"/>
          <p:cNvCxnSpPr/>
          <p:nvPr/>
        </p:nvCxnSpPr>
        <p:spPr>
          <a:xfrm>
            <a:off x="4213178" y="4168928"/>
            <a:ext cx="0" cy="2057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ovéPole 6"/>
          <p:cNvSpPr txBox="1"/>
          <p:nvPr/>
        </p:nvSpPr>
        <p:spPr>
          <a:xfrm>
            <a:off x="2590800" y="3640021"/>
            <a:ext cx="3429000" cy="523220"/>
          </a:xfrm>
          <a:prstGeom prst="rect">
            <a:avLst/>
          </a:prstGeom>
          <a:noFill/>
        </p:spPr>
        <p:txBody>
          <a:bodyPr wrap="square" rtlCol="0">
            <a:spAutoFit/>
          </a:bodyPr>
          <a:lstStyle/>
          <a:p>
            <a:r>
              <a:rPr lang="cs-CZ" sz="2800" dirty="0" err="1" smtClean="0"/>
              <a:t>Consumed</a:t>
            </a:r>
            <a:r>
              <a:rPr lang="cs-CZ" sz="2800" dirty="0" smtClean="0"/>
              <a:t> </a:t>
            </a:r>
            <a:r>
              <a:rPr lang="cs-CZ" sz="2800" dirty="0" err="1" smtClean="0"/>
              <a:t>material</a:t>
            </a:r>
            <a:endParaRPr lang="cs-CZ" sz="2800" dirty="0"/>
          </a:p>
        </p:txBody>
      </p:sp>
      <p:sp>
        <p:nvSpPr>
          <p:cNvPr id="10" name="TextovéPole 9"/>
          <p:cNvSpPr txBox="1"/>
          <p:nvPr/>
        </p:nvSpPr>
        <p:spPr>
          <a:xfrm>
            <a:off x="4464523" y="4226257"/>
            <a:ext cx="2275196" cy="369332"/>
          </a:xfrm>
          <a:prstGeom prst="rect">
            <a:avLst/>
          </a:prstGeom>
          <a:noFill/>
        </p:spPr>
        <p:txBody>
          <a:bodyPr wrap="square" rtlCol="0">
            <a:spAutoFit/>
          </a:bodyPr>
          <a:lstStyle/>
          <a:p>
            <a:r>
              <a:rPr lang="cs-CZ" dirty="0" err="1" smtClean="0"/>
              <a:t>Decrease</a:t>
            </a:r>
            <a:r>
              <a:rPr lang="cs-CZ" dirty="0" smtClean="0"/>
              <a:t> </a:t>
            </a:r>
            <a:r>
              <a:rPr lang="cs-CZ" dirty="0" err="1" smtClean="0"/>
              <a:t>of</a:t>
            </a:r>
            <a:r>
              <a:rPr lang="cs-CZ" dirty="0" smtClean="0"/>
              <a:t> </a:t>
            </a:r>
            <a:r>
              <a:rPr lang="cs-CZ" dirty="0" err="1" smtClean="0"/>
              <a:t>costs</a:t>
            </a:r>
            <a:endParaRPr lang="cs-CZ" dirty="0"/>
          </a:p>
        </p:txBody>
      </p:sp>
      <p:sp>
        <p:nvSpPr>
          <p:cNvPr id="11" name="TextovéPole 10"/>
          <p:cNvSpPr txBox="1"/>
          <p:nvPr/>
        </p:nvSpPr>
        <p:spPr>
          <a:xfrm>
            <a:off x="4449738" y="4650601"/>
            <a:ext cx="2484462" cy="369332"/>
          </a:xfrm>
          <a:prstGeom prst="rect">
            <a:avLst/>
          </a:prstGeom>
          <a:noFill/>
        </p:spPr>
        <p:txBody>
          <a:bodyPr wrap="square" rtlCol="0">
            <a:spAutoFit/>
          </a:bodyPr>
          <a:lstStyle/>
          <a:p>
            <a:r>
              <a:rPr lang="cs-CZ" dirty="0" err="1" smtClean="0"/>
              <a:t>Turnover</a:t>
            </a:r>
            <a:r>
              <a:rPr lang="cs-CZ" dirty="0" smtClean="0"/>
              <a:t> </a:t>
            </a:r>
            <a:r>
              <a:rPr lang="cs-CZ" dirty="0" err="1" smtClean="0"/>
              <a:t>of</a:t>
            </a:r>
            <a:r>
              <a:rPr lang="cs-CZ" dirty="0" smtClean="0"/>
              <a:t> </a:t>
            </a:r>
            <a:r>
              <a:rPr lang="cs-CZ" dirty="0" err="1" smtClean="0"/>
              <a:t>credit</a:t>
            </a:r>
            <a:r>
              <a:rPr lang="cs-CZ" dirty="0" smtClean="0"/>
              <a:t> </a:t>
            </a:r>
            <a:r>
              <a:rPr lang="cs-CZ" dirty="0" err="1" smtClean="0"/>
              <a:t>side</a:t>
            </a:r>
            <a:endParaRPr lang="cs-CZ" dirty="0"/>
          </a:p>
        </p:txBody>
      </p:sp>
      <p:sp>
        <p:nvSpPr>
          <p:cNvPr id="12" name="TextovéPole 11"/>
          <p:cNvSpPr txBox="1"/>
          <p:nvPr/>
        </p:nvSpPr>
        <p:spPr>
          <a:xfrm>
            <a:off x="1676400" y="4306290"/>
            <a:ext cx="2176818" cy="369332"/>
          </a:xfrm>
          <a:prstGeom prst="rect">
            <a:avLst/>
          </a:prstGeom>
          <a:noFill/>
        </p:spPr>
        <p:txBody>
          <a:bodyPr wrap="square" rtlCol="0">
            <a:spAutoFit/>
          </a:bodyPr>
          <a:lstStyle/>
          <a:p>
            <a:r>
              <a:rPr lang="cs-CZ" dirty="0" err="1" smtClean="0"/>
              <a:t>Increase</a:t>
            </a:r>
            <a:r>
              <a:rPr lang="cs-CZ" dirty="0" smtClean="0"/>
              <a:t> </a:t>
            </a:r>
            <a:r>
              <a:rPr lang="cs-CZ" dirty="0" err="1" smtClean="0"/>
              <a:t>of</a:t>
            </a:r>
            <a:r>
              <a:rPr lang="cs-CZ" dirty="0" smtClean="0"/>
              <a:t> </a:t>
            </a:r>
            <a:r>
              <a:rPr lang="cs-CZ" dirty="0" err="1" smtClean="0"/>
              <a:t>costs</a:t>
            </a:r>
            <a:endParaRPr lang="cs-CZ" dirty="0"/>
          </a:p>
        </p:txBody>
      </p:sp>
      <p:sp>
        <p:nvSpPr>
          <p:cNvPr id="13" name="TextovéPole 12"/>
          <p:cNvSpPr txBox="1"/>
          <p:nvPr/>
        </p:nvSpPr>
        <p:spPr>
          <a:xfrm>
            <a:off x="1638300" y="4685984"/>
            <a:ext cx="2514600" cy="369332"/>
          </a:xfrm>
          <a:prstGeom prst="rect">
            <a:avLst/>
          </a:prstGeom>
          <a:noFill/>
        </p:spPr>
        <p:txBody>
          <a:bodyPr wrap="square" rtlCol="0">
            <a:spAutoFit/>
          </a:bodyPr>
          <a:lstStyle/>
          <a:p>
            <a:r>
              <a:rPr lang="cs-CZ" dirty="0" err="1" smtClean="0"/>
              <a:t>Turnover</a:t>
            </a:r>
            <a:r>
              <a:rPr lang="cs-CZ" dirty="0" smtClean="0"/>
              <a:t> </a:t>
            </a:r>
            <a:r>
              <a:rPr lang="cs-CZ" dirty="0" err="1" smtClean="0"/>
              <a:t>of</a:t>
            </a:r>
            <a:r>
              <a:rPr lang="cs-CZ" dirty="0" smtClean="0"/>
              <a:t> </a:t>
            </a:r>
            <a:r>
              <a:rPr lang="cs-CZ" dirty="0" err="1" smtClean="0"/>
              <a:t>debit</a:t>
            </a:r>
            <a:r>
              <a:rPr lang="cs-CZ" dirty="0" smtClean="0"/>
              <a:t> </a:t>
            </a:r>
            <a:r>
              <a:rPr lang="cs-CZ" dirty="0" err="1" smtClean="0"/>
              <a:t>side</a:t>
            </a:r>
            <a:endParaRPr lang="cs-CZ" dirty="0"/>
          </a:p>
        </p:txBody>
      </p:sp>
      <p:sp>
        <p:nvSpPr>
          <p:cNvPr id="14" name="TextovéPole 13"/>
          <p:cNvSpPr txBox="1"/>
          <p:nvPr/>
        </p:nvSpPr>
        <p:spPr>
          <a:xfrm>
            <a:off x="1774209" y="5078904"/>
            <a:ext cx="1981200" cy="369332"/>
          </a:xfrm>
          <a:prstGeom prst="rect">
            <a:avLst/>
          </a:prstGeom>
          <a:noFill/>
        </p:spPr>
        <p:txBody>
          <a:bodyPr wrap="square" rtlCol="0">
            <a:spAutoFit/>
          </a:bodyPr>
          <a:lstStyle/>
          <a:p>
            <a:r>
              <a:rPr lang="cs-CZ" dirty="0" err="1" smtClean="0"/>
              <a:t>Final</a:t>
            </a:r>
            <a:r>
              <a:rPr lang="cs-CZ" dirty="0" smtClean="0"/>
              <a:t> balance</a:t>
            </a:r>
            <a:endParaRPr lang="cs-CZ" dirty="0"/>
          </a:p>
        </p:txBody>
      </p:sp>
      <p:cxnSp>
        <p:nvCxnSpPr>
          <p:cNvPr id="16" name="Přímá spojnice 15"/>
          <p:cNvCxnSpPr/>
          <p:nvPr/>
        </p:nvCxnSpPr>
        <p:spPr>
          <a:xfrm flipV="1">
            <a:off x="1676400" y="4650602"/>
            <a:ext cx="5029200" cy="250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V="1">
            <a:off x="1693460" y="5044954"/>
            <a:ext cx="5029200" cy="250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7399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Revenue</a:t>
            </a:r>
            <a:r>
              <a:rPr lang="cs-CZ" dirty="0" smtClean="0"/>
              <a:t> </a:t>
            </a:r>
            <a:r>
              <a:rPr lang="cs-CZ" dirty="0" err="1" smtClean="0"/>
              <a:t>accounts</a:t>
            </a:r>
            <a:endParaRPr lang="cs-CZ" dirty="0"/>
          </a:p>
        </p:txBody>
      </p:sp>
      <p:sp>
        <p:nvSpPr>
          <p:cNvPr id="3" name="Zástupný symbol pro obsah 2"/>
          <p:cNvSpPr>
            <a:spLocks noGrp="1"/>
          </p:cNvSpPr>
          <p:nvPr>
            <p:ph idx="1"/>
          </p:nvPr>
        </p:nvSpPr>
        <p:spPr/>
        <p:txBody>
          <a:bodyPr/>
          <a:lstStyle/>
          <a:p>
            <a:r>
              <a:rPr lang="en-US" sz="2400" dirty="0"/>
              <a:t>The system of charging on revenue accounts can be described on this way:</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cxnSp>
        <p:nvCxnSpPr>
          <p:cNvPr id="5" name="Přímá spojnice 4"/>
          <p:cNvCxnSpPr/>
          <p:nvPr/>
        </p:nvCxnSpPr>
        <p:spPr>
          <a:xfrm>
            <a:off x="1905000" y="3733800"/>
            <a:ext cx="457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nice 5"/>
          <p:cNvCxnSpPr/>
          <p:nvPr/>
        </p:nvCxnSpPr>
        <p:spPr>
          <a:xfrm>
            <a:off x="4191000" y="3733800"/>
            <a:ext cx="0" cy="2057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ovéPole 6"/>
          <p:cNvSpPr txBox="1"/>
          <p:nvPr/>
        </p:nvSpPr>
        <p:spPr>
          <a:xfrm>
            <a:off x="2590800" y="3210580"/>
            <a:ext cx="3657600" cy="523220"/>
          </a:xfrm>
          <a:prstGeom prst="rect">
            <a:avLst/>
          </a:prstGeom>
          <a:noFill/>
        </p:spPr>
        <p:txBody>
          <a:bodyPr wrap="square" rtlCol="0">
            <a:spAutoFit/>
          </a:bodyPr>
          <a:lstStyle/>
          <a:p>
            <a:r>
              <a:rPr lang="cs-CZ" sz="2800" dirty="0" err="1" smtClean="0"/>
              <a:t>Revenues</a:t>
            </a:r>
            <a:r>
              <a:rPr lang="cs-CZ" sz="2800" dirty="0" smtClean="0"/>
              <a:t> </a:t>
            </a:r>
            <a:r>
              <a:rPr lang="cs-CZ" sz="2800" dirty="0" err="1" smtClean="0"/>
              <a:t>from</a:t>
            </a:r>
            <a:r>
              <a:rPr lang="cs-CZ" sz="2800" dirty="0" smtClean="0"/>
              <a:t> sales</a:t>
            </a:r>
            <a:endParaRPr lang="cs-CZ" sz="2800" dirty="0"/>
          </a:p>
        </p:txBody>
      </p:sp>
      <p:sp>
        <p:nvSpPr>
          <p:cNvPr id="10" name="TextovéPole 9"/>
          <p:cNvSpPr txBox="1"/>
          <p:nvPr/>
        </p:nvSpPr>
        <p:spPr>
          <a:xfrm>
            <a:off x="4464522" y="4226257"/>
            <a:ext cx="2393477" cy="369332"/>
          </a:xfrm>
          <a:prstGeom prst="rect">
            <a:avLst/>
          </a:prstGeom>
          <a:noFill/>
        </p:spPr>
        <p:txBody>
          <a:bodyPr wrap="square" rtlCol="0">
            <a:spAutoFit/>
          </a:bodyPr>
          <a:lstStyle/>
          <a:p>
            <a:r>
              <a:rPr lang="cs-CZ" dirty="0" err="1" smtClean="0"/>
              <a:t>Increase</a:t>
            </a:r>
            <a:r>
              <a:rPr lang="cs-CZ" dirty="0" smtClean="0"/>
              <a:t> </a:t>
            </a:r>
            <a:r>
              <a:rPr lang="cs-CZ" dirty="0" err="1" smtClean="0"/>
              <a:t>of</a:t>
            </a:r>
            <a:r>
              <a:rPr lang="cs-CZ" dirty="0" smtClean="0"/>
              <a:t> </a:t>
            </a:r>
            <a:r>
              <a:rPr lang="cs-CZ" dirty="0" err="1" smtClean="0"/>
              <a:t>revenues</a:t>
            </a:r>
            <a:endParaRPr lang="cs-CZ" dirty="0"/>
          </a:p>
        </p:txBody>
      </p:sp>
      <p:sp>
        <p:nvSpPr>
          <p:cNvPr id="11" name="TextovéPole 10"/>
          <p:cNvSpPr txBox="1"/>
          <p:nvPr/>
        </p:nvSpPr>
        <p:spPr>
          <a:xfrm>
            <a:off x="4449738" y="4650601"/>
            <a:ext cx="2484462" cy="369332"/>
          </a:xfrm>
          <a:prstGeom prst="rect">
            <a:avLst/>
          </a:prstGeom>
          <a:noFill/>
        </p:spPr>
        <p:txBody>
          <a:bodyPr wrap="square" rtlCol="0">
            <a:spAutoFit/>
          </a:bodyPr>
          <a:lstStyle/>
          <a:p>
            <a:r>
              <a:rPr lang="cs-CZ" dirty="0" err="1" smtClean="0"/>
              <a:t>Turnover</a:t>
            </a:r>
            <a:r>
              <a:rPr lang="cs-CZ" dirty="0" smtClean="0"/>
              <a:t> </a:t>
            </a:r>
            <a:r>
              <a:rPr lang="cs-CZ" dirty="0" err="1" smtClean="0"/>
              <a:t>of</a:t>
            </a:r>
            <a:r>
              <a:rPr lang="cs-CZ" dirty="0" smtClean="0"/>
              <a:t> </a:t>
            </a:r>
            <a:r>
              <a:rPr lang="cs-CZ" dirty="0" err="1" smtClean="0"/>
              <a:t>credit</a:t>
            </a:r>
            <a:r>
              <a:rPr lang="cs-CZ" dirty="0" smtClean="0"/>
              <a:t> </a:t>
            </a:r>
            <a:r>
              <a:rPr lang="cs-CZ" dirty="0" err="1" smtClean="0"/>
              <a:t>side</a:t>
            </a:r>
            <a:endParaRPr lang="cs-CZ" dirty="0"/>
          </a:p>
        </p:txBody>
      </p:sp>
      <p:sp>
        <p:nvSpPr>
          <p:cNvPr id="12" name="TextovéPole 11"/>
          <p:cNvSpPr txBox="1"/>
          <p:nvPr/>
        </p:nvSpPr>
        <p:spPr>
          <a:xfrm>
            <a:off x="1447800" y="4306290"/>
            <a:ext cx="2705100" cy="369332"/>
          </a:xfrm>
          <a:prstGeom prst="rect">
            <a:avLst/>
          </a:prstGeom>
          <a:noFill/>
        </p:spPr>
        <p:txBody>
          <a:bodyPr wrap="square" rtlCol="0">
            <a:spAutoFit/>
          </a:bodyPr>
          <a:lstStyle/>
          <a:p>
            <a:r>
              <a:rPr lang="cs-CZ" dirty="0" err="1" smtClean="0"/>
              <a:t>Decrease</a:t>
            </a:r>
            <a:r>
              <a:rPr lang="cs-CZ" dirty="0" smtClean="0"/>
              <a:t> </a:t>
            </a:r>
            <a:r>
              <a:rPr lang="cs-CZ" dirty="0" err="1" smtClean="0"/>
              <a:t>of</a:t>
            </a:r>
            <a:r>
              <a:rPr lang="cs-CZ" dirty="0" smtClean="0"/>
              <a:t> </a:t>
            </a:r>
            <a:r>
              <a:rPr lang="cs-CZ" dirty="0" err="1" smtClean="0"/>
              <a:t>revenues</a:t>
            </a:r>
            <a:endParaRPr lang="cs-CZ" dirty="0"/>
          </a:p>
        </p:txBody>
      </p:sp>
      <p:sp>
        <p:nvSpPr>
          <p:cNvPr id="13" name="TextovéPole 12"/>
          <p:cNvSpPr txBox="1"/>
          <p:nvPr/>
        </p:nvSpPr>
        <p:spPr>
          <a:xfrm>
            <a:off x="1638300" y="4685984"/>
            <a:ext cx="2514600" cy="369332"/>
          </a:xfrm>
          <a:prstGeom prst="rect">
            <a:avLst/>
          </a:prstGeom>
          <a:noFill/>
        </p:spPr>
        <p:txBody>
          <a:bodyPr wrap="square" rtlCol="0">
            <a:spAutoFit/>
          </a:bodyPr>
          <a:lstStyle/>
          <a:p>
            <a:r>
              <a:rPr lang="cs-CZ" dirty="0" err="1" smtClean="0"/>
              <a:t>Turnover</a:t>
            </a:r>
            <a:r>
              <a:rPr lang="cs-CZ" dirty="0" smtClean="0"/>
              <a:t> </a:t>
            </a:r>
            <a:r>
              <a:rPr lang="cs-CZ" dirty="0" err="1" smtClean="0"/>
              <a:t>of</a:t>
            </a:r>
            <a:r>
              <a:rPr lang="cs-CZ" dirty="0" smtClean="0"/>
              <a:t> </a:t>
            </a:r>
            <a:r>
              <a:rPr lang="cs-CZ" dirty="0" err="1" smtClean="0"/>
              <a:t>debit</a:t>
            </a:r>
            <a:r>
              <a:rPr lang="cs-CZ" dirty="0" smtClean="0"/>
              <a:t> </a:t>
            </a:r>
            <a:r>
              <a:rPr lang="cs-CZ" dirty="0" err="1" smtClean="0"/>
              <a:t>side</a:t>
            </a:r>
            <a:endParaRPr lang="cs-CZ" dirty="0"/>
          </a:p>
        </p:txBody>
      </p:sp>
      <p:sp>
        <p:nvSpPr>
          <p:cNvPr id="14" name="TextovéPole 13"/>
          <p:cNvSpPr txBox="1"/>
          <p:nvPr/>
        </p:nvSpPr>
        <p:spPr>
          <a:xfrm>
            <a:off x="4495800" y="5078904"/>
            <a:ext cx="1981200" cy="369332"/>
          </a:xfrm>
          <a:prstGeom prst="rect">
            <a:avLst/>
          </a:prstGeom>
          <a:noFill/>
        </p:spPr>
        <p:txBody>
          <a:bodyPr wrap="square" rtlCol="0">
            <a:spAutoFit/>
          </a:bodyPr>
          <a:lstStyle/>
          <a:p>
            <a:r>
              <a:rPr lang="cs-CZ" dirty="0" err="1" smtClean="0"/>
              <a:t>Final</a:t>
            </a:r>
            <a:r>
              <a:rPr lang="cs-CZ" dirty="0" smtClean="0"/>
              <a:t> balance</a:t>
            </a:r>
            <a:endParaRPr lang="cs-CZ" dirty="0"/>
          </a:p>
        </p:txBody>
      </p:sp>
      <p:cxnSp>
        <p:nvCxnSpPr>
          <p:cNvPr id="16" name="Přímá spojnice 15"/>
          <p:cNvCxnSpPr/>
          <p:nvPr/>
        </p:nvCxnSpPr>
        <p:spPr>
          <a:xfrm flipV="1">
            <a:off x="1676400" y="4650602"/>
            <a:ext cx="5029200" cy="250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V="1">
            <a:off x="1693460" y="5044954"/>
            <a:ext cx="5029200" cy="250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04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Note</a:t>
            </a:r>
            <a:endParaRPr lang="cs-CZ" dirty="0"/>
          </a:p>
        </p:txBody>
      </p:sp>
      <p:sp>
        <p:nvSpPr>
          <p:cNvPr id="3" name="Zástupný symbol pro obsah 2"/>
          <p:cNvSpPr>
            <a:spLocks noGrp="1"/>
          </p:cNvSpPr>
          <p:nvPr>
            <p:ph idx="1"/>
          </p:nvPr>
        </p:nvSpPr>
        <p:spPr/>
        <p:txBody>
          <a:bodyPr/>
          <a:lstStyle/>
          <a:p>
            <a:r>
              <a:rPr lang="en-US" dirty="0"/>
              <a:t>Cost </a:t>
            </a:r>
            <a:r>
              <a:rPr lang="cs-CZ" dirty="0" smtClean="0"/>
              <a:t>(</a:t>
            </a:r>
            <a:r>
              <a:rPr lang="cs-CZ" dirty="0" err="1" smtClean="0"/>
              <a:t>expense</a:t>
            </a:r>
            <a:r>
              <a:rPr lang="cs-CZ" dirty="0" smtClean="0"/>
              <a:t>) </a:t>
            </a:r>
            <a:r>
              <a:rPr lang="en-US" dirty="0" smtClean="0"/>
              <a:t>and </a:t>
            </a:r>
            <a:r>
              <a:rPr lang="en-US" dirty="0"/>
              <a:t>revenue accounts have no opening balance</a:t>
            </a:r>
            <a:r>
              <a:rPr lang="en-US" dirty="0" smtClean="0"/>
              <a:t>.</a:t>
            </a:r>
            <a:endParaRPr lang="cs-CZ" dirty="0" smtClean="0"/>
          </a:p>
          <a:p>
            <a:r>
              <a:rPr lang="en-US" dirty="0" smtClean="0"/>
              <a:t>It </a:t>
            </a:r>
            <a:r>
              <a:rPr lang="en-US" dirty="0"/>
              <a:t>is logical, because costs </a:t>
            </a:r>
            <a:r>
              <a:rPr lang="cs-CZ" dirty="0" smtClean="0"/>
              <a:t>(</a:t>
            </a:r>
            <a:r>
              <a:rPr lang="cs-CZ" dirty="0" err="1" smtClean="0"/>
              <a:t>expenses</a:t>
            </a:r>
            <a:r>
              <a:rPr lang="cs-CZ" dirty="0" smtClean="0"/>
              <a:t>) </a:t>
            </a:r>
            <a:r>
              <a:rPr lang="en-US" dirty="0" smtClean="0"/>
              <a:t>and </a:t>
            </a:r>
            <a:r>
              <a:rPr lang="en-US" dirty="0"/>
              <a:t>revenues influence the economic result that is always created separately from previous accounting periods</a:t>
            </a:r>
            <a:r>
              <a:rPr lang="en-US" dirty="0" smtClean="0"/>
              <a:t>.</a:t>
            </a:r>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2740624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Opening</a:t>
            </a:r>
            <a:r>
              <a:rPr lang="cs-CZ" dirty="0" smtClean="0"/>
              <a:t> balance </a:t>
            </a:r>
            <a:r>
              <a:rPr lang="cs-CZ" dirty="0" err="1" smtClean="0"/>
              <a:t>sheet</a:t>
            </a:r>
            <a:r>
              <a:rPr lang="cs-CZ" dirty="0" smtClean="0"/>
              <a:t> </a:t>
            </a:r>
            <a:r>
              <a:rPr lang="cs-CZ" dirty="0" err="1" smtClean="0"/>
              <a:t>account</a:t>
            </a:r>
            <a:endParaRPr lang="cs-CZ" dirty="0"/>
          </a:p>
        </p:txBody>
      </p:sp>
      <p:sp>
        <p:nvSpPr>
          <p:cNvPr id="3" name="Zástupný symbol pro obsah 2"/>
          <p:cNvSpPr>
            <a:spLocks noGrp="1"/>
          </p:cNvSpPr>
          <p:nvPr>
            <p:ph idx="1"/>
          </p:nvPr>
        </p:nvSpPr>
        <p:spPr/>
        <p:txBody>
          <a:bodyPr/>
          <a:lstStyle/>
          <a:p>
            <a:r>
              <a:rPr lang="en-US" dirty="0"/>
              <a:t>The balance sheet accounts are opened at the beginning of accounting period by double-entry records with the help of account </a:t>
            </a:r>
            <a:r>
              <a:rPr lang="en-US" dirty="0" smtClean="0"/>
              <a:t>Opening </a:t>
            </a:r>
            <a:r>
              <a:rPr lang="en-US" dirty="0"/>
              <a:t>balance sheet account. </a:t>
            </a:r>
            <a:endParaRPr lang="cs-CZ" dirty="0" smtClean="0"/>
          </a:p>
          <a:p>
            <a:r>
              <a:rPr lang="en-US" dirty="0" smtClean="0"/>
              <a:t>The </a:t>
            </a:r>
            <a:r>
              <a:rPr lang="en-US" dirty="0"/>
              <a:t>system of opening of balance sheet accounts is as follows:</a:t>
            </a:r>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165958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Opening</a:t>
            </a:r>
            <a:r>
              <a:rPr lang="cs-CZ" dirty="0" smtClean="0"/>
              <a:t> balance </a:t>
            </a:r>
            <a:r>
              <a:rPr lang="cs-CZ" dirty="0" err="1" smtClean="0"/>
              <a:t>sheet</a:t>
            </a:r>
            <a:r>
              <a:rPr lang="cs-CZ" dirty="0" smtClean="0"/>
              <a:t> </a:t>
            </a:r>
            <a:r>
              <a:rPr lang="cs-CZ" dirty="0" err="1" smtClean="0"/>
              <a:t>account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pic>
        <p:nvPicPr>
          <p:cNvPr id="3075" name="Picture 3" descr="C:\Users\Jana\Pictures\My Screen Shots\Screen Shot 07-30-17 at 06.11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09800"/>
            <a:ext cx="8855179" cy="3101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7182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Closing</a:t>
            </a:r>
            <a:r>
              <a:rPr lang="cs-CZ" dirty="0" smtClean="0"/>
              <a:t> </a:t>
            </a:r>
            <a:r>
              <a:rPr lang="cs-CZ" dirty="0" err="1" smtClean="0"/>
              <a:t>of</a:t>
            </a:r>
            <a:r>
              <a:rPr lang="cs-CZ" dirty="0" smtClean="0"/>
              <a:t> </a:t>
            </a:r>
            <a:r>
              <a:rPr lang="cs-CZ" dirty="0" err="1" smtClean="0"/>
              <a:t>the</a:t>
            </a:r>
            <a:r>
              <a:rPr lang="cs-CZ" dirty="0" smtClean="0"/>
              <a:t> </a:t>
            </a:r>
            <a:r>
              <a:rPr lang="cs-CZ" dirty="0" err="1" smtClean="0"/>
              <a:t>accounts</a:t>
            </a:r>
            <a:endParaRPr lang="cs-CZ" dirty="0"/>
          </a:p>
        </p:txBody>
      </p:sp>
      <p:sp>
        <p:nvSpPr>
          <p:cNvPr id="3" name="Zástupný symbol pro obsah 2"/>
          <p:cNvSpPr>
            <a:spLocks noGrp="1"/>
          </p:cNvSpPr>
          <p:nvPr>
            <p:ph idx="1"/>
          </p:nvPr>
        </p:nvSpPr>
        <p:spPr/>
        <p:txBody>
          <a:bodyPr/>
          <a:lstStyle/>
          <a:p>
            <a:r>
              <a:rPr lang="en-US" dirty="0"/>
              <a:t>At the end of accounting period the accounts must be closed with using of accounts </a:t>
            </a:r>
            <a:r>
              <a:rPr lang="en-US" dirty="0" smtClean="0"/>
              <a:t>Profit </a:t>
            </a:r>
            <a:r>
              <a:rPr lang="en-US" dirty="0"/>
              <a:t>and loss account (in case of cost </a:t>
            </a:r>
            <a:r>
              <a:rPr lang="cs-CZ" dirty="0" smtClean="0"/>
              <a:t>(</a:t>
            </a:r>
            <a:r>
              <a:rPr lang="cs-CZ" dirty="0" err="1" smtClean="0"/>
              <a:t>expense</a:t>
            </a:r>
            <a:r>
              <a:rPr lang="cs-CZ" dirty="0" smtClean="0"/>
              <a:t>) </a:t>
            </a:r>
            <a:r>
              <a:rPr lang="en-US" dirty="0" smtClean="0"/>
              <a:t>and </a:t>
            </a:r>
            <a:r>
              <a:rPr lang="en-US" dirty="0"/>
              <a:t>revenue accounts) and </a:t>
            </a:r>
            <a:r>
              <a:rPr lang="en-US" dirty="0" smtClean="0"/>
              <a:t>Final </a:t>
            </a:r>
            <a:r>
              <a:rPr lang="en-US" dirty="0"/>
              <a:t>balance sheet account (in case of asset and equity accounts). </a:t>
            </a:r>
            <a:endParaRPr lang="cs-CZ" dirty="0" smtClean="0"/>
          </a:p>
          <a:p>
            <a:r>
              <a:rPr lang="en-US" dirty="0" smtClean="0"/>
              <a:t>The scheme of closing of accounts is as follows:</a:t>
            </a:r>
            <a:endParaRPr lang="cs-CZ" b="1"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481833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cs-CZ" sz="2000" dirty="0" err="1" smtClean="0"/>
              <a:t>Methodical</a:t>
            </a:r>
            <a:r>
              <a:rPr lang="cs-CZ" sz="2000" dirty="0" smtClean="0"/>
              <a:t> </a:t>
            </a:r>
            <a:r>
              <a:rPr lang="cs-CZ" sz="2000" dirty="0" err="1" smtClean="0"/>
              <a:t>parts</a:t>
            </a:r>
            <a:r>
              <a:rPr lang="cs-CZ" sz="2000" dirty="0" smtClean="0"/>
              <a:t> </a:t>
            </a:r>
            <a:r>
              <a:rPr lang="cs-CZ" sz="2000" dirty="0" err="1" smtClean="0"/>
              <a:t>of</a:t>
            </a:r>
            <a:r>
              <a:rPr lang="cs-CZ" sz="2000" dirty="0" smtClean="0"/>
              <a:t> </a:t>
            </a:r>
            <a:r>
              <a:rPr lang="cs-CZ" sz="2000" dirty="0" err="1" smtClean="0"/>
              <a:t>accounting</a:t>
            </a:r>
            <a:endParaRPr lang="cs-CZ" sz="2000" dirty="0" smtClean="0"/>
          </a:p>
          <a:p>
            <a:pPr eaLnBrk="0" hangingPunct="0">
              <a:spcBef>
                <a:spcPts val="600"/>
              </a:spcBef>
            </a:pPr>
            <a:r>
              <a:rPr lang="cs-CZ" sz="2000" dirty="0" err="1" smtClean="0"/>
              <a:t>Account</a:t>
            </a:r>
            <a:r>
              <a:rPr lang="cs-CZ" sz="2000" dirty="0" smtClean="0"/>
              <a:t> and </a:t>
            </a:r>
            <a:r>
              <a:rPr lang="cs-CZ" sz="2000" dirty="0" err="1" smtClean="0"/>
              <a:t>account</a:t>
            </a:r>
            <a:r>
              <a:rPr lang="cs-CZ" sz="2000" dirty="0" smtClean="0"/>
              <a:t> </a:t>
            </a:r>
            <a:r>
              <a:rPr lang="cs-CZ" sz="2000" dirty="0" err="1" smtClean="0"/>
              <a:t>system</a:t>
            </a:r>
            <a:endParaRPr lang="cs-CZ" sz="2000" dirty="0" smtClean="0"/>
          </a:p>
          <a:p>
            <a:pPr eaLnBrk="0" hangingPunct="0">
              <a:spcBef>
                <a:spcPts val="600"/>
              </a:spcBef>
            </a:pPr>
            <a:r>
              <a:rPr lang="cs-CZ" sz="2000" dirty="0" smtClean="0"/>
              <a:t>Chart </a:t>
            </a:r>
            <a:r>
              <a:rPr lang="cs-CZ" sz="2000" dirty="0" err="1" smtClean="0"/>
              <a:t>of</a:t>
            </a:r>
            <a:r>
              <a:rPr lang="cs-CZ" sz="2000" dirty="0" smtClean="0"/>
              <a:t> </a:t>
            </a:r>
            <a:r>
              <a:rPr lang="cs-CZ" sz="2000" dirty="0" err="1" smtClean="0"/>
              <a:t>accounts</a:t>
            </a:r>
            <a:r>
              <a:rPr lang="cs-CZ" sz="2000" dirty="0" smtClean="0"/>
              <a:t> and </a:t>
            </a:r>
            <a:r>
              <a:rPr lang="cs-CZ" sz="2000" dirty="0" err="1" smtClean="0"/>
              <a:t>outline</a:t>
            </a:r>
            <a:r>
              <a:rPr lang="cs-CZ" sz="2000" dirty="0" smtClean="0"/>
              <a:t> </a:t>
            </a:r>
            <a:r>
              <a:rPr lang="cs-CZ" sz="2000" dirty="0" err="1" smtClean="0"/>
              <a:t>of</a:t>
            </a:r>
            <a:r>
              <a:rPr lang="cs-CZ" sz="2000" dirty="0" smtClean="0"/>
              <a:t> </a:t>
            </a:r>
            <a:r>
              <a:rPr lang="cs-CZ" sz="2000" dirty="0" err="1" smtClean="0"/>
              <a:t>accounts</a:t>
            </a:r>
            <a:endParaRPr lang="cs-CZ" sz="2000" dirty="0" smtClean="0"/>
          </a:p>
          <a:p>
            <a:pPr eaLnBrk="0" hangingPunct="0">
              <a:spcBef>
                <a:spcPts val="600"/>
              </a:spcBef>
            </a:pPr>
            <a:r>
              <a:rPr lang="cs-CZ" sz="2000" dirty="0" err="1" smtClean="0"/>
              <a:t>Accounting</a:t>
            </a:r>
            <a:r>
              <a:rPr lang="cs-CZ" sz="2000" dirty="0" smtClean="0"/>
              <a:t> </a:t>
            </a:r>
            <a:r>
              <a:rPr lang="cs-CZ" sz="2000" dirty="0" err="1" smtClean="0"/>
              <a:t>documents</a:t>
            </a:r>
            <a:endParaRPr lang="cs-CZ" sz="2000" dirty="0" smtClean="0"/>
          </a:p>
          <a:p>
            <a:pPr eaLnBrk="0" hangingPunct="0">
              <a:spcBef>
                <a:spcPts val="600"/>
              </a:spcBef>
            </a:pPr>
            <a:r>
              <a:rPr lang="cs-CZ" sz="2000" dirty="0" err="1" smtClean="0"/>
              <a:t>Account</a:t>
            </a:r>
            <a:r>
              <a:rPr lang="cs-CZ" sz="2000" dirty="0" smtClean="0"/>
              <a:t> </a:t>
            </a:r>
            <a:r>
              <a:rPr lang="cs-CZ" sz="2000" dirty="0" err="1" smtClean="0"/>
              <a:t>books</a:t>
            </a:r>
            <a:endParaRPr lang="cs-CZ" sz="2000" dirty="0" smtClean="0"/>
          </a:p>
          <a:p>
            <a:pPr eaLnBrk="0" hangingPunct="0">
              <a:spcBef>
                <a:spcPts val="600"/>
              </a:spcBef>
            </a:pPr>
            <a:r>
              <a:rPr lang="cs-CZ" sz="2000" dirty="0" smtClean="0"/>
              <a:t>Basic </a:t>
            </a:r>
            <a:r>
              <a:rPr lang="cs-CZ" sz="2000" dirty="0" err="1" smtClean="0"/>
              <a:t>accounting</a:t>
            </a:r>
            <a:r>
              <a:rPr lang="cs-CZ" sz="2000" dirty="0" smtClean="0"/>
              <a:t> </a:t>
            </a:r>
            <a:r>
              <a:rPr lang="cs-CZ" sz="2000" dirty="0" err="1" smtClean="0"/>
              <a:t>concepts</a:t>
            </a:r>
            <a:r>
              <a:rPr lang="cs-CZ" sz="2000" dirty="0" smtClean="0"/>
              <a:t> and </a:t>
            </a:r>
            <a:r>
              <a:rPr lang="cs-CZ" sz="2000" dirty="0" err="1" smtClean="0"/>
              <a:t>principles</a:t>
            </a:r>
            <a:endParaRPr lang="cs-CZ" sz="2000" dirty="0" smtClean="0"/>
          </a:p>
          <a:p>
            <a:pPr eaLnBrk="0" hangingPunct="0">
              <a:spcBef>
                <a:spcPts val="600"/>
              </a:spcBef>
            </a:pPr>
            <a:r>
              <a:rPr lang="cs-CZ" sz="2000" dirty="0" err="1" smtClean="0"/>
              <a:t>Accounting</a:t>
            </a:r>
            <a:r>
              <a:rPr lang="cs-CZ" sz="2000" dirty="0" smtClean="0"/>
              <a:t> </a:t>
            </a:r>
            <a:r>
              <a:rPr lang="cs-CZ" sz="2000" dirty="0" err="1" smtClean="0"/>
              <a:t>control</a:t>
            </a:r>
            <a:r>
              <a:rPr lang="cs-CZ" sz="2000" dirty="0" smtClean="0"/>
              <a:t> </a:t>
            </a:r>
            <a:r>
              <a:rPr lang="cs-CZ" sz="2000" dirty="0" err="1" smtClean="0"/>
              <a:t>system</a:t>
            </a: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Closing</a:t>
            </a:r>
            <a:r>
              <a:rPr lang="cs-CZ" dirty="0" smtClean="0"/>
              <a:t> </a:t>
            </a:r>
            <a:r>
              <a:rPr lang="cs-CZ" dirty="0" err="1" smtClean="0"/>
              <a:t>of</a:t>
            </a:r>
            <a:r>
              <a:rPr lang="cs-CZ" dirty="0" smtClean="0"/>
              <a:t> </a:t>
            </a:r>
            <a:r>
              <a:rPr lang="cs-CZ" dirty="0" err="1" smtClean="0"/>
              <a:t>the</a:t>
            </a:r>
            <a:r>
              <a:rPr lang="cs-CZ" dirty="0" smtClean="0"/>
              <a:t> </a:t>
            </a:r>
            <a:r>
              <a:rPr lang="cs-CZ" dirty="0" err="1" smtClean="0"/>
              <a:t>accounts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pic>
        <p:nvPicPr>
          <p:cNvPr id="4098" name="Picture 2" descr="C:\Users\Jana\Pictures\My Screen Shots\Screen Shot 07-30-17 at 06.15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914400"/>
            <a:ext cx="6781799" cy="5690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21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US" sz="4400" b="1" dirty="0"/>
              <a:t>Accounting books in double-entry accounting</a:t>
            </a:r>
            <a:r>
              <a:rPr lang="cs-CZ" sz="4400" b="1" dirty="0"/>
              <a:t/>
            </a:r>
            <a:br>
              <a:rPr lang="cs-CZ" sz="4400" b="1" dirty="0"/>
            </a:br>
            <a:endParaRPr lang="cs-CZ" dirty="0"/>
          </a:p>
        </p:txBody>
      </p:sp>
      <p:sp>
        <p:nvSpPr>
          <p:cNvPr id="3" name="Zástupný symbol pro obsah 2"/>
          <p:cNvSpPr>
            <a:spLocks noGrp="1"/>
          </p:cNvSpPr>
          <p:nvPr>
            <p:ph idx="1"/>
          </p:nvPr>
        </p:nvSpPr>
        <p:spPr/>
        <p:txBody>
          <a:bodyPr/>
          <a:lstStyle/>
          <a:p>
            <a:r>
              <a:rPr lang="en-US" sz="2800" dirty="0"/>
              <a:t>The economic transactions in double-entry accounting system are recorded into three basic accounting books. These books are:</a:t>
            </a:r>
            <a:endParaRPr lang="cs-CZ" sz="2800" dirty="0"/>
          </a:p>
          <a:p>
            <a:pPr lvl="1"/>
            <a:r>
              <a:rPr lang="en-US" sz="2800" dirty="0"/>
              <a:t>The journal,</a:t>
            </a:r>
            <a:endParaRPr lang="cs-CZ" sz="2800" dirty="0"/>
          </a:p>
          <a:p>
            <a:pPr lvl="1"/>
            <a:r>
              <a:rPr lang="en-US" sz="2800" dirty="0"/>
              <a:t>The ledger,</a:t>
            </a:r>
            <a:endParaRPr lang="cs-CZ" sz="2800" dirty="0"/>
          </a:p>
          <a:p>
            <a:pPr lvl="1"/>
            <a:r>
              <a:rPr lang="en-US" sz="2800" dirty="0"/>
              <a:t>The analytic evidence.</a:t>
            </a:r>
            <a:endParaRPr lang="cs-CZ" sz="28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1007485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en-US" sz="4400" b="1" dirty="0"/>
              <a:t>Accounting books in double-entry accounting</a:t>
            </a:r>
            <a:r>
              <a:rPr lang="cs-CZ" sz="4400" b="1" dirty="0"/>
              <a:t/>
            </a:r>
            <a:br>
              <a:rPr lang="cs-CZ" sz="4400" b="1" dirty="0"/>
            </a:br>
            <a:endParaRPr lang="cs-CZ" dirty="0"/>
          </a:p>
        </p:txBody>
      </p:sp>
      <p:sp>
        <p:nvSpPr>
          <p:cNvPr id="3" name="Zástupný symbol pro obsah 2"/>
          <p:cNvSpPr>
            <a:spLocks noGrp="1"/>
          </p:cNvSpPr>
          <p:nvPr>
            <p:ph idx="1"/>
          </p:nvPr>
        </p:nvSpPr>
        <p:spPr/>
        <p:txBody>
          <a:bodyPr/>
          <a:lstStyle/>
          <a:p>
            <a:r>
              <a:rPr lang="en-US" sz="2800" dirty="0" smtClean="0"/>
              <a:t>The </a:t>
            </a:r>
            <a:r>
              <a:rPr lang="en-US" sz="2800" dirty="0"/>
              <a:t>function of the </a:t>
            </a:r>
            <a:r>
              <a:rPr lang="en-US" sz="2800" b="1" dirty="0"/>
              <a:t>journal</a:t>
            </a:r>
            <a:r>
              <a:rPr lang="en-US" sz="2800" dirty="0"/>
              <a:t> is to record all economic transactions realized during an accounting period in chronological sequence. </a:t>
            </a:r>
            <a:endParaRPr lang="cs-CZ" sz="2800" dirty="0" smtClean="0"/>
          </a:p>
          <a:p>
            <a:r>
              <a:rPr lang="en-US" sz="2800" dirty="0" smtClean="0"/>
              <a:t>Then </a:t>
            </a:r>
            <a:r>
              <a:rPr lang="en-US" sz="2800" dirty="0"/>
              <a:t>the journal itself is the basic checking accounting book for checking of completeness of the accounting evidence. </a:t>
            </a:r>
            <a:endParaRPr lang="cs-CZ" sz="2800" dirty="0" smtClean="0"/>
          </a:p>
          <a:p>
            <a:r>
              <a:rPr lang="en-US" sz="2800" dirty="0" smtClean="0"/>
              <a:t>The </a:t>
            </a:r>
            <a:r>
              <a:rPr lang="en-US" sz="2800" dirty="0"/>
              <a:t>structure of the journal is following:</a:t>
            </a:r>
            <a:endParaRPr lang="cs-CZ" sz="28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pic>
        <p:nvPicPr>
          <p:cNvPr id="5122" name="Picture 2" descr="C:\Users\Jana\Pictures\My Screen Shots\Screen Shot 07-30-17 at 06.19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105400"/>
            <a:ext cx="8550564"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970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Journal</a:t>
            </a:r>
            <a:endParaRPr lang="cs-CZ" dirty="0"/>
          </a:p>
        </p:txBody>
      </p:sp>
      <p:sp>
        <p:nvSpPr>
          <p:cNvPr id="3" name="Zástupný symbol pro obsah 2"/>
          <p:cNvSpPr>
            <a:spLocks noGrp="1"/>
          </p:cNvSpPr>
          <p:nvPr>
            <p:ph idx="1"/>
          </p:nvPr>
        </p:nvSpPr>
        <p:spPr/>
        <p:txBody>
          <a:bodyPr/>
          <a:lstStyle/>
          <a:p>
            <a:r>
              <a:rPr lang="en-US" sz="2400" i="1" dirty="0"/>
              <a:t>The journal has usually 6 basic columns:</a:t>
            </a:r>
            <a:endParaRPr lang="cs-CZ" sz="2400" i="1" dirty="0"/>
          </a:p>
          <a:p>
            <a:r>
              <a:rPr lang="en-US" sz="2400" i="1" dirty="0"/>
              <a:t>Date – the date of realization of the transaction is recorded into this column,</a:t>
            </a:r>
            <a:endParaRPr lang="cs-CZ" sz="2400" i="1" dirty="0"/>
          </a:p>
          <a:p>
            <a:r>
              <a:rPr lang="en-US" sz="2400" i="1" dirty="0"/>
              <a:t>Number – the number of transaction (or number of accounting document) is recorded into this column,</a:t>
            </a:r>
            <a:endParaRPr lang="cs-CZ" sz="2400" i="1" dirty="0"/>
          </a:p>
          <a:p>
            <a:r>
              <a:rPr lang="en-US" sz="2400" i="1" dirty="0"/>
              <a:t>Transaction – the description of the realized transaction is recorded into this column,</a:t>
            </a:r>
            <a:endParaRPr lang="cs-CZ" sz="2400" i="1" dirty="0"/>
          </a:p>
          <a:p>
            <a:r>
              <a:rPr lang="en-US" sz="2400" i="1" dirty="0"/>
              <a:t>DS (debit side) – the number of an account (in according with the list of accounts) on which the transaction will be recorded on the debit side, is recorded into this column,</a:t>
            </a:r>
            <a:endParaRPr lang="cs-CZ" sz="2400" i="1" dirty="0"/>
          </a:p>
          <a:p>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2184104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Journal</a:t>
            </a:r>
            <a:r>
              <a:rPr lang="cs-CZ" dirty="0" smtClean="0"/>
              <a:t>, </a:t>
            </a:r>
            <a:r>
              <a:rPr lang="cs-CZ" dirty="0" err="1" smtClean="0"/>
              <a:t>Ledger</a:t>
            </a:r>
            <a:endParaRPr lang="cs-CZ" dirty="0"/>
          </a:p>
        </p:txBody>
      </p:sp>
      <p:sp>
        <p:nvSpPr>
          <p:cNvPr id="3" name="Zástupný symbol pro obsah 2"/>
          <p:cNvSpPr>
            <a:spLocks noGrp="1"/>
          </p:cNvSpPr>
          <p:nvPr>
            <p:ph idx="1"/>
          </p:nvPr>
        </p:nvSpPr>
        <p:spPr/>
        <p:txBody>
          <a:bodyPr/>
          <a:lstStyle/>
          <a:p>
            <a:r>
              <a:rPr lang="en-US" sz="2400" i="1" dirty="0" smtClean="0"/>
              <a:t>CS </a:t>
            </a:r>
            <a:r>
              <a:rPr lang="en-US" sz="2400" i="1" dirty="0"/>
              <a:t>(credit side) - the number of an account (in according with the list of accounts) on which the transaction will be recorded on the credit side, is recorded into this column,</a:t>
            </a:r>
            <a:endParaRPr lang="cs-CZ" sz="2400" i="1" dirty="0"/>
          </a:p>
          <a:p>
            <a:r>
              <a:rPr lang="en-US" sz="2400" i="1" dirty="0"/>
              <a:t>Amount – the amount (in </a:t>
            </a:r>
            <a:r>
              <a:rPr lang="en-US" sz="2400" i="1" dirty="0" smtClean="0"/>
              <a:t>CZ</a:t>
            </a:r>
            <a:r>
              <a:rPr lang="cs-CZ" sz="2400" i="1" dirty="0" smtClean="0"/>
              <a:t>K</a:t>
            </a:r>
            <a:r>
              <a:rPr lang="en-US" sz="2400" i="1" dirty="0" smtClean="0"/>
              <a:t>) </a:t>
            </a:r>
            <a:r>
              <a:rPr lang="en-US" sz="2400" i="1" dirty="0"/>
              <a:t>is recorded into this column</a:t>
            </a:r>
            <a:r>
              <a:rPr lang="en-US" sz="2400" i="1" dirty="0" smtClean="0"/>
              <a:t>.</a:t>
            </a:r>
            <a:endParaRPr lang="cs-CZ" sz="2400" i="1" dirty="0" smtClean="0"/>
          </a:p>
          <a:p>
            <a:endParaRPr lang="cs-CZ" sz="2400" i="1" dirty="0"/>
          </a:p>
          <a:p>
            <a:r>
              <a:rPr lang="en-US" sz="2400" i="1" dirty="0"/>
              <a:t>The function of the ledger is to record all economic transactions realized during an accounting period on synthetic accounts in according with their factual nature. In fact the ledger contains the synthetic accounts (T – accounts).</a:t>
            </a:r>
            <a:endParaRPr lang="cs-CZ" sz="2400" i="1" dirty="0"/>
          </a:p>
          <a:p>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1931108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Analytic</a:t>
            </a:r>
            <a:r>
              <a:rPr lang="cs-CZ" dirty="0" smtClean="0"/>
              <a:t> evidence</a:t>
            </a:r>
            <a:endParaRPr lang="cs-CZ" dirty="0"/>
          </a:p>
        </p:txBody>
      </p:sp>
      <p:sp>
        <p:nvSpPr>
          <p:cNvPr id="3" name="Zástupný symbol pro obsah 2"/>
          <p:cNvSpPr>
            <a:spLocks noGrp="1"/>
          </p:cNvSpPr>
          <p:nvPr>
            <p:ph idx="1"/>
          </p:nvPr>
        </p:nvSpPr>
        <p:spPr/>
        <p:txBody>
          <a:bodyPr/>
          <a:lstStyle/>
          <a:p>
            <a:r>
              <a:rPr lang="en-US" sz="2400" i="1" dirty="0" smtClean="0"/>
              <a:t>The </a:t>
            </a:r>
            <a:r>
              <a:rPr lang="en-US" sz="2400" i="1" dirty="0"/>
              <a:t>function of the analytic evidence is to record some economic transactions realized during an accounting period in more detailed evidence than the ledger. </a:t>
            </a:r>
            <a:endParaRPr lang="cs-CZ" sz="2400" i="1" dirty="0" smtClean="0"/>
          </a:p>
          <a:p>
            <a:r>
              <a:rPr lang="en-US" sz="2400" i="1" dirty="0" smtClean="0"/>
              <a:t>The </a:t>
            </a:r>
            <a:r>
              <a:rPr lang="en-US" sz="2400" i="1" dirty="0"/>
              <a:t>analytic evidence contains the analytic accounts adding the synthetic accounts and providing more detailed information about assets, </a:t>
            </a:r>
            <a:r>
              <a:rPr lang="en-US" sz="2400" i="1" dirty="0" smtClean="0"/>
              <a:t>liabilities</a:t>
            </a:r>
            <a:r>
              <a:rPr lang="cs-CZ" sz="2400" i="1" dirty="0" smtClean="0"/>
              <a:t> and </a:t>
            </a:r>
            <a:r>
              <a:rPr lang="cs-CZ" sz="2400" i="1" dirty="0" err="1" smtClean="0"/>
              <a:t>equity</a:t>
            </a:r>
            <a:r>
              <a:rPr lang="cs-CZ" sz="2400" i="1" dirty="0" smtClean="0"/>
              <a:t>, </a:t>
            </a:r>
            <a:r>
              <a:rPr lang="en-US" sz="2400" i="1" dirty="0" smtClean="0"/>
              <a:t>costs </a:t>
            </a:r>
            <a:r>
              <a:rPr lang="en-US" sz="2400" i="1" dirty="0"/>
              <a:t>and revenues. </a:t>
            </a:r>
            <a:endParaRPr lang="cs-CZ" sz="2400" i="1" dirty="0" smtClean="0"/>
          </a:p>
          <a:p>
            <a:r>
              <a:rPr lang="en-US" sz="2400" i="1" dirty="0" smtClean="0"/>
              <a:t>The </a:t>
            </a:r>
            <a:r>
              <a:rPr lang="en-US" sz="2400" i="1" dirty="0"/>
              <a:t>analytic evidence makes possible to obtain additional information necessary for management of the enterprise.</a:t>
            </a:r>
            <a:endParaRPr lang="cs-CZ" sz="2400" i="1" dirty="0"/>
          </a:p>
          <a:p>
            <a:r>
              <a:rPr lang="en-US" sz="2400" i="1" dirty="0"/>
              <a:t>The journal and the ledger must be kept always. </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942634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accounting</a:t>
            </a:r>
            <a:r>
              <a:rPr lang="cs-CZ" dirty="0" smtClean="0"/>
              <a:t> </a:t>
            </a:r>
            <a:r>
              <a:rPr lang="cs-CZ" dirty="0" err="1" smtClean="0"/>
              <a:t>concepts</a:t>
            </a:r>
            <a:r>
              <a:rPr lang="cs-CZ" dirty="0" smtClean="0"/>
              <a:t> and </a:t>
            </a:r>
            <a:r>
              <a:rPr lang="cs-CZ" dirty="0" err="1" smtClean="0"/>
              <a:t>principles</a:t>
            </a:r>
            <a:endParaRPr lang="cs-CZ" dirty="0"/>
          </a:p>
        </p:txBody>
      </p:sp>
      <p:sp>
        <p:nvSpPr>
          <p:cNvPr id="3" name="Zástupný symbol pro obsah 2"/>
          <p:cNvSpPr>
            <a:spLocks noGrp="1"/>
          </p:cNvSpPr>
          <p:nvPr>
            <p:ph idx="1"/>
          </p:nvPr>
        </p:nvSpPr>
        <p:spPr/>
        <p:txBody>
          <a:bodyPr/>
          <a:lstStyle/>
          <a:p>
            <a:r>
              <a:rPr lang="en-US" sz="2400" dirty="0"/>
              <a:t>The double-entry accounting is based on several basic accounting concepts and principles. </a:t>
            </a:r>
            <a:endParaRPr lang="cs-CZ" sz="2400" dirty="0" smtClean="0"/>
          </a:p>
          <a:p>
            <a:r>
              <a:rPr lang="en-US" sz="2400" dirty="0" smtClean="0"/>
              <a:t>The </a:t>
            </a:r>
            <a:r>
              <a:rPr lang="en-US" sz="2400" dirty="0"/>
              <a:t>most important principles and concepts are:</a:t>
            </a:r>
            <a:endParaRPr lang="cs-CZ" sz="2400" dirty="0"/>
          </a:p>
          <a:p>
            <a:pPr lvl="0"/>
            <a:r>
              <a:rPr lang="en-US" sz="2400" b="1" dirty="0"/>
              <a:t>Matching concept</a:t>
            </a:r>
            <a:r>
              <a:rPr lang="en-US" sz="2400" dirty="0"/>
              <a:t> – concerns the determination of the economic result (net profit or net loss). </a:t>
            </a:r>
            <a:endParaRPr lang="cs-CZ" sz="2400" dirty="0" smtClean="0"/>
          </a:p>
          <a:p>
            <a:pPr lvl="0"/>
            <a:r>
              <a:rPr lang="en-US" sz="2400" dirty="0" smtClean="0"/>
              <a:t>The </a:t>
            </a:r>
            <a:r>
              <a:rPr lang="en-US" sz="2400" dirty="0"/>
              <a:t>determination of the periodic economic result is a two-step process in double-entry accounting. </a:t>
            </a:r>
            <a:endParaRPr lang="cs-CZ" sz="2400" dirty="0" smtClean="0"/>
          </a:p>
          <a:p>
            <a:pPr lvl="0"/>
            <a:r>
              <a:rPr lang="en-US" sz="2400" dirty="0" smtClean="0"/>
              <a:t>First</a:t>
            </a:r>
            <a:r>
              <a:rPr lang="en-US" sz="2400" dirty="0"/>
              <a:t>, revenues are recognized during the accounting period.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dirty="0"/>
          </a:p>
        </p:txBody>
      </p:sp>
    </p:spTree>
    <p:extLst>
      <p:ext uri="{BB962C8B-B14F-4D97-AF65-F5344CB8AC3E}">
        <p14:creationId xmlns:p14="http://schemas.microsoft.com/office/powerpoint/2010/main" val="1248824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accounting</a:t>
            </a:r>
            <a:r>
              <a:rPr lang="cs-CZ" dirty="0" smtClean="0"/>
              <a:t> </a:t>
            </a:r>
            <a:r>
              <a:rPr lang="cs-CZ" dirty="0" err="1" smtClean="0"/>
              <a:t>concepts</a:t>
            </a:r>
            <a:r>
              <a:rPr lang="cs-CZ" dirty="0" smtClean="0"/>
              <a:t> and </a:t>
            </a:r>
            <a:r>
              <a:rPr lang="cs-CZ" dirty="0" err="1" smtClean="0"/>
              <a:t>principles</a:t>
            </a:r>
            <a:endParaRPr lang="cs-CZ" dirty="0"/>
          </a:p>
        </p:txBody>
      </p:sp>
      <p:sp>
        <p:nvSpPr>
          <p:cNvPr id="3" name="Zástupný symbol pro obsah 2"/>
          <p:cNvSpPr>
            <a:spLocks noGrp="1"/>
          </p:cNvSpPr>
          <p:nvPr>
            <p:ph idx="1"/>
          </p:nvPr>
        </p:nvSpPr>
        <p:spPr/>
        <p:txBody>
          <a:bodyPr/>
          <a:lstStyle/>
          <a:p>
            <a:pPr lvl="0"/>
            <a:r>
              <a:rPr lang="en-US" sz="2400" dirty="0" smtClean="0"/>
              <a:t>Second</a:t>
            </a:r>
            <a:r>
              <a:rPr lang="en-US" sz="2400" dirty="0"/>
              <a:t>, the costs </a:t>
            </a:r>
            <a:r>
              <a:rPr lang="cs-CZ" sz="2400" dirty="0" smtClean="0"/>
              <a:t>(</a:t>
            </a:r>
            <a:r>
              <a:rPr lang="cs-CZ" sz="2400" dirty="0" err="1" smtClean="0"/>
              <a:t>expenses</a:t>
            </a:r>
            <a:r>
              <a:rPr lang="cs-CZ" sz="2400" dirty="0" smtClean="0"/>
              <a:t>) </a:t>
            </a:r>
            <a:r>
              <a:rPr lang="en-US" sz="2400" dirty="0" smtClean="0"/>
              <a:t>of </a:t>
            </a:r>
            <a:r>
              <a:rPr lang="en-US" sz="2400" dirty="0"/>
              <a:t>assets consumed in generating the revenues must be matched against the revenues in order to determine the net profit or the net loss. </a:t>
            </a:r>
            <a:endParaRPr lang="cs-CZ" sz="2400" dirty="0" smtClean="0"/>
          </a:p>
          <a:p>
            <a:pPr lvl="0"/>
            <a:r>
              <a:rPr lang="en-US" sz="2400" dirty="0" smtClean="0"/>
              <a:t>Revenues are </a:t>
            </a:r>
            <a:r>
              <a:rPr lang="en-US" sz="2400" dirty="0"/>
              <a:t>recognized and recorded on the accounts according to various criteria. </a:t>
            </a:r>
            <a:endParaRPr lang="cs-CZ" sz="2400" dirty="0" smtClean="0"/>
          </a:p>
          <a:p>
            <a:pPr lvl="0"/>
            <a:r>
              <a:rPr lang="en-US" sz="2400" dirty="0" smtClean="0"/>
              <a:t>The </a:t>
            </a:r>
            <a:r>
              <a:rPr lang="en-US" sz="2400" dirty="0"/>
              <a:t>same situation is in case of expired costs</a:t>
            </a:r>
            <a:r>
              <a:rPr lang="en-US" sz="2400" dirty="0" smtClean="0"/>
              <a:t>.</a:t>
            </a:r>
            <a:endParaRPr lang="cs-CZ" sz="2400" dirty="0" smtClean="0"/>
          </a:p>
          <a:p>
            <a:pPr lvl="0"/>
            <a:r>
              <a:rPr lang="en-US" sz="2400" b="1" dirty="0"/>
              <a:t>Adequate disclosure </a:t>
            </a:r>
            <a:r>
              <a:rPr lang="en-US" sz="2400" dirty="0"/>
              <a:t>– financial statements and their accompanying footnotes or other explanatory materials should contain all of the pertinent data believed essential to the reader’s understanding of the enterprise’s financial status.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2074832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accounting</a:t>
            </a:r>
            <a:r>
              <a:rPr lang="cs-CZ" dirty="0" smtClean="0"/>
              <a:t> </a:t>
            </a:r>
            <a:r>
              <a:rPr lang="cs-CZ" dirty="0" err="1" smtClean="0"/>
              <a:t>concepts</a:t>
            </a:r>
            <a:r>
              <a:rPr lang="cs-CZ" dirty="0" smtClean="0"/>
              <a:t> and </a:t>
            </a:r>
            <a:r>
              <a:rPr lang="cs-CZ" dirty="0" err="1" smtClean="0"/>
              <a:t>principles</a:t>
            </a:r>
            <a:endParaRPr lang="cs-CZ" dirty="0"/>
          </a:p>
        </p:txBody>
      </p:sp>
      <p:sp>
        <p:nvSpPr>
          <p:cNvPr id="3" name="Zástupný symbol pro obsah 2"/>
          <p:cNvSpPr>
            <a:spLocks noGrp="1"/>
          </p:cNvSpPr>
          <p:nvPr>
            <p:ph idx="1"/>
          </p:nvPr>
        </p:nvSpPr>
        <p:spPr/>
        <p:txBody>
          <a:bodyPr/>
          <a:lstStyle/>
          <a:p>
            <a:pPr lvl="0"/>
            <a:r>
              <a:rPr lang="en-CA" sz="2400" dirty="0" smtClean="0"/>
              <a:t>Criteria </a:t>
            </a:r>
            <a:r>
              <a:rPr lang="en-CA" sz="2400" dirty="0"/>
              <a:t>for standards of disclosure often must be based on value judgements rather than on objective facts.</a:t>
            </a:r>
            <a:endParaRPr lang="cs-CZ" sz="2400" dirty="0"/>
          </a:p>
          <a:p>
            <a:pPr lvl="0"/>
            <a:r>
              <a:rPr lang="en-US" sz="2400" b="1" dirty="0"/>
              <a:t>Consistency </a:t>
            </a:r>
            <a:r>
              <a:rPr lang="en-US" sz="2400" dirty="0"/>
              <a:t>– interested persons should be able to assume that successive financial statements of an enterprise are based consistently on the same generally accepted accounting principles (so-called US GAAP) (in the United States), on the same </a:t>
            </a:r>
            <a:r>
              <a:rPr lang="en-US" sz="2400" dirty="0" smtClean="0"/>
              <a:t>IAS</a:t>
            </a:r>
            <a:r>
              <a:rPr lang="cs-CZ" sz="2400" dirty="0" smtClean="0"/>
              <a:t>/IFRS</a:t>
            </a:r>
            <a:r>
              <a:rPr lang="en-US" sz="2400" dirty="0" smtClean="0"/>
              <a:t> </a:t>
            </a:r>
            <a:r>
              <a:rPr lang="en-US" sz="2400" dirty="0"/>
              <a:t>(International accounting </a:t>
            </a:r>
            <a:r>
              <a:rPr lang="en-US" sz="2400" dirty="0" smtClean="0"/>
              <a:t>standards</a:t>
            </a:r>
            <a:r>
              <a:rPr lang="cs-CZ" sz="2400" dirty="0" smtClean="0"/>
              <a:t>, International </a:t>
            </a:r>
            <a:r>
              <a:rPr lang="cs-CZ" sz="2400" dirty="0" err="1" smtClean="0"/>
              <a:t>Financial</a:t>
            </a:r>
            <a:r>
              <a:rPr lang="cs-CZ" sz="2400" dirty="0" smtClean="0"/>
              <a:t> Reporting </a:t>
            </a:r>
            <a:r>
              <a:rPr lang="cs-CZ" sz="2400" dirty="0" err="1" smtClean="0"/>
              <a:t>Standards</a:t>
            </a:r>
            <a:r>
              <a:rPr lang="en-US" sz="2400" dirty="0" smtClean="0"/>
              <a:t>) </a:t>
            </a:r>
            <a:r>
              <a:rPr lang="en-US" sz="2400" dirty="0"/>
              <a:t>(in the European Union) or on the same Czech accounting standards (in the Czech Republic).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1489975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accounting</a:t>
            </a:r>
            <a:r>
              <a:rPr lang="cs-CZ" dirty="0" smtClean="0"/>
              <a:t> </a:t>
            </a:r>
            <a:r>
              <a:rPr lang="cs-CZ" dirty="0" err="1" smtClean="0"/>
              <a:t>concepts</a:t>
            </a:r>
            <a:r>
              <a:rPr lang="cs-CZ" dirty="0" smtClean="0"/>
              <a:t> and </a:t>
            </a:r>
            <a:r>
              <a:rPr lang="cs-CZ" dirty="0" err="1" smtClean="0"/>
              <a:t>principles</a:t>
            </a:r>
            <a:endParaRPr lang="cs-CZ" dirty="0"/>
          </a:p>
        </p:txBody>
      </p:sp>
      <p:sp>
        <p:nvSpPr>
          <p:cNvPr id="3" name="Zástupný symbol pro obsah 2"/>
          <p:cNvSpPr>
            <a:spLocks noGrp="1"/>
          </p:cNvSpPr>
          <p:nvPr>
            <p:ph idx="1"/>
          </p:nvPr>
        </p:nvSpPr>
        <p:spPr/>
        <p:txBody>
          <a:bodyPr/>
          <a:lstStyle/>
          <a:p>
            <a:pPr lvl="0"/>
            <a:r>
              <a:rPr lang="en-US" sz="2400" dirty="0" smtClean="0"/>
              <a:t>If </a:t>
            </a:r>
            <a:r>
              <a:rPr lang="en-US" sz="2400" dirty="0"/>
              <a:t>the principles are not applied consistently, the trends indicated could be the result of changes in the principles used rather than the result of changes in business conditions or managerial effectiveness. </a:t>
            </a:r>
            <a:endParaRPr lang="cs-CZ" sz="2400" dirty="0" smtClean="0"/>
          </a:p>
          <a:p>
            <a:pPr lvl="0"/>
            <a:r>
              <a:rPr lang="en-US" sz="2400" dirty="0" smtClean="0"/>
              <a:t>The </a:t>
            </a:r>
            <a:r>
              <a:rPr lang="en-US" sz="2400" dirty="0"/>
              <a:t>concept of consistency does not completely prohibit changes in the accounting principles and methods used. </a:t>
            </a:r>
            <a:endParaRPr lang="cs-CZ" sz="2400" dirty="0" smtClean="0"/>
          </a:p>
          <a:p>
            <a:pPr lvl="0"/>
            <a:r>
              <a:rPr lang="en-US" sz="2400" dirty="0" smtClean="0"/>
              <a:t>Changes </a:t>
            </a:r>
            <a:r>
              <a:rPr lang="en-US" sz="2400" dirty="0"/>
              <a:t>are permissible when it is believed that the use of a different principle or method will more fairly state the economic result and financial position</a:t>
            </a:r>
            <a:r>
              <a:rPr lang="en-US" sz="2400" dirty="0" smtClean="0"/>
              <a:t>.</a:t>
            </a:r>
            <a:endParaRPr lang="cs-CZ" sz="2400" dirty="0" smtClean="0"/>
          </a:p>
          <a:p>
            <a:pPr lvl="0"/>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348813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concepts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
        <p:nvSpPr>
          <p:cNvPr id="3" name="Zástupný symbol pro obsah 2"/>
          <p:cNvSpPr>
            <a:spLocks noGrp="1"/>
          </p:cNvSpPr>
          <p:nvPr>
            <p:ph idx="1"/>
          </p:nvPr>
        </p:nvSpPr>
        <p:spPr>
          <a:xfrm>
            <a:off x="381000" y="1676400"/>
            <a:ext cx="8229600" cy="4530725"/>
          </a:xfrm>
        </p:spPr>
        <p:txBody>
          <a:bodyPr/>
          <a:lstStyle/>
          <a:p>
            <a:r>
              <a:rPr lang="en-US" sz="2400" dirty="0"/>
              <a:t>The simplest form of an account has three parts: </a:t>
            </a:r>
            <a:r>
              <a:rPr lang="en-US" sz="2400" dirty="0" smtClean="0"/>
              <a:t>(</a:t>
            </a:r>
            <a:r>
              <a:rPr lang="en-US" sz="2400" dirty="0"/>
              <a:t>1) a title, which is the name of the item recorded in the account and usually also the number of account; </a:t>
            </a:r>
            <a:endParaRPr lang="cs-CZ" sz="2400" dirty="0" smtClean="0"/>
          </a:p>
          <a:p>
            <a:r>
              <a:rPr lang="en-US" sz="2400" dirty="0" smtClean="0"/>
              <a:t>(</a:t>
            </a:r>
            <a:r>
              <a:rPr lang="en-US" sz="2400" dirty="0"/>
              <a:t>2) a space for recording increases in the amount of the item, in terms of money; and </a:t>
            </a:r>
            <a:endParaRPr lang="cs-CZ" sz="2400" dirty="0" smtClean="0"/>
          </a:p>
          <a:p>
            <a:r>
              <a:rPr lang="en-US" sz="2400" dirty="0" smtClean="0"/>
              <a:t>(</a:t>
            </a:r>
            <a:r>
              <a:rPr lang="en-US" sz="2400" dirty="0"/>
              <a:t>3) a space for recording decreases in the amount of the item, also in monetary terms. </a:t>
            </a:r>
            <a:endParaRPr lang="cs-CZ" sz="2400" dirty="0" smtClean="0"/>
          </a:p>
          <a:p>
            <a:r>
              <a:rPr lang="en-US" sz="2400" dirty="0" smtClean="0"/>
              <a:t>This </a:t>
            </a:r>
            <a:r>
              <a:rPr lang="en-US" sz="2400" dirty="0"/>
              <a:t>form of an account, illustrated below, is known as a T account because of its similarity to the letter T.</a:t>
            </a:r>
            <a:endParaRPr lang="cs-CZ" sz="2400" b="1" dirty="0"/>
          </a:p>
          <a:p>
            <a:endParaRPr lang="cs-CZ" sz="2800" dirty="0"/>
          </a:p>
        </p:txBody>
      </p:sp>
    </p:spTree>
    <p:extLst>
      <p:ext uri="{BB962C8B-B14F-4D97-AF65-F5344CB8AC3E}">
        <p14:creationId xmlns:p14="http://schemas.microsoft.com/office/powerpoint/2010/main" val="2069514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accounting</a:t>
            </a:r>
            <a:r>
              <a:rPr lang="cs-CZ" dirty="0" smtClean="0"/>
              <a:t> </a:t>
            </a:r>
            <a:r>
              <a:rPr lang="cs-CZ" dirty="0" err="1" smtClean="0"/>
              <a:t>concepts</a:t>
            </a:r>
            <a:r>
              <a:rPr lang="cs-CZ" dirty="0" smtClean="0"/>
              <a:t> and </a:t>
            </a:r>
            <a:r>
              <a:rPr lang="cs-CZ" dirty="0" err="1" smtClean="0"/>
              <a:t>principles</a:t>
            </a:r>
            <a:endParaRPr lang="cs-CZ" dirty="0"/>
          </a:p>
        </p:txBody>
      </p:sp>
      <p:sp>
        <p:nvSpPr>
          <p:cNvPr id="3" name="Zástupný symbol pro obsah 2"/>
          <p:cNvSpPr>
            <a:spLocks noGrp="1"/>
          </p:cNvSpPr>
          <p:nvPr>
            <p:ph idx="1"/>
          </p:nvPr>
        </p:nvSpPr>
        <p:spPr/>
        <p:txBody>
          <a:bodyPr/>
          <a:lstStyle/>
          <a:p>
            <a:pPr lvl="0"/>
            <a:r>
              <a:rPr lang="en-US" sz="2400" dirty="0" smtClean="0"/>
              <a:t>In </a:t>
            </a:r>
            <a:r>
              <a:rPr lang="en-US" sz="2400" dirty="0"/>
              <a:t>such cases, the reason for the change and its effects on profit should be disclosed in the financial statements of the period in which the change in principle is made (in the Czech Republic this information should be disclosed in the </a:t>
            </a:r>
            <a:r>
              <a:rPr lang="cs-CZ" sz="2400" b="1" dirty="0" smtClean="0"/>
              <a:t>notes</a:t>
            </a:r>
            <a:r>
              <a:rPr lang="en-US" sz="2400" dirty="0" smtClean="0"/>
              <a:t>).</a:t>
            </a:r>
            <a:endParaRPr lang="cs-CZ" sz="2400" dirty="0"/>
          </a:p>
          <a:p>
            <a:pPr lvl="0"/>
            <a:r>
              <a:rPr lang="en-US" sz="2400" b="1" dirty="0"/>
              <a:t>Materiality </a:t>
            </a:r>
            <a:r>
              <a:rPr lang="en-US" sz="2400" dirty="0"/>
              <a:t>– the accountant must consider the relative importance of any event, accounting procedure, or change in procedure that affects items on the financial statements. </a:t>
            </a:r>
            <a:endParaRPr lang="cs-CZ" sz="2400" dirty="0" smtClean="0"/>
          </a:p>
          <a:p>
            <a:pPr lvl="0"/>
            <a:r>
              <a:rPr lang="en-US" sz="2400" dirty="0" smtClean="0"/>
              <a:t>Absolute </a:t>
            </a:r>
            <a:r>
              <a:rPr lang="en-US" sz="2400" dirty="0"/>
              <a:t>accuracy in accounting and full disclosure in reporting are not ends in themselves.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108396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accounting</a:t>
            </a:r>
            <a:r>
              <a:rPr lang="cs-CZ" dirty="0" smtClean="0"/>
              <a:t> </a:t>
            </a:r>
            <a:r>
              <a:rPr lang="cs-CZ" dirty="0" err="1" smtClean="0"/>
              <a:t>concepts</a:t>
            </a:r>
            <a:r>
              <a:rPr lang="cs-CZ" dirty="0" smtClean="0"/>
              <a:t> and </a:t>
            </a:r>
            <a:r>
              <a:rPr lang="cs-CZ" dirty="0" err="1" smtClean="0"/>
              <a:t>principles</a:t>
            </a:r>
            <a:endParaRPr lang="cs-CZ" dirty="0"/>
          </a:p>
        </p:txBody>
      </p:sp>
      <p:sp>
        <p:nvSpPr>
          <p:cNvPr id="3" name="Zástupný symbol pro obsah 2"/>
          <p:cNvSpPr>
            <a:spLocks noGrp="1"/>
          </p:cNvSpPr>
          <p:nvPr>
            <p:ph idx="1"/>
          </p:nvPr>
        </p:nvSpPr>
        <p:spPr/>
        <p:txBody>
          <a:bodyPr/>
          <a:lstStyle/>
          <a:p>
            <a:pPr lvl="0"/>
            <a:r>
              <a:rPr lang="en-US" sz="2400" dirty="0" smtClean="0"/>
              <a:t>The </a:t>
            </a:r>
            <a:r>
              <a:rPr lang="en-US" sz="2400" dirty="0"/>
              <a:t>determination of what is significant and what is not requires the exercise of judgement. </a:t>
            </a:r>
            <a:endParaRPr lang="cs-CZ" sz="2400" dirty="0" smtClean="0"/>
          </a:p>
          <a:p>
            <a:pPr lvl="0"/>
            <a:r>
              <a:rPr lang="en-US" sz="2400" dirty="0" smtClean="0"/>
              <a:t>Precise </a:t>
            </a:r>
            <a:r>
              <a:rPr lang="en-US" sz="2400" dirty="0"/>
              <a:t>criteria cannot be formulated. </a:t>
            </a:r>
            <a:endParaRPr lang="cs-CZ" sz="2400" dirty="0" smtClean="0"/>
          </a:p>
          <a:p>
            <a:pPr lvl="0"/>
            <a:r>
              <a:rPr lang="en-US" sz="2400" dirty="0" smtClean="0"/>
              <a:t>To </a:t>
            </a:r>
            <a:r>
              <a:rPr lang="en-US" sz="2400" dirty="0"/>
              <a:t>determine materiality, the size of an item and its nature must be considered in relationship to the size and the nature of other items.</a:t>
            </a:r>
            <a:endParaRPr lang="cs-CZ" sz="2400" dirty="0"/>
          </a:p>
          <a:p>
            <a:pPr lvl="0"/>
            <a:r>
              <a:rPr lang="en-US" sz="2400" b="1" dirty="0"/>
              <a:t>Going concern </a:t>
            </a:r>
            <a:r>
              <a:rPr lang="en-US" sz="2400" dirty="0"/>
              <a:t>– generally, a business is not organized with the expectation of operating for only a certain period of time.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28317421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accounting</a:t>
            </a:r>
            <a:r>
              <a:rPr lang="cs-CZ" dirty="0" smtClean="0"/>
              <a:t> </a:t>
            </a:r>
            <a:r>
              <a:rPr lang="cs-CZ" dirty="0" err="1" smtClean="0"/>
              <a:t>concepts</a:t>
            </a:r>
            <a:r>
              <a:rPr lang="cs-CZ" dirty="0" smtClean="0"/>
              <a:t> and </a:t>
            </a:r>
            <a:r>
              <a:rPr lang="cs-CZ" dirty="0" err="1" smtClean="0"/>
              <a:t>principles</a:t>
            </a:r>
            <a:endParaRPr lang="cs-CZ" dirty="0"/>
          </a:p>
        </p:txBody>
      </p:sp>
      <p:sp>
        <p:nvSpPr>
          <p:cNvPr id="3" name="Zástupný symbol pro obsah 2"/>
          <p:cNvSpPr>
            <a:spLocks noGrp="1"/>
          </p:cNvSpPr>
          <p:nvPr>
            <p:ph idx="1"/>
          </p:nvPr>
        </p:nvSpPr>
        <p:spPr/>
        <p:txBody>
          <a:bodyPr/>
          <a:lstStyle/>
          <a:p>
            <a:pPr lvl="0"/>
            <a:r>
              <a:rPr lang="en-US" sz="2400" dirty="0" smtClean="0"/>
              <a:t>In </a:t>
            </a:r>
            <a:r>
              <a:rPr lang="en-US" sz="2400" dirty="0"/>
              <a:t>most cases, it is not possible to determine in advance the length of life of an enterprise, and so an assumption must be made. </a:t>
            </a:r>
            <a:endParaRPr lang="cs-CZ" sz="2400" dirty="0" smtClean="0"/>
          </a:p>
          <a:p>
            <a:pPr lvl="0"/>
            <a:r>
              <a:rPr lang="en-US" sz="2400" dirty="0" smtClean="0"/>
              <a:t>The </a:t>
            </a:r>
            <a:r>
              <a:rPr lang="en-US" sz="2400" dirty="0"/>
              <a:t>nature of an assumption will affect the manner of recording some of the business transactions, which in turn will affect the data reported in the financial statements. It is customary to assume that a business entity has a reasonable expectation of continuing in business at a profit for an indefinite period of time.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3375515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accounting</a:t>
            </a:r>
            <a:r>
              <a:rPr lang="cs-CZ" dirty="0" smtClean="0"/>
              <a:t> </a:t>
            </a:r>
            <a:r>
              <a:rPr lang="cs-CZ" dirty="0" err="1" smtClean="0"/>
              <a:t>concepts</a:t>
            </a:r>
            <a:r>
              <a:rPr lang="cs-CZ" dirty="0" smtClean="0"/>
              <a:t> and </a:t>
            </a:r>
            <a:r>
              <a:rPr lang="cs-CZ" dirty="0" err="1" smtClean="0"/>
              <a:t>principles</a:t>
            </a:r>
            <a:endParaRPr lang="cs-CZ" dirty="0"/>
          </a:p>
        </p:txBody>
      </p:sp>
      <p:sp>
        <p:nvSpPr>
          <p:cNvPr id="3" name="Zástupný symbol pro obsah 2"/>
          <p:cNvSpPr>
            <a:spLocks noGrp="1"/>
          </p:cNvSpPr>
          <p:nvPr>
            <p:ph idx="1"/>
          </p:nvPr>
        </p:nvSpPr>
        <p:spPr/>
        <p:txBody>
          <a:bodyPr/>
          <a:lstStyle/>
          <a:p>
            <a:pPr lvl="0"/>
            <a:r>
              <a:rPr lang="en-US" sz="2400" dirty="0" smtClean="0"/>
              <a:t>When </a:t>
            </a:r>
            <a:r>
              <a:rPr lang="en-US" sz="2400" dirty="0"/>
              <a:t>there is conclusive evidence that a business entity has a limited life, the accounting procedures should be appropriate to the expected terminal date of the entity. </a:t>
            </a:r>
            <a:endParaRPr lang="cs-CZ" sz="2400" dirty="0" smtClean="0"/>
          </a:p>
          <a:p>
            <a:pPr lvl="0"/>
            <a:r>
              <a:rPr lang="en-US" sz="2400" dirty="0" smtClean="0"/>
              <a:t>Changes </a:t>
            </a:r>
            <a:r>
              <a:rPr lang="en-US" sz="2400" dirty="0"/>
              <a:t>in the application of normal accounting procedures may be needed for business organizations in receivership or bankruptcy. </a:t>
            </a:r>
            <a:endParaRPr lang="cs-CZ" sz="2400" dirty="0" smtClean="0"/>
          </a:p>
          <a:p>
            <a:pPr lvl="0"/>
            <a:r>
              <a:rPr lang="en-US" sz="2400" dirty="0" smtClean="0"/>
              <a:t>In </a:t>
            </a:r>
            <a:r>
              <a:rPr lang="en-US" sz="2400" dirty="0"/>
              <a:t>such cases, the financial statements should clearly disclose the limited life of the enterprise and should be prepared from so-called “quitting concern” or liquidation point of view, rather than from “going concern” point of view.</a:t>
            </a:r>
            <a:endParaRPr lang="cs-CZ" sz="2400" dirty="0"/>
          </a:p>
          <a:p>
            <a:pPr lvl="0"/>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extLst>
      <p:ext uri="{BB962C8B-B14F-4D97-AF65-F5344CB8AC3E}">
        <p14:creationId xmlns:p14="http://schemas.microsoft.com/office/powerpoint/2010/main" val="19004795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dirty="0"/>
              <a:t>Because of difficulty of financial accounting and a high number of transactions recorded in accounting evidence, it is necessary to have some simple tool for basic checking of accuracy of accounting evidence. </a:t>
            </a:r>
            <a:endParaRPr lang="cs-CZ" sz="2400" dirty="0" smtClean="0"/>
          </a:p>
          <a:p>
            <a:r>
              <a:rPr lang="en-US" sz="2400" dirty="0" smtClean="0"/>
              <a:t>One </a:t>
            </a:r>
            <a:r>
              <a:rPr lang="en-US" sz="2400" dirty="0"/>
              <a:t>of the basic tools is so-called </a:t>
            </a:r>
            <a:r>
              <a:rPr lang="en-US" sz="2400" b="1" dirty="0"/>
              <a:t>trial balance. </a:t>
            </a:r>
            <a:endParaRPr lang="cs-CZ" sz="2400" b="1" dirty="0" smtClean="0"/>
          </a:p>
          <a:p>
            <a:r>
              <a:rPr lang="en-US" sz="2400" dirty="0" smtClean="0"/>
              <a:t>The </a:t>
            </a:r>
            <a:r>
              <a:rPr lang="en-US" sz="2400" dirty="0"/>
              <a:t>trial balance is used for checking of double-entry principle. </a:t>
            </a:r>
            <a:endParaRPr lang="cs-CZ" sz="2400" dirty="0" smtClean="0"/>
          </a:p>
          <a:p>
            <a:r>
              <a:rPr lang="en-US" sz="2400" dirty="0" smtClean="0"/>
              <a:t>The </a:t>
            </a:r>
            <a:r>
              <a:rPr lang="en-US" sz="2400" dirty="0"/>
              <a:t>scheme of trial balance is following:</a:t>
            </a:r>
            <a:endParaRPr lang="cs-CZ" sz="2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extLst>
      <p:ext uri="{BB962C8B-B14F-4D97-AF65-F5344CB8AC3E}">
        <p14:creationId xmlns:p14="http://schemas.microsoft.com/office/powerpoint/2010/main" val="3423176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pic>
        <p:nvPicPr>
          <p:cNvPr id="1026" name="Picture 2" descr="C:\Users\Jana\Pictures\My Screen Shots\Screen Shot 07-30-17 at 06.39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24000"/>
            <a:ext cx="8416636"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28222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dirty="0"/>
              <a:t>If the double-entry principle is broken, there is inequality in the row total between amounts in columns debit side and credit side in columns opening balance, turnover and final balance. </a:t>
            </a:r>
            <a:endParaRPr lang="cs-CZ" dirty="0" smtClean="0"/>
          </a:p>
          <a:p>
            <a:r>
              <a:rPr lang="en-US" dirty="0" smtClean="0"/>
              <a:t>If </a:t>
            </a:r>
            <a:r>
              <a:rPr lang="en-US" dirty="0"/>
              <a:t>this inequality occurs, it is necessary to find out the mistake in the accounting evidence of enterprise.</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Tree>
    <p:extLst>
      <p:ext uri="{BB962C8B-B14F-4D97-AF65-F5344CB8AC3E}">
        <p14:creationId xmlns:p14="http://schemas.microsoft.com/office/powerpoint/2010/main" val="13553210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b="1" dirty="0" smtClean="0"/>
              <a:t>Remember: </a:t>
            </a:r>
            <a:r>
              <a:rPr lang="en-US" sz="2400" dirty="0" smtClean="0"/>
              <a:t>The equality in trial balance does not mean automatically the absolute accuracy of accounting evidence. </a:t>
            </a:r>
            <a:endParaRPr lang="cs-CZ" sz="2400" dirty="0" smtClean="0"/>
          </a:p>
          <a:p>
            <a:r>
              <a:rPr lang="en-US" sz="2400" b="1" dirty="0" smtClean="0"/>
              <a:t>Summary: </a:t>
            </a:r>
            <a:r>
              <a:rPr lang="en-US" sz="2400" dirty="0" smtClean="0"/>
              <a:t>The trial balance does not provide complete proof of accuracy of the ledger. </a:t>
            </a:r>
            <a:endParaRPr lang="cs-CZ" sz="2400" dirty="0" smtClean="0"/>
          </a:p>
          <a:p>
            <a:r>
              <a:rPr lang="en-US" sz="2400" dirty="0" smtClean="0"/>
              <a:t>It indicates only that the debits and the credits are equal. </a:t>
            </a:r>
            <a:endParaRPr lang="cs-CZ" sz="2400" dirty="0" smtClean="0"/>
          </a:p>
          <a:p>
            <a:r>
              <a:rPr lang="en-US" sz="2400" dirty="0" smtClean="0"/>
              <a:t>This proof is of value, because errors frequently affect the equality of debits and credits.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Tree>
    <p:extLst>
      <p:ext uri="{BB962C8B-B14F-4D97-AF65-F5344CB8AC3E}">
        <p14:creationId xmlns:p14="http://schemas.microsoft.com/office/powerpoint/2010/main" val="4198307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dirty="0" smtClean="0"/>
              <a:t>If </a:t>
            </a:r>
            <a:r>
              <a:rPr lang="en-US" sz="2400" dirty="0"/>
              <a:t>the two totals of a trial balance are not equal, it is probably due to one or more of the following types of errors:</a:t>
            </a:r>
            <a:endParaRPr lang="cs-CZ" sz="2400" b="1" dirty="0"/>
          </a:p>
          <a:p>
            <a:pPr lvl="0"/>
            <a:r>
              <a:rPr lang="en-US" sz="2400" dirty="0"/>
              <a:t>Errors in preparing the trial balance, for example:</a:t>
            </a:r>
            <a:endParaRPr lang="cs-CZ" sz="2400" dirty="0"/>
          </a:p>
          <a:p>
            <a:pPr lvl="1"/>
            <a:r>
              <a:rPr lang="en-US" sz="2400" dirty="0"/>
              <a:t>One of the columns of the trial balance was incorrectly added,</a:t>
            </a:r>
            <a:endParaRPr lang="cs-CZ" sz="2400" dirty="0"/>
          </a:p>
          <a:p>
            <a:pPr lvl="1"/>
            <a:r>
              <a:rPr lang="en-US" sz="2400" dirty="0"/>
              <a:t>The amount of an account balance was incorrectly recorded on the trial balance,</a:t>
            </a:r>
            <a:endParaRPr lang="cs-CZ" sz="2400" dirty="0"/>
          </a:p>
          <a:p>
            <a:pPr lvl="1"/>
            <a:r>
              <a:rPr lang="en-US" sz="2400" dirty="0"/>
              <a:t>A debit balance was recorded on the trial balance as a credit, or vice versa, or a balance was omitted entirely</a:t>
            </a:r>
            <a:r>
              <a:rPr lang="en-US"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Tree>
    <p:extLst>
      <p:ext uri="{BB962C8B-B14F-4D97-AF65-F5344CB8AC3E}">
        <p14:creationId xmlns:p14="http://schemas.microsoft.com/office/powerpoint/2010/main" val="34414825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dirty="0" smtClean="0"/>
              <a:t>Error </a:t>
            </a:r>
            <a:r>
              <a:rPr lang="en-US" sz="2400" dirty="0"/>
              <a:t>in determining the account balances, such as:</a:t>
            </a:r>
            <a:endParaRPr lang="cs-CZ" sz="2400" dirty="0"/>
          </a:p>
          <a:p>
            <a:pPr lvl="1"/>
            <a:r>
              <a:rPr lang="en-US" sz="2400" dirty="0"/>
              <a:t>A balance was incorrectly computed,</a:t>
            </a:r>
            <a:endParaRPr lang="cs-CZ" sz="2400" dirty="0"/>
          </a:p>
          <a:p>
            <a:pPr lvl="1"/>
            <a:r>
              <a:rPr lang="en-US" sz="2400" dirty="0"/>
              <a:t>A balance was entered in the wrong balance column.</a:t>
            </a:r>
            <a:endParaRPr lang="cs-CZ" sz="2400" dirty="0"/>
          </a:p>
          <a:p>
            <a:pPr lvl="0"/>
            <a:r>
              <a:rPr lang="en-US" sz="2400" dirty="0"/>
              <a:t>Error in recording a transaction in the ledger, such as:</a:t>
            </a:r>
            <a:endParaRPr lang="cs-CZ" sz="2400" dirty="0"/>
          </a:p>
          <a:p>
            <a:pPr lvl="1"/>
            <a:r>
              <a:rPr lang="en-US" sz="2400" dirty="0"/>
              <a:t>An erroneous amount was posted to the account,</a:t>
            </a:r>
            <a:endParaRPr lang="cs-CZ" sz="2400" dirty="0"/>
          </a:p>
          <a:p>
            <a:pPr lvl="1"/>
            <a:r>
              <a:rPr lang="en-US" sz="2400" dirty="0"/>
              <a:t>A debit entry was posted as a credit, or vice versa,</a:t>
            </a:r>
            <a:endParaRPr lang="cs-CZ" sz="2400" dirty="0"/>
          </a:p>
          <a:p>
            <a:pPr lvl="1"/>
            <a:r>
              <a:rPr lang="en-US" sz="2400" dirty="0"/>
              <a:t>A debit or a credit posting was omitted</a:t>
            </a:r>
            <a:r>
              <a:rPr lang="en-US"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spTree>
    <p:extLst>
      <p:ext uri="{BB962C8B-B14F-4D97-AF65-F5344CB8AC3E}">
        <p14:creationId xmlns:p14="http://schemas.microsoft.com/office/powerpoint/2010/main" val="4145919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t>
            </a:r>
            <a:r>
              <a:rPr lang="cs-CZ" dirty="0" err="1" smtClean="0"/>
              <a:t>account</a:t>
            </a:r>
            <a:endParaRPr lang="cs-CZ" dirty="0"/>
          </a:p>
        </p:txBody>
      </p:sp>
      <p:sp>
        <p:nvSpPr>
          <p:cNvPr id="3" name="Zástupný symbol pro obsah 2"/>
          <p:cNvSpPr>
            <a:spLocks noGrp="1"/>
          </p:cNvSpPr>
          <p:nvPr>
            <p:ph idx="1"/>
          </p:nvPr>
        </p:nvSpPr>
        <p:spPr/>
        <p:txBody>
          <a:bodyPr/>
          <a:lstStyle/>
          <a:p>
            <a:pPr marL="0" indent="0">
              <a:buNone/>
            </a:pPr>
            <a:r>
              <a:rPr lang="cs-CZ" sz="2000" dirty="0" smtClean="0"/>
              <a:t>                   </a:t>
            </a:r>
            <a:r>
              <a:rPr lang="en-US" sz="2400" dirty="0" smtClean="0"/>
              <a:t>Number </a:t>
            </a:r>
            <a:r>
              <a:rPr lang="en-US" sz="2400" dirty="0"/>
              <a:t>(usually 3 figures) - Title</a:t>
            </a:r>
            <a:endParaRPr lang="cs-CZ" sz="2400" dirty="0"/>
          </a:p>
          <a:p>
            <a:pPr marL="0" indent="0">
              <a:buNone/>
            </a:pPr>
            <a:r>
              <a:rPr lang="en-US" dirty="0"/>
              <a:t> </a:t>
            </a:r>
            <a:endParaRPr lang="cs-CZ" dirty="0"/>
          </a:p>
          <a:p>
            <a:pPr marL="0" indent="0">
              <a:buNone/>
            </a:pPr>
            <a:r>
              <a:rPr lang="en-US" dirty="0"/>
              <a:t>                </a:t>
            </a:r>
            <a:r>
              <a:rPr lang="cs-CZ" sz="2400" dirty="0" err="1" smtClean="0"/>
              <a:t>Active</a:t>
            </a:r>
            <a:r>
              <a:rPr lang="cs-CZ" sz="2400" dirty="0" smtClean="0"/>
              <a:t> </a:t>
            </a:r>
            <a:r>
              <a:rPr lang="cs-CZ" sz="2400" dirty="0" err="1" smtClean="0"/>
              <a:t>side</a:t>
            </a:r>
            <a:r>
              <a:rPr lang="en-US" sz="2400" dirty="0" smtClean="0"/>
              <a:t>    </a:t>
            </a:r>
            <a:r>
              <a:rPr lang="cs-CZ" sz="2400" dirty="0" smtClean="0"/>
              <a:t>   </a:t>
            </a:r>
            <a:r>
              <a:rPr lang="cs-CZ" sz="2400" dirty="0" err="1" smtClean="0"/>
              <a:t>Pass</a:t>
            </a:r>
            <a:r>
              <a:rPr lang="en-US" sz="2400" dirty="0" err="1" smtClean="0"/>
              <a:t>ive</a:t>
            </a:r>
            <a:r>
              <a:rPr lang="en-US" sz="2400" dirty="0" smtClean="0"/>
              <a:t> </a:t>
            </a:r>
            <a:r>
              <a:rPr lang="en-US" sz="2400" dirty="0"/>
              <a:t>side                       </a:t>
            </a:r>
            <a:r>
              <a:rPr lang="cs-CZ" sz="2400" dirty="0" smtClean="0"/>
              <a:t>	</a:t>
            </a:r>
            <a:r>
              <a:rPr lang="cs-CZ" sz="2400" dirty="0"/>
              <a:t> </a:t>
            </a:r>
            <a:r>
              <a:rPr lang="cs-CZ" sz="2400" dirty="0" smtClean="0"/>
              <a:t>        </a:t>
            </a:r>
            <a:r>
              <a:rPr lang="en-US" sz="2400" dirty="0" smtClean="0"/>
              <a:t>Debit </a:t>
            </a:r>
            <a:r>
              <a:rPr lang="en-US" sz="2400" dirty="0"/>
              <a:t>side     </a:t>
            </a:r>
            <a:r>
              <a:rPr lang="cs-CZ" sz="2400" dirty="0" smtClean="0"/>
              <a:t> </a:t>
            </a:r>
            <a:r>
              <a:rPr lang="en-US" sz="2400" dirty="0" smtClean="0"/>
              <a:t> </a:t>
            </a:r>
            <a:r>
              <a:rPr lang="cs-CZ" sz="2400" dirty="0" smtClean="0"/>
              <a:t>  </a:t>
            </a:r>
            <a:r>
              <a:rPr lang="en-US" sz="2400" dirty="0" smtClean="0"/>
              <a:t>Credit </a:t>
            </a:r>
            <a:r>
              <a:rPr lang="en-US" sz="2400" dirty="0"/>
              <a:t>side</a:t>
            </a:r>
            <a:endParaRPr lang="cs-CZ" sz="2400"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cxnSp>
        <p:nvCxnSpPr>
          <p:cNvPr id="9" name="Přímá spojnice 8"/>
          <p:cNvCxnSpPr/>
          <p:nvPr/>
        </p:nvCxnSpPr>
        <p:spPr>
          <a:xfrm>
            <a:off x="1752600" y="2133600"/>
            <a:ext cx="457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4038600" y="2133600"/>
            <a:ext cx="0" cy="2057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03951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dirty="0" smtClean="0"/>
              <a:t>Among the types of errors that will be not revealed by the trial balance, because they will not cause an inequality in the trial balance totals, belong the following:</a:t>
            </a:r>
            <a:endParaRPr lang="cs-CZ" sz="2400" dirty="0" smtClean="0"/>
          </a:p>
          <a:p>
            <a:pPr lvl="1"/>
            <a:r>
              <a:rPr lang="en-US" sz="2000" dirty="0" smtClean="0"/>
              <a:t>Failure to record a transaction or to post a transaction,</a:t>
            </a:r>
            <a:endParaRPr lang="cs-CZ" sz="2000" dirty="0" smtClean="0"/>
          </a:p>
          <a:p>
            <a:pPr lvl="1"/>
            <a:r>
              <a:rPr lang="en-US" sz="2000" dirty="0" smtClean="0"/>
              <a:t>Recording the same erroneous amount for both the debit and the credit parts of a transaction,</a:t>
            </a:r>
            <a:endParaRPr lang="cs-CZ" sz="2000" dirty="0" smtClean="0"/>
          </a:p>
          <a:p>
            <a:pPr lvl="1"/>
            <a:r>
              <a:rPr lang="en-US" sz="2000" dirty="0" smtClean="0"/>
              <a:t>Recording the same transaction more than once,</a:t>
            </a:r>
            <a:endParaRPr lang="cs-CZ" sz="2000" dirty="0" smtClean="0"/>
          </a:p>
          <a:p>
            <a:pPr lvl="1"/>
            <a:r>
              <a:rPr lang="en-US" sz="2000" dirty="0" smtClean="0"/>
              <a:t>Posting a part of a transaction correctly as a debit or credit but to the wrong account.</a:t>
            </a:r>
            <a:endParaRPr lang="cs-CZ" sz="20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a:p>
        </p:txBody>
      </p:sp>
    </p:spTree>
    <p:extLst>
      <p:ext uri="{BB962C8B-B14F-4D97-AF65-F5344CB8AC3E}">
        <p14:creationId xmlns:p14="http://schemas.microsoft.com/office/powerpoint/2010/main" val="2499698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amount of the difference between the two totals of a trial balance sometimes gives a clue as to the nature of the error or where it occurred. </a:t>
            </a:r>
            <a:endParaRPr lang="cs-CZ" sz="2400" dirty="0" smtClean="0"/>
          </a:p>
          <a:p>
            <a:r>
              <a:rPr lang="en-US" sz="2400" dirty="0" smtClean="0"/>
              <a:t>Usually </a:t>
            </a:r>
            <a:r>
              <a:rPr lang="en-US" sz="2400" dirty="0"/>
              <a:t>the difference of 100, 1 000, 10 000, etc. between two totals is frequently the result of an error in addition. </a:t>
            </a:r>
            <a:endParaRPr lang="cs-CZ" sz="2400" dirty="0" smtClean="0"/>
          </a:p>
          <a:p>
            <a:r>
              <a:rPr lang="en-US" sz="2400" dirty="0" smtClean="0"/>
              <a:t>A </a:t>
            </a:r>
            <a:r>
              <a:rPr lang="en-US" sz="2400" dirty="0"/>
              <a:t>difference between totals can also be due to the omission of a debit or a credit posting or, if the difference is divisible evenly by 2, to the posting of a debit as a credit, or vice versa</a:t>
            </a:r>
            <a:r>
              <a:rPr lang="en-US"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a:p>
        </p:txBody>
      </p:sp>
    </p:spTree>
    <p:extLst>
      <p:ext uri="{BB962C8B-B14F-4D97-AF65-F5344CB8AC3E}">
        <p14:creationId xmlns:p14="http://schemas.microsoft.com/office/powerpoint/2010/main" val="238834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dirty="0" smtClean="0"/>
              <a:t>Two </a:t>
            </a:r>
            <a:r>
              <a:rPr lang="en-US" sz="2400" dirty="0"/>
              <a:t>other common types of errors are known as </a:t>
            </a:r>
            <a:r>
              <a:rPr lang="en-US" sz="2400" b="1" dirty="0"/>
              <a:t>transpositions </a:t>
            </a:r>
            <a:r>
              <a:rPr lang="en-US" sz="2400" dirty="0"/>
              <a:t>and </a:t>
            </a:r>
            <a:r>
              <a:rPr lang="en-US" sz="2400" b="1" dirty="0"/>
              <a:t>slides. </a:t>
            </a:r>
            <a:endParaRPr lang="cs-CZ" sz="2400" dirty="0"/>
          </a:p>
          <a:p>
            <a:r>
              <a:rPr lang="en-US" sz="2400" dirty="0"/>
              <a:t>Transposition is an erroneous rearrangement of digits, such as writing 852 as 582. </a:t>
            </a:r>
            <a:endParaRPr lang="cs-CZ" sz="2400" dirty="0" smtClean="0"/>
          </a:p>
          <a:p>
            <a:r>
              <a:rPr lang="en-US" sz="2400" dirty="0" smtClean="0"/>
              <a:t>In </a:t>
            </a:r>
            <a:r>
              <a:rPr lang="en-US" sz="2400" dirty="0"/>
              <a:t>a slide, the entire number is erroneously moved one or more spaces to the right or to the left, such as writing 642,00 as 6420,0. </a:t>
            </a:r>
            <a:endParaRPr lang="cs-CZ" sz="2400" dirty="0" smtClean="0"/>
          </a:p>
          <a:p>
            <a:r>
              <a:rPr lang="en-US" sz="2400" dirty="0" smtClean="0"/>
              <a:t>If </a:t>
            </a:r>
            <a:r>
              <a:rPr lang="en-US" sz="2400" dirty="0"/>
              <a:t>an error of either type has occurred and there are no other errors, the discrepancy between the two totals will be evenly divisible by 9</a:t>
            </a:r>
            <a:r>
              <a:rPr lang="en-US"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a:p>
        </p:txBody>
      </p:sp>
    </p:spTree>
    <p:extLst>
      <p:ext uri="{BB962C8B-B14F-4D97-AF65-F5344CB8AC3E}">
        <p14:creationId xmlns:p14="http://schemas.microsoft.com/office/powerpoint/2010/main" val="4234827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dirty="0" smtClean="0"/>
              <a:t>A </a:t>
            </a:r>
            <a:r>
              <a:rPr lang="en-US" sz="2400" dirty="0"/>
              <a:t>preliminary examination along the lines suggested by the preceding paragraphs will frequently disclose the error. </a:t>
            </a:r>
            <a:endParaRPr lang="cs-CZ" sz="2400" dirty="0" smtClean="0"/>
          </a:p>
          <a:p>
            <a:r>
              <a:rPr lang="en-US" sz="2400" dirty="0" smtClean="0"/>
              <a:t>If </a:t>
            </a:r>
            <a:r>
              <a:rPr lang="en-US" sz="2400" dirty="0"/>
              <a:t>it does not, the general procedure is to retrace the various steps in the accounting process, beginning with the last step and working back to the original entries. </a:t>
            </a:r>
            <a:endParaRPr lang="cs-CZ" sz="2400" dirty="0" smtClean="0"/>
          </a:p>
          <a:p>
            <a:r>
              <a:rPr lang="en-US" sz="2400" dirty="0" smtClean="0"/>
              <a:t>While </a:t>
            </a:r>
            <a:r>
              <a:rPr lang="en-US" sz="2400" dirty="0"/>
              <a:t>there are no rigid rules for discovering errors, the errors that have caused the trial balance totals to be unequal will ordinarily be discovered before all of the procedures outlined in the following suggested plan have been completed</a:t>
            </a:r>
            <a:r>
              <a:rPr lang="en-US"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a:p>
        </p:txBody>
      </p:sp>
    </p:spTree>
    <p:extLst>
      <p:ext uri="{BB962C8B-B14F-4D97-AF65-F5344CB8AC3E}">
        <p14:creationId xmlns:p14="http://schemas.microsoft.com/office/powerpoint/2010/main" val="2931314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pPr lvl="1"/>
            <a:r>
              <a:rPr lang="en-US" sz="2000" dirty="0" smtClean="0"/>
              <a:t>Verify </a:t>
            </a:r>
            <a:r>
              <a:rPr lang="en-US" sz="2000" dirty="0"/>
              <a:t>the accuracy of the trial balance totals by re-adding the columns,</a:t>
            </a:r>
            <a:endParaRPr lang="cs-CZ" sz="2000" dirty="0"/>
          </a:p>
          <a:p>
            <a:pPr lvl="1"/>
            <a:r>
              <a:rPr lang="en-US" sz="2000" dirty="0"/>
              <a:t>Compare the listings in the trial balance with the balances shown in the ledger, making certain that no accounts have been omitted,</a:t>
            </a:r>
            <a:endParaRPr lang="cs-CZ" sz="2000" dirty="0"/>
          </a:p>
          <a:p>
            <a:pPr lvl="1"/>
            <a:r>
              <a:rPr lang="en-US" sz="2000" dirty="0" err="1"/>
              <a:t>Recompute</a:t>
            </a:r>
            <a:r>
              <a:rPr lang="en-US" sz="2000" dirty="0"/>
              <a:t> the balance of each account in the ledger,</a:t>
            </a:r>
            <a:endParaRPr lang="cs-CZ" sz="2000" dirty="0"/>
          </a:p>
          <a:p>
            <a:pPr lvl="1"/>
            <a:r>
              <a:rPr lang="en-US" sz="2000" dirty="0"/>
              <a:t>Trace the postings in the ledger back to the journal, placing a small check mark by the item in the ledger and also in the journal. If the error is not found, examine each account to see if there is an entry without a check mark. Do the same with entries in the journal,</a:t>
            </a:r>
            <a:endParaRPr lang="cs-CZ" sz="2000" dirty="0"/>
          </a:p>
          <a:p>
            <a:pPr lvl="1"/>
            <a:r>
              <a:rPr lang="en-US" sz="2000" dirty="0"/>
              <a:t>Verify the equality of the debits and the credits in the journal</a:t>
            </a:r>
            <a:r>
              <a:rPr lang="en-US" sz="2000" dirty="0" smtClean="0"/>
              <a:t>.</a:t>
            </a:r>
            <a:endParaRPr lang="cs-CZ" sz="20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a:p>
        </p:txBody>
      </p:sp>
    </p:spTree>
    <p:extLst>
      <p:ext uri="{BB962C8B-B14F-4D97-AF65-F5344CB8AC3E}">
        <p14:creationId xmlns:p14="http://schemas.microsoft.com/office/powerpoint/2010/main" val="39791232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Checking</a:t>
            </a:r>
            <a:r>
              <a:rPr lang="cs-CZ" dirty="0" smtClean="0"/>
              <a:t> </a:t>
            </a:r>
            <a:r>
              <a:rPr lang="cs-CZ" dirty="0" err="1" smtClean="0"/>
              <a:t>tools</a:t>
            </a:r>
            <a:endParaRPr lang="cs-CZ" dirty="0"/>
          </a:p>
        </p:txBody>
      </p:sp>
      <p:sp>
        <p:nvSpPr>
          <p:cNvPr id="3" name="Zástupný symbol pro obsah 2"/>
          <p:cNvSpPr>
            <a:spLocks noGrp="1"/>
          </p:cNvSpPr>
          <p:nvPr>
            <p:ph idx="1"/>
          </p:nvPr>
        </p:nvSpPr>
        <p:spPr/>
        <p:txBody>
          <a:bodyPr/>
          <a:lstStyle/>
          <a:p>
            <a:r>
              <a:rPr lang="en-US" sz="2400" dirty="0" smtClean="0"/>
              <a:t>It </a:t>
            </a:r>
            <a:r>
              <a:rPr lang="en-US" sz="2400" dirty="0"/>
              <a:t>is readily apparent that care should be exercised both in recording transactions in the journal and in posting to the accounts. </a:t>
            </a:r>
            <a:endParaRPr lang="cs-CZ" sz="2400" dirty="0" smtClean="0"/>
          </a:p>
          <a:p>
            <a:r>
              <a:rPr lang="en-US" sz="2400" dirty="0" smtClean="0"/>
              <a:t>The </a:t>
            </a:r>
            <a:r>
              <a:rPr lang="en-US" sz="2400" dirty="0"/>
              <a:t>desirability of accuracy in determining account balances and reporting them on the trial balance is equally obvious.</a:t>
            </a:r>
            <a:endParaRPr lang="cs-CZ" sz="2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Tree>
    <p:extLst>
      <p:ext uri="{BB962C8B-B14F-4D97-AF65-F5344CB8AC3E}">
        <p14:creationId xmlns:p14="http://schemas.microsoft.com/office/powerpoint/2010/main" val="3205440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t>
            </a:r>
            <a:r>
              <a:rPr lang="cs-CZ" dirty="0" err="1" smtClean="0"/>
              <a:t>accounts</a:t>
            </a:r>
            <a:endParaRPr lang="cs-CZ" dirty="0"/>
          </a:p>
        </p:txBody>
      </p:sp>
      <p:sp>
        <p:nvSpPr>
          <p:cNvPr id="3" name="Zástupný symbol pro obsah 2"/>
          <p:cNvSpPr>
            <a:spLocks noGrp="1"/>
          </p:cNvSpPr>
          <p:nvPr>
            <p:ph idx="1"/>
          </p:nvPr>
        </p:nvSpPr>
        <p:spPr/>
        <p:txBody>
          <a:bodyPr/>
          <a:lstStyle/>
          <a:p>
            <a:r>
              <a:rPr lang="en-US" sz="2400" dirty="0"/>
              <a:t>The left side of the account is called the </a:t>
            </a:r>
            <a:r>
              <a:rPr lang="en-US" sz="2400" b="1" dirty="0"/>
              <a:t>debit side </a:t>
            </a:r>
            <a:r>
              <a:rPr lang="en-US" sz="2400" dirty="0"/>
              <a:t>and the right side is called the </a:t>
            </a:r>
            <a:r>
              <a:rPr lang="en-US" sz="2400" b="1" dirty="0"/>
              <a:t>credit side</a:t>
            </a:r>
            <a:r>
              <a:rPr lang="en-US" sz="2400" dirty="0"/>
              <a:t>. </a:t>
            </a:r>
            <a:endParaRPr lang="cs-CZ" sz="2400" dirty="0" smtClean="0"/>
          </a:p>
          <a:p>
            <a:r>
              <a:rPr lang="en-US" sz="2400" dirty="0" smtClean="0"/>
              <a:t>Amounts </a:t>
            </a:r>
            <a:r>
              <a:rPr lang="en-US" sz="2400" dirty="0"/>
              <a:t>entered on the </a:t>
            </a:r>
            <a:r>
              <a:rPr lang="en-US" sz="2400" b="1" dirty="0"/>
              <a:t>left side </a:t>
            </a:r>
            <a:r>
              <a:rPr lang="en-US" sz="2400" dirty="0"/>
              <a:t>of an account, regardless of the account title, are called </a:t>
            </a:r>
            <a:r>
              <a:rPr lang="en-US" sz="2400" b="1" dirty="0"/>
              <a:t>debits to the account</a:t>
            </a:r>
            <a:r>
              <a:rPr lang="en-US" sz="2400" dirty="0"/>
              <a:t>, and the account is said </a:t>
            </a:r>
            <a:r>
              <a:rPr lang="en-US" sz="2400" b="1" dirty="0"/>
              <a:t>to be debited</a:t>
            </a:r>
            <a:r>
              <a:rPr lang="en-US" sz="2400" dirty="0"/>
              <a:t>. </a:t>
            </a:r>
            <a:endParaRPr lang="cs-CZ" sz="2400" dirty="0" smtClean="0"/>
          </a:p>
          <a:p>
            <a:r>
              <a:rPr lang="en-US" sz="2400" dirty="0" smtClean="0"/>
              <a:t>Amounts </a:t>
            </a:r>
            <a:r>
              <a:rPr lang="en-US" sz="2400" dirty="0"/>
              <a:t>entered on the </a:t>
            </a:r>
            <a:r>
              <a:rPr lang="en-US" sz="2400" b="1" dirty="0"/>
              <a:t>right side </a:t>
            </a:r>
            <a:r>
              <a:rPr lang="en-US" sz="2400" dirty="0"/>
              <a:t>of an account are called </a:t>
            </a:r>
            <a:r>
              <a:rPr lang="en-US" sz="2400" b="1" dirty="0"/>
              <a:t>credits</a:t>
            </a:r>
            <a:r>
              <a:rPr lang="en-US" sz="2400" dirty="0"/>
              <a:t>, and the account is said </a:t>
            </a:r>
            <a:r>
              <a:rPr lang="en-US" sz="2400" b="1" dirty="0"/>
              <a:t>to be credited</a:t>
            </a:r>
            <a:r>
              <a:rPr lang="en-US" sz="2400" dirty="0"/>
              <a:t>.</a:t>
            </a:r>
            <a:endParaRPr lang="cs-CZ" sz="2400" dirty="0"/>
          </a:p>
          <a:p>
            <a:r>
              <a:rPr lang="en-US" sz="2400" dirty="0"/>
              <a:t>The concrete marking of accounts results from </a:t>
            </a:r>
            <a:r>
              <a:rPr lang="en-US" sz="2400" b="1" dirty="0"/>
              <a:t>list of </a:t>
            </a:r>
            <a:r>
              <a:rPr lang="en-US" sz="2400" b="1" dirty="0" smtClean="0"/>
              <a:t>accounts</a:t>
            </a:r>
            <a:r>
              <a:rPr lang="cs-CZ" sz="2400" b="1"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2419268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Types</a:t>
            </a:r>
            <a:r>
              <a:rPr lang="cs-CZ" dirty="0" smtClean="0"/>
              <a:t> </a:t>
            </a:r>
            <a:r>
              <a:rPr lang="cs-CZ" dirty="0" err="1" smtClean="0"/>
              <a:t>of</a:t>
            </a:r>
            <a:r>
              <a:rPr lang="cs-CZ" dirty="0" smtClean="0"/>
              <a:t> </a:t>
            </a:r>
            <a:r>
              <a:rPr lang="cs-CZ" dirty="0" err="1" smtClean="0"/>
              <a:t>accounts</a:t>
            </a:r>
            <a:endParaRPr lang="cs-CZ" dirty="0"/>
          </a:p>
        </p:txBody>
      </p:sp>
      <p:sp>
        <p:nvSpPr>
          <p:cNvPr id="3" name="Zástupný symbol pro obsah 2"/>
          <p:cNvSpPr>
            <a:spLocks noGrp="1"/>
          </p:cNvSpPr>
          <p:nvPr>
            <p:ph idx="1"/>
          </p:nvPr>
        </p:nvSpPr>
        <p:spPr/>
        <p:txBody>
          <a:bodyPr/>
          <a:lstStyle/>
          <a:p>
            <a:r>
              <a:rPr lang="en-US" sz="2400" dirty="0"/>
              <a:t>There are three basic types of accounts under double-entry (financial) accounting system.</a:t>
            </a:r>
            <a:endParaRPr lang="cs-CZ" sz="2400" dirty="0"/>
          </a:p>
          <a:p>
            <a:pPr lvl="0"/>
            <a:r>
              <a:rPr lang="en-US" sz="2400" b="1" dirty="0"/>
              <a:t>The balance sheet accounts</a:t>
            </a:r>
            <a:r>
              <a:rPr lang="en-US" sz="2400" dirty="0"/>
              <a:t> </a:t>
            </a:r>
            <a:r>
              <a:rPr lang="en-US" sz="2400" dirty="0" smtClean="0"/>
              <a:t>(</a:t>
            </a:r>
            <a:r>
              <a:rPr lang="cs-CZ" sz="2400" dirty="0" err="1" smtClean="0"/>
              <a:t>assets</a:t>
            </a:r>
            <a:r>
              <a:rPr lang="cs-CZ" sz="2400" dirty="0" smtClean="0"/>
              <a:t>, </a:t>
            </a:r>
            <a:r>
              <a:rPr lang="cs-CZ" sz="2400" dirty="0" err="1" smtClean="0"/>
              <a:t>liabilities</a:t>
            </a:r>
            <a:r>
              <a:rPr lang="cs-CZ" sz="2400" dirty="0" smtClean="0"/>
              <a:t>, </a:t>
            </a:r>
            <a:r>
              <a:rPr lang="cs-CZ" sz="2400" dirty="0" err="1" smtClean="0"/>
              <a:t>equity</a:t>
            </a:r>
            <a:r>
              <a:rPr lang="en-US" sz="2400" dirty="0" smtClean="0"/>
              <a:t>),</a:t>
            </a:r>
            <a:endParaRPr lang="cs-CZ" sz="2400" dirty="0"/>
          </a:p>
          <a:p>
            <a:pPr lvl="0"/>
            <a:r>
              <a:rPr lang="en-US" sz="2400" b="1" dirty="0"/>
              <a:t>Resulting accounts</a:t>
            </a:r>
            <a:r>
              <a:rPr lang="en-US" sz="2400" dirty="0"/>
              <a:t> (</a:t>
            </a:r>
            <a:r>
              <a:rPr lang="en-US" sz="2400" dirty="0" smtClean="0"/>
              <a:t>cost</a:t>
            </a:r>
            <a:r>
              <a:rPr lang="cs-CZ" sz="2400" dirty="0" smtClean="0"/>
              <a:t> (</a:t>
            </a:r>
            <a:r>
              <a:rPr lang="cs-CZ" sz="2400" dirty="0" err="1" smtClean="0"/>
              <a:t>expense</a:t>
            </a:r>
            <a:r>
              <a:rPr lang="cs-CZ" sz="2400" dirty="0" smtClean="0"/>
              <a:t>)</a:t>
            </a:r>
            <a:r>
              <a:rPr lang="en-US" sz="2400" dirty="0" smtClean="0"/>
              <a:t> </a:t>
            </a:r>
            <a:r>
              <a:rPr lang="en-US" sz="2400" dirty="0"/>
              <a:t>and revenue </a:t>
            </a:r>
            <a:r>
              <a:rPr lang="en-US" sz="2400" dirty="0" smtClean="0"/>
              <a:t>accounts</a:t>
            </a:r>
            <a:r>
              <a:rPr lang="cs-CZ" sz="2400" dirty="0" smtClean="0"/>
              <a:t>)</a:t>
            </a:r>
            <a:endParaRPr lang="cs-CZ" sz="2400" dirty="0"/>
          </a:p>
          <a:p>
            <a:r>
              <a:rPr lang="cs-CZ" sz="2400" b="1" dirty="0" err="1" smtClean="0"/>
              <a:t>Closing</a:t>
            </a:r>
            <a:r>
              <a:rPr lang="en-US" sz="2400" b="1" dirty="0" smtClean="0"/>
              <a:t> </a:t>
            </a:r>
            <a:r>
              <a:rPr lang="en-US" sz="2400" b="1" dirty="0"/>
              <a:t>accounts</a:t>
            </a:r>
            <a:r>
              <a:rPr lang="en-US" sz="2400" dirty="0"/>
              <a:t> </a:t>
            </a:r>
            <a:r>
              <a:rPr lang="cs-CZ" sz="2400" dirty="0" smtClean="0"/>
              <a:t>(profit and </a:t>
            </a:r>
            <a:r>
              <a:rPr lang="cs-CZ" sz="2400" dirty="0" err="1" smtClean="0"/>
              <a:t>loss</a:t>
            </a:r>
            <a:r>
              <a:rPr lang="cs-CZ" sz="2400" dirty="0" smtClean="0"/>
              <a:t> </a:t>
            </a:r>
            <a:r>
              <a:rPr lang="cs-CZ" sz="2400" dirty="0" err="1" smtClean="0"/>
              <a:t>acount</a:t>
            </a:r>
            <a:r>
              <a:rPr lang="cs-CZ" sz="2400" dirty="0" smtClean="0"/>
              <a:t> (</a:t>
            </a:r>
            <a:r>
              <a:rPr lang="en-US" sz="2400" dirty="0" smtClean="0"/>
              <a:t>income </a:t>
            </a:r>
            <a:r>
              <a:rPr lang="en-US" sz="2400" dirty="0"/>
              <a:t>summary </a:t>
            </a:r>
            <a:r>
              <a:rPr lang="en-US" sz="2400" dirty="0" smtClean="0"/>
              <a:t>account</a:t>
            </a:r>
            <a:r>
              <a:rPr lang="cs-CZ" sz="2400" dirty="0" smtClean="0"/>
              <a:t>), </a:t>
            </a:r>
            <a:r>
              <a:rPr lang="cs-CZ" sz="2400" dirty="0" err="1" smtClean="0"/>
              <a:t>opening</a:t>
            </a:r>
            <a:r>
              <a:rPr lang="cs-CZ" sz="2400" dirty="0" smtClean="0"/>
              <a:t> balance </a:t>
            </a:r>
            <a:r>
              <a:rPr lang="cs-CZ" sz="2400" dirty="0" err="1" smtClean="0"/>
              <a:t>sheet</a:t>
            </a:r>
            <a:r>
              <a:rPr lang="cs-CZ" sz="2400" dirty="0" smtClean="0"/>
              <a:t> </a:t>
            </a:r>
            <a:r>
              <a:rPr lang="cs-CZ" sz="2400" dirty="0" err="1" smtClean="0"/>
              <a:t>account</a:t>
            </a:r>
            <a:r>
              <a:rPr lang="cs-CZ" sz="2400" dirty="0" smtClean="0"/>
              <a:t>, </a:t>
            </a:r>
            <a:r>
              <a:rPr lang="cs-CZ" sz="2400" dirty="0" err="1" smtClean="0"/>
              <a:t>closing</a:t>
            </a:r>
            <a:r>
              <a:rPr lang="cs-CZ" sz="2400" dirty="0" smtClean="0"/>
              <a:t> balance </a:t>
            </a:r>
            <a:r>
              <a:rPr lang="cs-CZ" sz="2400" dirty="0" err="1" smtClean="0"/>
              <a:t>sheet</a:t>
            </a:r>
            <a:r>
              <a:rPr lang="cs-CZ" sz="2400" dirty="0" smtClean="0"/>
              <a:t> </a:t>
            </a:r>
            <a:r>
              <a:rPr lang="cs-CZ" sz="2400" dirty="0" err="1" smtClean="0"/>
              <a:t>account</a:t>
            </a:r>
            <a:r>
              <a:rPr lang="cs-CZ" sz="2400" dirty="0" smtClean="0"/>
              <a:t>)</a:t>
            </a:r>
            <a:r>
              <a:rPr lang="en-US" sz="2400" dirty="0"/>
              <a:t/>
            </a:r>
            <a:br>
              <a:rPr lang="en-US" sz="2400" dirty="0"/>
            </a:br>
            <a:r>
              <a:rPr lang="en-US" sz="2400" dirty="0"/>
              <a:t/>
            </a:r>
            <a:br>
              <a:rPr lang="en-US" sz="2400" dirty="0"/>
            </a:b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892951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Types</a:t>
            </a:r>
            <a:r>
              <a:rPr lang="cs-CZ" dirty="0" smtClean="0"/>
              <a:t> </a:t>
            </a:r>
            <a:r>
              <a:rPr lang="cs-CZ" dirty="0" err="1" smtClean="0"/>
              <a:t>of</a:t>
            </a:r>
            <a:r>
              <a:rPr lang="cs-CZ" dirty="0" smtClean="0"/>
              <a:t> </a:t>
            </a:r>
            <a:r>
              <a:rPr lang="cs-CZ" dirty="0" err="1" smtClean="0"/>
              <a:t>accounts</a:t>
            </a:r>
            <a:endParaRPr lang="cs-CZ" dirty="0"/>
          </a:p>
        </p:txBody>
      </p:sp>
      <p:sp>
        <p:nvSpPr>
          <p:cNvPr id="3" name="Zástupný symbol pro obsah 2"/>
          <p:cNvSpPr>
            <a:spLocks noGrp="1"/>
          </p:cNvSpPr>
          <p:nvPr>
            <p:ph idx="1"/>
          </p:nvPr>
        </p:nvSpPr>
        <p:spPr/>
        <p:txBody>
          <a:bodyPr/>
          <a:lstStyle/>
          <a:p>
            <a:r>
              <a:rPr lang="en-US" sz="2400" dirty="0" smtClean="0"/>
              <a:t>The </a:t>
            </a:r>
            <a:r>
              <a:rPr lang="en-US" sz="2400" dirty="0"/>
              <a:t>balance sheet accounts are used for charging of assets and equities. </a:t>
            </a:r>
            <a:endParaRPr lang="cs-CZ" sz="2400" dirty="0" smtClean="0"/>
          </a:p>
          <a:p>
            <a:r>
              <a:rPr lang="en-US" sz="2400" dirty="0" smtClean="0"/>
              <a:t>They </a:t>
            </a:r>
            <a:r>
              <a:rPr lang="en-US" sz="2400" dirty="0"/>
              <a:t>influence the balance sheet of the company</a:t>
            </a:r>
            <a:r>
              <a:rPr lang="en-US" sz="2400" dirty="0" smtClean="0"/>
              <a:t>.</a:t>
            </a:r>
            <a:endParaRPr lang="cs-CZ" sz="2400" dirty="0" smtClean="0"/>
          </a:p>
          <a:p>
            <a:r>
              <a:rPr lang="en-US" sz="2400" dirty="0"/>
              <a:t>Resulting accounts are used for charging of </a:t>
            </a:r>
            <a:r>
              <a:rPr lang="en-US" sz="2400" dirty="0" smtClean="0"/>
              <a:t>costs</a:t>
            </a:r>
            <a:r>
              <a:rPr lang="cs-CZ" sz="2400" dirty="0" smtClean="0"/>
              <a:t> (</a:t>
            </a:r>
            <a:r>
              <a:rPr lang="cs-CZ" sz="2400" dirty="0" err="1" smtClean="0"/>
              <a:t>expenses</a:t>
            </a:r>
            <a:r>
              <a:rPr lang="cs-CZ" sz="2400" dirty="0" smtClean="0"/>
              <a:t>)</a:t>
            </a:r>
            <a:r>
              <a:rPr lang="en-US" sz="2400" dirty="0" smtClean="0"/>
              <a:t> </a:t>
            </a:r>
            <a:r>
              <a:rPr lang="en-US" sz="2400" dirty="0"/>
              <a:t>and revenues. </a:t>
            </a:r>
            <a:endParaRPr lang="cs-CZ" sz="2400" dirty="0" smtClean="0"/>
          </a:p>
          <a:p>
            <a:r>
              <a:rPr lang="en-US" sz="2400" dirty="0" smtClean="0"/>
              <a:t>They </a:t>
            </a:r>
            <a:r>
              <a:rPr lang="en-US" sz="2400" dirty="0"/>
              <a:t>influence the profit and loss statement of the company.</a:t>
            </a:r>
            <a:endParaRPr lang="cs-CZ" sz="2400" b="1" dirty="0"/>
          </a:p>
          <a:p>
            <a:r>
              <a:rPr lang="cs-CZ" sz="2400" dirty="0" err="1" smtClean="0"/>
              <a:t>Closing</a:t>
            </a:r>
            <a:r>
              <a:rPr lang="en-US" sz="2400" dirty="0" smtClean="0"/>
              <a:t> </a:t>
            </a:r>
            <a:r>
              <a:rPr lang="en-US" sz="2400" dirty="0"/>
              <a:t>accounts are used for opening and closing of the balance sheet and resulting accounts at the beginning and at the end of accounting period.</a:t>
            </a:r>
            <a:endParaRPr lang="cs-CZ" sz="2400" b="1" dirty="0"/>
          </a:p>
          <a:p>
            <a:endParaRPr lang="cs-CZ" sz="2400"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2298713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Double-</a:t>
            </a:r>
            <a:r>
              <a:rPr lang="cs-CZ" dirty="0" err="1" smtClean="0"/>
              <a:t>entry</a:t>
            </a:r>
            <a:r>
              <a:rPr lang="cs-CZ" dirty="0" smtClean="0"/>
              <a:t> </a:t>
            </a:r>
            <a:r>
              <a:rPr lang="cs-CZ" dirty="0" err="1" smtClean="0"/>
              <a:t>principle</a:t>
            </a:r>
            <a:endParaRPr lang="cs-CZ" dirty="0"/>
          </a:p>
        </p:txBody>
      </p:sp>
      <p:sp>
        <p:nvSpPr>
          <p:cNvPr id="3" name="Zástupný symbol pro obsah 2"/>
          <p:cNvSpPr>
            <a:spLocks noGrp="1"/>
          </p:cNvSpPr>
          <p:nvPr>
            <p:ph idx="1"/>
          </p:nvPr>
        </p:nvSpPr>
        <p:spPr/>
        <p:txBody>
          <a:bodyPr/>
          <a:lstStyle/>
          <a:p>
            <a:r>
              <a:rPr lang="en-US" sz="2800" dirty="0"/>
              <a:t>Under double-entry accounting system all economic transactions lead to changes on two different accounts. </a:t>
            </a:r>
            <a:endParaRPr lang="cs-CZ" sz="2800" dirty="0" smtClean="0"/>
          </a:p>
          <a:p>
            <a:r>
              <a:rPr lang="en-US" sz="2800" dirty="0" smtClean="0"/>
              <a:t>All </a:t>
            </a:r>
            <a:r>
              <a:rPr lang="en-US" sz="2800" dirty="0"/>
              <a:t>these transactions must be charged on the opposite sides of two different accounts, it means once it is charged on the </a:t>
            </a:r>
            <a:r>
              <a:rPr lang="cs-CZ" sz="2800" dirty="0" err="1" smtClean="0"/>
              <a:t>debit</a:t>
            </a:r>
            <a:r>
              <a:rPr lang="en-US" sz="2800" dirty="0" smtClean="0"/>
              <a:t> </a:t>
            </a:r>
            <a:r>
              <a:rPr lang="en-US" sz="2800" dirty="0"/>
              <a:t>side, and once it must be charged on the </a:t>
            </a:r>
            <a:r>
              <a:rPr lang="cs-CZ" sz="2800" dirty="0" err="1" smtClean="0"/>
              <a:t>credit</a:t>
            </a:r>
            <a:r>
              <a:rPr lang="en-US" sz="2800" dirty="0" smtClean="0"/>
              <a:t> </a:t>
            </a:r>
            <a:r>
              <a:rPr lang="en-US" sz="2800" dirty="0"/>
              <a:t>side of another account. </a:t>
            </a:r>
            <a:endParaRPr lang="cs-CZ" sz="2800" dirty="0" smtClean="0"/>
          </a:p>
          <a:p>
            <a:r>
              <a:rPr lang="en-US" sz="2800" dirty="0" smtClean="0"/>
              <a:t>This </a:t>
            </a:r>
            <a:r>
              <a:rPr lang="en-US" sz="2800" dirty="0"/>
              <a:t>principle is called </a:t>
            </a:r>
            <a:r>
              <a:rPr lang="en-US" sz="2800" b="1" u="sng" dirty="0"/>
              <a:t>double-entry principle</a:t>
            </a:r>
            <a:r>
              <a:rPr lang="en-US" sz="2800" b="1" dirty="0"/>
              <a:t>.</a:t>
            </a:r>
            <a:endParaRPr lang="cs-CZ" sz="2800"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1102995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Asset</a:t>
            </a:r>
            <a:r>
              <a:rPr lang="cs-CZ" dirty="0" smtClean="0"/>
              <a:t>, </a:t>
            </a:r>
            <a:r>
              <a:rPr lang="cs-CZ" dirty="0" err="1" smtClean="0"/>
              <a:t>liability</a:t>
            </a:r>
            <a:r>
              <a:rPr lang="cs-CZ" dirty="0" smtClean="0"/>
              <a:t> and </a:t>
            </a:r>
            <a:r>
              <a:rPr lang="cs-CZ" dirty="0" err="1" smtClean="0"/>
              <a:t>equity</a:t>
            </a:r>
            <a:r>
              <a:rPr lang="cs-CZ" dirty="0" smtClean="0"/>
              <a:t> </a:t>
            </a:r>
            <a:r>
              <a:rPr lang="cs-CZ" dirty="0" err="1" smtClean="0"/>
              <a:t>accounts</a:t>
            </a:r>
            <a:endParaRPr lang="cs-CZ" dirty="0"/>
          </a:p>
        </p:txBody>
      </p:sp>
      <p:sp>
        <p:nvSpPr>
          <p:cNvPr id="3" name="Zástupný symbol pro obsah 2"/>
          <p:cNvSpPr>
            <a:spLocks noGrp="1"/>
          </p:cNvSpPr>
          <p:nvPr>
            <p:ph idx="1"/>
          </p:nvPr>
        </p:nvSpPr>
        <p:spPr/>
        <p:txBody>
          <a:bodyPr/>
          <a:lstStyle/>
          <a:p>
            <a:r>
              <a:rPr lang="en-US" dirty="0"/>
              <a:t>The balance sheet accounts can be divided into another </a:t>
            </a:r>
            <a:r>
              <a:rPr lang="cs-CZ" dirty="0" err="1" smtClean="0"/>
              <a:t>three</a:t>
            </a:r>
            <a:r>
              <a:rPr lang="en-US" dirty="0" smtClean="0"/>
              <a:t> </a:t>
            </a:r>
            <a:r>
              <a:rPr lang="en-US" dirty="0"/>
              <a:t>parts – into asset </a:t>
            </a:r>
            <a:r>
              <a:rPr lang="en-US" dirty="0" smtClean="0"/>
              <a:t>accounts</a:t>
            </a:r>
            <a:r>
              <a:rPr lang="cs-CZ" dirty="0" smtClean="0"/>
              <a:t>, </a:t>
            </a:r>
            <a:r>
              <a:rPr lang="cs-CZ" dirty="0" err="1" smtClean="0"/>
              <a:t>liability</a:t>
            </a:r>
            <a:r>
              <a:rPr lang="cs-CZ" dirty="0" smtClean="0"/>
              <a:t> </a:t>
            </a:r>
            <a:r>
              <a:rPr lang="cs-CZ" dirty="0" err="1" smtClean="0"/>
              <a:t>accounts</a:t>
            </a:r>
            <a:r>
              <a:rPr lang="en-US" dirty="0" smtClean="0"/>
              <a:t> </a:t>
            </a:r>
            <a:r>
              <a:rPr lang="en-US" dirty="0"/>
              <a:t>and into equity accounts.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4152194756"/>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1131</TotalTime>
  <Words>2923</Words>
  <Application>Microsoft Office PowerPoint</Application>
  <PresentationFormat>Předvádění na obrazovce (4:3)</PresentationFormat>
  <Paragraphs>251</Paragraphs>
  <Slides>45</Slides>
  <Notes>0</Notes>
  <HiddenSlides>0</HiddenSlides>
  <MMClips>0</MMClips>
  <ScaleCrop>false</ScaleCrop>
  <HeadingPairs>
    <vt:vector size="4" baseType="variant">
      <vt:variant>
        <vt:lpstr>Motiv</vt:lpstr>
      </vt:variant>
      <vt:variant>
        <vt:i4>1</vt:i4>
      </vt:variant>
      <vt:variant>
        <vt:lpstr>Nadpisy snímků</vt:lpstr>
      </vt:variant>
      <vt:variant>
        <vt:i4>45</vt:i4>
      </vt:variant>
    </vt:vector>
  </HeadingPairs>
  <TitlesOfParts>
    <vt:vector size="46" baseType="lpstr">
      <vt:lpstr>Тема1</vt:lpstr>
      <vt:lpstr>Accounting (Basics) - Lecture 4  METHODICAL PARTS OF ACCOUNTING, ACCOUNT AND ACCOUNT SYSTEM, CHART OF ACCOUNTS AND OUTLINE OF ACCOUNTS, ACCOUNTING DOCUMENTS, ACCOUNT BOOKS, BASIC ACCOUNTING CONCEPTS AND PRINCIPLES, ACCOUNTING CONTROL SYSTEM.</vt:lpstr>
      <vt:lpstr>Content</vt:lpstr>
      <vt:lpstr>Basic concepts</vt:lpstr>
      <vt:lpstr>T-account</vt:lpstr>
      <vt:lpstr>T-accounts</vt:lpstr>
      <vt:lpstr>Types of accounts</vt:lpstr>
      <vt:lpstr>Types of accounts</vt:lpstr>
      <vt:lpstr>Double-entry principle</vt:lpstr>
      <vt:lpstr>Asset, liability and equity accounts</vt:lpstr>
      <vt:lpstr>Asset accounts</vt:lpstr>
      <vt:lpstr>Opening balance, turnover, final balance</vt:lpstr>
      <vt:lpstr>Opening balance, turnover, final balance</vt:lpstr>
      <vt:lpstr>Liability and equity accounts</vt:lpstr>
      <vt:lpstr>Cost (expense) accounts</vt:lpstr>
      <vt:lpstr>Revenue accounts</vt:lpstr>
      <vt:lpstr>Note</vt:lpstr>
      <vt:lpstr>Opening balance sheet account</vt:lpstr>
      <vt:lpstr>Opening balance sheet account</vt:lpstr>
      <vt:lpstr>Closing of the accounts</vt:lpstr>
      <vt:lpstr>Closing of the accounts</vt:lpstr>
      <vt:lpstr>Accounting books in double-entry accounting </vt:lpstr>
      <vt:lpstr>Accounting books in double-entry accounting </vt:lpstr>
      <vt:lpstr>Journal</vt:lpstr>
      <vt:lpstr>Journal, Ledger</vt:lpstr>
      <vt:lpstr>Analytic evidence</vt:lpstr>
      <vt:lpstr>Basic accounting concepts and principles</vt:lpstr>
      <vt:lpstr>Basic accounting concepts and principles</vt:lpstr>
      <vt:lpstr>Basic accounting concepts and principles</vt:lpstr>
      <vt:lpstr>Basic accounting concepts and principles</vt:lpstr>
      <vt:lpstr>Basic accounting concepts and principles</vt:lpstr>
      <vt:lpstr>Basic accounting concepts and principles</vt:lpstr>
      <vt:lpstr>Basic accounting concepts and principles</vt:lpstr>
      <vt:lpstr>Basic accounting concepts and principles</vt:lpstr>
      <vt:lpstr>Checking tools</vt:lpstr>
      <vt:lpstr>Checking tools</vt:lpstr>
      <vt:lpstr>Checking tools</vt:lpstr>
      <vt:lpstr>Checking tools</vt:lpstr>
      <vt:lpstr>Checking tools</vt:lpstr>
      <vt:lpstr>Checking tools</vt:lpstr>
      <vt:lpstr>Checking tools</vt:lpstr>
      <vt:lpstr>Checking tools</vt:lpstr>
      <vt:lpstr>Checking tools</vt:lpstr>
      <vt:lpstr>Checking tools</vt:lpstr>
      <vt:lpstr>Checking tools</vt:lpstr>
      <vt:lpstr>Checking tools</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95</cp:revision>
  <dcterms:created xsi:type="dcterms:W3CDTF">2014-08-29T06:21:19Z</dcterms:created>
  <dcterms:modified xsi:type="dcterms:W3CDTF">2017-07-31T11:54:17Z</dcterms:modified>
</cp:coreProperties>
</file>